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charts/chart3.xml" ContentType="application/vnd.openxmlformats-officedocument.drawingml.chart+xml"/>
  <Override PartName="/ppt/charts/chart4.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5.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6.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7.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rts/chart8.xml" ContentType="application/vnd.openxmlformats-officedocument.drawingml.chart+xml"/>
  <Override PartName="/ppt/charts/style4.xml" ContentType="application/vnd.ms-office.chartstyle+xml"/>
  <Override PartName="/ppt/charts/colors4.xml" ContentType="application/vnd.ms-office.chartcolorstyle+xml"/>
  <Override PartName="/ppt/charts/chart9.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24.xml" ContentType="application/vnd.openxmlformats-officedocument.presentationml.notesSlide+xml"/>
  <Override PartName="/ppt/charts/chart10.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1.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2.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charts/chart13.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36.xml" ContentType="application/vnd.openxmlformats-officedocument.presentationml.notesSlide+xml"/>
  <Override PartName="/ppt/charts/chart14.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rts/chart15.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41.xml" ContentType="application/vnd.openxmlformats-officedocument.presentationml.notesSlide+xml"/>
  <Override PartName="/ppt/charts/chart16.xml" ContentType="application/vnd.openxmlformats-officedocument.drawingml.chart+xml"/>
  <Override PartName="/ppt/charts/style12.xml" ContentType="application/vnd.ms-office.chartstyle+xml"/>
  <Override PartName="/ppt/charts/colors12.xml" ContentType="application/vnd.ms-office.chartcolorstyl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charts/chart17.xml" ContentType="application/vnd.openxmlformats-officedocument.drawingml.chart+xml"/>
  <Override PartName="/ppt/charts/style13.xml" ContentType="application/vnd.ms-office.chartstyle+xml"/>
  <Override PartName="/ppt/charts/colors13.xml" ContentType="application/vnd.ms-office.chartcolorstyle+xml"/>
  <Override PartName="/ppt/notesSlides/notesSlide45.xml" ContentType="application/vnd.openxmlformats-officedocument.presentationml.notesSlide+xml"/>
  <Override PartName="/ppt/charts/chart18.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46.xml" ContentType="application/vnd.openxmlformats-officedocument.presentationml.notesSlide+xml"/>
  <Override PartName="/ppt/charts/chart19.xml" ContentType="application/vnd.openxmlformats-officedocument.drawingml.chart+xml"/>
  <Override PartName="/ppt/charts/style15.xml" ContentType="application/vnd.ms-office.chartstyle+xml"/>
  <Override PartName="/ppt/charts/colors15.xml" ContentType="application/vnd.ms-office.chartcolorstyle+xml"/>
  <Override PartName="/ppt/notesSlides/notesSlide47.xml" ContentType="application/vnd.openxmlformats-officedocument.presentationml.notesSlide+xml"/>
  <Override PartName="/ppt/charts/chart20.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48.xml" ContentType="application/vnd.openxmlformats-officedocument.presentationml.notesSlide+xml"/>
  <Override PartName="/ppt/charts/chart21.xml" ContentType="application/vnd.openxmlformats-officedocument.drawingml.chart+xml"/>
  <Override PartName="/ppt/charts/style17.xml" ContentType="application/vnd.ms-office.chartstyle+xml"/>
  <Override PartName="/ppt/charts/colors17.xml" ContentType="application/vnd.ms-office.chartcolorstyle+xml"/>
  <Override PartName="/ppt/notesSlides/notesSlide49.xml" ContentType="application/vnd.openxmlformats-officedocument.presentationml.notesSlide+xml"/>
  <Override PartName="/ppt/charts/chart22.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50.xml" ContentType="application/vnd.openxmlformats-officedocument.presentationml.notesSlide+xml"/>
  <Override PartName="/ppt/charts/chart23.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51.xml" ContentType="application/vnd.openxmlformats-officedocument.presentationml.notesSlide+xml"/>
  <Override PartName="/ppt/charts/chart24.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5.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52.xml" ContentType="application/vnd.openxmlformats-officedocument.presentationml.notesSlide+xml"/>
  <Override PartName="/ppt/charts/chart26.xml" ContentType="application/vnd.openxmlformats-officedocument.drawingml.chart+xml"/>
  <Override PartName="/ppt/charts/style22.xml" ContentType="application/vnd.ms-office.chartstyle+xml"/>
  <Override PartName="/ppt/charts/colors22.xml" ContentType="application/vnd.ms-office.chartcolorstyle+xml"/>
  <Override PartName="/ppt/notesSlides/notesSlide53.xml" ContentType="application/vnd.openxmlformats-officedocument.presentationml.notesSlide+xml"/>
  <Override PartName="/ppt/charts/chart27.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54.xml" ContentType="application/vnd.openxmlformats-officedocument.presentationml.notesSlide+xml"/>
  <Override PartName="/ppt/charts/chart28.xml" ContentType="application/vnd.openxmlformats-officedocument.drawingml.chart+xml"/>
  <Override PartName="/ppt/charts/style24.xml" ContentType="application/vnd.ms-office.chartstyle+xml"/>
  <Override PartName="/ppt/charts/colors24.xml" ContentType="application/vnd.ms-office.chartcolorstyle+xml"/>
  <Override PartName="/ppt/notesSlides/notesSlide55.xml" ContentType="application/vnd.openxmlformats-officedocument.presentationml.notesSlide+xml"/>
  <Override PartName="/ppt/charts/chart29.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56.xml" ContentType="application/vnd.openxmlformats-officedocument.presentationml.notesSlide+xml"/>
  <Override PartName="/ppt/charts/chart30.xml" ContentType="application/vnd.openxmlformats-officedocument.drawingml.chart+xml"/>
  <Override PartName="/ppt/charts/style26.xml" ContentType="application/vnd.ms-office.chartstyle+xml"/>
  <Override PartName="/ppt/charts/colors26.xml" ContentType="application/vnd.ms-office.chartcolorstyle+xml"/>
  <Override PartName="/ppt/notesSlides/notesSlide57.xml" ContentType="application/vnd.openxmlformats-officedocument.presentationml.notesSlide+xml"/>
  <Override PartName="/ppt/charts/chart31.xml" ContentType="application/vnd.openxmlformats-officedocument.drawingml.chart+xml"/>
  <Override PartName="/ppt/charts/chart32.xml" ContentType="application/vnd.openxmlformats-officedocument.drawingml.chart+xml"/>
  <Override PartName="/ppt/notesSlides/notesSlide58.xml" ContentType="application/vnd.openxmlformats-officedocument.presentationml.notesSlide+xml"/>
  <Override PartName="/ppt/charts/chart33.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59.xml" ContentType="application/vnd.openxmlformats-officedocument.presentationml.notesSlide+xml"/>
  <Override PartName="/ppt/charts/chart34.xml" ContentType="application/vnd.openxmlformats-officedocument.drawingml.chart+xml"/>
  <Override PartName="/ppt/charts/style28.xml" ContentType="application/vnd.ms-office.chartstyle+xml"/>
  <Override PartName="/ppt/charts/colors28.xml" ContentType="application/vnd.ms-office.chartcolorstyle+xml"/>
  <Override PartName="/ppt/notesSlides/notesSlide60.xml" ContentType="application/vnd.openxmlformats-officedocument.presentationml.notesSlide+xml"/>
  <Override PartName="/ppt/charts/chart35.xml" ContentType="application/vnd.openxmlformats-officedocument.drawingml.chart+xml"/>
  <Override PartName="/ppt/charts/style29.xml" ContentType="application/vnd.ms-office.chartstyle+xml"/>
  <Override PartName="/ppt/charts/colors29.xml" ContentType="application/vnd.ms-office.chartcolorstyle+xml"/>
  <Override PartName="/ppt/notesSlides/notesSlide61.xml" ContentType="application/vnd.openxmlformats-officedocument.presentationml.notesSlide+xml"/>
  <Override PartName="/ppt/charts/chart36.xml" ContentType="application/vnd.openxmlformats-officedocument.drawingml.chart+xml"/>
  <Override PartName="/ppt/charts/style30.xml" ContentType="application/vnd.ms-office.chartstyle+xml"/>
  <Override PartName="/ppt/charts/colors30.xml" ContentType="application/vnd.ms-office.chartcolorstyl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charts/chart37.xml" ContentType="application/vnd.openxmlformats-officedocument.drawingml.chart+xml"/>
  <Override PartName="/ppt/charts/style31.xml" ContentType="application/vnd.ms-office.chartstyle+xml"/>
  <Override PartName="/ppt/charts/colors31.xml" ContentType="application/vnd.ms-office.chartcolorstyle+xml"/>
  <Override PartName="/ppt/notesSlides/notesSlide71.xml" ContentType="application/vnd.openxmlformats-officedocument.presentationml.notesSlide+xml"/>
  <Override PartName="/ppt/charts/chart38.xml" ContentType="application/vnd.openxmlformats-officedocument.drawingml.chart+xml"/>
  <Override PartName="/ppt/charts/style32.xml" ContentType="application/vnd.ms-office.chartstyle+xml"/>
  <Override PartName="/ppt/charts/colors32.xml" ContentType="application/vnd.ms-office.chartcolorstyle+xml"/>
  <Override PartName="/ppt/notesSlides/notesSlide72.xml" ContentType="application/vnd.openxmlformats-officedocument.presentationml.notesSlide+xml"/>
  <Override PartName="/ppt/charts/chart39.xml" ContentType="application/vnd.openxmlformats-officedocument.drawingml.chart+xml"/>
  <Override PartName="/ppt/charts/style33.xml" ContentType="application/vnd.ms-office.chartstyle+xml"/>
  <Override PartName="/ppt/charts/colors33.xml" ContentType="application/vnd.ms-office.chartcolorstyl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rts/chart40.xml" ContentType="application/vnd.openxmlformats-officedocument.drawingml.chart+xml"/>
  <Override PartName="/ppt/charts/style34.xml" ContentType="application/vnd.ms-office.chartstyle+xml"/>
  <Override PartName="/ppt/charts/colors34.xml" ContentType="application/vnd.ms-office.chartcolorstyl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charts/chart41.xml" ContentType="application/vnd.openxmlformats-officedocument.drawingml.chart+xml"/>
  <Override PartName="/ppt/charts/style35.xml" ContentType="application/vnd.ms-office.chartstyle+xml"/>
  <Override PartName="/ppt/charts/colors35.xml" ContentType="application/vnd.ms-office.chartcolorstyle+xml"/>
  <Override PartName="/ppt/notesSlides/notesSlide88.xml" ContentType="application/vnd.openxmlformats-officedocument.presentationml.notesSlide+xml"/>
  <Override PartName="/ppt/charts/chart42.xml" ContentType="application/vnd.openxmlformats-officedocument.drawingml.chart+xml"/>
  <Override PartName="/ppt/charts/style36.xml" ContentType="application/vnd.ms-office.chartstyle+xml"/>
  <Override PartName="/ppt/charts/colors36.xml" ContentType="application/vnd.ms-office.chartcolorstyle+xml"/>
  <Override PartName="/ppt/notesSlides/notesSlide89.xml" ContentType="application/vnd.openxmlformats-officedocument.presentationml.notesSlide+xml"/>
  <Override PartName="/ppt/charts/chart43.xml" ContentType="application/vnd.openxmlformats-officedocument.drawingml.chart+xml"/>
  <Override PartName="/ppt/charts/style37.xml" ContentType="application/vnd.ms-office.chartstyle+xml"/>
  <Override PartName="/ppt/charts/colors37.xml" ContentType="application/vnd.ms-office.chartcolorstyl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charts/chart44.xml" ContentType="application/vnd.openxmlformats-officedocument.drawingml.chart+xml"/>
  <Override PartName="/ppt/charts/style38.xml" ContentType="application/vnd.ms-office.chartstyle+xml"/>
  <Override PartName="/ppt/charts/colors38.xml" ContentType="application/vnd.ms-office.chartcolorstyle+xml"/>
  <Override PartName="/ppt/notesSlides/notesSlide94.xml" ContentType="application/vnd.openxmlformats-officedocument.presentationml.notesSlide+xml"/>
  <Override PartName="/ppt/charts/chart45.xml" ContentType="application/vnd.openxmlformats-officedocument.drawingml.chart+xml"/>
  <Override PartName="/ppt/charts/style39.xml" ContentType="application/vnd.ms-office.chartstyle+xml"/>
  <Override PartName="/ppt/charts/colors39.xml" ContentType="application/vnd.ms-office.chartcolorstyl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charts/chart46.xml" ContentType="application/vnd.openxmlformats-officedocument.drawingml.chart+xml"/>
  <Override PartName="/ppt/charts/style40.xml" ContentType="application/vnd.ms-office.chartstyle+xml"/>
  <Override PartName="/ppt/charts/colors40.xml" ContentType="application/vnd.ms-office.chartcolorstyl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charts/chart47.xml" ContentType="application/vnd.openxmlformats-officedocument.drawingml.chart+xml"/>
  <Override PartName="/ppt/charts/style41.xml" ContentType="application/vnd.ms-office.chartstyle+xml"/>
  <Override PartName="/ppt/charts/colors41.xml" ContentType="application/vnd.ms-office.chartcolorstyle+xml"/>
  <Override PartName="/ppt/charts/chart48.xml" ContentType="application/vnd.openxmlformats-officedocument.drawingml.chart+xml"/>
  <Override PartName="/ppt/charts/style42.xml" ContentType="application/vnd.ms-office.chartstyle+xml"/>
  <Override PartName="/ppt/charts/colors42.xml" ContentType="application/vnd.ms-office.chartcolorstyle+xml"/>
  <Override PartName="/ppt/notesSlides/notesSlide11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15.xml" ContentType="application/vnd.openxmlformats-officedocument.presentationml.notesSlide+xml"/>
  <Override PartName="/ppt/charts/chart49.xml" ContentType="application/vnd.openxmlformats-officedocument.drawingml.chart+xml"/>
  <Override PartName="/ppt/charts/style43.xml" ContentType="application/vnd.ms-office.chartstyle+xml"/>
  <Override PartName="/ppt/charts/colors43.xml" ContentType="application/vnd.ms-office.chartcolorstyle+xml"/>
  <Override PartName="/ppt/notesSlides/notesSlide116.xml" ContentType="application/vnd.openxmlformats-officedocument.presentationml.notesSlide+xml"/>
  <Override PartName="/ppt/charts/chart50.xml" ContentType="application/vnd.openxmlformats-officedocument.drawingml.chart+xml"/>
  <Override PartName="/ppt/charts/style44.xml" ContentType="application/vnd.ms-office.chartstyle+xml"/>
  <Override PartName="/ppt/charts/colors44.xml" ContentType="application/vnd.ms-office.chartcolorstyle+xml"/>
  <Override PartName="/ppt/charts/chart51.xml" ContentType="application/vnd.openxmlformats-officedocument.drawingml.chart+xml"/>
  <Override PartName="/ppt/charts/style45.xml" ContentType="application/vnd.ms-office.chartstyle+xml"/>
  <Override PartName="/ppt/charts/colors45.xml" ContentType="application/vnd.ms-office.chartcolorstyl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charts/chart52.xml" ContentType="application/vnd.openxmlformats-officedocument.drawingml.chart+xml"/>
  <Override PartName="/ppt/charts/style46.xml" ContentType="application/vnd.ms-office.chartstyle+xml"/>
  <Override PartName="/ppt/charts/colors46.xml" ContentType="application/vnd.ms-office.chartcolorstyl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charts/chart53.xml" ContentType="application/vnd.openxmlformats-officedocument.drawingml.chart+xml"/>
  <Override PartName="/ppt/charts/style47.xml" ContentType="application/vnd.ms-office.chartstyle+xml"/>
  <Override PartName="/ppt/charts/colors47.xml" ContentType="application/vnd.ms-office.chartcolorstyl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charts/chart54.xml" ContentType="application/vnd.openxmlformats-officedocument.drawingml.chart+xml"/>
  <Override PartName="/ppt/charts/style48.xml" ContentType="application/vnd.ms-office.chartstyle+xml"/>
  <Override PartName="/ppt/charts/colors48.xml" ContentType="application/vnd.ms-office.chartcolorstyle+xml"/>
  <Override PartName="/ppt/notesSlides/notesSlide126.xml" ContentType="application/vnd.openxmlformats-officedocument.presentationml.notesSlide+xml"/>
  <Override PartName="/ppt/charts/chart55.xml" ContentType="application/vnd.openxmlformats-officedocument.drawingml.chart+xml"/>
  <Override PartName="/ppt/charts/style49.xml" ContentType="application/vnd.ms-office.chartstyle+xml"/>
  <Override PartName="/ppt/charts/colors49.xml" ContentType="application/vnd.ms-office.chartcolorstyle+xml"/>
  <Override PartName="/ppt/notesSlides/notesSlide127.xml" ContentType="application/vnd.openxmlformats-officedocument.presentationml.notesSlide+xml"/>
  <Override PartName="/ppt/charts/chart56.xml" ContentType="application/vnd.openxmlformats-officedocument.drawingml.chart+xml"/>
  <Override PartName="/ppt/charts/style50.xml" ContentType="application/vnd.ms-office.chartstyle+xml"/>
  <Override PartName="/ppt/charts/colors50.xml" ContentType="application/vnd.ms-office.chartcolorstyle+xml"/>
  <Override PartName="/ppt/notesSlides/notesSlide128.xml" ContentType="application/vnd.openxmlformats-officedocument.presentationml.notesSlide+xml"/>
  <Override PartName="/ppt/charts/chart57.xml" ContentType="application/vnd.openxmlformats-officedocument.drawingml.chart+xml"/>
  <Override PartName="/ppt/charts/style51.xml" ContentType="application/vnd.ms-office.chartstyle+xml"/>
  <Override PartName="/ppt/charts/colors51.xml" ContentType="application/vnd.ms-office.chartcolorstyl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charts/chart58.xml" ContentType="application/vnd.openxmlformats-officedocument.drawingml.chart+xml"/>
  <Override PartName="/ppt/charts/style52.xml" ContentType="application/vnd.ms-office.chartstyle+xml"/>
  <Override PartName="/ppt/charts/colors52.xml" ContentType="application/vnd.ms-office.chartcolorstyle+xml"/>
  <Override PartName="/ppt/notesSlides/notesSlide135.xml" ContentType="application/vnd.openxmlformats-officedocument.presentationml.notesSlide+xml"/>
  <Override PartName="/ppt/charts/chart59.xml" ContentType="application/vnd.openxmlformats-officedocument.drawingml.chart+xml"/>
  <Override PartName="/ppt/charts/style53.xml" ContentType="application/vnd.ms-office.chartstyle+xml"/>
  <Override PartName="/ppt/charts/colors53.xml" ContentType="application/vnd.ms-office.chartcolorstyl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charts/chart60.xml" ContentType="application/vnd.openxmlformats-officedocument.drawingml.chart+xml"/>
  <Override PartName="/ppt/charts/style54.xml" ContentType="application/vnd.ms-office.chartstyle+xml"/>
  <Override PartName="/ppt/charts/colors54.xml" ContentType="application/vnd.ms-office.chartcolorstyl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charts/chart61.xml" ContentType="application/vnd.openxmlformats-officedocument.drawingml.chart+xml"/>
  <Override PartName="/ppt/charts/style55.xml" ContentType="application/vnd.ms-office.chartstyle+xml"/>
  <Override PartName="/ppt/charts/colors55.xml" ContentType="application/vnd.ms-office.chartcolorstyle+xml"/>
  <Override PartName="/ppt/notesSlides/notesSlide147.xml" ContentType="application/vnd.openxmlformats-officedocument.presentationml.notesSlide+xml"/>
  <Override PartName="/ppt/charts/chart62.xml" ContentType="application/vnd.openxmlformats-officedocument.drawingml.chart+xml"/>
  <Override PartName="/ppt/charts/style56.xml" ContentType="application/vnd.ms-office.chartstyle+xml"/>
  <Override PartName="/ppt/charts/colors56.xml" ContentType="application/vnd.ms-office.chartcolorstyl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charts/chart63.xml" ContentType="application/vnd.openxmlformats-officedocument.drawingml.chart+xml"/>
  <Override PartName="/ppt/charts/style57.xml" ContentType="application/vnd.ms-office.chartstyle+xml"/>
  <Override PartName="/ppt/charts/colors57.xml" ContentType="application/vnd.ms-office.chartcolorstyl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charts/chart64.xml" ContentType="application/vnd.openxmlformats-officedocument.drawingml.chart+xml"/>
  <Override PartName="/ppt/charts/style58.xml" ContentType="application/vnd.ms-office.chartstyle+xml"/>
  <Override PartName="/ppt/charts/colors58.xml" ContentType="application/vnd.ms-office.chartcolorstyl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charts/chart65.xml" ContentType="application/vnd.openxmlformats-officedocument.drawingml.chart+xml"/>
  <Override PartName="/ppt/charts/style59.xml" ContentType="application/vnd.ms-office.chartstyle+xml"/>
  <Override PartName="/ppt/charts/colors59.xml" ContentType="application/vnd.ms-office.chartcolorstyle+xml"/>
  <Override PartName="/ppt/charts/chart66.xml" ContentType="application/vnd.openxmlformats-officedocument.drawingml.chart+xml"/>
  <Override PartName="/ppt/charts/style60.xml" ContentType="application/vnd.ms-office.chartstyle+xml"/>
  <Override PartName="/ppt/charts/colors60.xml" ContentType="application/vnd.ms-office.chartcolorstyl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94"/>
  </p:notesMasterIdLst>
  <p:handoutMasterIdLst>
    <p:handoutMasterId r:id="rId195"/>
  </p:handoutMasterIdLst>
  <p:sldIdLst>
    <p:sldId id="257" r:id="rId2"/>
    <p:sldId id="258" r:id="rId3"/>
    <p:sldId id="460" r:id="rId4"/>
    <p:sldId id="259" r:id="rId5"/>
    <p:sldId id="260" r:id="rId6"/>
    <p:sldId id="261" r:id="rId7"/>
    <p:sldId id="454" r:id="rId8"/>
    <p:sldId id="262" r:id="rId9"/>
    <p:sldId id="263" r:id="rId10"/>
    <p:sldId id="264" r:id="rId11"/>
    <p:sldId id="265" r:id="rId12"/>
    <p:sldId id="266" r:id="rId13"/>
    <p:sldId id="267" r:id="rId14"/>
    <p:sldId id="268" r:id="rId15"/>
    <p:sldId id="269" r:id="rId16"/>
    <p:sldId id="270" r:id="rId17"/>
    <p:sldId id="272" r:id="rId18"/>
    <p:sldId id="273" r:id="rId19"/>
    <p:sldId id="457" r:id="rId20"/>
    <p:sldId id="274" r:id="rId21"/>
    <p:sldId id="275" r:id="rId22"/>
    <p:sldId id="453" r:id="rId23"/>
    <p:sldId id="287" r:id="rId24"/>
    <p:sldId id="276" r:id="rId25"/>
    <p:sldId id="277" r:id="rId26"/>
    <p:sldId id="278" r:id="rId27"/>
    <p:sldId id="279" r:id="rId28"/>
    <p:sldId id="280" r:id="rId29"/>
    <p:sldId id="283" r:id="rId30"/>
    <p:sldId id="285" r:id="rId31"/>
    <p:sldId id="286" r:id="rId32"/>
    <p:sldId id="288" r:id="rId33"/>
    <p:sldId id="292" r:id="rId34"/>
    <p:sldId id="293" r:id="rId35"/>
    <p:sldId id="294" r:id="rId36"/>
    <p:sldId id="295" r:id="rId37"/>
    <p:sldId id="296" r:id="rId38"/>
    <p:sldId id="298" r:id="rId39"/>
    <p:sldId id="300" r:id="rId40"/>
    <p:sldId id="301" r:id="rId41"/>
    <p:sldId id="302" r:id="rId42"/>
    <p:sldId id="303" r:id="rId43"/>
    <p:sldId id="304" r:id="rId44"/>
    <p:sldId id="305" r:id="rId45"/>
    <p:sldId id="306" r:id="rId46"/>
    <p:sldId id="307" r:id="rId47"/>
    <p:sldId id="308" r:id="rId48"/>
    <p:sldId id="309" r:id="rId49"/>
    <p:sldId id="310" r:id="rId50"/>
    <p:sldId id="311" r:id="rId51"/>
    <p:sldId id="312" r:id="rId52"/>
    <p:sldId id="313" r:id="rId53"/>
    <p:sldId id="314" r:id="rId54"/>
    <p:sldId id="316" r:id="rId55"/>
    <p:sldId id="464" r:id="rId56"/>
    <p:sldId id="320" r:id="rId57"/>
    <p:sldId id="608" r:id="rId58"/>
    <p:sldId id="321" r:id="rId59"/>
    <p:sldId id="322" r:id="rId60"/>
    <p:sldId id="323" r:id="rId61"/>
    <p:sldId id="324" r:id="rId62"/>
    <p:sldId id="325" r:id="rId63"/>
    <p:sldId id="326" r:id="rId64"/>
    <p:sldId id="328" r:id="rId65"/>
    <p:sldId id="329" r:id="rId66"/>
    <p:sldId id="330" r:id="rId67"/>
    <p:sldId id="331" r:id="rId68"/>
    <p:sldId id="332" r:id="rId69"/>
    <p:sldId id="609" r:id="rId70"/>
    <p:sldId id="612" r:id="rId71"/>
    <p:sldId id="611" r:id="rId72"/>
    <p:sldId id="334" r:id="rId73"/>
    <p:sldId id="335" r:id="rId74"/>
    <p:sldId id="336" r:id="rId75"/>
    <p:sldId id="337" r:id="rId76"/>
    <p:sldId id="465" r:id="rId77"/>
    <p:sldId id="339" r:id="rId78"/>
    <p:sldId id="340" r:id="rId79"/>
    <p:sldId id="342" r:id="rId80"/>
    <p:sldId id="343" r:id="rId81"/>
    <p:sldId id="344" r:id="rId82"/>
    <p:sldId id="345" r:id="rId83"/>
    <p:sldId id="346" r:id="rId84"/>
    <p:sldId id="461" r:id="rId85"/>
    <p:sldId id="347" r:id="rId86"/>
    <p:sldId id="348" r:id="rId87"/>
    <p:sldId id="349" r:id="rId88"/>
    <p:sldId id="350" r:id="rId89"/>
    <p:sldId id="351" r:id="rId90"/>
    <p:sldId id="352" r:id="rId91"/>
    <p:sldId id="353" r:id="rId92"/>
    <p:sldId id="354" r:id="rId93"/>
    <p:sldId id="355" r:id="rId94"/>
    <p:sldId id="356" r:id="rId95"/>
    <p:sldId id="357" r:id="rId96"/>
    <p:sldId id="358" r:id="rId97"/>
    <p:sldId id="359" r:id="rId98"/>
    <p:sldId id="360" r:id="rId99"/>
    <p:sldId id="361" r:id="rId100"/>
    <p:sldId id="362" r:id="rId101"/>
    <p:sldId id="363" r:id="rId102"/>
    <p:sldId id="364" r:id="rId103"/>
    <p:sldId id="366" r:id="rId104"/>
    <p:sldId id="367" r:id="rId105"/>
    <p:sldId id="368" r:id="rId106"/>
    <p:sldId id="369" r:id="rId107"/>
    <p:sldId id="603" r:id="rId108"/>
    <p:sldId id="370" r:id="rId109"/>
    <p:sldId id="371" r:id="rId110"/>
    <p:sldId id="372" r:id="rId111"/>
    <p:sldId id="373" r:id="rId112"/>
    <p:sldId id="374" r:id="rId113"/>
    <p:sldId id="375" r:id="rId114"/>
    <p:sldId id="376" r:id="rId115"/>
    <p:sldId id="377" r:id="rId116"/>
    <p:sldId id="378" r:id="rId117"/>
    <p:sldId id="379" r:id="rId118"/>
    <p:sldId id="449" r:id="rId119"/>
    <p:sldId id="605" r:id="rId120"/>
    <p:sldId id="604" r:id="rId121"/>
    <p:sldId id="607" r:id="rId122"/>
    <p:sldId id="380" r:id="rId123"/>
    <p:sldId id="383" r:id="rId124"/>
    <p:sldId id="384" r:id="rId125"/>
    <p:sldId id="386" r:id="rId126"/>
    <p:sldId id="387" r:id="rId127"/>
    <p:sldId id="388" r:id="rId128"/>
    <p:sldId id="389" r:id="rId129"/>
    <p:sldId id="390" r:id="rId130"/>
    <p:sldId id="391" r:id="rId131"/>
    <p:sldId id="606" r:id="rId132"/>
    <p:sldId id="392" r:id="rId133"/>
    <p:sldId id="393" r:id="rId134"/>
    <p:sldId id="394" r:id="rId135"/>
    <p:sldId id="395" r:id="rId136"/>
    <p:sldId id="396" r:id="rId137"/>
    <p:sldId id="397" r:id="rId138"/>
    <p:sldId id="398" r:id="rId139"/>
    <p:sldId id="399" r:id="rId140"/>
    <p:sldId id="400" r:id="rId141"/>
    <p:sldId id="401" r:id="rId142"/>
    <p:sldId id="403" r:id="rId143"/>
    <p:sldId id="404" r:id="rId144"/>
    <p:sldId id="405" r:id="rId145"/>
    <p:sldId id="406" r:id="rId146"/>
    <p:sldId id="407" r:id="rId147"/>
    <p:sldId id="408" r:id="rId148"/>
    <p:sldId id="462" r:id="rId149"/>
    <p:sldId id="410" r:id="rId150"/>
    <p:sldId id="411" r:id="rId151"/>
    <p:sldId id="412" r:id="rId152"/>
    <p:sldId id="413" r:id="rId153"/>
    <p:sldId id="414" r:id="rId154"/>
    <p:sldId id="415" r:id="rId155"/>
    <p:sldId id="416" r:id="rId156"/>
    <p:sldId id="417" r:id="rId157"/>
    <p:sldId id="450" r:id="rId158"/>
    <p:sldId id="418" r:id="rId159"/>
    <p:sldId id="419" r:id="rId160"/>
    <p:sldId id="420" r:id="rId161"/>
    <p:sldId id="421" r:id="rId162"/>
    <p:sldId id="422" r:id="rId163"/>
    <p:sldId id="423" r:id="rId164"/>
    <p:sldId id="424" r:id="rId165"/>
    <p:sldId id="425" r:id="rId166"/>
    <p:sldId id="426" r:id="rId167"/>
    <p:sldId id="427" r:id="rId168"/>
    <p:sldId id="428" r:id="rId169"/>
    <p:sldId id="429" r:id="rId170"/>
    <p:sldId id="430" r:id="rId171"/>
    <p:sldId id="431" r:id="rId172"/>
    <p:sldId id="432" r:id="rId173"/>
    <p:sldId id="434" r:id="rId174"/>
    <p:sldId id="435" r:id="rId175"/>
    <p:sldId id="436" r:id="rId176"/>
    <p:sldId id="437" r:id="rId177"/>
    <p:sldId id="456" r:id="rId178"/>
    <p:sldId id="438" r:id="rId179"/>
    <p:sldId id="439" r:id="rId180"/>
    <p:sldId id="452" r:id="rId181"/>
    <p:sldId id="459" r:id="rId182"/>
    <p:sldId id="458" r:id="rId183"/>
    <p:sldId id="440" r:id="rId184"/>
    <p:sldId id="441" r:id="rId185"/>
    <p:sldId id="442" r:id="rId186"/>
    <p:sldId id="443" r:id="rId187"/>
    <p:sldId id="444" r:id="rId188"/>
    <p:sldId id="445" r:id="rId189"/>
    <p:sldId id="446" r:id="rId190"/>
    <p:sldId id="447" r:id="rId191"/>
    <p:sldId id="448" r:id="rId192"/>
    <p:sldId id="451" r:id="rId1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hapter 7 - International Trade and Freight Distribution" id="{23E2E958-CF24-44B6-8A24-2DA3AB6E39E5}">
          <p14:sldIdLst>
            <p14:sldId id="257"/>
            <p14:sldId id="258"/>
            <p14:sldId id="460"/>
          </p14:sldIdLst>
        </p14:section>
        <p14:section name="Transborder Transportation" id="{0CE4846B-9782-49AA-9805-EA6805081234}">
          <p14:sldIdLst>
            <p14:sldId id="259"/>
            <p14:sldId id="260"/>
            <p14:sldId id="261"/>
            <p14:sldId id="454"/>
            <p14:sldId id="262"/>
            <p14:sldId id="263"/>
            <p14:sldId id="264"/>
            <p14:sldId id="265"/>
            <p14:sldId id="266"/>
            <p14:sldId id="267"/>
            <p14:sldId id="268"/>
            <p14:sldId id="269"/>
            <p14:sldId id="270"/>
            <p14:sldId id="272"/>
            <p14:sldId id="273"/>
            <p14:sldId id="457"/>
            <p14:sldId id="274"/>
          </p14:sldIdLst>
        </p14:section>
        <p14:section name="Globalization and International Trade" id="{52F6FAB4-5233-484D-94F5-064A3391505F}">
          <p14:sldIdLst>
            <p14:sldId id="275"/>
            <p14:sldId id="453"/>
            <p14:sldId id="287"/>
            <p14:sldId id="276"/>
            <p14:sldId id="277"/>
            <p14:sldId id="278"/>
            <p14:sldId id="279"/>
            <p14:sldId id="280"/>
            <p14:sldId id="283"/>
            <p14:sldId id="285"/>
            <p14:sldId id="286"/>
            <p14:sldId id="288"/>
            <p14:sldId id="292"/>
            <p14:sldId id="293"/>
            <p14:sldId id="294"/>
            <p14:sldId id="295"/>
            <p14:sldId id="296"/>
            <p14:sldId id="298"/>
            <p14:sldId id="300"/>
            <p14:sldId id="301"/>
            <p14:sldId id="302"/>
            <p14:sldId id="303"/>
            <p14:sldId id="304"/>
            <p14:sldId id="305"/>
            <p14:sldId id="306"/>
            <p14:sldId id="307"/>
            <p14:sldId id="308"/>
            <p14:sldId id="309"/>
            <p14:sldId id="310"/>
            <p14:sldId id="311"/>
            <p14:sldId id="312"/>
            <p14:sldId id="313"/>
            <p14:sldId id="314"/>
            <p14:sldId id="316"/>
            <p14:sldId id="464"/>
            <p14:sldId id="320"/>
            <p14:sldId id="608"/>
            <p14:sldId id="321"/>
            <p14:sldId id="322"/>
            <p14:sldId id="323"/>
            <p14:sldId id="324"/>
            <p14:sldId id="325"/>
            <p14:sldId id="326"/>
            <p14:sldId id="328"/>
            <p14:sldId id="329"/>
          </p14:sldIdLst>
        </p14:section>
        <p14:section name="Freight Transportation and Value Chains" id="{1DF59A89-59AE-4C42-AD13-949D2F2DAB1E}">
          <p14:sldIdLst>
            <p14:sldId id="330"/>
            <p14:sldId id="331"/>
            <p14:sldId id="332"/>
            <p14:sldId id="609"/>
            <p14:sldId id="612"/>
            <p14:sldId id="611"/>
            <p14:sldId id="334"/>
            <p14:sldId id="335"/>
            <p14:sldId id="336"/>
            <p14:sldId id="337"/>
            <p14:sldId id="465"/>
            <p14:sldId id="339"/>
            <p14:sldId id="340"/>
            <p14:sldId id="342"/>
            <p14:sldId id="343"/>
            <p14:sldId id="344"/>
            <p14:sldId id="345"/>
            <p14:sldId id="346"/>
            <p14:sldId id="461"/>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66"/>
            <p14:sldId id="367"/>
            <p14:sldId id="368"/>
            <p14:sldId id="369"/>
            <p14:sldId id="603"/>
            <p14:sldId id="370"/>
            <p14:sldId id="371"/>
            <p14:sldId id="372"/>
            <p14:sldId id="373"/>
            <p14:sldId id="374"/>
            <p14:sldId id="375"/>
            <p14:sldId id="376"/>
          </p14:sldIdLst>
        </p14:section>
        <p14:section name="Logistics and Freight Distribution" id="{D84D8720-23DC-4E65-BFFD-E3D50AC40326}">
          <p14:sldIdLst>
            <p14:sldId id="377"/>
            <p14:sldId id="378"/>
            <p14:sldId id="379"/>
            <p14:sldId id="449"/>
            <p14:sldId id="605"/>
            <p14:sldId id="604"/>
            <p14:sldId id="607"/>
            <p14:sldId id="380"/>
            <p14:sldId id="383"/>
            <p14:sldId id="384"/>
            <p14:sldId id="386"/>
            <p14:sldId id="387"/>
            <p14:sldId id="388"/>
            <p14:sldId id="389"/>
            <p14:sldId id="390"/>
            <p14:sldId id="391"/>
            <p14:sldId id="606"/>
            <p14:sldId id="392"/>
            <p14:sldId id="393"/>
            <p14:sldId id="394"/>
            <p14:sldId id="395"/>
            <p14:sldId id="396"/>
            <p14:sldId id="397"/>
            <p14:sldId id="398"/>
            <p14:sldId id="399"/>
            <p14:sldId id="400"/>
            <p14:sldId id="401"/>
            <p14:sldId id="403"/>
            <p14:sldId id="404"/>
            <p14:sldId id="405"/>
            <p14:sldId id="406"/>
            <p14:sldId id="407"/>
            <p14:sldId id="408"/>
            <p14:sldId id="462"/>
            <p14:sldId id="410"/>
            <p14:sldId id="411"/>
            <p14:sldId id="412"/>
            <p14:sldId id="413"/>
            <p14:sldId id="414"/>
            <p14:sldId id="415"/>
            <p14:sldId id="416"/>
            <p14:sldId id="417"/>
            <p14:sldId id="450"/>
            <p14:sldId id="418"/>
            <p14:sldId id="419"/>
            <p14:sldId id="420"/>
            <p14:sldId id="421"/>
            <p14:sldId id="422"/>
            <p14:sldId id="423"/>
            <p14:sldId id="424"/>
            <p14:sldId id="425"/>
            <p14:sldId id="426"/>
            <p14:sldId id="427"/>
            <p14:sldId id="428"/>
            <p14:sldId id="429"/>
            <p14:sldId id="430"/>
            <p14:sldId id="431"/>
            <p14:sldId id="432"/>
            <p14:sldId id="434"/>
            <p14:sldId id="435"/>
            <p14:sldId id="436"/>
            <p14:sldId id="437"/>
            <p14:sldId id="456"/>
            <p14:sldId id="438"/>
            <p14:sldId id="439"/>
            <p14:sldId id="452"/>
            <p14:sldId id="459"/>
            <p14:sldId id="458"/>
            <p14:sldId id="440"/>
            <p14:sldId id="441"/>
            <p14:sldId id="442"/>
            <p14:sldId id="443"/>
            <p14:sldId id="444"/>
            <p14:sldId id="445"/>
            <p14:sldId id="446"/>
            <p14:sldId id="447"/>
            <p14:sldId id="448"/>
            <p14:sldId id="4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9900"/>
    <a:srgbClr val="FFFFFF"/>
    <a:srgbClr val="CCCC00"/>
    <a:srgbClr val="0099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87" autoAdjust="0"/>
    <p:restoredTop sz="86640" autoAdjust="0"/>
  </p:normalViewPr>
  <p:slideViewPr>
    <p:cSldViewPr snapToGrid="0">
      <p:cViewPr varScale="1">
        <p:scale>
          <a:sx n="100" d="100"/>
          <a:sy n="100" d="100"/>
        </p:scale>
        <p:origin x="876" y="72"/>
      </p:cViewPr>
      <p:guideLst/>
    </p:cSldViewPr>
  </p:slideViewPr>
  <p:outlineViewPr>
    <p:cViewPr>
      <p:scale>
        <a:sx n="33" d="100"/>
        <a:sy n="33" d="100"/>
      </p:scale>
      <p:origin x="0" y="-2034"/>
    </p:cViewPr>
  </p:outlineViewPr>
  <p:notesTextViewPr>
    <p:cViewPr>
      <p:scale>
        <a:sx n="125" d="100"/>
        <a:sy n="125" d="100"/>
      </p:scale>
      <p:origin x="0" y="0"/>
    </p:cViewPr>
  </p:notesTextViewPr>
  <p:sorterViewPr>
    <p:cViewPr varScale="1">
      <p:scale>
        <a:sx n="100" d="100"/>
        <a:sy n="100" d="100"/>
      </p:scale>
      <p:origin x="0" y="-14274"/>
    </p:cViewPr>
  </p:sorterViewPr>
  <p:notesViewPr>
    <p:cSldViewPr snapToGrid="0">
      <p:cViewPr varScale="1">
        <p:scale>
          <a:sx n="127" d="100"/>
          <a:sy n="127" d="100"/>
        </p:scale>
        <p:origin x="6468" y="138"/>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notesMaster" Target="notesMasters/notesMaster1.xml"/><Relationship Id="rId199"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handoutMaster" Target="handoutMasters/handoutMaster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presProps" Target="presProp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viewProps" Target="view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theme" Target="theme/theme1.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6.xml"/><Relationship Id="rId1" Type="http://schemas.microsoft.com/office/2011/relationships/chartStyle" Target="style6.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7.xml"/><Relationship Id="rId1" Type="http://schemas.microsoft.com/office/2011/relationships/chartStyle" Target="style7.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8.xml"/><Relationship Id="rId1" Type="http://schemas.microsoft.com/office/2011/relationships/chartStyle" Target="style8.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9.xml"/><Relationship Id="rId1" Type="http://schemas.microsoft.com/office/2011/relationships/chartStyle" Target="style9.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0.xml"/><Relationship Id="rId1" Type="http://schemas.microsoft.com/office/2011/relationships/chartStyle" Target="style10.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1.xml"/><Relationship Id="rId1" Type="http://schemas.microsoft.com/office/2011/relationships/chartStyle" Target="style11.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2.xml"/><Relationship Id="rId1" Type="http://schemas.microsoft.com/office/2011/relationships/chartStyle" Target="style12.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3.xml"/><Relationship Id="rId1" Type="http://schemas.microsoft.com/office/2011/relationships/chartStyle" Target="style13.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4.xml"/><Relationship Id="rId1" Type="http://schemas.microsoft.com/office/2011/relationships/chartStyle" Target="style14.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5.xml"/><Relationship Id="rId1" Type="http://schemas.microsoft.com/office/2011/relationships/chartStyle" Target="style15.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16.xml"/><Relationship Id="rId1" Type="http://schemas.microsoft.com/office/2011/relationships/chartStyle" Target="style16.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17.xml"/><Relationship Id="rId1" Type="http://schemas.microsoft.com/office/2011/relationships/chartStyle" Target="style17.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18.xml"/><Relationship Id="rId1" Type="http://schemas.microsoft.com/office/2011/relationships/chartStyle" Target="style18.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19.xml"/><Relationship Id="rId1" Type="http://schemas.microsoft.com/office/2011/relationships/chartStyle" Target="style19.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0.xml"/><Relationship Id="rId1" Type="http://schemas.microsoft.com/office/2011/relationships/chartStyle" Target="style20.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1.xml"/><Relationship Id="rId1" Type="http://schemas.microsoft.com/office/2011/relationships/chartStyle" Target="style21.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2.xml"/><Relationship Id="rId1" Type="http://schemas.microsoft.com/office/2011/relationships/chartStyle" Target="style22.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3.xml"/><Relationship Id="rId1" Type="http://schemas.microsoft.com/office/2011/relationships/chartStyle" Target="style23.xml"/></Relationships>
</file>

<file path=ppt/charts/_rels/chart28.xml.rels><?xml version="1.0" encoding="UTF-8" standalone="yes"?>
<Relationships xmlns="http://schemas.openxmlformats.org/package/2006/relationships"><Relationship Id="rId3" Type="http://schemas.openxmlformats.org/officeDocument/2006/relationships/package" Target="../embeddings/Microsoft_Excel_Worksheet27.xlsx"/><Relationship Id="rId2" Type="http://schemas.microsoft.com/office/2011/relationships/chartColorStyle" Target="colors24.xml"/><Relationship Id="rId1" Type="http://schemas.microsoft.com/office/2011/relationships/chartStyle" Target="style24.xml"/></Relationships>
</file>

<file path=ppt/charts/_rels/chart29.xml.rels><?xml version="1.0" encoding="UTF-8" standalone="yes"?>
<Relationships xmlns="http://schemas.openxmlformats.org/package/2006/relationships"><Relationship Id="rId3" Type="http://schemas.openxmlformats.org/officeDocument/2006/relationships/package" Target="../embeddings/Microsoft_Excel_Worksheet28.xlsx"/><Relationship Id="rId2" Type="http://schemas.microsoft.com/office/2011/relationships/chartColorStyle" Target="colors25.xml"/><Relationship Id="rId1" Type="http://schemas.microsoft.com/office/2011/relationships/chartStyle" Target="style25.xml"/></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_rels/chart30.xml.rels><?xml version="1.0" encoding="UTF-8" standalone="yes"?>
<Relationships xmlns="http://schemas.openxmlformats.org/package/2006/relationships"><Relationship Id="rId3" Type="http://schemas.openxmlformats.org/officeDocument/2006/relationships/package" Target="../embeddings/Microsoft_Excel_Worksheet29.xlsx"/><Relationship Id="rId2" Type="http://schemas.microsoft.com/office/2011/relationships/chartColorStyle" Target="colors26.xml"/><Relationship Id="rId1" Type="http://schemas.microsoft.com/office/2011/relationships/chartStyle" Target="style26.xml"/></Relationships>
</file>

<file path=ppt/charts/_rels/chart31.xml.rels><?xml version="1.0" encoding="UTF-8" standalone="yes"?>
<Relationships xmlns="http://schemas.openxmlformats.org/package/2006/relationships"><Relationship Id="rId1" Type="http://schemas.openxmlformats.org/officeDocument/2006/relationships/package" Target="../embeddings/Microsoft_Excel_Worksheet30.xlsx"/></Relationships>
</file>

<file path=ppt/charts/_rels/chart32.xml.rels><?xml version="1.0" encoding="UTF-8" standalone="yes"?>
<Relationships xmlns="http://schemas.openxmlformats.org/package/2006/relationships"><Relationship Id="rId1" Type="http://schemas.openxmlformats.org/officeDocument/2006/relationships/package" Target="../embeddings/Microsoft_Excel_Worksheet31.xlsx"/></Relationships>
</file>

<file path=ppt/charts/_rels/chart33.xml.rels><?xml version="1.0" encoding="UTF-8" standalone="yes"?>
<Relationships xmlns="http://schemas.openxmlformats.org/package/2006/relationships"><Relationship Id="rId3" Type="http://schemas.openxmlformats.org/officeDocument/2006/relationships/package" Target="../embeddings/Microsoft_Excel_Worksheet32.xlsx"/><Relationship Id="rId2" Type="http://schemas.microsoft.com/office/2011/relationships/chartColorStyle" Target="colors27.xml"/><Relationship Id="rId1" Type="http://schemas.microsoft.com/office/2011/relationships/chartStyle" Target="style27.xml"/></Relationships>
</file>

<file path=ppt/charts/_rels/chart34.xml.rels><?xml version="1.0" encoding="UTF-8" standalone="yes"?>
<Relationships xmlns="http://schemas.openxmlformats.org/package/2006/relationships"><Relationship Id="rId3" Type="http://schemas.openxmlformats.org/officeDocument/2006/relationships/package" Target="../embeddings/Microsoft_Excel_Worksheet33.xlsx"/><Relationship Id="rId2" Type="http://schemas.microsoft.com/office/2011/relationships/chartColorStyle" Target="colors28.xml"/><Relationship Id="rId1" Type="http://schemas.microsoft.com/office/2011/relationships/chartStyle" Target="style28.xml"/></Relationships>
</file>

<file path=ppt/charts/_rels/chart35.xml.rels><?xml version="1.0" encoding="UTF-8" standalone="yes"?>
<Relationships xmlns="http://schemas.openxmlformats.org/package/2006/relationships"><Relationship Id="rId3" Type="http://schemas.openxmlformats.org/officeDocument/2006/relationships/package" Target="../embeddings/Microsoft_Excel_Worksheet34.xlsx"/><Relationship Id="rId2" Type="http://schemas.microsoft.com/office/2011/relationships/chartColorStyle" Target="colors29.xml"/><Relationship Id="rId1" Type="http://schemas.microsoft.com/office/2011/relationships/chartStyle" Target="style29.xml"/></Relationships>
</file>

<file path=ppt/charts/_rels/chart36.xml.rels><?xml version="1.0" encoding="UTF-8" standalone="yes"?>
<Relationships xmlns="http://schemas.openxmlformats.org/package/2006/relationships"><Relationship Id="rId3" Type="http://schemas.openxmlformats.org/officeDocument/2006/relationships/package" Target="../embeddings/Microsoft_Excel_Worksheet35.xlsx"/><Relationship Id="rId2" Type="http://schemas.microsoft.com/office/2011/relationships/chartColorStyle" Target="colors30.xml"/><Relationship Id="rId1" Type="http://schemas.microsoft.com/office/2011/relationships/chartStyle" Target="style30.xml"/></Relationships>
</file>

<file path=ppt/charts/_rels/chart37.xml.rels><?xml version="1.0" encoding="UTF-8" standalone="yes"?>
<Relationships xmlns="http://schemas.openxmlformats.org/package/2006/relationships"><Relationship Id="rId3" Type="http://schemas.openxmlformats.org/officeDocument/2006/relationships/package" Target="../embeddings/Microsoft_Excel_Worksheet36.xlsx"/><Relationship Id="rId2" Type="http://schemas.microsoft.com/office/2011/relationships/chartColorStyle" Target="colors31.xml"/><Relationship Id="rId1" Type="http://schemas.microsoft.com/office/2011/relationships/chartStyle" Target="style31.xml"/></Relationships>
</file>

<file path=ppt/charts/_rels/chart38.xml.rels><?xml version="1.0" encoding="UTF-8" standalone="yes"?>
<Relationships xmlns="http://schemas.openxmlformats.org/package/2006/relationships"><Relationship Id="rId3" Type="http://schemas.openxmlformats.org/officeDocument/2006/relationships/package" Target="../embeddings/Microsoft_Excel_Worksheet37.xlsx"/><Relationship Id="rId2" Type="http://schemas.microsoft.com/office/2011/relationships/chartColorStyle" Target="colors32.xml"/><Relationship Id="rId1" Type="http://schemas.microsoft.com/office/2011/relationships/chartStyle" Target="style32.xml"/></Relationships>
</file>

<file path=ppt/charts/_rels/chart39.xml.rels><?xml version="1.0" encoding="UTF-8" standalone="yes"?>
<Relationships xmlns="http://schemas.openxmlformats.org/package/2006/relationships"><Relationship Id="rId3" Type="http://schemas.openxmlformats.org/officeDocument/2006/relationships/package" Target="../embeddings/Microsoft_Excel_Worksheet38.xlsx"/><Relationship Id="rId2" Type="http://schemas.microsoft.com/office/2011/relationships/chartColorStyle" Target="colors33.xml"/><Relationship Id="rId1" Type="http://schemas.microsoft.com/office/2011/relationships/chartStyle" Target="style3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_rels/chart40.xml.rels><?xml version="1.0" encoding="UTF-8" standalone="yes"?>
<Relationships xmlns="http://schemas.openxmlformats.org/package/2006/relationships"><Relationship Id="rId3" Type="http://schemas.openxmlformats.org/officeDocument/2006/relationships/package" Target="../embeddings/Microsoft_Excel_Worksheet39.xlsx"/><Relationship Id="rId2" Type="http://schemas.microsoft.com/office/2011/relationships/chartColorStyle" Target="colors34.xml"/><Relationship Id="rId1" Type="http://schemas.microsoft.com/office/2011/relationships/chartStyle" Target="style34.xml"/></Relationships>
</file>

<file path=ppt/charts/_rels/chart41.xml.rels><?xml version="1.0" encoding="UTF-8" standalone="yes"?>
<Relationships xmlns="http://schemas.openxmlformats.org/package/2006/relationships"><Relationship Id="rId3" Type="http://schemas.openxmlformats.org/officeDocument/2006/relationships/package" Target="../embeddings/Microsoft_Excel_Worksheet40.xlsx"/><Relationship Id="rId2" Type="http://schemas.microsoft.com/office/2011/relationships/chartColorStyle" Target="colors35.xml"/><Relationship Id="rId1" Type="http://schemas.microsoft.com/office/2011/relationships/chartStyle" Target="style35.xml"/></Relationships>
</file>

<file path=ppt/charts/_rels/chart42.xml.rels><?xml version="1.0" encoding="UTF-8" standalone="yes"?>
<Relationships xmlns="http://schemas.openxmlformats.org/package/2006/relationships"><Relationship Id="rId3" Type="http://schemas.openxmlformats.org/officeDocument/2006/relationships/package" Target="../embeddings/Microsoft_Excel_Worksheet41.xlsx"/><Relationship Id="rId2" Type="http://schemas.microsoft.com/office/2011/relationships/chartColorStyle" Target="colors36.xml"/><Relationship Id="rId1" Type="http://schemas.microsoft.com/office/2011/relationships/chartStyle" Target="style36.xml"/></Relationships>
</file>

<file path=ppt/charts/_rels/chart43.xml.rels><?xml version="1.0" encoding="UTF-8" standalone="yes"?>
<Relationships xmlns="http://schemas.openxmlformats.org/package/2006/relationships"><Relationship Id="rId3" Type="http://schemas.openxmlformats.org/officeDocument/2006/relationships/package" Target="../embeddings/Microsoft_Excel_Worksheet42.xlsx"/><Relationship Id="rId2" Type="http://schemas.microsoft.com/office/2011/relationships/chartColorStyle" Target="colors37.xml"/><Relationship Id="rId1" Type="http://schemas.microsoft.com/office/2011/relationships/chartStyle" Target="style37.xml"/></Relationships>
</file>

<file path=ppt/charts/_rels/chart44.xml.rels><?xml version="1.0" encoding="UTF-8" standalone="yes"?>
<Relationships xmlns="http://schemas.openxmlformats.org/package/2006/relationships"><Relationship Id="rId3" Type="http://schemas.openxmlformats.org/officeDocument/2006/relationships/package" Target="../embeddings/Microsoft_Excel_Worksheet43.xlsx"/><Relationship Id="rId2" Type="http://schemas.microsoft.com/office/2011/relationships/chartColorStyle" Target="colors38.xml"/><Relationship Id="rId1" Type="http://schemas.microsoft.com/office/2011/relationships/chartStyle" Target="style38.xml"/></Relationships>
</file>

<file path=ppt/charts/_rels/chart45.xml.rels><?xml version="1.0" encoding="UTF-8" standalone="yes"?>
<Relationships xmlns="http://schemas.openxmlformats.org/package/2006/relationships"><Relationship Id="rId3" Type="http://schemas.openxmlformats.org/officeDocument/2006/relationships/package" Target="../embeddings/Microsoft_Excel_Worksheet44.xlsx"/><Relationship Id="rId2" Type="http://schemas.microsoft.com/office/2011/relationships/chartColorStyle" Target="colors39.xml"/><Relationship Id="rId1" Type="http://schemas.microsoft.com/office/2011/relationships/chartStyle" Target="style39.xml"/></Relationships>
</file>

<file path=ppt/charts/_rels/chart46.xml.rels><?xml version="1.0" encoding="UTF-8" standalone="yes"?>
<Relationships xmlns="http://schemas.openxmlformats.org/package/2006/relationships"><Relationship Id="rId3" Type="http://schemas.openxmlformats.org/officeDocument/2006/relationships/package" Target="../embeddings/Microsoft_Excel_Worksheet45.xlsx"/><Relationship Id="rId2" Type="http://schemas.microsoft.com/office/2011/relationships/chartColorStyle" Target="colors40.xml"/><Relationship Id="rId1" Type="http://schemas.microsoft.com/office/2011/relationships/chartStyle" Target="style40.xml"/></Relationships>
</file>

<file path=ppt/charts/_rels/chart47.xml.rels><?xml version="1.0" encoding="UTF-8" standalone="yes"?>
<Relationships xmlns="http://schemas.openxmlformats.org/package/2006/relationships"><Relationship Id="rId3" Type="http://schemas.openxmlformats.org/officeDocument/2006/relationships/package" Target="../embeddings/Microsoft_Excel_Worksheet46.xlsx"/><Relationship Id="rId2" Type="http://schemas.microsoft.com/office/2011/relationships/chartColorStyle" Target="colors41.xml"/><Relationship Id="rId1" Type="http://schemas.microsoft.com/office/2011/relationships/chartStyle" Target="style41.xml"/></Relationships>
</file>

<file path=ppt/charts/_rels/chart48.xml.rels><?xml version="1.0" encoding="UTF-8" standalone="yes"?>
<Relationships xmlns="http://schemas.openxmlformats.org/package/2006/relationships"><Relationship Id="rId3" Type="http://schemas.openxmlformats.org/officeDocument/2006/relationships/package" Target="../embeddings/Microsoft_Excel_Worksheet47.xlsx"/><Relationship Id="rId2" Type="http://schemas.microsoft.com/office/2011/relationships/chartColorStyle" Target="colors42.xml"/><Relationship Id="rId1" Type="http://schemas.microsoft.com/office/2011/relationships/chartStyle" Target="style42.xml"/></Relationships>
</file>

<file path=ppt/charts/_rels/chart49.xml.rels><?xml version="1.0" encoding="UTF-8" standalone="yes"?>
<Relationships xmlns="http://schemas.openxmlformats.org/package/2006/relationships"><Relationship Id="rId3" Type="http://schemas.openxmlformats.org/officeDocument/2006/relationships/package" Target="../embeddings/Microsoft_Excel_Worksheet48.xlsx"/><Relationship Id="rId2" Type="http://schemas.microsoft.com/office/2011/relationships/chartColorStyle" Target="colors43.xml"/><Relationship Id="rId1" Type="http://schemas.microsoft.com/office/2011/relationships/chartStyle" Target="style43.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1.xml"/><Relationship Id="rId1" Type="http://schemas.microsoft.com/office/2011/relationships/chartStyle" Target="style1.xml"/></Relationships>
</file>

<file path=ppt/charts/_rels/chart50.xml.rels><?xml version="1.0" encoding="UTF-8" standalone="yes"?>
<Relationships xmlns="http://schemas.openxmlformats.org/package/2006/relationships"><Relationship Id="rId3" Type="http://schemas.openxmlformats.org/officeDocument/2006/relationships/package" Target="../embeddings/Microsoft_Excel_Worksheet49.xlsx"/><Relationship Id="rId2" Type="http://schemas.microsoft.com/office/2011/relationships/chartColorStyle" Target="colors44.xml"/><Relationship Id="rId1" Type="http://schemas.microsoft.com/office/2011/relationships/chartStyle" Target="style44.xml"/></Relationships>
</file>

<file path=ppt/charts/_rels/chart51.xml.rels><?xml version="1.0" encoding="UTF-8" standalone="yes"?>
<Relationships xmlns="http://schemas.openxmlformats.org/package/2006/relationships"><Relationship Id="rId3" Type="http://schemas.openxmlformats.org/officeDocument/2006/relationships/package" Target="../embeddings/Microsoft_Excel_Worksheet50.xlsx"/><Relationship Id="rId2" Type="http://schemas.microsoft.com/office/2011/relationships/chartColorStyle" Target="colors45.xml"/><Relationship Id="rId1" Type="http://schemas.microsoft.com/office/2011/relationships/chartStyle" Target="style45.xml"/></Relationships>
</file>

<file path=ppt/charts/_rels/chart52.xml.rels><?xml version="1.0" encoding="UTF-8" standalone="yes"?>
<Relationships xmlns="http://schemas.openxmlformats.org/package/2006/relationships"><Relationship Id="rId3" Type="http://schemas.openxmlformats.org/officeDocument/2006/relationships/package" Target="../embeddings/Microsoft_Excel_Worksheet51.xlsx"/><Relationship Id="rId2" Type="http://schemas.microsoft.com/office/2011/relationships/chartColorStyle" Target="colors46.xml"/><Relationship Id="rId1" Type="http://schemas.microsoft.com/office/2011/relationships/chartStyle" Target="style46.xml"/></Relationships>
</file>

<file path=ppt/charts/_rels/chart53.xml.rels><?xml version="1.0" encoding="UTF-8" standalone="yes"?>
<Relationships xmlns="http://schemas.openxmlformats.org/package/2006/relationships"><Relationship Id="rId3" Type="http://schemas.openxmlformats.org/officeDocument/2006/relationships/package" Target="../embeddings/Microsoft_Excel_Worksheet52.xlsx"/><Relationship Id="rId2" Type="http://schemas.microsoft.com/office/2011/relationships/chartColorStyle" Target="colors47.xml"/><Relationship Id="rId1" Type="http://schemas.microsoft.com/office/2011/relationships/chartStyle" Target="style47.xml"/></Relationships>
</file>

<file path=ppt/charts/_rels/chart54.xml.rels><?xml version="1.0" encoding="UTF-8" standalone="yes"?>
<Relationships xmlns="http://schemas.openxmlformats.org/package/2006/relationships"><Relationship Id="rId3" Type="http://schemas.openxmlformats.org/officeDocument/2006/relationships/package" Target="../embeddings/Microsoft_Excel_Worksheet53.xlsx"/><Relationship Id="rId2" Type="http://schemas.microsoft.com/office/2011/relationships/chartColorStyle" Target="colors48.xml"/><Relationship Id="rId1" Type="http://schemas.microsoft.com/office/2011/relationships/chartStyle" Target="style48.xml"/></Relationships>
</file>

<file path=ppt/charts/_rels/chart55.xml.rels><?xml version="1.0" encoding="UTF-8" standalone="yes"?>
<Relationships xmlns="http://schemas.openxmlformats.org/package/2006/relationships"><Relationship Id="rId3" Type="http://schemas.openxmlformats.org/officeDocument/2006/relationships/package" Target="../embeddings/Microsoft_Excel_Worksheet54.xlsx"/><Relationship Id="rId2" Type="http://schemas.microsoft.com/office/2011/relationships/chartColorStyle" Target="colors49.xml"/><Relationship Id="rId1" Type="http://schemas.microsoft.com/office/2011/relationships/chartStyle" Target="style49.xml"/></Relationships>
</file>

<file path=ppt/charts/_rels/chart56.xml.rels><?xml version="1.0" encoding="UTF-8" standalone="yes"?>
<Relationships xmlns="http://schemas.openxmlformats.org/package/2006/relationships"><Relationship Id="rId3" Type="http://schemas.openxmlformats.org/officeDocument/2006/relationships/package" Target="../embeddings/Microsoft_Excel_Worksheet55.xlsx"/><Relationship Id="rId2" Type="http://schemas.microsoft.com/office/2011/relationships/chartColorStyle" Target="colors50.xml"/><Relationship Id="rId1" Type="http://schemas.microsoft.com/office/2011/relationships/chartStyle" Target="style50.xml"/></Relationships>
</file>

<file path=ppt/charts/_rels/chart57.xml.rels><?xml version="1.0" encoding="UTF-8" standalone="yes"?>
<Relationships xmlns="http://schemas.openxmlformats.org/package/2006/relationships"><Relationship Id="rId3" Type="http://schemas.openxmlformats.org/officeDocument/2006/relationships/package" Target="../embeddings/Microsoft_Excel_Worksheet56.xlsx"/><Relationship Id="rId2" Type="http://schemas.microsoft.com/office/2011/relationships/chartColorStyle" Target="colors51.xml"/><Relationship Id="rId1" Type="http://schemas.microsoft.com/office/2011/relationships/chartStyle" Target="style51.xml"/></Relationships>
</file>

<file path=ppt/charts/_rels/chart58.xml.rels><?xml version="1.0" encoding="UTF-8" standalone="yes"?>
<Relationships xmlns="http://schemas.openxmlformats.org/package/2006/relationships"><Relationship Id="rId3" Type="http://schemas.openxmlformats.org/officeDocument/2006/relationships/package" Target="../embeddings/Microsoft_Excel_Worksheet57.xlsx"/><Relationship Id="rId2" Type="http://schemas.microsoft.com/office/2011/relationships/chartColorStyle" Target="colors52.xml"/><Relationship Id="rId1" Type="http://schemas.microsoft.com/office/2011/relationships/chartStyle" Target="style52.xml"/></Relationships>
</file>

<file path=ppt/charts/_rels/chart59.xml.rels><?xml version="1.0" encoding="UTF-8" standalone="yes"?>
<Relationships xmlns="http://schemas.openxmlformats.org/package/2006/relationships"><Relationship Id="rId3" Type="http://schemas.openxmlformats.org/officeDocument/2006/relationships/package" Target="../embeddings/Microsoft_Excel_Worksheet58.xlsx"/><Relationship Id="rId2" Type="http://schemas.microsoft.com/office/2011/relationships/chartColorStyle" Target="colors53.xml"/><Relationship Id="rId1" Type="http://schemas.microsoft.com/office/2011/relationships/chartStyle" Target="style53.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2.xml"/><Relationship Id="rId1" Type="http://schemas.microsoft.com/office/2011/relationships/chartStyle" Target="style2.xml"/></Relationships>
</file>

<file path=ppt/charts/_rels/chart60.xml.rels><?xml version="1.0" encoding="UTF-8" standalone="yes"?>
<Relationships xmlns="http://schemas.openxmlformats.org/package/2006/relationships"><Relationship Id="rId3" Type="http://schemas.openxmlformats.org/officeDocument/2006/relationships/package" Target="../embeddings/Microsoft_Excel_Worksheet59.xlsx"/><Relationship Id="rId2" Type="http://schemas.microsoft.com/office/2011/relationships/chartColorStyle" Target="colors54.xml"/><Relationship Id="rId1" Type="http://schemas.microsoft.com/office/2011/relationships/chartStyle" Target="style54.xml"/></Relationships>
</file>

<file path=ppt/charts/_rels/chart61.xml.rels><?xml version="1.0" encoding="UTF-8" standalone="yes"?>
<Relationships xmlns="http://schemas.openxmlformats.org/package/2006/relationships"><Relationship Id="rId3" Type="http://schemas.openxmlformats.org/officeDocument/2006/relationships/package" Target="../embeddings/Microsoft_Excel_Worksheet60.xlsx"/><Relationship Id="rId2" Type="http://schemas.microsoft.com/office/2011/relationships/chartColorStyle" Target="colors55.xml"/><Relationship Id="rId1" Type="http://schemas.microsoft.com/office/2011/relationships/chartStyle" Target="style55.xml"/></Relationships>
</file>

<file path=ppt/charts/_rels/chart62.xml.rels><?xml version="1.0" encoding="UTF-8" standalone="yes"?>
<Relationships xmlns="http://schemas.openxmlformats.org/package/2006/relationships"><Relationship Id="rId3" Type="http://schemas.openxmlformats.org/officeDocument/2006/relationships/package" Target="../embeddings/Microsoft_Excel_Worksheet61.xlsx"/><Relationship Id="rId2" Type="http://schemas.microsoft.com/office/2011/relationships/chartColorStyle" Target="colors56.xml"/><Relationship Id="rId1" Type="http://schemas.microsoft.com/office/2011/relationships/chartStyle" Target="style56.xml"/></Relationships>
</file>

<file path=ppt/charts/_rels/chart63.xml.rels><?xml version="1.0" encoding="UTF-8" standalone="yes"?>
<Relationships xmlns="http://schemas.openxmlformats.org/package/2006/relationships"><Relationship Id="rId3" Type="http://schemas.openxmlformats.org/officeDocument/2006/relationships/package" Target="../embeddings/Microsoft_Excel_Worksheet62.xlsx"/><Relationship Id="rId2" Type="http://schemas.microsoft.com/office/2011/relationships/chartColorStyle" Target="colors57.xml"/><Relationship Id="rId1" Type="http://schemas.microsoft.com/office/2011/relationships/chartStyle" Target="style57.xml"/></Relationships>
</file>

<file path=ppt/charts/_rels/chart64.xml.rels><?xml version="1.0" encoding="UTF-8" standalone="yes"?>
<Relationships xmlns="http://schemas.openxmlformats.org/package/2006/relationships"><Relationship Id="rId3" Type="http://schemas.openxmlformats.org/officeDocument/2006/relationships/package" Target="../embeddings/Microsoft_Excel_Worksheet63.xlsx"/><Relationship Id="rId2" Type="http://schemas.microsoft.com/office/2011/relationships/chartColorStyle" Target="colors58.xml"/><Relationship Id="rId1" Type="http://schemas.microsoft.com/office/2011/relationships/chartStyle" Target="style58.xml"/></Relationships>
</file>

<file path=ppt/charts/_rels/chart65.xml.rels><?xml version="1.0" encoding="UTF-8" standalone="yes"?>
<Relationships xmlns="http://schemas.openxmlformats.org/package/2006/relationships"><Relationship Id="rId3" Type="http://schemas.openxmlformats.org/officeDocument/2006/relationships/package" Target="../embeddings/Microsoft_Excel_Worksheet64.xlsx"/><Relationship Id="rId2" Type="http://schemas.microsoft.com/office/2011/relationships/chartColorStyle" Target="colors59.xml"/><Relationship Id="rId1" Type="http://schemas.microsoft.com/office/2011/relationships/chartStyle" Target="style59.xml"/></Relationships>
</file>

<file path=ppt/charts/_rels/chart66.xml.rels><?xml version="1.0" encoding="UTF-8" standalone="yes"?>
<Relationships xmlns="http://schemas.openxmlformats.org/package/2006/relationships"><Relationship Id="rId3" Type="http://schemas.openxmlformats.org/officeDocument/2006/relationships/package" Target="../embeddings/Microsoft_Excel_Worksheet65.xlsx"/><Relationship Id="rId2" Type="http://schemas.microsoft.com/office/2011/relationships/chartColorStyle" Target="colors60.xml"/><Relationship Id="rId1" Type="http://schemas.microsoft.com/office/2011/relationships/chartStyle" Target="style60.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3.xml"/><Relationship Id="rId1" Type="http://schemas.microsoft.com/office/2011/relationships/chartStyle" Target="style3.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4.xml"/><Relationship Id="rId1" Type="http://schemas.microsoft.com/office/2011/relationships/chartStyle" Target="style4.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Volume of World Trade</a:t>
            </a:r>
          </a:p>
        </c:rich>
      </c:tx>
      <c:overlay val="0"/>
    </c:title>
    <c:autoTitleDeleted val="0"/>
    <c:plotArea>
      <c:layout>
        <c:manualLayout>
          <c:layoutTarget val="inner"/>
          <c:xMode val="edge"/>
          <c:yMode val="edge"/>
          <c:x val="9.4326219968528996E-2"/>
          <c:y val="0.19880890004726762"/>
          <c:w val="0.77373453588694863"/>
          <c:h val="0.64034000290732918"/>
        </c:manualLayout>
      </c:layout>
      <c:pieChart>
        <c:varyColors val="1"/>
        <c:ser>
          <c:idx val="0"/>
          <c:order val="0"/>
          <c:tx>
            <c:strRef>
              <c:f>Sheet1!$B$1</c:f>
              <c:strCache>
                <c:ptCount val="1"/>
                <c:pt idx="0">
                  <c:v>Volume</c:v>
                </c:pt>
              </c:strCache>
            </c:strRef>
          </c:tx>
          <c:spPr>
            <a:ln>
              <a:solidFill>
                <a:schemeClr val="accent2">
                  <a:lumMod val="50000"/>
                </a:schemeClr>
              </a:solidFill>
            </a:ln>
          </c:spPr>
          <c:dPt>
            <c:idx val="0"/>
            <c:bubble3D val="0"/>
            <c:explosion val="30"/>
            <c:spPr>
              <a:noFill/>
              <a:ln w="76200">
                <a:solidFill>
                  <a:schemeClr val="accent2">
                    <a:lumMod val="50000"/>
                  </a:schemeClr>
                </a:solidFill>
              </a:ln>
            </c:spPr>
            <c:extLst>
              <c:ext xmlns:c16="http://schemas.microsoft.com/office/drawing/2014/chart" uri="{C3380CC4-5D6E-409C-BE32-E72D297353CC}">
                <c16:uniqueId val="{00000001-4DEA-4E13-BEEE-B3B506F7E8CE}"/>
              </c:ext>
            </c:extLst>
          </c:dPt>
          <c:dPt>
            <c:idx val="1"/>
            <c:bubble3D val="0"/>
            <c:spPr>
              <a:solidFill>
                <a:schemeClr val="bg2">
                  <a:lumMod val="90000"/>
                </a:schemeClr>
              </a:solidFill>
              <a:ln>
                <a:noFill/>
              </a:ln>
            </c:spPr>
            <c:extLst>
              <c:ext xmlns:c16="http://schemas.microsoft.com/office/drawing/2014/chart" uri="{C3380CC4-5D6E-409C-BE32-E72D297353CC}">
                <c16:uniqueId val="{00000003-4DEA-4E13-BEEE-B3B506F7E8CE}"/>
              </c:ext>
            </c:extLst>
          </c:dPt>
          <c:dPt>
            <c:idx val="2"/>
            <c:bubble3D val="0"/>
            <c:spPr>
              <a:solidFill>
                <a:schemeClr val="accent3">
                  <a:lumMod val="75000"/>
                </a:schemeClr>
              </a:solidFill>
              <a:ln>
                <a:noFill/>
              </a:ln>
            </c:spPr>
            <c:extLst>
              <c:ext xmlns:c16="http://schemas.microsoft.com/office/drawing/2014/chart" uri="{C3380CC4-5D6E-409C-BE32-E72D297353CC}">
                <c16:uniqueId val="{00000005-4DEA-4E13-BEEE-B3B506F7E8CE}"/>
              </c:ext>
            </c:extLst>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Seaborne</c:v>
                </c:pt>
                <c:pt idx="1">
                  <c:v>Airborne</c:v>
                </c:pt>
                <c:pt idx="2">
                  <c:v>Overland</c:v>
                </c:pt>
              </c:strCache>
            </c:strRef>
          </c:cat>
          <c:val>
            <c:numRef>
              <c:f>Sheet1!$B$2:$B$4</c:f>
              <c:numCache>
                <c:formatCode>General</c:formatCode>
                <c:ptCount val="3"/>
                <c:pt idx="0">
                  <c:v>89.79</c:v>
                </c:pt>
                <c:pt idx="1">
                  <c:v>0.25</c:v>
                </c:pt>
                <c:pt idx="2">
                  <c:v>9.9600000000000009</c:v>
                </c:pt>
              </c:numCache>
            </c:numRef>
          </c:val>
          <c:extLst>
            <c:ext xmlns:c16="http://schemas.microsoft.com/office/drawing/2014/chart" uri="{C3380CC4-5D6E-409C-BE32-E72D297353CC}">
              <c16:uniqueId val="{00000006-4DEA-4E13-BEEE-B3B506F7E8CE}"/>
            </c:ext>
          </c:extLst>
        </c:ser>
        <c:dLbls>
          <c:showLegendKey val="0"/>
          <c:showVal val="0"/>
          <c:showCatName val="0"/>
          <c:showSerName val="0"/>
          <c:showPercent val="0"/>
          <c:showBubbleSize val="0"/>
          <c:showLeaderLines val="1"/>
        </c:dLbls>
        <c:firstSliceAng val="290"/>
      </c:pieChart>
    </c:plotArea>
    <c:legend>
      <c:legendPos val="b"/>
      <c:overlay val="0"/>
    </c:legend>
    <c:plotVisOnly val="1"/>
    <c:dispBlanksAs val="gap"/>
    <c:showDLblsOverMax val="0"/>
  </c:chart>
  <c:txPr>
    <a:bodyPr/>
    <a:lstStyle/>
    <a:p>
      <a:pPr>
        <a:defRPr sz="1800">
          <a:latin typeface="Arial Narrow" panose="020B0606020202030204" pitchFamily="34" charset="0"/>
        </a:defRPr>
      </a:pPr>
      <a:endParaRPr lang="pt-BR"/>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Manufactures</c:v>
                </c:pt>
              </c:strCache>
            </c:strRef>
          </c:tx>
          <c:spPr>
            <a:solidFill>
              <a:schemeClr val="accent2">
                <a:lumMod val="75000"/>
              </a:schemeClr>
            </a:solidFill>
            <a:ln>
              <a:noFill/>
            </a:ln>
            <a:effectLst/>
          </c:spPr>
          <c:invertIfNegative val="0"/>
          <c:cat>
            <c:strRef>
              <c:f>Sheet1!$A$2:$A$5</c:f>
              <c:strCache>
                <c:ptCount val="4"/>
                <c:pt idx="0">
                  <c:v>Exports (1910s)</c:v>
                </c:pt>
                <c:pt idx="1">
                  <c:v>Imports (1910s)</c:v>
                </c:pt>
                <c:pt idx="2">
                  <c:v>Exports (1990s)</c:v>
                </c:pt>
                <c:pt idx="3">
                  <c:v>Imports (1990s)</c:v>
                </c:pt>
              </c:strCache>
            </c:strRef>
          </c:cat>
          <c:val>
            <c:numRef>
              <c:f>Sheet1!$B$2:$B$5</c:f>
              <c:numCache>
                <c:formatCode>General</c:formatCode>
                <c:ptCount val="4"/>
                <c:pt idx="0">
                  <c:v>75</c:v>
                </c:pt>
                <c:pt idx="1">
                  <c:v>25</c:v>
                </c:pt>
                <c:pt idx="2">
                  <c:v>96</c:v>
                </c:pt>
                <c:pt idx="3">
                  <c:v>78</c:v>
                </c:pt>
              </c:numCache>
            </c:numRef>
          </c:val>
          <c:extLst>
            <c:ext xmlns:c16="http://schemas.microsoft.com/office/drawing/2014/chart" uri="{C3380CC4-5D6E-409C-BE32-E72D297353CC}">
              <c16:uniqueId val="{00000000-60EB-4C4F-9679-0B5F9DD7B9E7}"/>
            </c:ext>
          </c:extLst>
        </c:ser>
        <c:ser>
          <c:idx val="1"/>
          <c:order val="1"/>
          <c:tx>
            <c:strRef>
              <c:f>Sheet1!$C$1</c:f>
              <c:strCache>
                <c:ptCount val="1"/>
                <c:pt idx="0">
                  <c:v>Non-Manufactures</c:v>
                </c:pt>
              </c:strCache>
            </c:strRef>
          </c:tx>
          <c:spPr>
            <a:solidFill>
              <a:schemeClr val="accent4">
                <a:lumMod val="75000"/>
              </a:schemeClr>
            </a:solidFill>
            <a:ln>
              <a:noFill/>
            </a:ln>
            <a:effectLst/>
          </c:spPr>
          <c:invertIfNegative val="0"/>
          <c:cat>
            <c:strRef>
              <c:f>Sheet1!$A$2:$A$5</c:f>
              <c:strCache>
                <c:ptCount val="4"/>
                <c:pt idx="0">
                  <c:v>Exports (1910s)</c:v>
                </c:pt>
                <c:pt idx="1">
                  <c:v>Imports (1910s)</c:v>
                </c:pt>
                <c:pt idx="2">
                  <c:v>Exports (1990s)</c:v>
                </c:pt>
                <c:pt idx="3">
                  <c:v>Imports (1990s)</c:v>
                </c:pt>
              </c:strCache>
            </c:strRef>
          </c:cat>
          <c:val>
            <c:numRef>
              <c:f>Sheet1!$C$2:$C$5</c:f>
              <c:numCache>
                <c:formatCode>General</c:formatCode>
                <c:ptCount val="4"/>
                <c:pt idx="0">
                  <c:v>25</c:v>
                </c:pt>
                <c:pt idx="1">
                  <c:v>75</c:v>
                </c:pt>
                <c:pt idx="2">
                  <c:v>4</c:v>
                </c:pt>
                <c:pt idx="3">
                  <c:v>12</c:v>
                </c:pt>
              </c:numCache>
            </c:numRef>
          </c:val>
          <c:extLst>
            <c:ext xmlns:c16="http://schemas.microsoft.com/office/drawing/2014/chart" uri="{C3380CC4-5D6E-409C-BE32-E72D297353CC}">
              <c16:uniqueId val="{00000001-60EB-4C4F-9679-0B5F9DD7B9E7}"/>
            </c:ext>
          </c:extLst>
        </c:ser>
        <c:dLbls>
          <c:showLegendKey val="0"/>
          <c:showVal val="0"/>
          <c:showCatName val="0"/>
          <c:showSerName val="0"/>
          <c:showPercent val="0"/>
          <c:showBubbleSize val="0"/>
        </c:dLbls>
        <c:gapWidth val="150"/>
        <c:overlap val="100"/>
        <c:axId val="859464192"/>
        <c:axId val="859541272"/>
      </c:barChart>
      <c:catAx>
        <c:axId val="859464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859541272"/>
        <c:crosses val="autoZero"/>
        <c:auto val="1"/>
        <c:lblAlgn val="ctr"/>
        <c:lblOffset val="100"/>
        <c:noMultiLvlLbl val="0"/>
      </c:catAx>
      <c:valAx>
        <c:axId val="859541272"/>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85946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409655998205081E-2"/>
          <c:y val="4.5525065694039572E-2"/>
          <c:w val="0.82683461087699339"/>
          <c:h val="0.78594798444974834"/>
        </c:manualLayout>
      </c:layout>
      <c:lineChart>
        <c:grouping val="standard"/>
        <c:varyColors val="0"/>
        <c:ser>
          <c:idx val="0"/>
          <c:order val="0"/>
          <c:tx>
            <c:strRef>
              <c:f>Sheet1!$B$1</c:f>
              <c:strCache>
                <c:ptCount val="1"/>
                <c:pt idx="0">
                  <c:v>Value of Exports</c:v>
                </c:pt>
              </c:strCache>
            </c:strRef>
          </c:tx>
          <c:spPr>
            <a:ln w="31750" cap="rnd">
              <a:solidFill>
                <a:schemeClr val="accent1"/>
              </a:solidFill>
              <a:round/>
            </a:ln>
            <a:effectLst/>
          </c:spPr>
          <c:marker>
            <c:symbol val="none"/>
          </c:marker>
          <c:cat>
            <c:numRef>
              <c:f>Sheet1!$A$2:$A$71</c:f>
              <c:numCache>
                <c:formatCode>General</c:formatCode>
                <c:ptCount val="70"/>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numCache>
            </c:numRef>
          </c:cat>
          <c:val>
            <c:numRef>
              <c:f>Sheet1!$B$2:$B$71</c:f>
              <c:numCache>
                <c:formatCode>#,##0</c:formatCode>
                <c:ptCount val="70"/>
                <c:pt idx="0">
                  <c:v>64000000000</c:v>
                </c:pt>
                <c:pt idx="1">
                  <c:v>88000000000</c:v>
                </c:pt>
                <c:pt idx="2">
                  <c:v>88000000000</c:v>
                </c:pt>
                <c:pt idx="3">
                  <c:v>85000000000</c:v>
                </c:pt>
                <c:pt idx="4">
                  <c:v>89000000000</c:v>
                </c:pt>
                <c:pt idx="5">
                  <c:v>99000000000</c:v>
                </c:pt>
                <c:pt idx="6">
                  <c:v>109000000000</c:v>
                </c:pt>
                <c:pt idx="7">
                  <c:v>121000000000</c:v>
                </c:pt>
                <c:pt idx="8">
                  <c:v>115000000000</c:v>
                </c:pt>
                <c:pt idx="9">
                  <c:v>123000000000</c:v>
                </c:pt>
                <c:pt idx="10">
                  <c:v>122993103762.16417</c:v>
                </c:pt>
                <c:pt idx="11">
                  <c:v>128413055215.16869</c:v>
                </c:pt>
                <c:pt idx="12">
                  <c:v>134119396345.18729</c:v>
                </c:pt>
                <c:pt idx="13">
                  <c:v>147015512774.9267</c:v>
                </c:pt>
                <c:pt idx="14">
                  <c:v>165251134119.18353</c:v>
                </c:pt>
                <c:pt idx="15">
                  <c:v>179217802052.24521</c:v>
                </c:pt>
                <c:pt idx="16">
                  <c:v>196169764336.67786</c:v>
                </c:pt>
                <c:pt idx="17">
                  <c:v>207108383372.47394</c:v>
                </c:pt>
                <c:pt idx="18">
                  <c:v>230273155226.1246</c:v>
                </c:pt>
                <c:pt idx="19">
                  <c:v>262926813382.4357</c:v>
                </c:pt>
                <c:pt idx="20">
                  <c:v>302336326809.75769</c:v>
                </c:pt>
                <c:pt idx="21">
                  <c:v>338627588105.95557</c:v>
                </c:pt>
                <c:pt idx="22">
                  <c:v>400765146402.28693</c:v>
                </c:pt>
                <c:pt idx="23">
                  <c:v>556477073672.84412</c:v>
                </c:pt>
                <c:pt idx="24">
                  <c:v>816411572341.40076</c:v>
                </c:pt>
                <c:pt idx="25">
                  <c:v>846298517380.34314</c:v>
                </c:pt>
                <c:pt idx="26">
                  <c:v>958268404288.76013</c:v>
                </c:pt>
                <c:pt idx="27">
                  <c:v>1087584771890.8831</c:v>
                </c:pt>
                <c:pt idx="28">
                  <c:v>1260756842892.3926</c:v>
                </c:pt>
                <c:pt idx="29">
                  <c:v>1607017346056.6829</c:v>
                </c:pt>
                <c:pt idx="30">
                  <c:v>1976269951528.845</c:v>
                </c:pt>
                <c:pt idx="31">
                  <c:v>1954885641512.7407</c:v>
                </c:pt>
                <c:pt idx="32">
                  <c:v>1811100645570.166</c:v>
                </c:pt>
                <c:pt idx="33">
                  <c:v>1762149577961.3369</c:v>
                </c:pt>
                <c:pt idx="34">
                  <c:v>1878747862872.1741</c:v>
                </c:pt>
                <c:pt idx="35">
                  <c:v>1898814321292.292</c:v>
                </c:pt>
                <c:pt idx="36">
                  <c:v>2070345927848.0027</c:v>
                </c:pt>
                <c:pt idx="37">
                  <c:v>2440232192040.1084</c:v>
                </c:pt>
                <c:pt idx="38">
                  <c:v>2799148385020.5854</c:v>
                </c:pt>
                <c:pt idx="39">
                  <c:v>3037123826338.7666</c:v>
                </c:pt>
                <c:pt idx="40">
                  <c:v>3467315939811.1396</c:v>
                </c:pt>
                <c:pt idx="41">
                  <c:v>3552831812231.644</c:v>
                </c:pt>
                <c:pt idx="42">
                  <c:v>3809916659603.668</c:v>
                </c:pt>
                <c:pt idx="43">
                  <c:v>3816499277873.8633</c:v>
                </c:pt>
                <c:pt idx="44">
                  <c:v>4351027039413.8335</c:v>
                </c:pt>
                <c:pt idx="45">
                  <c:v>5191204361891.0264</c:v>
                </c:pt>
                <c:pt idx="46">
                  <c:v>5440973016871.6797</c:v>
                </c:pt>
                <c:pt idx="47">
                  <c:v>5637035362729.1631</c:v>
                </c:pt>
                <c:pt idx="48">
                  <c:v>5536475656542.2344</c:v>
                </c:pt>
                <c:pt idx="49">
                  <c:v>5757091746777.96</c:v>
                </c:pt>
                <c:pt idx="50">
                  <c:v>6496254391367.4063</c:v>
                </c:pt>
                <c:pt idx="51">
                  <c:v>6236194022107.3467</c:v>
                </c:pt>
                <c:pt idx="52">
                  <c:v>6543031245862.0508</c:v>
                </c:pt>
                <c:pt idx="53">
                  <c:v>7641070556987.9385</c:v>
                </c:pt>
                <c:pt idx="54">
                  <c:v>9283854991613.3242</c:v>
                </c:pt>
                <c:pt idx="55">
                  <c:v>10579570286792.434</c:v>
                </c:pt>
                <c:pt idx="56">
                  <c:v>12210311779617.094</c:v>
                </c:pt>
                <c:pt idx="57">
                  <c:v>14122641382240.152</c:v>
                </c:pt>
                <c:pt idx="58">
                  <c:v>16274563479530.023</c:v>
                </c:pt>
                <c:pt idx="59">
                  <c:v>12644446390969.162</c:v>
                </c:pt>
                <c:pt idx="60">
                  <c:v>15406010696762.811</c:v>
                </c:pt>
                <c:pt idx="61">
                  <c:v>18458859221719.383</c:v>
                </c:pt>
                <c:pt idx="62">
                  <c:v>18635493761592.949</c:v>
                </c:pt>
                <c:pt idx="63">
                  <c:v>19087449575310.426</c:v>
                </c:pt>
                <c:pt idx="64">
                  <c:v>19126709949172.777</c:v>
                </c:pt>
                <c:pt idx="65">
                  <c:v>16659305534046.646</c:v>
                </c:pt>
                <c:pt idx="66">
                  <c:v>16143370055861.826</c:v>
                </c:pt>
                <c:pt idx="67">
                  <c:v>17848590912096.082</c:v>
                </c:pt>
                <c:pt idx="68">
                  <c:v>19590214838596.582</c:v>
                </c:pt>
                <c:pt idx="69">
                  <c:v>19006709615743.871</c:v>
                </c:pt>
              </c:numCache>
            </c:numRef>
          </c:val>
          <c:smooth val="0"/>
          <c:extLst>
            <c:ext xmlns:c16="http://schemas.microsoft.com/office/drawing/2014/chart" uri="{C3380CC4-5D6E-409C-BE32-E72D297353CC}">
              <c16:uniqueId val="{00000000-6292-47CD-A381-5CD15A296188}"/>
            </c:ext>
          </c:extLst>
        </c:ser>
        <c:dLbls>
          <c:showLegendKey val="0"/>
          <c:showVal val="0"/>
          <c:showCatName val="0"/>
          <c:showSerName val="0"/>
          <c:showPercent val="0"/>
          <c:showBubbleSize val="0"/>
        </c:dLbls>
        <c:marker val="1"/>
        <c:smooth val="0"/>
        <c:axId val="153664128"/>
        <c:axId val="153670016"/>
      </c:lineChart>
      <c:lineChart>
        <c:grouping val="standard"/>
        <c:varyColors val="0"/>
        <c:ser>
          <c:idx val="2"/>
          <c:order val="1"/>
          <c:tx>
            <c:strRef>
              <c:f>Sheet1!$C$1</c:f>
              <c:strCache>
                <c:ptCount val="1"/>
                <c:pt idx="0">
                  <c:v>Merchandise trade (% of GDP)</c:v>
                </c:pt>
              </c:strCache>
            </c:strRef>
          </c:tx>
          <c:spPr>
            <a:ln w="31750" cap="rnd">
              <a:solidFill>
                <a:schemeClr val="accent3">
                  <a:lumMod val="75000"/>
                </a:schemeClr>
              </a:solidFill>
              <a:round/>
            </a:ln>
            <a:effectLst/>
          </c:spPr>
          <c:marker>
            <c:symbol val="none"/>
          </c:marker>
          <c:cat>
            <c:numRef>
              <c:f>Sheet1!$A$2:$A$71</c:f>
              <c:numCache>
                <c:formatCode>General</c:formatCode>
                <c:ptCount val="70"/>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pt idx="69">
                  <c:v>2019</c:v>
                </c:pt>
              </c:numCache>
            </c:numRef>
          </c:cat>
          <c:val>
            <c:numRef>
              <c:f>Sheet1!$C$2:$C$71</c:f>
              <c:numCache>
                <c:formatCode>General</c:formatCode>
                <c:ptCount val="70"/>
                <c:pt idx="10">
                  <c:v>0.17948123186797055</c:v>
                </c:pt>
                <c:pt idx="11">
                  <c:v>0.1801302518132793</c:v>
                </c:pt>
                <c:pt idx="12">
                  <c:v>0.17531259734283269</c:v>
                </c:pt>
                <c:pt idx="13">
                  <c:v>0.1783854937843786</c:v>
                </c:pt>
                <c:pt idx="14">
                  <c:v>0.1830368221250773</c:v>
                </c:pt>
                <c:pt idx="15">
                  <c:v>0.18229308642015318</c:v>
                </c:pt>
                <c:pt idx="16">
                  <c:v>0.1839094414241377</c:v>
                </c:pt>
                <c:pt idx="17">
                  <c:v>0.18239881579651945</c:v>
                </c:pt>
                <c:pt idx="18">
                  <c:v>0.18786843207933704</c:v>
                </c:pt>
                <c:pt idx="19">
                  <c:v>0.19442719586962778</c:v>
                </c:pt>
                <c:pt idx="20">
                  <c:v>0.20422196713776247</c:v>
                </c:pt>
                <c:pt idx="21">
                  <c:v>0.20690350571196292</c:v>
                </c:pt>
                <c:pt idx="22">
                  <c:v>0.21218370014389665</c:v>
                </c:pt>
                <c:pt idx="23">
                  <c:v>0.24146938926028527</c:v>
                </c:pt>
                <c:pt idx="24">
                  <c:v>0.3071606747888021</c:v>
                </c:pt>
                <c:pt idx="25">
                  <c:v>0.28590103657645938</c:v>
                </c:pt>
                <c:pt idx="26">
                  <c:v>0.2976876349125081</c:v>
                </c:pt>
                <c:pt idx="27">
                  <c:v>0.29889213016964289</c:v>
                </c:pt>
                <c:pt idx="28">
                  <c:v>0.29372866046767837</c:v>
                </c:pt>
                <c:pt idx="29">
                  <c:v>0.32233372433978119</c:v>
                </c:pt>
                <c:pt idx="30">
                  <c:v>0.35203782670006856</c:v>
                </c:pt>
                <c:pt idx="31">
                  <c:v>0.33635913238575005</c:v>
                </c:pt>
                <c:pt idx="32">
                  <c:v>0.31457738426682286</c:v>
                </c:pt>
                <c:pt idx="33">
                  <c:v>0.3000169537688494</c:v>
                </c:pt>
                <c:pt idx="34">
                  <c:v>0.30849971886011773</c:v>
                </c:pt>
                <c:pt idx="35">
                  <c:v>0.29684511756814769</c:v>
                </c:pt>
                <c:pt idx="36">
                  <c:v>0.2738824523395843</c:v>
                </c:pt>
                <c:pt idx="37">
                  <c:v>0.28373143329342576</c:v>
                </c:pt>
                <c:pt idx="38">
                  <c:v>0.29090977338722884</c:v>
                </c:pt>
                <c:pt idx="39">
                  <c:v>0.3023909342511989</c:v>
                </c:pt>
                <c:pt idx="40">
                  <c:v>0.30648410174054552</c:v>
                </c:pt>
                <c:pt idx="41">
                  <c:v>0.29648192169366067</c:v>
                </c:pt>
                <c:pt idx="42">
                  <c:v>0.29936994681184997</c:v>
                </c:pt>
                <c:pt idx="43">
                  <c:v>0.29519019548175707</c:v>
                </c:pt>
                <c:pt idx="44">
                  <c:v>0.31335378938333086</c:v>
                </c:pt>
                <c:pt idx="45">
                  <c:v>0.33614605439841394</c:v>
                </c:pt>
                <c:pt idx="46">
                  <c:v>0.34466423524649092</c:v>
                </c:pt>
                <c:pt idx="47">
                  <c:v>0.35838371438384153</c:v>
                </c:pt>
                <c:pt idx="48">
                  <c:v>0.35271702283877354</c:v>
                </c:pt>
                <c:pt idx="49">
                  <c:v>0.35361016570201648</c:v>
                </c:pt>
                <c:pt idx="50">
                  <c:v>0.3864678714382756</c:v>
                </c:pt>
                <c:pt idx="51">
                  <c:v>0.37312763021709339</c:v>
                </c:pt>
                <c:pt idx="52">
                  <c:v>0.37701348010429625</c:v>
                </c:pt>
                <c:pt idx="53">
                  <c:v>0.39240517640290556</c:v>
                </c:pt>
                <c:pt idx="54">
                  <c:v>0.4232718821902211</c:v>
                </c:pt>
                <c:pt idx="55">
                  <c:v>0.44529434759592035</c:v>
                </c:pt>
                <c:pt idx="56">
                  <c:v>0.47416845091907472</c:v>
                </c:pt>
                <c:pt idx="57">
                  <c:v>0.48672329277168958</c:v>
                </c:pt>
                <c:pt idx="58">
                  <c:v>0.51117110728536597</c:v>
                </c:pt>
                <c:pt idx="59">
                  <c:v>0.41872147398296766</c:v>
                </c:pt>
                <c:pt idx="60">
                  <c:v>0.46605016847683167</c:v>
                </c:pt>
                <c:pt idx="61">
                  <c:v>0.50263543803517252</c:v>
                </c:pt>
                <c:pt idx="62">
                  <c:v>0.49598099064735179</c:v>
                </c:pt>
                <c:pt idx="63">
                  <c:v>0.4938410280538777</c:v>
                </c:pt>
                <c:pt idx="64">
                  <c:v>0.48147306129511036</c:v>
                </c:pt>
                <c:pt idx="65">
                  <c:v>0.44307370686890341</c:v>
                </c:pt>
                <c:pt idx="66">
                  <c:v>0.42295672687944125</c:v>
                </c:pt>
                <c:pt idx="67">
                  <c:v>0.43946243252663036</c:v>
                </c:pt>
                <c:pt idx="68">
                  <c:v>0.45342996305006611</c:v>
                </c:pt>
                <c:pt idx="69">
                  <c:v>0.43319395373854286</c:v>
                </c:pt>
              </c:numCache>
            </c:numRef>
          </c:val>
          <c:smooth val="0"/>
          <c:extLst>
            <c:ext xmlns:c16="http://schemas.microsoft.com/office/drawing/2014/chart" uri="{C3380CC4-5D6E-409C-BE32-E72D297353CC}">
              <c16:uniqueId val="{00000001-6292-47CD-A381-5CD15A296188}"/>
            </c:ext>
          </c:extLst>
        </c:ser>
        <c:dLbls>
          <c:showLegendKey val="0"/>
          <c:showVal val="0"/>
          <c:showCatName val="0"/>
          <c:showSerName val="0"/>
          <c:showPercent val="0"/>
          <c:showBubbleSize val="0"/>
        </c:dLbls>
        <c:marker val="1"/>
        <c:smooth val="0"/>
        <c:axId val="153672320"/>
        <c:axId val="153678208"/>
      </c:lineChart>
      <c:catAx>
        <c:axId val="1536641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670016"/>
        <c:crosses val="autoZero"/>
        <c:auto val="1"/>
        <c:lblAlgn val="ctr"/>
        <c:lblOffset val="100"/>
        <c:tickLblSkip val="2"/>
        <c:tickMarkSkip val="1"/>
        <c:noMultiLvlLbl val="0"/>
      </c:catAx>
      <c:valAx>
        <c:axId val="153670016"/>
        <c:scaling>
          <c:orientation val="minMax"/>
          <c:max val="200000000000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Value (Trillions of Current $US)</a:t>
                </a:r>
              </a:p>
            </c:rich>
          </c:tx>
          <c:layout>
            <c:manualLayout>
              <c:xMode val="edge"/>
              <c:yMode val="edge"/>
              <c:x val="1.7369665155491928E-2"/>
              <c:y val="0.16587659739253902"/>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664128"/>
        <c:crosses val="autoZero"/>
        <c:crossBetween val="between"/>
        <c:dispUnits>
          <c:builtInUnit val="trillions"/>
        </c:dispUnits>
      </c:valAx>
      <c:catAx>
        <c:axId val="153672320"/>
        <c:scaling>
          <c:orientation val="minMax"/>
        </c:scaling>
        <c:delete val="1"/>
        <c:axPos val="b"/>
        <c:numFmt formatCode="General" sourceLinked="1"/>
        <c:majorTickMark val="none"/>
        <c:minorTickMark val="none"/>
        <c:tickLblPos val="none"/>
        <c:crossAx val="153678208"/>
        <c:crosses val="autoZero"/>
        <c:auto val="1"/>
        <c:lblAlgn val="ctr"/>
        <c:lblOffset val="100"/>
        <c:noMultiLvlLbl val="0"/>
      </c:catAx>
      <c:valAx>
        <c:axId val="153678208"/>
        <c:scaling>
          <c:orientation val="minMax"/>
          <c:min val="0.1"/>
        </c:scaling>
        <c:delete val="0"/>
        <c:axPos val="r"/>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Share of World GDP (%)</a:t>
                </a:r>
              </a:p>
            </c:rich>
          </c:tx>
          <c:layout>
            <c:manualLayout>
              <c:xMode val="edge"/>
              <c:yMode val="edge"/>
              <c:x val="0.96108117394416603"/>
              <c:y val="0.2132701690977152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672320"/>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0471817315604759"/>
          <c:y val="2.132701421800948E-2"/>
          <c:w val="0.69791704362353923"/>
          <c:h val="0.87440758293838861"/>
        </c:manualLayout>
      </c:layout>
      <c:barChart>
        <c:barDir val="bar"/>
        <c:grouping val="clustered"/>
        <c:varyColors val="0"/>
        <c:ser>
          <c:idx val="0"/>
          <c:order val="0"/>
          <c:tx>
            <c:strRef>
              <c:f>Sheet1!$B$1</c:f>
              <c:strCache>
                <c:ptCount val="1"/>
                <c:pt idx="0">
                  <c:v>Tariff</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All industrial products</c:v>
                </c:pt>
                <c:pt idx="1">
                  <c:v>Textiles &amp; clothing</c:v>
                </c:pt>
                <c:pt idx="2">
                  <c:v>Mineral products</c:v>
                </c:pt>
                <c:pt idx="3">
                  <c:v>Transport equipment</c:v>
                </c:pt>
                <c:pt idx="4">
                  <c:v>Fish &amp; fish products</c:v>
                </c:pt>
                <c:pt idx="5">
                  <c:v>Leather, footwear &amp; travel goods</c:v>
                </c:pt>
                <c:pt idx="6">
                  <c:v>Chemical &amp; photographic supplies</c:v>
                </c:pt>
                <c:pt idx="7">
                  <c:v>Electrical machinery</c:v>
                </c:pt>
                <c:pt idx="8">
                  <c:v>Other manufactured articles</c:v>
                </c:pt>
                <c:pt idx="9">
                  <c:v>Wood, paper &amp; furniture</c:v>
                </c:pt>
                <c:pt idx="10">
                  <c:v>Nonelectrical machinery</c:v>
                </c:pt>
                <c:pt idx="11">
                  <c:v>Metals</c:v>
                </c:pt>
              </c:strCache>
            </c:strRef>
          </c:cat>
          <c:val>
            <c:numRef>
              <c:f>Sheet1!$B$2:$B$13</c:f>
              <c:numCache>
                <c:formatCode>General</c:formatCode>
                <c:ptCount val="12"/>
                <c:pt idx="0">
                  <c:v>5</c:v>
                </c:pt>
                <c:pt idx="1">
                  <c:v>13</c:v>
                </c:pt>
                <c:pt idx="2">
                  <c:v>2</c:v>
                </c:pt>
                <c:pt idx="3">
                  <c:v>3</c:v>
                </c:pt>
                <c:pt idx="4">
                  <c:v>5</c:v>
                </c:pt>
                <c:pt idx="5">
                  <c:v>7</c:v>
                </c:pt>
                <c:pt idx="6">
                  <c:v>4</c:v>
                </c:pt>
                <c:pt idx="7">
                  <c:v>3</c:v>
                </c:pt>
                <c:pt idx="8">
                  <c:v>2</c:v>
                </c:pt>
                <c:pt idx="9">
                  <c:v>1.5</c:v>
                </c:pt>
                <c:pt idx="10">
                  <c:v>1</c:v>
                </c:pt>
                <c:pt idx="11">
                  <c:v>1</c:v>
                </c:pt>
              </c:numCache>
            </c:numRef>
          </c:val>
          <c:extLst>
            <c:ext xmlns:c16="http://schemas.microsoft.com/office/drawing/2014/chart" uri="{C3380CC4-5D6E-409C-BE32-E72D297353CC}">
              <c16:uniqueId val="{00000000-BE9C-45E2-9C68-13B04B48EF62}"/>
            </c:ext>
          </c:extLst>
        </c:ser>
        <c:ser>
          <c:idx val="1"/>
          <c:order val="1"/>
          <c:tx>
            <c:strRef>
              <c:f>Sheet1!$C$1</c:f>
              <c:strCache>
                <c:ptCount val="1"/>
                <c:pt idx="0">
                  <c:v>Reduction</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Sheet1!$A$2:$A$13</c:f>
              <c:strCache>
                <c:ptCount val="12"/>
                <c:pt idx="0">
                  <c:v>All industrial products</c:v>
                </c:pt>
                <c:pt idx="1">
                  <c:v>Textiles &amp; clothing</c:v>
                </c:pt>
                <c:pt idx="2">
                  <c:v>Mineral products</c:v>
                </c:pt>
                <c:pt idx="3">
                  <c:v>Transport equipment</c:v>
                </c:pt>
                <c:pt idx="4">
                  <c:v>Fish &amp; fish products</c:v>
                </c:pt>
                <c:pt idx="5">
                  <c:v>Leather, footwear &amp; travel goods</c:v>
                </c:pt>
                <c:pt idx="6">
                  <c:v>Chemical &amp; photographic supplies</c:v>
                </c:pt>
                <c:pt idx="7">
                  <c:v>Electrical machinery</c:v>
                </c:pt>
                <c:pt idx="8">
                  <c:v>Other manufactured articles</c:v>
                </c:pt>
                <c:pt idx="9">
                  <c:v>Wood, paper &amp; furniture</c:v>
                </c:pt>
                <c:pt idx="10">
                  <c:v>Nonelectrical machinery</c:v>
                </c:pt>
                <c:pt idx="11">
                  <c:v>Metals</c:v>
                </c:pt>
              </c:strCache>
            </c:strRef>
          </c:cat>
          <c:val>
            <c:numRef>
              <c:f>Sheet1!$C$2:$C$13</c:f>
              <c:numCache>
                <c:formatCode>General</c:formatCode>
                <c:ptCount val="12"/>
                <c:pt idx="0">
                  <c:v>30</c:v>
                </c:pt>
                <c:pt idx="1">
                  <c:v>15</c:v>
                </c:pt>
                <c:pt idx="2">
                  <c:v>25</c:v>
                </c:pt>
                <c:pt idx="3">
                  <c:v>27</c:v>
                </c:pt>
                <c:pt idx="4">
                  <c:v>30</c:v>
                </c:pt>
                <c:pt idx="5">
                  <c:v>32</c:v>
                </c:pt>
                <c:pt idx="6">
                  <c:v>29</c:v>
                </c:pt>
                <c:pt idx="7">
                  <c:v>35</c:v>
                </c:pt>
                <c:pt idx="8">
                  <c:v>63</c:v>
                </c:pt>
                <c:pt idx="9">
                  <c:v>65</c:v>
                </c:pt>
                <c:pt idx="10">
                  <c:v>68</c:v>
                </c:pt>
                <c:pt idx="11">
                  <c:v>69</c:v>
                </c:pt>
              </c:numCache>
            </c:numRef>
          </c:val>
          <c:extLst>
            <c:ext xmlns:c16="http://schemas.microsoft.com/office/drawing/2014/chart" uri="{C3380CC4-5D6E-409C-BE32-E72D297353CC}">
              <c16:uniqueId val="{00000001-BE9C-45E2-9C68-13B04B48EF62}"/>
            </c:ext>
          </c:extLst>
        </c:ser>
        <c:dLbls>
          <c:showLegendKey val="0"/>
          <c:showVal val="0"/>
          <c:showCatName val="0"/>
          <c:showSerName val="0"/>
          <c:showPercent val="0"/>
          <c:showBubbleSize val="0"/>
        </c:dLbls>
        <c:gapWidth val="182"/>
        <c:axId val="153067520"/>
        <c:axId val="153069056"/>
      </c:barChart>
      <c:catAx>
        <c:axId val="1530675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069056"/>
        <c:crosses val="autoZero"/>
        <c:auto val="1"/>
        <c:lblAlgn val="ctr"/>
        <c:lblOffset val="100"/>
        <c:tickLblSkip val="1"/>
        <c:tickMarkSkip val="1"/>
        <c:noMultiLvlLbl val="0"/>
      </c:catAx>
      <c:valAx>
        <c:axId val="153069056"/>
        <c:scaling>
          <c:orientation val="minMax"/>
          <c:max val="7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0675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Time to export</c:v>
                </c:pt>
              </c:strCache>
            </c:strRef>
          </c:tx>
          <c:spPr>
            <a:solidFill>
              <a:schemeClr val="accent2">
                <a:lumMod val="50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OECD High Income</c:v>
                </c:pt>
                <c:pt idx="1">
                  <c:v>East Asia &amp; Pacific</c:v>
                </c:pt>
                <c:pt idx="2">
                  <c:v>Latin America &amp; Caribbean</c:v>
                </c:pt>
                <c:pt idx="3">
                  <c:v>Middle East &amp; North Africa</c:v>
                </c:pt>
                <c:pt idx="4">
                  <c:v>Eastern Europe &amp; Central Asia</c:v>
                </c:pt>
                <c:pt idx="5">
                  <c:v>Sub-Saharan Africa</c:v>
                </c:pt>
                <c:pt idx="6">
                  <c:v>South Asia</c:v>
                </c:pt>
              </c:strCache>
            </c:strRef>
          </c:cat>
          <c:val>
            <c:numRef>
              <c:f>Sheet1!$B$2:$B$8</c:f>
              <c:numCache>
                <c:formatCode>General</c:formatCode>
                <c:ptCount val="7"/>
                <c:pt idx="0">
                  <c:v>10.5</c:v>
                </c:pt>
                <c:pt idx="1">
                  <c:v>21.9</c:v>
                </c:pt>
                <c:pt idx="2">
                  <c:v>17.8</c:v>
                </c:pt>
                <c:pt idx="3">
                  <c:v>20</c:v>
                </c:pt>
                <c:pt idx="4">
                  <c:v>27</c:v>
                </c:pt>
                <c:pt idx="5">
                  <c:v>31.5</c:v>
                </c:pt>
                <c:pt idx="6">
                  <c:v>32.1</c:v>
                </c:pt>
              </c:numCache>
            </c:numRef>
          </c:val>
          <c:extLst>
            <c:ext xmlns:c16="http://schemas.microsoft.com/office/drawing/2014/chart" uri="{C3380CC4-5D6E-409C-BE32-E72D297353CC}">
              <c16:uniqueId val="{00000000-E316-40AD-8A1D-555E2822B04C}"/>
            </c:ext>
          </c:extLst>
        </c:ser>
        <c:ser>
          <c:idx val="1"/>
          <c:order val="1"/>
          <c:tx>
            <c:strRef>
              <c:f>Sheet1!$C$1</c:f>
              <c:strCache>
                <c:ptCount val="1"/>
                <c:pt idx="0">
                  <c:v>Time to import</c:v>
                </c:pt>
              </c:strCache>
            </c:strRef>
          </c:tx>
          <c:spPr>
            <a:solidFill>
              <a:schemeClr val="bg2">
                <a:lumMod val="75000"/>
              </a:schemeClr>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Sheet1!$A$2:$A$8</c:f>
              <c:strCache>
                <c:ptCount val="7"/>
                <c:pt idx="0">
                  <c:v>OECD High Income</c:v>
                </c:pt>
                <c:pt idx="1">
                  <c:v>East Asia &amp; Pacific</c:v>
                </c:pt>
                <c:pt idx="2">
                  <c:v>Latin America &amp; Caribbean</c:v>
                </c:pt>
                <c:pt idx="3">
                  <c:v>Middle East &amp; North Africa</c:v>
                </c:pt>
                <c:pt idx="4">
                  <c:v>Eastern Europe &amp; Central Asia</c:v>
                </c:pt>
                <c:pt idx="5">
                  <c:v>Sub-Saharan Africa</c:v>
                </c:pt>
                <c:pt idx="6">
                  <c:v>South Asia</c:v>
                </c:pt>
              </c:strCache>
            </c:strRef>
          </c:cat>
          <c:val>
            <c:numRef>
              <c:f>Sheet1!$C$2:$C$8</c:f>
              <c:numCache>
                <c:formatCode>General</c:formatCode>
                <c:ptCount val="7"/>
                <c:pt idx="0">
                  <c:v>10.7</c:v>
                </c:pt>
                <c:pt idx="1">
                  <c:v>23</c:v>
                </c:pt>
                <c:pt idx="2">
                  <c:v>19.600000000000001</c:v>
                </c:pt>
                <c:pt idx="3">
                  <c:v>24</c:v>
                </c:pt>
                <c:pt idx="4">
                  <c:v>28.8</c:v>
                </c:pt>
                <c:pt idx="5">
                  <c:v>37.1</c:v>
                </c:pt>
                <c:pt idx="6">
                  <c:v>32.5</c:v>
                </c:pt>
              </c:numCache>
            </c:numRef>
          </c:val>
          <c:extLst>
            <c:ext xmlns:c16="http://schemas.microsoft.com/office/drawing/2014/chart" uri="{C3380CC4-5D6E-409C-BE32-E72D297353CC}">
              <c16:uniqueId val="{00000001-E316-40AD-8A1D-555E2822B04C}"/>
            </c:ext>
          </c:extLst>
        </c:ser>
        <c:dLbls>
          <c:showLegendKey val="0"/>
          <c:showVal val="0"/>
          <c:showCatName val="0"/>
          <c:showSerName val="0"/>
          <c:showPercent val="0"/>
          <c:showBubbleSize val="0"/>
        </c:dLbls>
        <c:gapWidth val="182"/>
        <c:axId val="153016192"/>
        <c:axId val="153017728"/>
      </c:barChart>
      <c:catAx>
        <c:axId val="1530161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017728"/>
        <c:crosses val="autoZero"/>
        <c:auto val="1"/>
        <c:lblAlgn val="ctr"/>
        <c:lblOffset val="100"/>
        <c:noMultiLvlLbl val="0"/>
      </c:catAx>
      <c:valAx>
        <c:axId val="153017728"/>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dirty="0"/>
                  <a:t>Days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3016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Sheet1!$A$2</c:f>
              <c:strCache>
                <c:ptCount val="1"/>
                <c:pt idx="0">
                  <c:v>Loaded</c:v>
                </c:pt>
              </c:strCache>
            </c:strRef>
          </c:tx>
          <c:spPr>
            <a:solidFill>
              <a:schemeClr val="accent1"/>
            </a:solidFill>
            <a:ln>
              <a:noFill/>
            </a:ln>
            <a:effectLst/>
          </c:spPr>
          <c:invertIfNegative val="0"/>
          <c:cat>
            <c:strRef>
              <c:f>Sheet1!$B$1:$O$1</c:f>
              <c:strCache>
                <c:ptCount val="7"/>
                <c:pt idx="0">
                  <c:v>1970</c:v>
                </c:pt>
                <c:pt idx="1">
                  <c:v>1980</c:v>
                </c:pt>
                <c:pt idx="2">
                  <c:v>1990</c:v>
                </c:pt>
                <c:pt idx="3">
                  <c:v>2000</c:v>
                </c:pt>
                <c:pt idx="4">
                  <c:v>2005</c:v>
                </c:pt>
                <c:pt idx="5">
                  <c:v>2010</c:v>
                </c:pt>
                <c:pt idx="6">
                  <c:v>2014</c:v>
                </c:pt>
              </c:strCache>
            </c:strRef>
          </c:cat>
          <c:val>
            <c:numRef>
              <c:f>Sheet1!$B$2:$O$2</c:f>
              <c:numCache>
                <c:formatCode>General</c:formatCode>
                <c:ptCount val="7"/>
                <c:pt idx="0">
                  <c:v>63</c:v>
                </c:pt>
                <c:pt idx="1">
                  <c:v>58</c:v>
                </c:pt>
                <c:pt idx="2">
                  <c:v>51</c:v>
                </c:pt>
                <c:pt idx="3">
                  <c:v>53</c:v>
                </c:pt>
                <c:pt idx="4">
                  <c:v>56</c:v>
                </c:pt>
                <c:pt idx="5">
                  <c:v>60</c:v>
                </c:pt>
                <c:pt idx="6">
                  <c:v>60</c:v>
                </c:pt>
              </c:numCache>
            </c:numRef>
          </c:val>
          <c:extLst>
            <c:ext xmlns:c16="http://schemas.microsoft.com/office/drawing/2014/chart" uri="{C3380CC4-5D6E-409C-BE32-E72D297353CC}">
              <c16:uniqueId val="{00000000-C0F9-4252-BF3F-54231E9C967E}"/>
            </c:ext>
          </c:extLst>
        </c:ser>
        <c:ser>
          <c:idx val="1"/>
          <c:order val="1"/>
          <c:tx>
            <c:strRef>
              <c:f>Sheet1!$A$3</c:f>
              <c:strCache>
                <c:ptCount val="1"/>
                <c:pt idx="0">
                  <c:v>Unloaded</c:v>
                </c:pt>
              </c:strCache>
            </c:strRef>
          </c:tx>
          <c:spPr>
            <a:solidFill>
              <a:schemeClr val="accent2"/>
            </a:solidFill>
            <a:ln>
              <a:noFill/>
            </a:ln>
            <a:effectLst/>
          </c:spPr>
          <c:invertIfNegative val="0"/>
          <c:cat>
            <c:strRef>
              <c:f>Sheet1!$B$1:$O$1</c:f>
              <c:strCache>
                <c:ptCount val="7"/>
                <c:pt idx="0">
                  <c:v>1970</c:v>
                </c:pt>
                <c:pt idx="1">
                  <c:v>1980</c:v>
                </c:pt>
                <c:pt idx="2">
                  <c:v>1990</c:v>
                </c:pt>
                <c:pt idx="3">
                  <c:v>2000</c:v>
                </c:pt>
                <c:pt idx="4">
                  <c:v>2005</c:v>
                </c:pt>
                <c:pt idx="5">
                  <c:v>2010</c:v>
                </c:pt>
                <c:pt idx="6">
                  <c:v>2014</c:v>
                </c:pt>
              </c:strCache>
            </c:strRef>
          </c:cat>
          <c:val>
            <c:numRef>
              <c:f>Sheet1!$B$3:$O$3</c:f>
              <c:numCache>
                <c:formatCode>General</c:formatCode>
                <c:ptCount val="7"/>
                <c:pt idx="0">
                  <c:v>18</c:v>
                </c:pt>
                <c:pt idx="1">
                  <c:v>26</c:v>
                </c:pt>
                <c:pt idx="2">
                  <c:v>29</c:v>
                </c:pt>
                <c:pt idx="3">
                  <c:v>37</c:v>
                </c:pt>
                <c:pt idx="4">
                  <c:v>41</c:v>
                </c:pt>
                <c:pt idx="5">
                  <c:v>56</c:v>
                </c:pt>
                <c:pt idx="6">
                  <c:v>61</c:v>
                </c:pt>
              </c:numCache>
            </c:numRef>
          </c:val>
          <c:extLst>
            <c:ext xmlns:c16="http://schemas.microsoft.com/office/drawing/2014/chart" uri="{C3380CC4-5D6E-409C-BE32-E72D297353CC}">
              <c16:uniqueId val="{00000001-C0F9-4252-BF3F-54231E9C967E}"/>
            </c:ext>
          </c:extLst>
        </c:ser>
        <c:dLbls>
          <c:showLegendKey val="0"/>
          <c:showVal val="0"/>
          <c:showCatName val="0"/>
          <c:showSerName val="0"/>
          <c:showPercent val="0"/>
          <c:showBubbleSize val="0"/>
        </c:dLbls>
        <c:gapWidth val="219"/>
        <c:overlap val="-27"/>
        <c:axId val="159598080"/>
        <c:axId val="159599616"/>
      </c:barChart>
      <c:catAx>
        <c:axId val="15959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59599616"/>
        <c:crosses val="autoZero"/>
        <c:auto val="1"/>
        <c:lblAlgn val="ctr"/>
        <c:lblOffset val="100"/>
        <c:noMultiLvlLbl val="0"/>
      </c:catAx>
      <c:valAx>
        <c:axId val="15959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595980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3706654283273766E-2"/>
          <c:y val="4.3827615456364842E-2"/>
          <c:w val="0.81455018005293855"/>
          <c:h val="0.85303073137046803"/>
        </c:manualLayout>
      </c:layout>
      <c:lineChart>
        <c:grouping val="standard"/>
        <c:varyColors val="0"/>
        <c:ser>
          <c:idx val="0"/>
          <c:order val="0"/>
          <c:tx>
            <c:strRef>
              <c:f>Sheet1!$A$2</c:f>
              <c:strCache>
                <c:ptCount val="1"/>
                <c:pt idx="0">
                  <c:v>Merchandise Exports</c:v>
                </c:pt>
              </c:strCache>
            </c:strRef>
          </c:tx>
          <c:spPr>
            <a:ln w="28575" cap="rnd">
              <a:solidFill>
                <a:schemeClr val="tx1"/>
              </a:solidFill>
              <a:round/>
            </a:ln>
            <a:effectLst/>
          </c:spPr>
          <c:marker>
            <c:symbol val="none"/>
          </c:marker>
          <c:cat>
            <c:strRef>
              <c:f>Sheet1!$B$1:$AK$1</c:f>
              <c:strCache>
                <c:ptCount val="36"/>
                <c:pt idx="0">
                  <c:v>1983</c:v>
                </c:pt>
                <c:pt idx="1">
                  <c:v>1984</c:v>
                </c:pt>
                <c:pt idx="2">
                  <c:v>1985</c:v>
                </c:pt>
                <c:pt idx="3">
                  <c:v>1986</c:v>
                </c:pt>
                <c:pt idx="4">
                  <c:v>1987</c:v>
                </c:pt>
                <c:pt idx="5">
                  <c:v>1988</c:v>
                </c:pt>
                <c:pt idx="6">
                  <c:v>1989</c:v>
                </c:pt>
                <c:pt idx="7">
                  <c:v>1990</c:v>
                </c:pt>
                <c:pt idx="8">
                  <c:v>1991</c:v>
                </c:pt>
                <c:pt idx="9">
                  <c:v>1992</c:v>
                </c:pt>
                <c:pt idx="10">
                  <c:v>1993</c:v>
                </c:pt>
                <c:pt idx="11">
                  <c:v>1994</c:v>
                </c:pt>
                <c:pt idx="12">
                  <c:v>1995</c:v>
                </c:pt>
                <c:pt idx="13">
                  <c:v>1996</c:v>
                </c:pt>
                <c:pt idx="14">
                  <c:v>1997</c:v>
                </c:pt>
                <c:pt idx="15">
                  <c:v>1998</c:v>
                </c:pt>
                <c:pt idx="16">
                  <c:v>1999</c:v>
                </c:pt>
                <c:pt idx="17">
                  <c:v>2000</c:v>
                </c:pt>
                <c:pt idx="18">
                  <c:v>2001</c:v>
                </c:pt>
                <c:pt idx="19">
                  <c:v>2002</c:v>
                </c:pt>
                <c:pt idx="20">
                  <c:v>2003</c:v>
                </c:pt>
                <c:pt idx="21">
                  <c:v>2004</c:v>
                </c:pt>
                <c:pt idx="22">
                  <c:v>2005</c:v>
                </c:pt>
                <c:pt idx="23">
                  <c:v>2006</c:v>
                </c:pt>
                <c:pt idx="24">
                  <c:v>2007</c:v>
                </c:pt>
                <c:pt idx="25">
                  <c:v>2008</c:v>
                </c:pt>
                <c:pt idx="26">
                  <c:v>2009</c:v>
                </c:pt>
                <c:pt idx="27">
                  <c:v>2010</c:v>
                </c:pt>
                <c:pt idx="28">
                  <c:v>2011</c:v>
                </c:pt>
                <c:pt idx="29">
                  <c:v>2012</c:v>
                </c:pt>
                <c:pt idx="30">
                  <c:v>2013</c:v>
                </c:pt>
                <c:pt idx="31">
                  <c:v>2014</c:v>
                </c:pt>
                <c:pt idx="32">
                  <c:v>2015</c:v>
                </c:pt>
                <c:pt idx="33">
                  <c:v>2016</c:v>
                </c:pt>
                <c:pt idx="34">
                  <c:v>2017</c:v>
                </c:pt>
                <c:pt idx="35">
                  <c:v>2018</c:v>
                </c:pt>
              </c:strCache>
            </c:strRef>
          </c:cat>
          <c:val>
            <c:numRef>
              <c:f>Sheet1!$B$2:$AK$2</c:f>
              <c:numCache>
                <c:formatCode>#,##0.00</c:formatCode>
                <c:ptCount val="36"/>
                <c:pt idx="0">
                  <c:v>20707000000</c:v>
                </c:pt>
                <c:pt idx="1">
                  <c:v>23905000000</c:v>
                </c:pt>
                <c:pt idx="2">
                  <c:v>25108000000</c:v>
                </c:pt>
                <c:pt idx="3">
                  <c:v>25756000000</c:v>
                </c:pt>
                <c:pt idx="4">
                  <c:v>34734000000</c:v>
                </c:pt>
                <c:pt idx="5">
                  <c:v>41054000000</c:v>
                </c:pt>
                <c:pt idx="6">
                  <c:v>43220000000</c:v>
                </c:pt>
                <c:pt idx="7">
                  <c:v>51519000000</c:v>
                </c:pt>
                <c:pt idx="8">
                  <c:v>58919000000</c:v>
                </c:pt>
                <c:pt idx="9">
                  <c:v>69568000000</c:v>
                </c:pt>
                <c:pt idx="10">
                  <c:v>75659000000</c:v>
                </c:pt>
                <c:pt idx="11">
                  <c:v>102561000000</c:v>
                </c:pt>
                <c:pt idx="12">
                  <c:v>128109690000</c:v>
                </c:pt>
                <c:pt idx="13">
                  <c:v>151077000000</c:v>
                </c:pt>
                <c:pt idx="14">
                  <c:v>82983000000</c:v>
                </c:pt>
                <c:pt idx="15">
                  <c:v>78985000000</c:v>
                </c:pt>
                <c:pt idx="16">
                  <c:v>83794000000</c:v>
                </c:pt>
                <c:pt idx="17">
                  <c:v>111331687000</c:v>
                </c:pt>
                <c:pt idx="18">
                  <c:v>118463000000</c:v>
                </c:pt>
                <c:pt idx="19">
                  <c:v>145460205585.42801</c:v>
                </c:pt>
                <c:pt idx="20">
                  <c:v>388297641441.49298</c:v>
                </c:pt>
                <c:pt idx="21">
                  <c:v>525615268320.74799</c:v>
                </c:pt>
                <c:pt idx="22">
                  <c:v>694870272887.86401</c:v>
                </c:pt>
                <c:pt idx="23">
                  <c:v>897660405046.06006</c:v>
                </c:pt>
                <c:pt idx="24">
                  <c:v>1131606052785.0801</c:v>
                </c:pt>
                <c:pt idx="25">
                  <c:v>1349973680605.8201</c:v>
                </c:pt>
                <c:pt idx="26">
                  <c:v>1127160048461.54</c:v>
                </c:pt>
                <c:pt idx="27">
                  <c:v>1486412027200.0601</c:v>
                </c:pt>
                <c:pt idx="28">
                  <c:v>1807805443488.6499</c:v>
                </c:pt>
                <c:pt idx="29">
                  <c:v>1973516412824.49</c:v>
                </c:pt>
                <c:pt idx="30">
                  <c:v>2148588935109.4299</c:v>
                </c:pt>
                <c:pt idx="31">
                  <c:v>2243761278997.21</c:v>
                </c:pt>
                <c:pt idx="32">
                  <c:v>2142753416452.3</c:v>
                </c:pt>
                <c:pt idx="33" formatCode="0.000">
                  <c:v>1989518638921.98</c:v>
                </c:pt>
                <c:pt idx="34" formatCode="0.000">
                  <c:v>2216213798034.6499</c:v>
                </c:pt>
                <c:pt idx="35" formatCode="0.000">
                  <c:v>2417442805605.7598</c:v>
                </c:pt>
              </c:numCache>
            </c:numRef>
          </c:val>
          <c:smooth val="0"/>
          <c:extLst>
            <c:ext xmlns:c16="http://schemas.microsoft.com/office/drawing/2014/chart" uri="{C3380CC4-5D6E-409C-BE32-E72D297353CC}">
              <c16:uniqueId val="{00000000-BC64-4429-9E04-DE23B92F8BF0}"/>
            </c:ext>
          </c:extLst>
        </c:ser>
        <c:dLbls>
          <c:showLegendKey val="0"/>
          <c:showVal val="0"/>
          <c:showCatName val="0"/>
          <c:showSerName val="0"/>
          <c:showPercent val="0"/>
          <c:showBubbleSize val="0"/>
        </c:dLbls>
        <c:marker val="1"/>
        <c:smooth val="0"/>
        <c:axId val="183388800"/>
        <c:axId val="183395072"/>
      </c:lineChart>
      <c:lineChart>
        <c:grouping val="standard"/>
        <c:varyColors val="0"/>
        <c:ser>
          <c:idx val="1"/>
          <c:order val="1"/>
          <c:tx>
            <c:strRef>
              <c:f>Sheet1!$A$3</c:f>
              <c:strCache>
                <c:ptCount val="1"/>
                <c:pt idx="0">
                  <c:v>FDI Inflows</c:v>
                </c:pt>
              </c:strCache>
            </c:strRef>
          </c:tx>
          <c:spPr>
            <a:ln w="28575" cap="rnd">
              <a:solidFill>
                <a:schemeClr val="accent4">
                  <a:lumMod val="75000"/>
                </a:schemeClr>
              </a:solidFill>
              <a:round/>
            </a:ln>
            <a:effectLst/>
          </c:spPr>
          <c:marker>
            <c:symbol val="none"/>
          </c:marker>
          <c:cat>
            <c:strRef>
              <c:f>Sheet1!$B$1:$AK$1</c:f>
              <c:strCache>
                <c:ptCount val="36"/>
                <c:pt idx="0">
                  <c:v>1983</c:v>
                </c:pt>
                <c:pt idx="1">
                  <c:v>1984</c:v>
                </c:pt>
                <c:pt idx="2">
                  <c:v>1985</c:v>
                </c:pt>
                <c:pt idx="3">
                  <c:v>1986</c:v>
                </c:pt>
                <c:pt idx="4">
                  <c:v>1987</c:v>
                </c:pt>
                <c:pt idx="5">
                  <c:v>1988</c:v>
                </c:pt>
                <c:pt idx="6">
                  <c:v>1989</c:v>
                </c:pt>
                <c:pt idx="7">
                  <c:v>1990</c:v>
                </c:pt>
                <c:pt idx="8">
                  <c:v>1991</c:v>
                </c:pt>
                <c:pt idx="9">
                  <c:v>1992</c:v>
                </c:pt>
                <c:pt idx="10">
                  <c:v>1993</c:v>
                </c:pt>
                <c:pt idx="11">
                  <c:v>1994</c:v>
                </c:pt>
                <c:pt idx="12">
                  <c:v>1995</c:v>
                </c:pt>
                <c:pt idx="13">
                  <c:v>1996</c:v>
                </c:pt>
                <c:pt idx="14">
                  <c:v>1997</c:v>
                </c:pt>
                <c:pt idx="15">
                  <c:v>1998</c:v>
                </c:pt>
                <c:pt idx="16">
                  <c:v>1999</c:v>
                </c:pt>
                <c:pt idx="17">
                  <c:v>2000</c:v>
                </c:pt>
                <c:pt idx="18">
                  <c:v>2001</c:v>
                </c:pt>
                <c:pt idx="19">
                  <c:v>2002</c:v>
                </c:pt>
                <c:pt idx="20">
                  <c:v>2003</c:v>
                </c:pt>
                <c:pt idx="21">
                  <c:v>2004</c:v>
                </c:pt>
                <c:pt idx="22">
                  <c:v>2005</c:v>
                </c:pt>
                <c:pt idx="23">
                  <c:v>2006</c:v>
                </c:pt>
                <c:pt idx="24">
                  <c:v>2007</c:v>
                </c:pt>
                <c:pt idx="25">
                  <c:v>2008</c:v>
                </c:pt>
                <c:pt idx="26">
                  <c:v>2009</c:v>
                </c:pt>
                <c:pt idx="27">
                  <c:v>2010</c:v>
                </c:pt>
                <c:pt idx="28">
                  <c:v>2011</c:v>
                </c:pt>
                <c:pt idx="29">
                  <c:v>2012</c:v>
                </c:pt>
                <c:pt idx="30">
                  <c:v>2013</c:v>
                </c:pt>
                <c:pt idx="31">
                  <c:v>2014</c:v>
                </c:pt>
                <c:pt idx="32">
                  <c:v>2015</c:v>
                </c:pt>
                <c:pt idx="33">
                  <c:v>2016</c:v>
                </c:pt>
                <c:pt idx="34">
                  <c:v>2017</c:v>
                </c:pt>
                <c:pt idx="35">
                  <c:v>2018</c:v>
                </c:pt>
              </c:strCache>
            </c:strRef>
          </c:cat>
          <c:val>
            <c:numRef>
              <c:f>Sheet1!$B$3:$AK$3</c:f>
              <c:numCache>
                <c:formatCode>0.000</c:formatCode>
                <c:ptCount val="36"/>
                <c:pt idx="0">
                  <c:v>0.91600000000000004</c:v>
                </c:pt>
                <c:pt idx="1">
                  <c:v>1.419</c:v>
                </c:pt>
                <c:pt idx="2">
                  <c:v>1.956</c:v>
                </c:pt>
                <c:pt idx="3">
                  <c:v>2.2437300000000002</c:v>
                </c:pt>
                <c:pt idx="4">
                  <c:v>2.3135300000000001</c:v>
                </c:pt>
                <c:pt idx="5">
                  <c:v>3.1936799999999996</c:v>
                </c:pt>
                <c:pt idx="6">
                  <c:v>3.3925700000000001</c:v>
                </c:pt>
                <c:pt idx="7">
                  <c:v>3.4871099999999999</c:v>
                </c:pt>
                <c:pt idx="8">
                  <c:v>4.3663400000000001</c:v>
                </c:pt>
                <c:pt idx="9">
                  <c:v>11.00751</c:v>
                </c:pt>
                <c:pt idx="10">
                  <c:v>27.514950000000002</c:v>
                </c:pt>
                <c:pt idx="11">
                  <c:v>33.766500000000001</c:v>
                </c:pt>
                <c:pt idx="12">
                  <c:v>37.520530000000001</c:v>
                </c:pt>
                <c:pt idx="13">
                  <c:v>41.725519999999996</c:v>
                </c:pt>
                <c:pt idx="14">
                  <c:v>45.257040000000003</c:v>
                </c:pt>
                <c:pt idx="15">
                  <c:v>45.46275</c:v>
                </c:pt>
                <c:pt idx="16">
                  <c:v>40.318709999999996</c:v>
                </c:pt>
                <c:pt idx="17">
                  <c:v>40.71481</c:v>
                </c:pt>
                <c:pt idx="18">
                  <c:v>46.877589999999998</c:v>
                </c:pt>
                <c:pt idx="19">
                  <c:v>52.74286</c:v>
                </c:pt>
                <c:pt idx="20">
                  <c:v>53.5047</c:v>
                </c:pt>
                <c:pt idx="21">
                  <c:v>60.63</c:v>
                </c:pt>
                <c:pt idx="22">
                  <c:v>72.406000000000006</c:v>
                </c:pt>
                <c:pt idx="23">
                  <c:v>72.715000000000003</c:v>
                </c:pt>
                <c:pt idx="24">
                  <c:v>83.521000000000001</c:v>
                </c:pt>
                <c:pt idx="25">
                  <c:v>108.312</c:v>
                </c:pt>
                <c:pt idx="26">
                  <c:v>95</c:v>
                </c:pt>
                <c:pt idx="27">
                  <c:v>114.73399999999999</c:v>
                </c:pt>
                <c:pt idx="28">
                  <c:v>123.985</c:v>
                </c:pt>
                <c:pt idx="29">
                  <c:v>121.08</c:v>
                </c:pt>
                <c:pt idx="30">
                  <c:v>123.911</c:v>
                </c:pt>
                <c:pt idx="31">
                  <c:v>128.5</c:v>
                </c:pt>
                <c:pt idx="32">
                  <c:v>135.61000000000001</c:v>
                </c:pt>
                <c:pt idx="33">
                  <c:v>133.71</c:v>
                </c:pt>
                <c:pt idx="34">
                  <c:v>134.06270000000001</c:v>
                </c:pt>
                <c:pt idx="35">
                  <c:v>139.04349999999999</c:v>
                </c:pt>
              </c:numCache>
            </c:numRef>
          </c:val>
          <c:smooth val="0"/>
          <c:extLst>
            <c:ext xmlns:c16="http://schemas.microsoft.com/office/drawing/2014/chart" uri="{C3380CC4-5D6E-409C-BE32-E72D297353CC}">
              <c16:uniqueId val="{00000001-BC64-4429-9E04-DE23B92F8BF0}"/>
            </c:ext>
          </c:extLst>
        </c:ser>
        <c:ser>
          <c:idx val="2"/>
          <c:order val="2"/>
          <c:tx>
            <c:strRef>
              <c:f>Sheet1!$A$4</c:f>
              <c:strCache>
                <c:ptCount val="1"/>
                <c:pt idx="0">
                  <c:v>FDI Outflows</c:v>
                </c:pt>
              </c:strCache>
            </c:strRef>
          </c:tx>
          <c:spPr>
            <a:ln w="28575" cap="rnd">
              <a:solidFill>
                <a:schemeClr val="accent3">
                  <a:lumMod val="75000"/>
                </a:schemeClr>
              </a:solidFill>
              <a:round/>
            </a:ln>
            <a:effectLst/>
          </c:spPr>
          <c:marker>
            <c:symbol val="none"/>
          </c:marker>
          <c:cat>
            <c:strRef>
              <c:f>Sheet1!$B$1:$AK$1</c:f>
              <c:strCache>
                <c:ptCount val="36"/>
                <c:pt idx="0">
                  <c:v>1983</c:v>
                </c:pt>
                <c:pt idx="1">
                  <c:v>1984</c:v>
                </c:pt>
                <c:pt idx="2">
                  <c:v>1985</c:v>
                </c:pt>
                <c:pt idx="3">
                  <c:v>1986</c:v>
                </c:pt>
                <c:pt idx="4">
                  <c:v>1987</c:v>
                </c:pt>
                <c:pt idx="5">
                  <c:v>1988</c:v>
                </c:pt>
                <c:pt idx="6">
                  <c:v>1989</c:v>
                </c:pt>
                <c:pt idx="7">
                  <c:v>1990</c:v>
                </c:pt>
                <c:pt idx="8">
                  <c:v>1991</c:v>
                </c:pt>
                <c:pt idx="9">
                  <c:v>1992</c:v>
                </c:pt>
                <c:pt idx="10">
                  <c:v>1993</c:v>
                </c:pt>
                <c:pt idx="11">
                  <c:v>1994</c:v>
                </c:pt>
                <c:pt idx="12">
                  <c:v>1995</c:v>
                </c:pt>
                <c:pt idx="13">
                  <c:v>1996</c:v>
                </c:pt>
                <c:pt idx="14">
                  <c:v>1997</c:v>
                </c:pt>
                <c:pt idx="15">
                  <c:v>1998</c:v>
                </c:pt>
                <c:pt idx="16">
                  <c:v>1999</c:v>
                </c:pt>
                <c:pt idx="17">
                  <c:v>2000</c:v>
                </c:pt>
                <c:pt idx="18">
                  <c:v>2001</c:v>
                </c:pt>
                <c:pt idx="19">
                  <c:v>2002</c:v>
                </c:pt>
                <c:pt idx="20">
                  <c:v>2003</c:v>
                </c:pt>
                <c:pt idx="21">
                  <c:v>2004</c:v>
                </c:pt>
                <c:pt idx="22">
                  <c:v>2005</c:v>
                </c:pt>
                <c:pt idx="23">
                  <c:v>2006</c:v>
                </c:pt>
                <c:pt idx="24">
                  <c:v>2007</c:v>
                </c:pt>
                <c:pt idx="25">
                  <c:v>2008</c:v>
                </c:pt>
                <c:pt idx="26">
                  <c:v>2009</c:v>
                </c:pt>
                <c:pt idx="27">
                  <c:v>2010</c:v>
                </c:pt>
                <c:pt idx="28">
                  <c:v>2011</c:v>
                </c:pt>
                <c:pt idx="29">
                  <c:v>2012</c:v>
                </c:pt>
                <c:pt idx="30">
                  <c:v>2013</c:v>
                </c:pt>
                <c:pt idx="31">
                  <c:v>2014</c:v>
                </c:pt>
                <c:pt idx="32">
                  <c:v>2015</c:v>
                </c:pt>
                <c:pt idx="33">
                  <c:v>2016</c:v>
                </c:pt>
                <c:pt idx="34">
                  <c:v>2017</c:v>
                </c:pt>
                <c:pt idx="35">
                  <c:v>2018</c:v>
                </c:pt>
              </c:strCache>
            </c:strRef>
          </c:cat>
          <c:val>
            <c:numRef>
              <c:f>Sheet1!$B$4:$AK$4</c:f>
              <c:numCache>
                <c:formatCode>General</c:formatCode>
                <c:ptCount val="36"/>
                <c:pt idx="0">
                  <c:v>9.2999999999999999E-2</c:v>
                </c:pt>
                <c:pt idx="1">
                  <c:v>0.13400000000000001</c:v>
                </c:pt>
                <c:pt idx="2">
                  <c:v>0.629</c:v>
                </c:pt>
                <c:pt idx="3">
                  <c:v>0.45</c:v>
                </c:pt>
                <c:pt idx="4">
                  <c:v>0.64500000000000002</c:v>
                </c:pt>
                <c:pt idx="5">
                  <c:v>0.85</c:v>
                </c:pt>
                <c:pt idx="6">
                  <c:v>0.78</c:v>
                </c:pt>
                <c:pt idx="7">
                  <c:v>0.83</c:v>
                </c:pt>
                <c:pt idx="8">
                  <c:v>0.91300000000000003</c:v>
                </c:pt>
                <c:pt idx="9">
                  <c:v>4</c:v>
                </c:pt>
                <c:pt idx="10">
                  <c:v>4.4000000000000004</c:v>
                </c:pt>
                <c:pt idx="11">
                  <c:v>2</c:v>
                </c:pt>
                <c:pt idx="12">
                  <c:v>2</c:v>
                </c:pt>
                <c:pt idx="13">
                  <c:v>2.1139999999999999</c:v>
                </c:pt>
                <c:pt idx="14">
                  <c:v>2.5624899999999999</c:v>
                </c:pt>
                <c:pt idx="15">
                  <c:v>2.633807</c:v>
                </c:pt>
                <c:pt idx="16">
                  <c:v>1.774313</c:v>
                </c:pt>
                <c:pt idx="17">
                  <c:v>0.91577700000000006</c:v>
                </c:pt>
                <c:pt idx="18">
                  <c:v>6.8853980000000004</c:v>
                </c:pt>
                <c:pt idx="19">
                  <c:v>2.5184070000000003</c:v>
                </c:pt>
                <c:pt idx="20">
                  <c:v>2.8546499999999999</c:v>
                </c:pt>
                <c:pt idx="21">
                  <c:v>5.4979899999999997</c:v>
                </c:pt>
                <c:pt idx="22">
                  <c:v>12.26117</c:v>
                </c:pt>
                <c:pt idx="23">
                  <c:v>17.633970000000001</c:v>
                </c:pt>
                <c:pt idx="24">
                  <c:v>26.50609</c:v>
                </c:pt>
                <c:pt idx="25">
                  <c:v>55.907170000000001</c:v>
                </c:pt>
                <c:pt idx="26">
                  <c:v>56.52899</c:v>
                </c:pt>
                <c:pt idx="27">
                  <c:v>68.811309999999992</c:v>
                </c:pt>
                <c:pt idx="28">
                  <c:v>74.654039999999995</c:v>
                </c:pt>
                <c:pt idx="29">
                  <c:v>87.803529999999995</c:v>
                </c:pt>
                <c:pt idx="30">
                  <c:v>107.8437</c:v>
                </c:pt>
                <c:pt idx="31">
                  <c:v>123.1199</c:v>
                </c:pt>
                <c:pt idx="32">
                  <c:v>145.66720000000001</c:v>
                </c:pt>
                <c:pt idx="33" formatCode="0.000">
                  <c:v>196.14939999999999</c:v>
                </c:pt>
                <c:pt idx="34" formatCode="0.000">
                  <c:v>158.29</c:v>
                </c:pt>
                <c:pt idx="35" formatCode="0.000">
                  <c:v>129.83000000000001</c:v>
                </c:pt>
              </c:numCache>
            </c:numRef>
          </c:val>
          <c:smooth val="0"/>
          <c:extLst>
            <c:ext xmlns:c16="http://schemas.microsoft.com/office/drawing/2014/chart" uri="{C3380CC4-5D6E-409C-BE32-E72D297353CC}">
              <c16:uniqueId val="{00000000-CF46-4CA6-9BAE-655113064FBD}"/>
            </c:ext>
          </c:extLst>
        </c:ser>
        <c:dLbls>
          <c:showLegendKey val="0"/>
          <c:showVal val="0"/>
          <c:showCatName val="0"/>
          <c:showSerName val="0"/>
          <c:showPercent val="0"/>
          <c:showBubbleSize val="0"/>
        </c:dLbls>
        <c:marker val="1"/>
        <c:smooth val="0"/>
        <c:axId val="183397376"/>
        <c:axId val="183403264"/>
      </c:lineChart>
      <c:catAx>
        <c:axId val="183388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3395072"/>
        <c:crosses val="autoZero"/>
        <c:auto val="1"/>
        <c:lblAlgn val="ctr"/>
        <c:lblOffset val="100"/>
        <c:tickLblSkip val="1"/>
        <c:tickMarkSkip val="1"/>
        <c:noMultiLvlLbl val="0"/>
      </c:catAx>
      <c:valAx>
        <c:axId val="183395072"/>
        <c:scaling>
          <c:orientation val="minMax"/>
          <c:max val="250000000000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Exports</a:t>
                </a:r>
              </a:p>
            </c:rich>
          </c:tx>
          <c:layout>
            <c:manualLayout>
              <c:xMode val="edge"/>
              <c:yMode val="edge"/>
              <c:x val="1.4428483601711953E-2"/>
              <c:y val="0.40585778501825737"/>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3388800"/>
        <c:crosses val="autoZero"/>
        <c:crossBetween val="between"/>
        <c:dispUnits>
          <c:builtInUnit val="billions"/>
        </c:dispUnits>
      </c:valAx>
      <c:catAx>
        <c:axId val="183397376"/>
        <c:scaling>
          <c:orientation val="minMax"/>
        </c:scaling>
        <c:delete val="1"/>
        <c:axPos val="b"/>
        <c:numFmt formatCode="General" sourceLinked="1"/>
        <c:majorTickMark val="none"/>
        <c:minorTickMark val="none"/>
        <c:tickLblPos val="none"/>
        <c:crossAx val="183403264"/>
        <c:crosses val="autoZero"/>
        <c:auto val="1"/>
        <c:lblAlgn val="ctr"/>
        <c:lblOffset val="100"/>
        <c:noMultiLvlLbl val="0"/>
      </c:catAx>
      <c:valAx>
        <c:axId val="183403264"/>
        <c:scaling>
          <c:orientation val="minMax"/>
          <c:max val="200"/>
        </c:scaling>
        <c:delete val="0"/>
        <c:axPos val="r"/>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FDI Inflows</a:t>
                </a:r>
              </a:p>
            </c:rich>
          </c:tx>
          <c:layout>
            <c:manualLayout>
              <c:xMode val="edge"/>
              <c:yMode val="edge"/>
              <c:x val="0.94894563855194614"/>
              <c:y val="0.4414225118411923"/>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3397376"/>
        <c:crosses val="max"/>
        <c:crossBetween val="between"/>
      </c:valAx>
      <c:spPr>
        <a:noFill/>
        <a:ln>
          <a:noFill/>
        </a:ln>
        <a:effectLst/>
      </c:spPr>
    </c:plotArea>
    <c:legend>
      <c:legendPos val="b"/>
      <c:layout>
        <c:manualLayout>
          <c:xMode val="edge"/>
          <c:yMode val="edge"/>
          <c:x val="9.963537336004509E-2"/>
          <c:y val="6.400745227623475E-2"/>
          <c:w val="0.194067311394722"/>
          <c:h val="0.1496476389539006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1006545868513421E-2"/>
          <c:y val="3.2630959387875219E-2"/>
          <c:w val="0.93340167525125983"/>
          <c:h val="0.85811644645066809"/>
        </c:manualLayout>
      </c:layout>
      <c:lineChart>
        <c:grouping val="standard"/>
        <c:varyColors val="0"/>
        <c:ser>
          <c:idx val="0"/>
          <c:order val="0"/>
          <c:tx>
            <c:strRef>
              <c:f>Sheet1!$B$1</c:f>
              <c:strCache>
                <c:ptCount val="1"/>
                <c:pt idx="0">
                  <c:v>VALUE</c:v>
                </c:pt>
              </c:strCache>
            </c:strRef>
          </c:tx>
          <c:spPr>
            <a:ln w="28575" cap="rnd">
              <a:solidFill>
                <a:schemeClr val="accent2">
                  <a:lumMod val="50000"/>
                </a:schemeClr>
              </a:solidFill>
              <a:round/>
            </a:ln>
            <a:effectLst/>
          </c:spPr>
          <c:marker>
            <c:symbol val="none"/>
          </c:marker>
          <c:cat>
            <c:numRef>
              <c:f>Sheet1!$A$2:$A$470</c:f>
              <c:numCache>
                <c:formatCode>yyyy\-mm\-dd</c:formatCode>
                <c:ptCount val="469"/>
                <c:pt idx="0">
                  <c:v>29587</c:v>
                </c:pt>
                <c:pt idx="1">
                  <c:v>29618</c:v>
                </c:pt>
                <c:pt idx="2">
                  <c:v>29646</c:v>
                </c:pt>
                <c:pt idx="3">
                  <c:v>29677</c:v>
                </c:pt>
                <c:pt idx="4">
                  <c:v>29707</c:v>
                </c:pt>
                <c:pt idx="5">
                  <c:v>29738</c:v>
                </c:pt>
                <c:pt idx="6">
                  <c:v>29768</c:v>
                </c:pt>
                <c:pt idx="7">
                  <c:v>29799</c:v>
                </c:pt>
                <c:pt idx="8">
                  <c:v>29830</c:v>
                </c:pt>
                <c:pt idx="9">
                  <c:v>29860</c:v>
                </c:pt>
                <c:pt idx="10">
                  <c:v>29891</c:v>
                </c:pt>
                <c:pt idx="11">
                  <c:v>29921</c:v>
                </c:pt>
                <c:pt idx="12">
                  <c:v>29952</c:v>
                </c:pt>
                <c:pt idx="13">
                  <c:v>29983</c:v>
                </c:pt>
                <c:pt idx="14">
                  <c:v>30011</c:v>
                </c:pt>
                <c:pt idx="15">
                  <c:v>30042</c:v>
                </c:pt>
                <c:pt idx="16">
                  <c:v>30072</c:v>
                </c:pt>
                <c:pt idx="17">
                  <c:v>30103</c:v>
                </c:pt>
                <c:pt idx="18">
                  <c:v>30133</c:v>
                </c:pt>
                <c:pt idx="19">
                  <c:v>30164</c:v>
                </c:pt>
                <c:pt idx="20">
                  <c:v>30195</c:v>
                </c:pt>
                <c:pt idx="21">
                  <c:v>30225</c:v>
                </c:pt>
                <c:pt idx="22">
                  <c:v>30256</c:v>
                </c:pt>
                <c:pt idx="23">
                  <c:v>30286</c:v>
                </c:pt>
                <c:pt idx="24">
                  <c:v>30317</c:v>
                </c:pt>
                <c:pt idx="25">
                  <c:v>30348</c:v>
                </c:pt>
                <c:pt idx="26">
                  <c:v>30376</c:v>
                </c:pt>
                <c:pt idx="27">
                  <c:v>30407</c:v>
                </c:pt>
                <c:pt idx="28">
                  <c:v>30437</c:v>
                </c:pt>
                <c:pt idx="29">
                  <c:v>30468</c:v>
                </c:pt>
                <c:pt idx="30">
                  <c:v>30498</c:v>
                </c:pt>
                <c:pt idx="31">
                  <c:v>30529</c:v>
                </c:pt>
                <c:pt idx="32">
                  <c:v>30560</c:v>
                </c:pt>
                <c:pt idx="33">
                  <c:v>30590</c:v>
                </c:pt>
                <c:pt idx="34">
                  <c:v>30621</c:v>
                </c:pt>
                <c:pt idx="35">
                  <c:v>30651</c:v>
                </c:pt>
                <c:pt idx="36">
                  <c:v>30682</c:v>
                </c:pt>
                <c:pt idx="37">
                  <c:v>30713</c:v>
                </c:pt>
                <c:pt idx="38">
                  <c:v>30742</c:v>
                </c:pt>
                <c:pt idx="39">
                  <c:v>30773</c:v>
                </c:pt>
                <c:pt idx="40">
                  <c:v>30803</c:v>
                </c:pt>
                <c:pt idx="41">
                  <c:v>30834</c:v>
                </c:pt>
                <c:pt idx="42">
                  <c:v>30864</c:v>
                </c:pt>
                <c:pt idx="43">
                  <c:v>30895</c:v>
                </c:pt>
                <c:pt idx="44">
                  <c:v>30926</c:v>
                </c:pt>
                <c:pt idx="45">
                  <c:v>30956</c:v>
                </c:pt>
                <c:pt idx="46">
                  <c:v>30987</c:v>
                </c:pt>
                <c:pt idx="47">
                  <c:v>31017</c:v>
                </c:pt>
                <c:pt idx="48">
                  <c:v>31048</c:v>
                </c:pt>
                <c:pt idx="49">
                  <c:v>31079</c:v>
                </c:pt>
                <c:pt idx="50">
                  <c:v>31107</c:v>
                </c:pt>
                <c:pt idx="51">
                  <c:v>31138</c:v>
                </c:pt>
                <c:pt idx="52">
                  <c:v>31168</c:v>
                </c:pt>
                <c:pt idx="53">
                  <c:v>31199</c:v>
                </c:pt>
                <c:pt idx="54">
                  <c:v>31229</c:v>
                </c:pt>
                <c:pt idx="55">
                  <c:v>31260</c:v>
                </c:pt>
                <c:pt idx="56">
                  <c:v>31291</c:v>
                </c:pt>
                <c:pt idx="57">
                  <c:v>31321</c:v>
                </c:pt>
                <c:pt idx="58">
                  <c:v>31352</c:v>
                </c:pt>
                <c:pt idx="59">
                  <c:v>31382</c:v>
                </c:pt>
                <c:pt idx="60">
                  <c:v>31413</c:v>
                </c:pt>
                <c:pt idx="61">
                  <c:v>31444</c:v>
                </c:pt>
                <c:pt idx="62">
                  <c:v>31472</c:v>
                </c:pt>
                <c:pt idx="63">
                  <c:v>31503</c:v>
                </c:pt>
                <c:pt idx="64">
                  <c:v>31533</c:v>
                </c:pt>
                <c:pt idx="65">
                  <c:v>31564</c:v>
                </c:pt>
                <c:pt idx="66">
                  <c:v>31594</c:v>
                </c:pt>
                <c:pt idx="67">
                  <c:v>31625</c:v>
                </c:pt>
                <c:pt idx="68">
                  <c:v>31656</c:v>
                </c:pt>
                <c:pt idx="69">
                  <c:v>31686</c:v>
                </c:pt>
                <c:pt idx="70">
                  <c:v>31717</c:v>
                </c:pt>
                <c:pt idx="71">
                  <c:v>31747</c:v>
                </c:pt>
                <c:pt idx="72">
                  <c:v>31778</c:v>
                </c:pt>
                <c:pt idx="73">
                  <c:v>31809</c:v>
                </c:pt>
                <c:pt idx="74">
                  <c:v>31837</c:v>
                </c:pt>
                <c:pt idx="75">
                  <c:v>31868</c:v>
                </c:pt>
                <c:pt idx="76">
                  <c:v>31898</c:v>
                </c:pt>
                <c:pt idx="77">
                  <c:v>31929</c:v>
                </c:pt>
                <c:pt idx="78">
                  <c:v>31959</c:v>
                </c:pt>
                <c:pt idx="79">
                  <c:v>31990</c:v>
                </c:pt>
                <c:pt idx="80">
                  <c:v>32021</c:v>
                </c:pt>
                <c:pt idx="81">
                  <c:v>32051</c:v>
                </c:pt>
                <c:pt idx="82">
                  <c:v>32082</c:v>
                </c:pt>
                <c:pt idx="83">
                  <c:v>32112</c:v>
                </c:pt>
                <c:pt idx="84">
                  <c:v>32143</c:v>
                </c:pt>
                <c:pt idx="85">
                  <c:v>32174</c:v>
                </c:pt>
                <c:pt idx="86">
                  <c:v>32203</c:v>
                </c:pt>
                <c:pt idx="87">
                  <c:v>32234</c:v>
                </c:pt>
                <c:pt idx="88">
                  <c:v>32264</c:v>
                </c:pt>
                <c:pt idx="89">
                  <c:v>32295</c:v>
                </c:pt>
                <c:pt idx="90">
                  <c:v>32325</c:v>
                </c:pt>
                <c:pt idx="91">
                  <c:v>32356</c:v>
                </c:pt>
                <c:pt idx="92">
                  <c:v>32387</c:v>
                </c:pt>
                <c:pt idx="93">
                  <c:v>32417</c:v>
                </c:pt>
                <c:pt idx="94">
                  <c:v>32448</c:v>
                </c:pt>
                <c:pt idx="95">
                  <c:v>32478</c:v>
                </c:pt>
                <c:pt idx="96">
                  <c:v>32509</c:v>
                </c:pt>
                <c:pt idx="97">
                  <c:v>32540</c:v>
                </c:pt>
                <c:pt idx="98">
                  <c:v>32568</c:v>
                </c:pt>
                <c:pt idx="99">
                  <c:v>32599</c:v>
                </c:pt>
                <c:pt idx="100">
                  <c:v>32629</c:v>
                </c:pt>
                <c:pt idx="101">
                  <c:v>32660</c:v>
                </c:pt>
                <c:pt idx="102">
                  <c:v>32690</c:v>
                </c:pt>
                <c:pt idx="103">
                  <c:v>32721</c:v>
                </c:pt>
                <c:pt idx="104">
                  <c:v>32752</c:v>
                </c:pt>
                <c:pt idx="105">
                  <c:v>32782</c:v>
                </c:pt>
                <c:pt idx="106">
                  <c:v>32813</c:v>
                </c:pt>
                <c:pt idx="107">
                  <c:v>32843</c:v>
                </c:pt>
                <c:pt idx="108">
                  <c:v>32874</c:v>
                </c:pt>
                <c:pt idx="109">
                  <c:v>32905</c:v>
                </c:pt>
                <c:pt idx="110">
                  <c:v>32933</c:v>
                </c:pt>
                <c:pt idx="111">
                  <c:v>32964</c:v>
                </c:pt>
                <c:pt idx="112">
                  <c:v>32994</c:v>
                </c:pt>
                <c:pt idx="113">
                  <c:v>33025</c:v>
                </c:pt>
                <c:pt idx="114">
                  <c:v>33055</c:v>
                </c:pt>
                <c:pt idx="115">
                  <c:v>33086</c:v>
                </c:pt>
                <c:pt idx="116">
                  <c:v>33117</c:v>
                </c:pt>
                <c:pt idx="117">
                  <c:v>33147</c:v>
                </c:pt>
                <c:pt idx="118">
                  <c:v>33178</c:v>
                </c:pt>
                <c:pt idx="119">
                  <c:v>33208</c:v>
                </c:pt>
                <c:pt idx="120">
                  <c:v>33239</c:v>
                </c:pt>
                <c:pt idx="121">
                  <c:v>33270</c:v>
                </c:pt>
                <c:pt idx="122">
                  <c:v>33298</c:v>
                </c:pt>
                <c:pt idx="123">
                  <c:v>33329</c:v>
                </c:pt>
                <c:pt idx="124">
                  <c:v>33359</c:v>
                </c:pt>
                <c:pt idx="125">
                  <c:v>33390</c:v>
                </c:pt>
                <c:pt idx="126">
                  <c:v>33420</c:v>
                </c:pt>
                <c:pt idx="127">
                  <c:v>33451</c:v>
                </c:pt>
                <c:pt idx="128">
                  <c:v>33482</c:v>
                </c:pt>
                <c:pt idx="129">
                  <c:v>33512</c:v>
                </c:pt>
                <c:pt idx="130">
                  <c:v>33543</c:v>
                </c:pt>
                <c:pt idx="131">
                  <c:v>33573</c:v>
                </c:pt>
                <c:pt idx="132">
                  <c:v>33604</c:v>
                </c:pt>
                <c:pt idx="133">
                  <c:v>33635</c:v>
                </c:pt>
                <c:pt idx="134">
                  <c:v>33664</c:v>
                </c:pt>
                <c:pt idx="135">
                  <c:v>33695</c:v>
                </c:pt>
                <c:pt idx="136">
                  <c:v>33725</c:v>
                </c:pt>
                <c:pt idx="137">
                  <c:v>33756</c:v>
                </c:pt>
                <c:pt idx="138">
                  <c:v>33786</c:v>
                </c:pt>
                <c:pt idx="139">
                  <c:v>33817</c:v>
                </c:pt>
                <c:pt idx="140">
                  <c:v>33848</c:v>
                </c:pt>
                <c:pt idx="141">
                  <c:v>33878</c:v>
                </c:pt>
                <c:pt idx="142">
                  <c:v>33909</c:v>
                </c:pt>
                <c:pt idx="143">
                  <c:v>33939</c:v>
                </c:pt>
                <c:pt idx="144">
                  <c:v>33970</c:v>
                </c:pt>
                <c:pt idx="145">
                  <c:v>34001</c:v>
                </c:pt>
                <c:pt idx="146">
                  <c:v>34029</c:v>
                </c:pt>
                <c:pt idx="147">
                  <c:v>34060</c:v>
                </c:pt>
                <c:pt idx="148">
                  <c:v>34090</c:v>
                </c:pt>
                <c:pt idx="149">
                  <c:v>34121</c:v>
                </c:pt>
                <c:pt idx="150">
                  <c:v>34151</c:v>
                </c:pt>
                <c:pt idx="151">
                  <c:v>34182</c:v>
                </c:pt>
                <c:pt idx="152">
                  <c:v>34213</c:v>
                </c:pt>
                <c:pt idx="153">
                  <c:v>34243</c:v>
                </c:pt>
                <c:pt idx="154">
                  <c:v>34274</c:v>
                </c:pt>
                <c:pt idx="155">
                  <c:v>34304</c:v>
                </c:pt>
                <c:pt idx="156">
                  <c:v>34335</c:v>
                </c:pt>
                <c:pt idx="157">
                  <c:v>34366</c:v>
                </c:pt>
                <c:pt idx="158">
                  <c:v>34394</c:v>
                </c:pt>
                <c:pt idx="159">
                  <c:v>34425</c:v>
                </c:pt>
                <c:pt idx="160">
                  <c:v>34455</c:v>
                </c:pt>
                <c:pt idx="161">
                  <c:v>34486</c:v>
                </c:pt>
                <c:pt idx="162">
                  <c:v>34516</c:v>
                </c:pt>
                <c:pt idx="163">
                  <c:v>34547</c:v>
                </c:pt>
                <c:pt idx="164">
                  <c:v>34578</c:v>
                </c:pt>
                <c:pt idx="165">
                  <c:v>34608</c:v>
                </c:pt>
                <c:pt idx="166">
                  <c:v>34639</c:v>
                </c:pt>
                <c:pt idx="167">
                  <c:v>34669</c:v>
                </c:pt>
                <c:pt idx="168">
                  <c:v>34700</c:v>
                </c:pt>
                <c:pt idx="169">
                  <c:v>34731</c:v>
                </c:pt>
                <c:pt idx="170">
                  <c:v>34759</c:v>
                </c:pt>
                <c:pt idx="171">
                  <c:v>34790</c:v>
                </c:pt>
                <c:pt idx="172">
                  <c:v>34820</c:v>
                </c:pt>
                <c:pt idx="173">
                  <c:v>34851</c:v>
                </c:pt>
                <c:pt idx="174">
                  <c:v>34881</c:v>
                </c:pt>
                <c:pt idx="175">
                  <c:v>34912</c:v>
                </c:pt>
                <c:pt idx="176">
                  <c:v>34943</c:v>
                </c:pt>
                <c:pt idx="177">
                  <c:v>34973</c:v>
                </c:pt>
                <c:pt idx="178">
                  <c:v>35004</c:v>
                </c:pt>
                <c:pt idx="179">
                  <c:v>35034</c:v>
                </c:pt>
                <c:pt idx="180">
                  <c:v>35065</c:v>
                </c:pt>
                <c:pt idx="181">
                  <c:v>35096</c:v>
                </c:pt>
                <c:pt idx="182">
                  <c:v>35125</c:v>
                </c:pt>
                <c:pt idx="183">
                  <c:v>35156</c:v>
                </c:pt>
                <c:pt idx="184">
                  <c:v>35186</c:v>
                </c:pt>
                <c:pt idx="185">
                  <c:v>35217</c:v>
                </c:pt>
                <c:pt idx="186">
                  <c:v>35247</c:v>
                </c:pt>
                <c:pt idx="187">
                  <c:v>35278</c:v>
                </c:pt>
                <c:pt idx="188">
                  <c:v>35309</c:v>
                </c:pt>
                <c:pt idx="189">
                  <c:v>35339</c:v>
                </c:pt>
                <c:pt idx="190">
                  <c:v>35370</c:v>
                </c:pt>
                <c:pt idx="191">
                  <c:v>35400</c:v>
                </c:pt>
                <c:pt idx="192">
                  <c:v>35431</c:v>
                </c:pt>
                <c:pt idx="193">
                  <c:v>35462</c:v>
                </c:pt>
                <c:pt idx="194">
                  <c:v>35490</c:v>
                </c:pt>
                <c:pt idx="195">
                  <c:v>35521</c:v>
                </c:pt>
                <c:pt idx="196">
                  <c:v>35551</c:v>
                </c:pt>
                <c:pt idx="197">
                  <c:v>35582</c:v>
                </c:pt>
                <c:pt idx="198">
                  <c:v>35612</c:v>
                </c:pt>
                <c:pt idx="199">
                  <c:v>35643</c:v>
                </c:pt>
                <c:pt idx="200">
                  <c:v>35674</c:v>
                </c:pt>
                <c:pt idx="201">
                  <c:v>35704</c:v>
                </c:pt>
                <c:pt idx="202">
                  <c:v>35735</c:v>
                </c:pt>
                <c:pt idx="203">
                  <c:v>35765</c:v>
                </c:pt>
                <c:pt idx="204">
                  <c:v>35796</c:v>
                </c:pt>
                <c:pt idx="205">
                  <c:v>35827</c:v>
                </c:pt>
                <c:pt idx="206">
                  <c:v>35855</c:v>
                </c:pt>
                <c:pt idx="207">
                  <c:v>35886</c:v>
                </c:pt>
                <c:pt idx="208">
                  <c:v>35916</c:v>
                </c:pt>
                <c:pt idx="209">
                  <c:v>35947</c:v>
                </c:pt>
                <c:pt idx="210">
                  <c:v>35977</c:v>
                </c:pt>
                <c:pt idx="211">
                  <c:v>36008</c:v>
                </c:pt>
                <c:pt idx="212">
                  <c:v>36039</c:v>
                </c:pt>
                <c:pt idx="213">
                  <c:v>36069</c:v>
                </c:pt>
                <c:pt idx="214">
                  <c:v>36100</c:v>
                </c:pt>
                <c:pt idx="215">
                  <c:v>36130</c:v>
                </c:pt>
                <c:pt idx="216">
                  <c:v>36161</c:v>
                </c:pt>
                <c:pt idx="217">
                  <c:v>36192</c:v>
                </c:pt>
                <c:pt idx="218">
                  <c:v>36220</c:v>
                </c:pt>
                <c:pt idx="219">
                  <c:v>36251</c:v>
                </c:pt>
                <c:pt idx="220">
                  <c:v>36281</c:v>
                </c:pt>
                <c:pt idx="221">
                  <c:v>36312</c:v>
                </c:pt>
                <c:pt idx="222">
                  <c:v>36342</c:v>
                </c:pt>
                <c:pt idx="223">
                  <c:v>36373</c:v>
                </c:pt>
                <c:pt idx="224">
                  <c:v>36404</c:v>
                </c:pt>
                <c:pt idx="225">
                  <c:v>36434</c:v>
                </c:pt>
                <c:pt idx="226">
                  <c:v>36465</c:v>
                </c:pt>
                <c:pt idx="227">
                  <c:v>36495</c:v>
                </c:pt>
                <c:pt idx="228">
                  <c:v>36526</c:v>
                </c:pt>
                <c:pt idx="229">
                  <c:v>36557</c:v>
                </c:pt>
                <c:pt idx="230">
                  <c:v>36586</c:v>
                </c:pt>
                <c:pt idx="231">
                  <c:v>36617</c:v>
                </c:pt>
                <c:pt idx="232">
                  <c:v>36647</c:v>
                </c:pt>
                <c:pt idx="233">
                  <c:v>36678</c:v>
                </c:pt>
                <c:pt idx="234">
                  <c:v>36708</c:v>
                </c:pt>
                <c:pt idx="235">
                  <c:v>36739</c:v>
                </c:pt>
                <c:pt idx="236">
                  <c:v>36770</c:v>
                </c:pt>
                <c:pt idx="237">
                  <c:v>36800</c:v>
                </c:pt>
                <c:pt idx="238">
                  <c:v>36831</c:v>
                </c:pt>
                <c:pt idx="239">
                  <c:v>36861</c:v>
                </c:pt>
                <c:pt idx="240">
                  <c:v>36892</c:v>
                </c:pt>
                <c:pt idx="241">
                  <c:v>36923</c:v>
                </c:pt>
                <c:pt idx="242">
                  <c:v>36951</c:v>
                </c:pt>
                <c:pt idx="243">
                  <c:v>36982</c:v>
                </c:pt>
                <c:pt idx="244">
                  <c:v>37012</c:v>
                </c:pt>
                <c:pt idx="245">
                  <c:v>37043</c:v>
                </c:pt>
                <c:pt idx="246">
                  <c:v>37073</c:v>
                </c:pt>
                <c:pt idx="247">
                  <c:v>37104</c:v>
                </c:pt>
                <c:pt idx="248">
                  <c:v>37135</c:v>
                </c:pt>
                <c:pt idx="249">
                  <c:v>37165</c:v>
                </c:pt>
                <c:pt idx="250">
                  <c:v>37196</c:v>
                </c:pt>
                <c:pt idx="251">
                  <c:v>37226</c:v>
                </c:pt>
                <c:pt idx="252">
                  <c:v>37257</c:v>
                </c:pt>
                <c:pt idx="253">
                  <c:v>37288</c:v>
                </c:pt>
                <c:pt idx="254">
                  <c:v>37316</c:v>
                </c:pt>
                <c:pt idx="255">
                  <c:v>37347</c:v>
                </c:pt>
                <c:pt idx="256">
                  <c:v>37377</c:v>
                </c:pt>
                <c:pt idx="257">
                  <c:v>37408</c:v>
                </c:pt>
                <c:pt idx="258">
                  <c:v>37438</c:v>
                </c:pt>
                <c:pt idx="259">
                  <c:v>37469</c:v>
                </c:pt>
                <c:pt idx="260">
                  <c:v>37500</c:v>
                </c:pt>
                <c:pt idx="261">
                  <c:v>37530</c:v>
                </c:pt>
                <c:pt idx="262">
                  <c:v>37561</c:v>
                </c:pt>
                <c:pt idx="263">
                  <c:v>37591</c:v>
                </c:pt>
                <c:pt idx="264">
                  <c:v>37622</c:v>
                </c:pt>
                <c:pt idx="265">
                  <c:v>37653</c:v>
                </c:pt>
                <c:pt idx="266">
                  <c:v>37681</c:v>
                </c:pt>
                <c:pt idx="267">
                  <c:v>37712</c:v>
                </c:pt>
                <c:pt idx="268">
                  <c:v>37742</c:v>
                </c:pt>
                <c:pt idx="269">
                  <c:v>37773</c:v>
                </c:pt>
                <c:pt idx="270">
                  <c:v>37803</c:v>
                </c:pt>
                <c:pt idx="271">
                  <c:v>37834</c:v>
                </c:pt>
                <c:pt idx="272">
                  <c:v>37865</c:v>
                </c:pt>
                <c:pt idx="273">
                  <c:v>37895</c:v>
                </c:pt>
                <c:pt idx="274">
                  <c:v>37926</c:v>
                </c:pt>
                <c:pt idx="275">
                  <c:v>37956</c:v>
                </c:pt>
                <c:pt idx="276">
                  <c:v>37987</c:v>
                </c:pt>
                <c:pt idx="277">
                  <c:v>38018</c:v>
                </c:pt>
                <c:pt idx="278">
                  <c:v>38047</c:v>
                </c:pt>
                <c:pt idx="279">
                  <c:v>38078</c:v>
                </c:pt>
                <c:pt idx="280">
                  <c:v>38108</c:v>
                </c:pt>
                <c:pt idx="281">
                  <c:v>38139</c:v>
                </c:pt>
                <c:pt idx="282">
                  <c:v>38169</c:v>
                </c:pt>
                <c:pt idx="283">
                  <c:v>38200</c:v>
                </c:pt>
                <c:pt idx="284">
                  <c:v>38231</c:v>
                </c:pt>
                <c:pt idx="285">
                  <c:v>38261</c:v>
                </c:pt>
                <c:pt idx="286">
                  <c:v>38292</c:v>
                </c:pt>
                <c:pt idx="287">
                  <c:v>38322</c:v>
                </c:pt>
                <c:pt idx="288">
                  <c:v>38353</c:v>
                </c:pt>
                <c:pt idx="289">
                  <c:v>38384</c:v>
                </c:pt>
                <c:pt idx="290">
                  <c:v>38412</c:v>
                </c:pt>
                <c:pt idx="291">
                  <c:v>38443</c:v>
                </c:pt>
                <c:pt idx="292">
                  <c:v>38473</c:v>
                </c:pt>
                <c:pt idx="293">
                  <c:v>38504</c:v>
                </c:pt>
                <c:pt idx="294">
                  <c:v>38534</c:v>
                </c:pt>
                <c:pt idx="295">
                  <c:v>38565</c:v>
                </c:pt>
                <c:pt idx="296">
                  <c:v>38596</c:v>
                </c:pt>
                <c:pt idx="297">
                  <c:v>38626</c:v>
                </c:pt>
                <c:pt idx="298">
                  <c:v>38657</c:v>
                </c:pt>
                <c:pt idx="299">
                  <c:v>38687</c:v>
                </c:pt>
                <c:pt idx="300">
                  <c:v>38718</c:v>
                </c:pt>
                <c:pt idx="301">
                  <c:v>38749</c:v>
                </c:pt>
                <c:pt idx="302">
                  <c:v>38777</c:v>
                </c:pt>
                <c:pt idx="303">
                  <c:v>38808</c:v>
                </c:pt>
                <c:pt idx="304">
                  <c:v>38838</c:v>
                </c:pt>
                <c:pt idx="305">
                  <c:v>38869</c:v>
                </c:pt>
                <c:pt idx="306">
                  <c:v>38899</c:v>
                </c:pt>
                <c:pt idx="307">
                  <c:v>38930</c:v>
                </c:pt>
                <c:pt idx="308">
                  <c:v>38961</c:v>
                </c:pt>
                <c:pt idx="309">
                  <c:v>38991</c:v>
                </c:pt>
                <c:pt idx="310">
                  <c:v>39022</c:v>
                </c:pt>
                <c:pt idx="311">
                  <c:v>39052</c:v>
                </c:pt>
                <c:pt idx="312">
                  <c:v>39083</c:v>
                </c:pt>
                <c:pt idx="313">
                  <c:v>39114</c:v>
                </c:pt>
                <c:pt idx="314">
                  <c:v>39142</c:v>
                </c:pt>
                <c:pt idx="315">
                  <c:v>39173</c:v>
                </c:pt>
                <c:pt idx="316">
                  <c:v>39203</c:v>
                </c:pt>
                <c:pt idx="317">
                  <c:v>39234</c:v>
                </c:pt>
                <c:pt idx="318">
                  <c:v>39264</c:v>
                </c:pt>
                <c:pt idx="319">
                  <c:v>39295</c:v>
                </c:pt>
                <c:pt idx="320">
                  <c:v>39326</c:v>
                </c:pt>
                <c:pt idx="321">
                  <c:v>39356</c:v>
                </c:pt>
                <c:pt idx="322">
                  <c:v>39387</c:v>
                </c:pt>
                <c:pt idx="323">
                  <c:v>39417</c:v>
                </c:pt>
                <c:pt idx="324">
                  <c:v>39448</c:v>
                </c:pt>
                <c:pt idx="325">
                  <c:v>39479</c:v>
                </c:pt>
                <c:pt idx="326">
                  <c:v>39508</c:v>
                </c:pt>
                <c:pt idx="327">
                  <c:v>39539</c:v>
                </c:pt>
                <c:pt idx="328">
                  <c:v>39569</c:v>
                </c:pt>
                <c:pt idx="329">
                  <c:v>39600</c:v>
                </c:pt>
                <c:pt idx="330">
                  <c:v>39630</c:v>
                </c:pt>
                <c:pt idx="331">
                  <c:v>39661</c:v>
                </c:pt>
                <c:pt idx="332">
                  <c:v>39692</c:v>
                </c:pt>
                <c:pt idx="333">
                  <c:v>39722</c:v>
                </c:pt>
                <c:pt idx="334">
                  <c:v>39753</c:v>
                </c:pt>
                <c:pt idx="335">
                  <c:v>39783</c:v>
                </c:pt>
                <c:pt idx="336">
                  <c:v>39814</c:v>
                </c:pt>
                <c:pt idx="337">
                  <c:v>39845</c:v>
                </c:pt>
                <c:pt idx="338">
                  <c:v>39873</c:v>
                </c:pt>
                <c:pt idx="339">
                  <c:v>39904</c:v>
                </c:pt>
                <c:pt idx="340">
                  <c:v>39934</c:v>
                </c:pt>
                <c:pt idx="341">
                  <c:v>39965</c:v>
                </c:pt>
                <c:pt idx="342">
                  <c:v>39995</c:v>
                </c:pt>
                <c:pt idx="343">
                  <c:v>40026</c:v>
                </c:pt>
                <c:pt idx="344">
                  <c:v>40057</c:v>
                </c:pt>
                <c:pt idx="345">
                  <c:v>40087</c:v>
                </c:pt>
                <c:pt idx="346">
                  <c:v>40118</c:v>
                </c:pt>
                <c:pt idx="347">
                  <c:v>40148</c:v>
                </c:pt>
                <c:pt idx="348">
                  <c:v>40179</c:v>
                </c:pt>
                <c:pt idx="349">
                  <c:v>40210</c:v>
                </c:pt>
                <c:pt idx="350">
                  <c:v>40238</c:v>
                </c:pt>
                <c:pt idx="351">
                  <c:v>40269</c:v>
                </c:pt>
                <c:pt idx="352">
                  <c:v>40299</c:v>
                </c:pt>
                <c:pt idx="353">
                  <c:v>40330</c:v>
                </c:pt>
                <c:pt idx="354">
                  <c:v>40360</c:v>
                </c:pt>
                <c:pt idx="355">
                  <c:v>40391</c:v>
                </c:pt>
                <c:pt idx="356">
                  <c:v>40422</c:v>
                </c:pt>
                <c:pt idx="357">
                  <c:v>40452</c:v>
                </c:pt>
                <c:pt idx="358">
                  <c:v>40483</c:v>
                </c:pt>
                <c:pt idx="359">
                  <c:v>40513</c:v>
                </c:pt>
                <c:pt idx="360">
                  <c:v>40544</c:v>
                </c:pt>
                <c:pt idx="361">
                  <c:v>40575</c:v>
                </c:pt>
                <c:pt idx="362">
                  <c:v>40603</c:v>
                </c:pt>
                <c:pt idx="363">
                  <c:v>40634</c:v>
                </c:pt>
                <c:pt idx="364">
                  <c:v>40664</c:v>
                </c:pt>
                <c:pt idx="365">
                  <c:v>40695</c:v>
                </c:pt>
                <c:pt idx="366">
                  <c:v>40725</c:v>
                </c:pt>
                <c:pt idx="367">
                  <c:v>40756</c:v>
                </c:pt>
                <c:pt idx="368">
                  <c:v>40787</c:v>
                </c:pt>
                <c:pt idx="369">
                  <c:v>40817</c:v>
                </c:pt>
                <c:pt idx="370">
                  <c:v>40848</c:v>
                </c:pt>
                <c:pt idx="371">
                  <c:v>40878</c:v>
                </c:pt>
                <c:pt idx="372">
                  <c:v>40909</c:v>
                </c:pt>
                <c:pt idx="373">
                  <c:v>40940</c:v>
                </c:pt>
                <c:pt idx="374">
                  <c:v>40969</c:v>
                </c:pt>
                <c:pt idx="375">
                  <c:v>41000</c:v>
                </c:pt>
                <c:pt idx="376">
                  <c:v>41030</c:v>
                </c:pt>
                <c:pt idx="377">
                  <c:v>41061</c:v>
                </c:pt>
                <c:pt idx="378">
                  <c:v>41091</c:v>
                </c:pt>
                <c:pt idx="379">
                  <c:v>41122</c:v>
                </c:pt>
                <c:pt idx="380">
                  <c:v>41153</c:v>
                </c:pt>
                <c:pt idx="381">
                  <c:v>41183</c:v>
                </c:pt>
                <c:pt idx="382">
                  <c:v>41214</c:v>
                </c:pt>
                <c:pt idx="383">
                  <c:v>41244</c:v>
                </c:pt>
                <c:pt idx="384">
                  <c:v>41275</c:v>
                </c:pt>
                <c:pt idx="385">
                  <c:v>41306</c:v>
                </c:pt>
                <c:pt idx="386">
                  <c:v>41334</c:v>
                </c:pt>
                <c:pt idx="387">
                  <c:v>41365</c:v>
                </c:pt>
                <c:pt idx="388">
                  <c:v>41395</c:v>
                </c:pt>
                <c:pt idx="389">
                  <c:v>41426</c:v>
                </c:pt>
                <c:pt idx="390">
                  <c:v>41456</c:v>
                </c:pt>
                <c:pt idx="391">
                  <c:v>41487</c:v>
                </c:pt>
                <c:pt idx="392">
                  <c:v>41518</c:v>
                </c:pt>
                <c:pt idx="393">
                  <c:v>41548</c:v>
                </c:pt>
                <c:pt idx="394">
                  <c:v>41579</c:v>
                </c:pt>
                <c:pt idx="395">
                  <c:v>41609</c:v>
                </c:pt>
                <c:pt idx="396">
                  <c:v>41640</c:v>
                </c:pt>
                <c:pt idx="397">
                  <c:v>41671</c:v>
                </c:pt>
                <c:pt idx="398">
                  <c:v>41699</c:v>
                </c:pt>
                <c:pt idx="399">
                  <c:v>41730</c:v>
                </c:pt>
                <c:pt idx="400">
                  <c:v>41760</c:v>
                </c:pt>
                <c:pt idx="401">
                  <c:v>41791</c:v>
                </c:pt>
                <c:pt idx="402">
                  <c:v>41821</c:v>
                </c:pt>
                <c:pt idx="403">
                  <c:v>41852</c:v>
                </c:pt>
                <c:pt idx="404">
                  <c:v>41883</c:v>
                </c:pt>
                <c:pt idx="405">
                  <c:v>41913</c:v>
                </c:pt>
                <c:pt idx="406">
                  <c:v>41944</c:v>
                </c:pt>
                <c:pt idx="407">
                  <c:v>41974</c:v>
                </c:pt>
                <c:pt idx="408">
                  <c:v>42005</c:v>
                </c:pt>
                <c:pt idx="409">
                  <c:v>42036</c:v>
                </c:pt>
                <c:pt idx="410">
                  <c:v>42064</c:v>
                </c:pt>
                <c:pt idx="411">
                  <c:v>42095</c:v>
                </c:pt>
                <c:pt idx="412">
                  <c:v>42125</c:v>
                </c:pt>
                <c:pt idx="413">
                  <c:v>42156</c:v>
                </c:pt>
                <c:pt idx="414">
                  <c:v>42186</c:v>
                </c:pt>
                <c:pt idx="415">
                  <c:v>42217</c:v>
                </c:pt>
                <c:pt idx="416">
                  <c:v>42248</c:v>
                </c:pt>
                <c:pt idx="417">
                  <c:v>42278</c:v>
                </c:pt>
                <c:pt idx="418">
                  <c:v>42309</c:v>
                </c:pt>
                <c:pt idx="419">
                  <c:v>42339</c:v>
                </c:pt>
                <c:pt idx="420">
                  <c:v>42370</c:v>
                </c:pt>
                <c:pt idx="421">
                  <c:v>42401</c:v>
                </c:pt>
                <c:pt idx="422">
                  <c:v>42430</c:v>
                </c:pt>
                <c:pt idx="423">
                  <c:v>42461</c:v>
                </c:pt>
                <c:pt idx="424">
                  <c:v>42491</c:v>
                </c:pt>
                <c:pt idx="425">
                  <c:v>42522</c:v>
                </c:pt>
                <c:pt idx="426">
                  <c:v>42552</c:v>
                </c:pt>
                <c:pt idx="427">
                  <c:v>42583</c:v>
                </c:pt>
                <c:pt idx="428">
                  <c:v>42614</c:v>
                </c:pt>
                <c:pt idx="429">
                  <c:v>42644</c:v>
                </c:pt>
                <c:pt idx="430">
                  <c:v>42675</c:v>
                </c:pt>
                <c:pt idx="431">
                  <c:v>42705</c:v>
                </c:pt>
                <c:pt idx="432">
                  <c:v>42736</c:v>
                </c:pt>
                <c:pt idx="433">
                  <c:v>42767</c:v>
                </c:pt>
                <c:pt idx="434">
                  <c:v>42795</c:v>
                </c:pt>
                <c:pt idx="435">
                  <c:v>42826</c:v>
                </c:pt>
                <c:pt idx="436">
                  <c:v>42856</c:v>
                </c:pt>
                <c:pt idx="437">
                  <c:v>42887</c:v>
                </c:pt>
                <c:pt idx="438">
                  <c:v>42917</c:v>
                </c:pt>
                <c:pt idx="439">
                  <c:v>42948</c:v>
                </c:pt>
                <c:pt idx="440">
                  <c:v>42979</c:v>
                </c:pt>
                <c:pt idx="441">
                  <c:v>43009</c:v>
                </c:pt>
                <c:pt idx="442">
                  <c:v>43040</c:v>
                </c:pt>
                <c:pt idx="443">
                  <c:v>43070</c:v>
                </c:pt>
                <c:pt idx="444">
                  <c:v>43101</c:v>
                </c:pt>
                <c:pt idx="445">
                  <c:v>43132</c:v>
                </c:pt>
                <c:pt idx="446">
                  <c:v>43160</c:v>
                </c:pt>
                <c:pt idx="447">
                  <c:v>43191</c:v>
                </c:pt>
                <c:pt idx="448">
                  <c:v>43221</c:v>
                </c:pt>
                <c:pt idx="449">
                  <c:v>43252</c:v>
                </c:pt>
                <c:pt idx="450">
                  <c:v>43282</c:v>
                </c:pt>
                <c:pt idx="451">
                  <c:v>43313</c:v>
                </c:pt>
                <c:pt idx="452">
                  <c:v>43344</c:v>
                </c:pt>
                <c:pt idx="453">
                  <c:v>43374</c:v>
                </c:pt>
                <c:pt idx="454">
                  <c:v>43405</c:v>
                </c:pt>
                <c:pt idx="455">
                  <c:v>43435</c:v>
                </c:pt>
                <c:pt idx="456">
                  <c:v>43466</c:v>
                </c:pt>
                <c:pt idx="457">
                  <c:v>43497</c:v>
                </c:pt>
                <c:pt idx="458">
                  <c:v>43525</c:v>
                </c:pt>
                <c:pt idx="459">
                  <c:v>43556</c:v>
                </c:pt>
                <c:pt idx="460">
                  <c:v>43586</c:v>
                </c:pt>
                <c:pt idx="461">
                  <c:v>43617</c:v>
                </c:pt>
                <c:pt idx="462">
                  <c:v>43647</c:v>
                </c:pt>
                <c:pt idx="463">
                  <c:v>43678</c:v>
                </c:pt>
                <c:pt idx="464">
                  <c:v>43709</c:v>
                </c:pt>
                <c:pt idx="465">
                  <c:v>43739</c:v>
                </c:pt>
                <c:pt idx="466">
                  <c:v>43770</c:v>
                </c:pt>
                <c:pt idx="467">
                  <c:v>43800</c:v>
                </c:pt>
                <c:pt idx="468">
                  <c:v>43831</c:v>
                </c:pt>
              </c:numCache>
            </c:numRef>
          </c:cat>
          <c:val>
            <c:numRef>
              <c:f>Sheet1!$B$2:$B$470</c:f>
              <c:numCache>
                <c:formatCode>0.0000</c:formatCode>
                <c:ptCount val="469"/>
                <c:pt idx="0">
                  <c:v>1.5518000000000001</c:v>
                </c:pt>
                <c:pt idx="1">
                  <c:v>1.6131</c:v>
                </c:pt>
                <c:pt idx="2">
                  <c:v>1.6314</c:v>
                </c:pt>
                <c:pt idx="3">
                  <c:v>1.6659999999999999</c:v>
                </c:pt>
                <c:pt idx="4">
                  <c:v>1.7270000000000001</c:v>
                </c:pt>
                <c:pt idx="5">
                  <c:v>1.7605</c:v>
                </c:pt>
                <c:pt idx="6">
                  <c:v>1.7646999999999999</c:v>
                </c:pt>
                <c:pt idx="7">
                  <c:v>1.8003</c:v>
                </c:pt>
                <c:pt idx="8">
                  <c:v>1.7542</c:v>
                </c:pt>
                <c:pt idx="9">
                  <c:v>1.7576000000000001</c:v>
                </c:pt>
                <c:pt idx="10">
                  <c:v>1.7408999999999999</c:v>
                </c:pt>
                <c:pt idx="11">
                  <c:v>1.7404999999999999</c:v>
                </c:pt>
                <c:pt idx="12">
                  <c:v>1.7713000000000001</c:v>
                </c:pt>
                <c:pt idx="13">
                  <c:v>1.82</c:v>
                </c:pt>
                <c:pt idx="14">
                  <c:v>1.8429</c:v>
                </c:pt>
                <c:pt idx="15">
                  <c:v>1.8565</c:v>
                </c:pt>
                <c:pt idx="16">
                  <c:v>1.8123</c:v>
                </c:pt>
                <c:pt idx="17">
                  <c:v>1.9014</c:v>
                </c:pt>
                <c:pt idx="18">
                  <c:v>1.93</c:v>
                </c:pt>
                <c:pt idx="19">
                  <c:v>1.9432</c:v>
                </c:pt>
                <c:pt idx="20">
                  <c:v>1.9567000000000001</c:v>
                </c:pt>
                <c:pt idx="21">
                  <c:v>1.9886999999999999</c:v>
                </c:pt>
                <c:pt idx="22">
                  <c:v>2.0002</c:v>
                </c:pt>
                <c:pt idx="23">
                  <c:v>1.9444999999999999</c:v>
                </c:pt>
                <c:pt idx="24">
                  <c:v>1.9238</c:v>
                </c:pt>
                <c:pt idx="25">
                  <c:v>1.9653</c:v>
                </c:pt>
                <c:pt idx="26">
                  <c:v>1.9834000000000001</c:v>
                </c:pt>
                <c:pt idx="27">
                  <c:v>1.9938</c:v>
                </c:pt>
                <c:pt idx="28">
                  <c:v>1.9895</c:v>
                </c:pt>
                <c:pt idx="29">
                  <c:v>1.9948999999999999</c:v>
                </c:pt>
                <c:pt idx="30">
                  <c:v>1.9965999999999999</c:v>
                </c:pt>
                <c:pt idx="31">
                  <c:v>1.9843</c:v>
                </c:pt>
                <c:pt idx="32">
                  <c:v>1.9866999999999999</c:v>
                </c:pt>
                <c:pt idx="33">
                  <c:v>1.9663999999999999</c:v>
                </c:pt>
                <c:pt idx="34">
                  <c:v>1.994</c:v>
                </c:pt>
                <c:pt idx="35">
                  <c:v>1.992</c:v>
                </c:pt>
                <c:pt idx="36">
                  <c:v>2.0489999999999999</c:v>
                </c:pt>
                <c:pt idx="37">
                  <c:v>2.0628000000000002</c:v>
                </c:pt>
                <c:pt idx="38">
                  <c:v>2.0646</c:v>
                </c:pt>
                <c:pt idx="39">
                  <c:v>2.0929000000000002</c:v>
                </c:pt>
                <c:pt idx="40">
                  <c:v>2.1865999999999999</c:v>
                </c:pt>
                <c:pt idx="41">
                  <c:v>2.2178</c:v>
                </c:pt>
                <c:pt idx="42">
                  <c:v>2.2995999999999999</c:v>
                </c:pt>
                <c:pt idx="43">
                  <c:v>2.3717999999999999</c:v>
                </c:pt>
                <c:pt idx="44">
                  <c:v>2.5468999999999999</c:v>
                </c:pt>
                <c:pt idx="45">
                  <c:v>2.6488</c:v>
                </c:pt>
                <c:pt idx="46">
                  <c:v>2.6785000000000001</c:v>
                </c:pt>
                <c:pt idx="47">
                  <c:v>2.7953000000000001</c:v>
                </c:pt>
                <c:pt idx="48">
                  <c:v>2.8159999999999998</c:v>
                </c:pt>
                <c:pt idx="49">
                  <c:v>2.8347000000000002</c:v>
                </c:pt>
                <c:pt idx="50">
                  <c:v>2.8532999999999999</c:v>
                </c:pt>
                <c:pt idx="51">
                  <c:v>2.8479999999999999</c:v>
                </c:pt>
                <c:pt idx="52">
                  <c:v>2.8555999999999999</c:v>
                </c:pt>
                <c:pt idx="53">
                  <c:v>2.8693</c:v>
                </c:pt>
                <c:pt idx="54">
                  <c:v>2.8809</c:v>
                </c:pt>
                <c:pt idx="55">
                  <c:v>2.9093</c:v>
                </c:pt>
                <c:pt idx="56">
                  <c:v>2.9722</c:v>
                </c:pt>
                <c:pt idx="57">
                  <c:v>3.0781999999999998</c:v>
                </c:pt>
                <c:pt idx="58">
                  <c:v>3.2086000000000001</c:v>
                </c:pt>
                <c:pt idx="59">
                  <c:v>3.2094999999999998</c:v>
                </c:pt>
                <c:pt idx="60">
                  <c:v>3.2094999999999998</c:v>
                </c:pt>
                <c:pt idx="61">
                  <c:v>3.2151999999999998</c:v>
                </c:pt>
                <c:pt idx="62">
                  <c:v>3.2202000000000002</c:v>
                </c:pt>
                <c:pt idx="63">
                  <c:v>3.2143000000000002</c:v>
                </c:pt>
                <c:pt idx="64">
                  <c:v>3.2014</c:v>
                </c:pt>
                <c:pt idx="65">
                  <c:v>3.2115</c:v>
                </c:pt>
                <c:pt idx="66">
                  <c:v>3.6435</c:v>
                </c:pt>
                <c:pt idx="67">
                  <c:v>3.7128999999999999</c:v>
                </c:pt>
                <c:pt idx="68">
                  <c:v>3.7149999999999999</c:v>
                </c:pt>
                <c:pt idx="69">
                  <c:v>3.7256999999999998</c:v>
                </c:pt>
                <c:pt idx="70">
                  <c:v>3.7313999999999998</c:v>
                </c:pt>
                <c:pt idx="71">
                  <c:v>3.7313999999999998</c:v>
                </c:pt>
                <c:pt idx="72">
                  <c:v>3.7313999999999998</c:v>
                </c:pt>
                <c:pt idx="73">
                  <c:v>3.7313999999999998</c:v>
                </c:pt>
                <c:pt idx="74">
                  <c:v>3.7313999999999998</c:v>
                </c:pt>
                <c:pt idx="75">
                  <c:v>3.7313999999999998</c:v>
                </c:pt>
                <c:pt idx="76">
                  <c:v>3.7313999999999998</c:v>
                </c:pt>
                <c:pt idx="77">
                  <c:v>3.7313999999999998</c:v>
                </c:pt>
                <c:pt idx="78">
                  <c:v>3.7313999999999998</c:v>
                </c:pt>
                <c:pt idx="79">
                  <c:v>3.7313999999999998</c:v>
                </c:pt>
                <c:pt idx="80">
                  <c:v>3.7313999999999998</c:v>
                </c:pt>
                <c:pt idx="81">
                  <c:v>3.7313999999999998</c:v>
                </c:pt>
                <c:pt idx="82">
                  <c:v>3.7313999999999998</c:v>
                </c:pt>
                <c:pt idx="83">
                  <c:v>3.7313999999999998</c:v>
                </c:pt>
                <c:pt idx="84">
                  <c:v>3.7313999999999998</c:v>
                </c:pt>
                <c:pt idx="85">
                  <c:v>3.7313999999999998</c:v>
                </c:pt>
                <c:pt idx="86">
                  <c:v>3.7313999999999998</c:v>
                </c:pt>
                <c:pt idx="87">
                  <c:v>3.7313999999999998</c:v>
                </c:pt>
                <c:pt idx="88">
                  <c:v>3.7313999999999998</c:v>
                </c:pt>
                <c:pt idx="89">
                  <c:v>3.7313999999999998</c:v>
                </c:pt>
                <c:pt idx="90">
                  <c:v>3.7313999999999998</c:v>
                </c:pt>
                <c:pt idx="91">
                  <c:v>3.7313999999999998</c:v>
                </c:pt>
                <c:pt idx="92">
                  <c:v>3.7313999999999998</c:v>
                </c:pt>
                <c:pt idx="93">
                  <c:v>3.7313999999999998</c:v>
                </c:pt>
                <c:pt idx="94">
                  <c:v>3.7313999999999998</c:v>
                </c:pt>
                <c:pt idx="95">
                  <c:v>3.7313999999999998</c:v>
                </c:pt>
                <c:pt idx="96">
                  <c:v>3.7313999999999998</c:v>
                </c:pt>
                <c:pt idx="97">
                  <c:v>3.7313999999999998</c:v>
                </c:pt>
                <c:pt idx="98">
                  <c:v>3.7313999999999998</c:v>
                </c:pt>
                <c:pt idx="99">
                  <c:v>3.7313999999999998</c:v>
                </c:pt>
                <c:pt idx="100">
                  <c:v>3.7313999999999998</c:v>
                </c:pt>
                <c:pt idx="101">
                  <c:v>3.7313999999999998</c:v>
                </c:pt>
                <c:pt idx="102">
                  <c:v>3.7313999999999998</c:v>
                </c:pt>
                <c:pt idx="103">
                  <c:v>3.7313999999999998</c:v>
                </c:pt>
                <c:pt idx="104">
                  <c:v>3.7313999999999998</c:v>
                </c:pt>
                <c:pt idx="105">
                  <c:v>3.7313999999999998</c:v>
                </c:pt>
                <c:pt idx="106">
                  <c:v>3.7313999999999998</c:v>
                </c:pt>
                <c:pt idx="107">
                  <c:v>4.1825000000000001</c:v>
                </c:pt>
                <c:pt idx="108">
                  <c:v>4.7339000000000002</c:v>
                </c:pt>
                <c:pt idx="109">
                  <c:v>4.7339000000000002</c:v>
                </c:pt>
                <c:pt idx="110">
                  <c:v>4.7339000000000002</c:v>
                </c:pt>
                <c:pt idx="111">
                  <c:v>4.7339000000000002</c:v>
                </c:pt>
                <c:pt idx="112">
                  <c:v>4.7339000000000002</c:v>
                </c:pt>
                <c:pt idx="113">
                  <c:v>4.7339000000000002</c:v>
                </c:pt>
                <c:pt idx="114">
                  <c:v>4.7339000000000002</c:v>
                </c:pt>
                <c:pt idx="115">
                  <c:v>4.7339000000000002</c:v>
                </c:pt>
                <c:pt idx="116">
                  <c:v>4.7342000000000004</c:v>
                </c:pt>
                <c:pt idx="117">
                  <c:v>4.7339000000000002</c:v>
                </c:pt>
                <c:pt idx="118">
                  <c:v>4.9714</c:v>
                </c:pt>
                <c:pt idx="119">
                  <c:v>5.2351999999999999</c:v>
                </c:pt>
                <c:pt idx="120">
                  <c:v>5.2351999999999999</c:v>
                </c:pt>
                <c:pt idx="121">
                  <c:v>5.2351999999999999</c:v>
                </c:pt>
                <c:pt idx="122">
                  <c:v>5.2351999999999999</c:v>
                </c:pt>
                <c:pt idx="123">
                  <c:v>5.2766999999999999</c:v>
                </c:pt>
                <c:pt idx="124">
                  <c:v>5.3257000000000003</c:v>
                </c:pt>
                <c:pt idx="125">
                  <c:v>5.3666999999999998</c:v>
                </c:pt>
                <c:pt idx="126">
                  <c:v>5.3693</c:v>
                </c:pt>
                <c:pt idx="127">
                  <c:v>5.3724999999999996</c:v>
                </c:pt>
                <c:pt idx="128">
                  <c:v>5.3868999999999998</c:v>
                </c:pt>
                <c:pt idx="129">
                  <c:v>5.3917000000000002</c:v>
                </c:pt>
                <c:pt idx="130">
                  <c:v>5.3994</c:v>
                </c:pt>
                <c:pt idx="131">
                  <c:v>5.4231999999999996</c:v>
                </c:pt>
                <c:pt idx="132">
                  <c:v>5.4618000000000002</c:v>
                </c:pt>
                <c:pt idx="133">
                  <c:v>5.4775999999999998</c:v>
                </c:pt>
                <c:pt idx="134">
                  <c:v>5.4870999999999999</c:v>
                </c:pt>
                <c:pt idx="135">
                  <c:v>5.5098000000000003</c:v>
                </c:pt>
                <c:pt idx="136">
                  <c:v>5.5182000000000002</c:v>
                </c:pt>
                <c:pt idx="137">
                  <c:v>5.4893000000000001</c:v>
                </c:pt>
                <c:pt idx="138">
                  <c:v>5.4564000000000004</c:v>
                </c:pt>
                <c:pt idx="139">
                  <c:v>5.4417</c:v>
                </c:pt>
                <c:pt idx="140">
                  <c:v>5.5048000000000004</c:v>
                </c:pt>
                <c:pt idx="141">
                  <c:v>5.5486000000000004</c:v>
                </c:pt>
                <c:pt idx="142">
                  <c:v>5.6134000000000004</c:v>
                </c:pt>
                <c:pt idx="143">
                  <c:v>5.8106</c:v>
                </c:pt>
                <c:pt idx="144">
                  <c:v>5.7796000000000003</c:v>
                </c:pt>
                <c:pt idx="145">
                  <c:v>5.7873999999999999</c:v>
                </c:pt>
                <c:pt idx="146">
                  <c:v>5.7454999999999998</c:v>
                </c:pt>
                <c:pt idx="147">
                  <c:v>5.7202000000000002</c:v>
                </c:pt>
                <c:pt idx="148">
                  <c:v>5.7392000000000003</c:v>
                </c:pt>
                <c:pt idx="149">
                  <c:v>5.7504</c:v>
                </c:pt>
                <c:pt idx="150">
                  <c:v>5.7755999999999998</c:v>
                </c:pt>
                <c:pt idx="151">
                  <c:v>5.7906000000000004</c:v>
                </c:pt>
                <c:pt idx="152">
                  <c:v>5.8014999999999999</c:v>
                </c:pt>
                <c:pt idx="153">
                  <c:v>5.8013000000000003</c:v>
                </c:pt>
                <c:pt idx="154">
                  <c:v>5.8086000000000002</c:v>
                </c:pt>
                <c:pt idx="155">
                  <c:v>5.8209999999999997</c:v>
                </c:pt>
                <c:pt idx="156">
                  <c:v>8.7218999999999998</c:v>
                </c:pt>
                <c:pt idx="157">
                  <c:v>8.7248999999999999</c:v>
                </c:pt>
                <c:pt idx="158">
                  <c:v>8.7241</c:v>
                </c:pt>
                <c:pt idx="159">
                  <c:v>8.7250999999999994</c:v>
                </c:pt>
                <c:pt idx="160">
                  <c:v>8.6859000000000002</c:v>
                </c:pt>
                <c:pt idx="161">
                  <c:v>8.6836000000000002</c:v>
                </c:pt>
                <c:pt idx="162">
                  <c:v>8.6605000000000008</c:v>
                </c:pt>
                <c:pt idx="163">
                  <c:v>8.6072000000000006</c:v>
                </c:pt>
                <c:pt idx="164">
                  <c:v>8.5580999999999996</c:v>
                </c:pt>
                <c:pt idx="165">
                  <c:v>8.5492000000000008</c:v>
                </c:pt>
                <c:pt idx="166">
                  <c:v>8.5370000000000008</c:v>
                </c:pt>
                <c:pt idx="167">
                  <c:v>8.5032999999999994</c:v>
                </c:pt>
                <c:pt idx="168">
                  <c:v>8.4608000000000008</c:v>
                </c:pt>
                <c:pt idx="169">
                  <c:v>8.4552999999999994</c:v>
                </c:pt>
                <c:pt idx="170">
                  <c:v>8.4482999999999997</c:v>
                </c:pt>
                <c:pt idx="171">
                  <c:v>8.4420999999999999</c:v>
                </c:pt>
                <c:pt idx="172">
                  <c:v>8.3369999999999997</c:v>
                </c:pt>
                <c:pt idx="173">
                  <c:v>8.3206000000000007</c:v>
                </c:pt>
                <c:pt idx="174">
                  <c:v>8.3207000000000004</c:v>
                </c:pt>
                <c:pt idx="175">
                  <c:v>8.3253000000000004</c:v>
                </c:pt>
                <c:pt idx="176">
                  <c:v>8.3374000000000006</c:v>
                </c:pt>
                <c:pt idx="177">
                  <c:v>8.3353000000000002</c:v>
                </c:pt>
                <c:pt idx="178">
                  <c:v>8.3333999999999993</c:v>
                </c:pt>
                <c:pt idx="179">
                  <c:v>8.3350000000000009</c:v>
                </c:pt>
                <c:pt idx="180">
                  <c:v>8.3384</c:v>
                </c:pt>
                <c:pt idx="181">
                  <c:v>8.3338000000000001</c:v>
                </c:pt>
                <c:pt idx="182">
                  <c:v>8.3495000000000008</c:v>
                </c:pt>
                <c:pt idx="183">
                  <c:v>8.3514999999999997</c:v>
                </c:pt>
                <c:pt idx="184">
                  <c:v>8.3478999999999992</c:v>
                </c:pt>
                <c:pt idx="185">
                  <c:v>8.3423999999999996</c:v>
                </c:pt>
                <c:pt idx="186">
                  <c:v>8.3408999999999995</c:v>
                </c:pt>
                <c:pt idx="187">
                  <c:v>8.3378999999999994</c:v>
                </c:pt>
                <c:pt idx="188">
                  <c:v>8.3340999999999994</c:v>
                </c:pt>
                <c:pt idx="189">
                  <c:v>8.3299000000000003</c:v>
                </c:pt>
                <c:pt idx="190">
                  <c:v>8.3293999999999997</c:v>
                </c:pt>
                <c:pt idx="191">
                  <c:v>8.3290000000000006</c:v>
                </c:pt>
                <c:pt idx="192">
                  <c:v>8.3260000000000005</c:v>
                </c:pt>
                <c:pt idx="193">
                  <c:v>8.3226999999999993</c:v>
                </c:pt>
                <c:pt idx="194">
                  <c:v>8.3257999999999992</c:v>
                </c:pt>
                <c:pt idx="195">
                  <c:v>8.3256999999999994</c:v>
                </c:pt>
                <c:pt idx="196">
                  <c:v>8.3229000000000006</c:v>
                </c:pt>
                <c:pt idx="197">
                  <c:v>8.3224</c:v>
                </c:pt>
                <c:pt idx="198">
                  <c:v>8.3162000000000003</c:v>
                </c:pt>
                <c:pt idx="199">
                  <c:v>8.3186999999999998</c:v>
                </c:pt>
                <c:pt idx="200">
                  <c:v>8.3170999999999999</c:v>
                </c:pt>
                <c:pt idx="201">
                  <c:v>8.3134999999999994</c:v>
                </c:pt>
                <c:pt idx="202">
                  <c:v>8.3109000000000002</c:v>
                </c:pt>
                <c:pt idx="203">
                  <c:v>8.3099000000000007</c:v>
                </c:pt>
                <c:pt idx="204">
                  <c:v>8.3094000000000001</c:v>
                </c:pt>
                <c:pt idx="205">
                  <c:v>8.3071999999999999</c:v>
                </c:pt>
                <c:pt idx="206">
                  <c:v>8.3076000000000008</c:v>
                </c:pt>
                <c:pt idx="207">
                  <c:v>8.3057999999999996</c:v>
                </c:pt>
                <c:pt idx="208">
                  <c:v>8.3084000000000007</c:v>
                </c:pt>
                <c:pt idx="209">
                  <c:v>8.31</c:v>
                </c:pt>
                <c:pt idx="210">
                  <c:v>8.31</c:v>
                </c:pt>
                <c:pt idx="211">
                  <c:v>8.31</c:v>
                </c:pt>
                <c:pt idx="212">
                  <c:v>8.3055000000000003</c:v>
                </c:pt>
                <c:pt idx="213">
                  <c:v>8.2777999999999992</c:v>
                </c:pt>
                <c:pt idx="214">
                  <c:v>8.2777999999999992</c:v>
                </c:pt>
                <c:pt idx="215">
                  <c:v>8.2780000000000005</c:v>
                </c:pt>
                <c:pt idx="216">
                  <c:v>8.2789000000000001</c:v>
                </c:pt>
                <c:pt idx="217">
                  <c:v>8.2781000000000002</c:v>
                </c:pt>
                <c:pt idx="218">
                  <c:v>8.2791999999999994</c:v>
                </c:pt>
                <c:pt idx="219">
                  <c:v>8.2791999999999994</c:v>
                </c:pt>
                <c:pt idx="220">
                  <c:v>8.2784999999999993</c:v>
                </c:pt>
                <c:pt idx="221">
                  <c:v>8.2780000000000005</c:v>
                </c:pt>
                <c:pt idx="222">
                  <c:v>8.2775999999999996</c:v>
                </c:pt>
                <c:pt idx="223">
                  <c:v>8.2772000000000006</c:v>
                </c:pt>
                <c:pt idx="224">
                  <c:v>8.2774000000000001</c:v>
                </c:pt>
                <c:pt idx="225">
                  <c:v>8.2774999999999999</c:v>
                </c:pt>
                <c:pt idx="226">
                  <c:v>8.2782</c:v>
                </c:pt>
                <c:pt idx="227">
                  <c:v>8.2794000000000008</c:v>
                </c:pt>
                <c:pt idx="228">
                  <c:v>8.2791999999999994</c:v>
                </c:pt>
                <c:pt idx="229">
                  <c:v>8.2781000000000002</c:v>
                </c:pt>
                <c:pt idx="230">
                  <c:v>8.2786000000000008</c:v>
                </c:pt>
                <c:pt idx="231">
                  <c:v>8.2792999999999992</c:v>
                </c:pt>
                <c:pt idx="232">
                  <c:v>8.2781000000000002</c:v>
                </c:pt>
                <c:pt idx="233">
                  <c:v>8.2772000000000006</c:v>
                </c:pt>
                <c:pt idx="234">
                  <c:v>8.2794000000000008</c:v>
                </c:pt>
                <c:pt idx="235">
                  <c:v>8.2796000000000003</c:v>
                </c:pt>
                <c:pt idx="236">
                  <c:v>8.2784999999999993</c:v>
                </c:pt>
                <c:pt idx="237">
                  <c:v>8.2784999999999993</c:v>
                </c:pt>
                <c:pt idx="238">
                  <c:v>8.2774000000000001</c:v>
                </c:pt>
                <c:pt idx="239">
                  <c:v>8.2771000000000008</c:v>
                </c:pt>
                <c:pt idx="240">
                  <c:v>8.2775999999999996</c:v>
                </c:pt>
                <c:pt idx="241">
                  <c:v>8.2771000000000008</c:v>
                </c:pt>
                <c:pt idx="242">
                  <c:v>8.2774999999999999</c:v>
                </c:pt>
                <c:pt idx="243">
                  <c:v>8.2771000000000008</c:v>
                </c:pt>
                <c:pt idx="244">
                  <c:v>8.2769999999999992</c:v>
                </c:pt>
                <c:pt idx="245">
                  <c:v>8.2769999999999992</c:v>
                </c:pt>
                <c:pt idx="246">
                  <c:v>8.2768999999999995</c:v>
                </c:pt>
                <c:pt idx="247">
                  <c:v>8.2769999999999992</c:v>
                </c:pt>
                <c:pt idx="248">
                  <c:v>8.2767999999999997</c:v>
                </c:pt>
                <c:pt idx="249">
                  <c:v>8.2767999999999997</c:v>
                </c:pt>
                <c:pt idx="250">
                  <c:v>8.2768999999999995</c:v>
                </c:pt>
                <c:pt idx="251">
                  <c:v>8.2764000000000006</c:v>
                </c:pt>
                <c:pt idx="252">
                  <c:v>8.2771000000000008</c:v>
                </c:pt>
                <c:pt idx="253">
                  <c:v>8.2766999999999999</c:v>
                </c:pt>
                <c:pt idx="254">
                  <c:v>8.2773000000000003</c:v>
                </c:pt>
                <c:pt idx="255">
                  <c:v>8.2772000000000006</c:v>
                </c:pt>
                <c:pt idx="256">
                  <c:v>8.2769999999999992</c:v>
                </c:pt>
                <c:pt idx="257">
                  <c:v>8.2766999999999999</c:v>
                </c:pt>
                <c:pt idx="258">
                  <c:v>8.2767999999999997</c:v>
                </c:pt>
                <c:pt idx="259">
                  <c:v>8.2766999999999999</c:v>
                </c:pt>
                <c:pt idx="260">
                  <c:v>8.2769999999999992</c:v>
                </c:pt>
                <c:pt idx="261">
                  <c:v>8.2772000000000006</c:v>
                </c:pt>
                <c:pt idx="262">
                  <c:v>8.2772000000000006</c:v>
                </c:pt>
                <c:pt idx="263">
                  <c:v>8.2776999999999994</c:v>
                </c:pt>
                <c:pt idx="264">
                  <c:v>8.2774999999999999</c:v>
                </c:pt>
                <c:pt idx="265">
                  <c:v>8.2780000000000005</c:v>
                </c:pt>
                <c:pt idx="266">
                  <c:v>8.2773000000000003</c:v>
                </c:pt>
                <c:pt idx="267">
                  <c:v>8.2772000000000006</c:v>
                </c:pt>
                <c:pt idx="268">
                  <c:v>8.2768999999999995</c:v>
                </c:pt>
                <c:pt idx="269">
                  <c:v>8.2771000000000008</c:v>
                </c:pt>
                <c:pt idx="270">
                  <c:v>8.2773000000000003</c:v>
                </c:pt>
                <c:pt idx="271">
                  <c:v>8.2769999999999992</c:v>
                </c:pt>
                <c:pt idx="272">
                  <c:v>8.2772000000000006</c:v>
                </c:pt>
                <c:pt idx="273">
                  <c:v>8.2767999999999997</c:v>
                </c:pt>
                <c:pt idx="274">
                  <c:v>8.2768999999999995</c:v>
                </c:pt>
                <c:pt idx="275">
                  <c:v>8.2769999999999992</c:v>
                </c:pt>
                <c:pt idx="276">
                  <c:v>8.2769999999999992</c:v>
                </c:pt>
                <c:pt idx="277">
                  <c:v>8.2771000000000008</c:v>
                </c:pt>
                <c:pt idx="278">
                  <c:v>8.2771000000000008</c:v>
                </c:pt>
                <c:pt idx="279">
                  <c:v>8.2768999999999995</c:v>
                </c:pt>
                <c:pt idx="280">
                  <c:v>8.2771000000000008</c:v>
                </c:pt>
                <c:pt idx="281">
                  <c:v>8.2766999999999999</c:v>
                </c:pt>
                <c:pt idx="282">
                  <c:v>8.2766999999999999</c:v>
                </c:pt>
                <c:pt idx="283">
                  <c:v>8.2767999999999997</c:v>
                </c:pt>
                <c:pt idx="284">
                  <c:v>8.2766999999999999</c:v>
                </c:pt>
                <c:pt idx="285">
                  <c:v>8.2765000000000004</c:v>
                </c:pt>
                <c:pt idx="286">
                  <c:v>8.2765000000000004</c:v>
                </c:pt>
                <c:pt idx="287">
                  <c:v>8.2765000000000004</c:v>
                </c:pt>
                <c:pt idx="288">
                  <c:v>8.2765000000000004</c:v>
                </c:pt>
                <c:pt idx="289">
                  <c:v>8.2765000000000004</c:v>
                </c:pt>
                <c:pt idx="290">
                  <c:v>8.2765000000000004</c:v>
                </c:pt>
                <c:pt idx="291">
                  <c:v>8.2765000000000004</c:v>
                </c:pt>
                <c:pt idx="292">
                  <c:v>8.2765000000000004</c:v>
                </c:pt>
                <c:pt idx="293">
                  <c:v>8.2765000000000004</c:v>
                </c:pt>
                <c:pt idx="294">
                  <c:v>8.2263999999999999</c:v>
                </c:pt>
                <c:pt idx="295">
                  <c:v>8.1016999999999992</c:v>
                </c:pt>
                <c:pt idx="296">
                  <c:v>8.0919000000000008</c:v>
                </c:pt>
                <c:pt idx="297">
                  <c:v>8.0894999999999992</c:v>
                </c:pt>
                <c:pt idx="298">
                  <c:v>8.0839999999999996</c:v>
                </c:pt>
                <c:pt idx="299">
                  <c:v>8.0754999999999999</c:v>
                </c:pt>
                <c:pt idx="300">
                  <c:v>8.0654000000000003</c:v>
                </c:pt>
                <c:pt idx="301">
                  <c:v>8.0511999999999997</c:v>
                </c:pt>
                <c:pt idx="302">
                  <c:v>8.0350000000000001</c:v>
                </c:pt>
                <c:pt idx="303">
                  <c:v>8.0143000000000004</c:v>
                </c:pt>
                <c:pt idx="304">
                  <c:v>8.0130999999999997</c:v>
                </c:pt>
                <c:pt idx="305">
                  <c:v>8.0042000000000009</c:v>
                </c:pt>
                <c:pt idx="306">
                  <c:v>7.9897</c:v>
                </c:pt>
                <c:pt idx="307">
                  <c:v>7.9722</c:v>
                </c:pt>
                <c:pt idx="308">
                  <c:v>7.9333999999999998</c:v>
                </c:pt>
                <c:pt idx="309">
                  <c:v>7.9017999999999997</c:v>
                </c:pt>
                <c:pt idx="310">
                  <c:v>7.8621999999999996</c:v>
                </c:pt>
                <c:pt idx="311">
                  <c:v>7.8219000000000003</c:v>
                </c:pt>
                <c:pt idx="312">
                  <c:v>7.7876000000000003</c:v>
                </c:pt>
                <c:pt idx="313">
                  <c:v>7.7502000000000004</c:v>
                </c:pt>
                <c:pt idx="314">
                  <c:v>7.7369000000000003</c:v>
                </c:pt>
                <c:pt idx="315">
                  <c:v>7.7247000000000003</c:v>
                </c:pt>
                <c:pt idx="316">
                  <c:v>7.6772999999999998</c:v>
                </c:pt>
                <c:pt idx="317">
                  <c:v>7.6333000000000002</c:v>
                </c:pt>
                <c:pt idx="318">
                  <c:v>7.5757000000000003</c:v>
                </c:pt>
                <c:pt idx="319">
                  <c:v>7.5734000000000004</c:v>
                </c:pt>
                <c:pt idx="320">
                  <c:v>7.5209999999999999</c:v>
                </c:pt>
                <c:pt idx="321">
                  <c:v>7.5019</c:v>
                </c:pt>
                <c:pt idx="322">
                  <c:v>7.4210000000000003</c:v>
                </c:pt>
                <c:pt idx="323">
                  <c:v>7.3681999999999999</c:v>
                </c:pt>
                <c:pt idx="324">
                  <c:v>7.2404999999999999</c:v>
                </c:pt>
                <c:pt idx="325">
                  <c:v>7.1643999999999997</c:v>
                </c:pt>
                <c:pt idx="326">
                  <c:v>7.0721999999999996</c:v>
                </c:pt>
                <c:pt idx="327">
                  <c:v>6.9996999999999998</c:v>
                </c:pt>
                <c:pt idx="328">
                  <c:v>6.9725000000000001</c:v>
                </c:pt>
                <c:pt idx="329">
                  <c:v>6.8993000000000002</c:v>
                </c:pt>
                <c:pt idx="330">
                  <c:v>6.8354999999999997</c:v>
                </c:pt>
                <c:pt idx="331">
                  <c:v>6.8461999999999996</c:v>
                </c:pt>
                <c:pt idx="332">
                  <c:v>6.8307000000000002</c:v>
                </c:pt>
                <c:pt idx="333">
                  <c:v>6.8357999999999999</c:v>
                </c:pt>
                <c:pt idx="334">
                  <c:v>6.8281000000000001</c:v>
                </c:pt>
                <c:pt idx="335">
                  <c:v>6.8539000000000003</c:v>
                </c:pt>
                <c:pt idx="336">
                  <c:v>6.8360000000000003</c:v>
                </c:pt>
                <c:pt idx="337">
                  <c:v>6.8362999999999996</c:v>
                </c:pt>
                <c:pt idx="338">
                  <c:v>6.8360000000000003</c:v>
                </c:pt>
                <c:pt idx="339">
                  <c:v>6.8305999999999996</c:v>
                </c:pt>
                <c:pt idx="340">
                  <c:v>6.8235000000000001</c:v>
                </c:pt>
                <c:pt idx="341">
                  <c:v>6.8334000000000001</c:v>
                </c:pt>
                <c:pt idx="342">
                  <c:v>6.8316999999999997</c:v>
                </c:pt>
                <c:pt idx="343">
                  <c:v>6.8323</c:v>
                </c:pt>
                <c:pt idx="344">
                  <c:v>6.8277000000000001</c:v>
                </c:pt>
                <c:pt idx="345">
                  <c:v>6.8266999999999998</c:v>
                </c:pt>
                <c:pt idx="346">
                  <c:v>6.8270999999999997</c:v>
                </c:pt>
                <c:pt idx="347">
                  <c:v>6.8274999999999997</c:v>
                </c:pt>
                <c:pt idx="348">
                  <c:v>6.8269000000000002</c:v>
                </c:pt>
                <c:pt idx="349">
                  <c:v>6.8285</c:v>
                </c:pt>
                <c:pt idx="350">
                  <c:v>6.8262</c:v>
                </c:pt>
                <c:pt idx="351">
                  <c:v>6.8255999999999997</c:v>
                </c:pt>
                <c:pt idx="352">
                  <c:v>6.8274999999999997</c:v>
                </c:pt>
                <c:pt idx="353">
                  <c:v>6.8183999999999996</c:v>
                </c:pt>
                <c:pt idx="354">
                  <c:v>6.7762000000000002</c:v>
                </c:pt>
                <c:pt idx="355">
                  <c:v>6.7873000000000001</c:v>
                </c:pt>
                <c:pt idx="356">
                  <c:v>6.7396000000000003</c:v>
                </c:pt>
                <c:pt idx="357">
                  <c:v>6.6675000000000004</c:v>
                </c:pt>
                <c:pt idx="358">
                  <c:v>6.6536999999999997</c:v>
                </c:pt>
                <c:pt idx="359">
                  <c:v>6.6497000000000002</c:v>
                </c:pt>
                <c:pt idx="360">
                  <c:v>6.5964</c:v>
                </c:pt>
                <c:pt idx="361">
                  <c:v>6.5761000000000003</c:v>
                </c:pt>
                <c:pt idx="362">
                  <c:v>6.5644999999999998</c:v>
                </c:pt>
                <c:pt idx="363">
                  <c:v>6.5266999999999999</c:v>
                </c:pt>
                <c:pt idx="364">
                  <c:v>6.4957000000000003</c:v>
                </c:pt>
                <c:pt idx="365">
                  <c:v>6.4745999999999997</c:v>
                </c:pt>
                <c:pt idx="366">
                  <c:v>6.4574999999999996</c:v>
                </c:pt>
                <c:pt idx="367">
                  <c:v>6.4036</c:v>
                </c:pt>
                <c:pt idx="368">
                  <c:v>6.3884999999999996</c:v>
                </c:pt>
                <c:pt idx="369">
                  <c:v>6.3710000000000004</c:v>
                </c:pt>
                <c:pt idx="370">
                  <c:v>6.3563999999999998</c:v>
                </c:pt>
                <c:pt idx="371">
                  <c:v>6.3482000000000003</c:v>
                </c:pt>
                <c:pt idx="372">
                  <c:v>6.3171999999999997</c:v>
                </c:pt>
                <c:pt idx="373">
                  <c:v>6.2996999999999996</c:v>
                </c:pt>
                <c:pt idx="374">
                  <c:v>6.3125</c:v>
                </c:pt>
                <c:pt idx="375">
                  <c:v>6.3042999999999996</c:v>
                </c:pt>
                <c:pt idx="376">
                  <c:v>6.3242000000000003</c:v>
                </c:pt>
                <c:pt idx="377">
                  <c:v>6.3632999999999997</c:v>
                </c:pt>
                <c:pt idx="378">
                  <c:v>6.3716999999999997</c:v>
                </c:pt>
                <c:pt idx="379">
                  <c:v>6.3593000000000002</c:v>
                </c:pt>
                <c:pt idx="380">
                  <c:v>6.32</c:v>
                </c:pt>
                <c:pt idx="381">
                  <c:v>6.2626999999999997</c:v>
                </c:pt>
                <c:pt idx="382">
                  <c:v>6.2337999999999996</c:v>
                </c:pt>
                <c:pt idx="383">
                  <c:v>6.2328000000000001</c:v>
                </c:pt>
                <c:pt idx="384">
                  <c:v>6.2214999999999998</c:v>
                </c:pt>
                <c:pt idx="385">
                  <c:v>6.2323000000000004</c:v>
                </c:pt>
                <c:pt idx="386">
                  <c:v>6.2153999999999998</c:v>
                </c:pt>
                <c:pt idx="387">
                  <c:v>6.1860999999999997</c:v>
                </c:pt>
                <c:pt idx="388">
                  <c:v>6.1416000000000004</c:v>
                </c:pt>
                <c:pt idx="389">
                  <c:v>6.1341999999999999</c:v>
                </c:pt>
                <c:pt idx="390">
                  <c:v>6.1342999999999996</c:v>
                </c:pt>
                <c:pt idx="391">
                  <c:v>6.1212999999999997</c:v>
                </c:pt>
                <c:pt idx="392">
                  <c:v>6.1197999999999997</c:v>
                </c:pt>
                <c:pt idx="393">
                  <c:v>6.1032000000000002</c:v>
                </c:pt>
                <c:pt idx="394">
                  <c:v>6.0929000000000002</c:v>
                </c:pt>
                <c:pt idx="395">
                  <c:v>6.0738000000000003</c:v>
                </c:pt>
                <c:pt idx="396">
                  <c:v>6.0509000000000004</c:v>
                </c:pt>
                <c:pt idx="397">
                  <c:v>6.0815999999999999</c:v>
                </c:pt>
                <c:pt idx="398">
                  <c:v>6.1729000000000003</c:v>
                </c:pt>
                <c:pt idx="399">
                  <c:v>6.2245999999999997</c:v>
                </c:pt>
                <c:pt idx="400">
                  <c:v>6.2380000000000004</c:v>
                </c:pt>
                <c:pt idx="401">
                  <c:v>6.2305999999999999</c:v>
                </c:pt>
                <c:pt idx="402">
                  <c:v>6.1984000000000004</c:v>
                </c:pt>
                <c:pt idx="403">
                  <c:v>6.1540999999999997</c:v>
                </c:pt>
                <c:pt idx="404">
                  <c:v>6.1382000000000003</c:v>
                </c:pt>
                <c:pt idx="405">
                  <c:v>6.1250999999999998</c:v>
                </c:pt>
                <c:pt idx="406">
                  <c:v>6.1249000000000002</c:v>
                </c:pt>
                <c:pt idx="407">
                  <c:v>6.1886000000000001</c:v>
                </c:pt>
                <c:pt idx="408">
                  <c:v>6.2180999999999997</c:v>
                </c:pt>
                <c:pt idx="409">
                  <c:v>6.2518000000000002</c:v>
                </c:pt>
                <c:pt idx="410">
                  <c:v>6.2385999999999999</c:v>
                </c:pt>
                <c:pt idx="411">
                  <c:v>6.2009999999999996</c:v>
                </c:pt>
                <c:pt idx="412">
                  <c:v>6.2035</c:v>
                </c:pt>
                <c:pt idx="413">
                  <c:v>6.2051999999999996</c:v>
                </c:pt>
                <c:pt idx="414">
                  <c:v>6.2084999999999999</c:v>
                </c:pt>
                <c:pt idx="415">
                  <c:v>6.3383000000000003</c:v>
                </c:pt>
                <c:pt idx="416">
                  <c:v>6.3676000000000004</c:v>
                </c:pt>
                <c:pt idx="417">
                  <c:v>6.3505000000000003</c:v>
                </c:pt>
                <c:pt idx="418">
                  <c:v>6.3639999999999999</c:v>
                </c:pt>
                <c:pt idx="419">
                  <c:v>6.4490999999999996</c:v>
                </c:pt>
                <c:pt idx="420">
                  <c:v>6.5726000000000004</c:v>
                </c:pt>
                <c:pt idx="421">
                  <c:v>6.5500999999999996</c:v>
                </c:pt>
                <c:pt idx="422">
                  <c:v>6.5026999999999999</c:v>
                </c:pt>
                <c:pt idx="423">
                  <c:v>6.4753999999999996</c:v>
                </c:pt>
                <c:pt idx="424">
                  <c:v>6.5259</c:v>
                </c:pt>
                <c:pt idx="425">
                  <c:v>6.5891999999999999</c:v>
                </c:pt>
                <c:pt idx="426">
                  <c:v>6.6771000000000003</c:v>
                </c:pt>
                <c:pt idx="427">
                  <c:v>6.6466000000000003</c:v>
                </c:pt>
                <c:pt idx="428">
                  <c:v>6.6702000000000004</c:v>
                </c:pt>
                <c:pt idx="429">
                  <c:v>6.7302999999999997</c:v>
                </c:pt>
                <c:pt idx="430">
                  <c:v>6.8402000000000003</c:v>
                </c:pt>
                <c:pt idx="431">
                  <c:v>6.9198000000000004</c:v>
                </c:pt>
                <c:pt idx="432">
                  <c:v>6.8906999999999998</c:v>
                </c:pt>
                <c:pt idx="433">
                  <c:v>6.8693999999999997</c:v>
                </c:pt>
                <c:pt idx="434">
                  <c:v>6.8940000000000001</c:v>
                </c:pt>
                <c:pt idx="435">
                  <c:v>6.8875999999999999</c:v>
                </c:pt>
                <c:pt idx="436">
                  <c:v>6.8842999999999996</c:v>
                </c:pt>
                <c:pt idx="437">
                  <c:v>6.8066000000000004</c:v>
                </c:pt>
                <c:pt idx="438">
                  <c:v>6.7694000000000001</c:v>
                </c:pt>
                <c:pt idx="439">
                  <c:v>6.6669999999999998</c:v>
                </c:pt>
                <c:pt idx="440">
                  <c:v>6.569</c:v>
                </c:pt>
                <c:pt idx="441">
                  <c:v>6.6254</c:v>
                </c:pt>
                <c:pt idx="442">
                  <c:v>6.62</c:v>
                </c:pt>
                <c:pt idx="443">
                  <c:v>6.5932000000000004</c:v>
                </c:pt>
                <c:pt idx="444">
                  <c:v>6.4233000000000002</c:v>
                </c:pt>
                <c:pt idx="445">
                  <c:v>6.3182999999999998</c:v>
                </c:pt>
                <c:pt idx="446">
                  <c:v>6.3174000000000001</c:v>
                </c:pt>
                <c:pt idx="447">
                  <c:v>6.2967000000000004</c:v>
                </c:pt>
                <c:pt idx="448">
                  <c:v>6.3700999999999999</c:v>
                </c:pt>
                <c:pt idx="449">
                  <c:v>6.4650999999999996</c:v>
                </c:pt>
                <c:pt idx="450">
                  <c:v>6.7164000000000001</c:v>
                </c:pt>
                <c:pt idx="451">
                  <c:v>6.8452999999999999</c:v>
                </c:pt>
                <c:pt idx="452">
                  <c:v>6.8551000000000002</c:v>
                </c:pt>
                <c:pt idx="453">
                  <c:v>6.9191000000000003</c:v>
                </c:pt>
                <c:pt idx="454">
                  <c:v>6.9367000000000001</c:v>
                </c:pt>
                <c:pt idx="455">
                  <c:v>6.8837000000000002</c:v>
                </c:pt>
                <c:pt idx="456">
                  <c:v>6.7862999999999998</c:v>
                </c:pt>
                <c:pt idx="457">
                  <c:v>6.7366999999999999</c:v>
                </c:pt>
                <c:pt idx="458">
                  <c:v>6.7119</c:v>
                </c:pt>
                <c:pt idx="459">
                  <c:v>6.7161</c:v>
                </c:pt>
                <c:pt idx="460">
                  <c:v>6.8518999999999997</c:v>
                </c:pt>
                <c:pt idx="461">
                  <c:v>6.8977000000000004</c:v>
                </c:pt>
                <c:pt idx="462">
                  <c:v>6.8775000000000004</c:v>
                </c:pt>
                <c:pt idx="463">
                  <c:v>7.0629</c:v>
                </c:pt>
                <c:pt idx="464">
                  <c:v>7.1136999999999997</c:v>
                </c:pt>
                <c:pt idx="465">
                  <c:v>7.0960999999999999</c:v>
                </c:pt>
                <c:pt idx="466">
                  <c:v>7.0198999999999998</c:v>
                </c:pt>
                <c:pt idx="467">
                  <c:v>7.0137</c:v>
                </c:pt>
                <c:pt idx="468">
                  <c:v>6.9184000000000001</c:v>
                </c:pt>
              </c:numCache>
            </c:numRef>
          </c:val>
          <c:smooth val="0"/>
          <c:extLst>
            <c:ext xmlns:c16="http://schemas.microsoft.com/office/drawing/2014/chart" uri="{C3380CC4-5D6E-409C-BE32-E72D297353CC}">
              <c16:uniqueId val="{00000000-1771-48AD-8BD8-FD05C0EC5F90}"/>
            </c:ext>
          </c:extLst>
        </c:ser>
        <c:dLbls>
          <c:showLegendKey val="0"/>
          <c:showVal val="0"/>
          <c:showCatName val="0"/>
          <c:showSerName val="0"/>
          <c:showPercent val="0"/>
          <c:showBubbleSize val="0"/>
        </c:dLbls>
        <c:smooth val="0"/>
        <c:axId val="181009024"/>
        <c:axId val="183497088"/>
      </c:lineChart>
      <c:dateAx>
        <c:axId val="181009024"/>
        <c:scaling>
          <c:orientation val="minMax"/>
        </c:scaling>
        <c:delete val="0"/>
        <c:axPos val="b"/>
        <c:numFmt formatCode="[$-409]mmm\-yy;@" sourceLinked="0"/>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3497088"/>
        <c:crosses val="autoZero"/>
        <c:auto val="1"/>
        <c:lblOffset val="100"/>
        <c:baseTimeUnit val="months"/>
        <c:majorUnit val="12"/>
        <c:majorTimeUnit val="months"/>
      </c:dateAx>
      <c:valAx>
        <c:axId val="18349708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1009024"/>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432862314914838E-2"/>
          <c:y val="1.6139993361642412E-2"/>
          <c:w val="0.94592158773680934"/>
          <c:h val="0.82837217659592466"/>
        </c:manualLayout>
      </c:layout>
      <c:barChart>
        <c:barDir val="col"/>
        <c:grouping val="clustered"/>
        <c:varyColors val="0"/>
        <c:ser>
          <c:idx val="1"/>
          <c:order val="3"/>
          <c:tx>
            <c:strRef>
              <c:f>Sheet1!$H$1</c:f>
              <c:strCache>
                <c:ptCount val="1"/>
                <c:pt idx="0">
                  <c:v>Recession</c:v>
                </c:pt>
              </c:strCache>
            </c:strRef>
          </c:tx>
          <c:spPr>
            <a:solidFill>
              <a:schemeClr val="bg1">
                <a:lumMod val="85000"/>
              </a:schemeClr>
            </a:solidFill>
            <a:ln>
              <a:noFill/>
            </a:ln>
            <a:effectLst/>
          </c:spPr>
          <c:invertIfNegative val="0"/>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Sheet1!$H$2:$H$70</c:f>
              <c:numCache>
                <c:formatCode>General</c:formatCode>
                <c:ptCount val="69"/>
                <c:pt idx="0">
                  <c:v>0</c:v>
                </c:pt>
                <c:pt idx="1">
                  <c:v>0</c:v>
                </c:pt>
                <c:pt idx="2">
                  <c:v>0</c:v>
                </c:pt>
                <c:pt idx="3">
                  <c:v>1</c:v>
                </c:pt>
                <c:pt idx="4">
                  <c:v>1</c:v>
                </c:pt>
                <c:pt idx="5">
                  <c:v>0</c:v>
                </c:pt>
                <c:pt idx="6">
                  <c:v>0</c:v>
                </c:pt>
                <c:pt idx="7">
                  <c:v>1</c:v>
                </c:pt>
                <c:pt idx="8">
                  <c:v>1</c:v>
                </c:pt>
                <c:pt idx="9">
                  <c:v>0</c:v>
                </c:pt>
                <c:pt idx="10">
                  <c:v>1</c:v>
                </c:pt>
                <c:pt idx="11">
                  <c:v>1</c:v>
                </c:pt>
                <c:pt idx="12">
                  <c:v>0</c:v>
                </c:pt>
                <c:pt idx="13">
                  <c:v>0</c:v>
                </c:pt>
                <c:pt idx="14">
                  <c:v>0</c:v>
                </c:pt>
                <c:pt idx="15">
                  <c:v>0</c:v>
                </c:pt>
                <c:pt idx="16">
                  <c:v>0</c:v>
                </c:pt>
                <c:pt idx="17">
                  <c:v>0</c:v>
                </c:pt>
                <c:pt idx="18">
                  <c:v>0</c:v>
                </c:pt>
                <c:pt idx="19">
                  <c:v>1</c:v>
                </c:pt>
                <c:pt idx="20">
                  <c:v>1</c:v>
                </c:pt>
                <c:pt idx="21">
                  <c:v>0</c:v>
                </c:pt>
                <c:pt idx="22">
                  <c:v>0</c:v>
                </c:pt>
                <c:pt idx="23">
                  <c:v>1</c:v>
                </c:pt>
                <c:pt idx="24">
                  <c:v>1</c:v>
                </c:pt>
                <c:pt idx="25">
                  <c:v>1</c:v>
                </c:pt>
                <c:pt idx="26">
                  <c:v>0</c:v>
                </c:pt>
                <c:pt idx="27">
                  <c:v>0</c:v>
                </c:pt>
                <c:pt idx="28">
                  <c:v>0</c:v>
                </c:pt>
                <c:pt idx="29">
                  <c:v>0</c:v>
                </c:pt>
                <c:pt idx="30">
                  <c:v>1</c:v>
                </c:pt>
                <c:pt idx="31">
                  <c:v>1</c:v>
                </c:pt>
                <c:pt idx="32">
                  <c:v>1</c:v>
                </c:pt>
                <c:pt idx="33">
                  <c:v>0</c:v>
                </c:pt>
                <c:pt idx="34">
                  <c:v>0</c:v>
                </c:pt>
                <c:pt idx="35">
                  <c:v>0</c:v>
                </c:pt>
                <c:pt idx="36">
                  <c:v>0</c:v>
                </c:pt>
                <c:pt idx="37">
                  <c:v>0</c:v>
                </c:pt>
                <c:pt idx="38">
                  <c:v>0</c:v>
                </c:pt>
                <c:pt idx="39">
                  <c:v>0</c:v>
                </c:pt>
                <c:pt idx="40">
                  <c:v>1</c:v>
                </c:pt>
                <c:pt idx="41">
                  <c:v>1</c:v>
                </c:pt>
                <c:pt idx="42">
                  <c:v>0</c:v>
                </c:pt>
                <c:pt idx="43">
                  <c:v>0</c:v>
                </c:pt>
                <c:pt idx="44">
                  <c:v>0</c:v>
                </c:pt>
                <c:pt idx="45">
                  <c:v>0</c:v>
                </c:pt>
                <c:pt idx="46">
                  <c:v>0</c:v>
                </c:pt>
                <c:pt idx="47">
                  <c:v>0</c:v>
                </c:pt>
                <c:pt idx="48">
                  <c:v>0</c:v>
                </c:pt>
                <c:pt idx="49">
                  <c:v>0</c:v>
                </c:pt>
                <c:pt idx="50">
                  <c:v>0</c:v>
                </c:pt>
                <c:pt idx="51">
                  <c:v>1</c:v>
                </c:pt>
                <c:pt idx="52">
                  <c:v>0</c:v>
                </c:pt>
                <c:pt idx="53">
                  <c:v>0</c:v>
                </c:pt>
                <c:pt idx="54">
                  <c:v>0</c:v>
                </c:pt>
                <c:pt idx="55">
                  <c:v>0</c:v>
                </c:pt>
                <c:pt idx="56">
                  <c:v>0</c:v>
                </c:pt>
                <c:pt idx="57">
                  <c:v>1</c:v>
                </c:pt>
                <c:pt idx="58">
                  <c:v>1</c:v>
                </c:pt>
                <c:pt idx="59">
                  <c:v>1</c:v>
                </c:pt>
                <c:pt idx="60">
                  <c:v>0</c:v>
                </c:pt>
                <c:pt idx="61">
                  <c:v>0</c:v>
                </c:pt>
                <c:pt idx="62">
                  <c:v>0</c:v>
                </c:pt>
                <c:pt idx="63">
                  <c:v>0</c:v>
                </c:pt>
                <c:pt idx="64">
                  <c:v>0</c:v>
                </c:pt>
              </c:numCache>
            </c:numRef>
          </c:val>
          <c:extLst>
            <c:ext xmlns:c16="http://schemas.microsoft.com/office/drawing/2014/chart" uri="{C3380CC4-5D6E-409C-BE32-E72D297353CC}">
              <c16:uniqueId val="{00000000-0A74-439A-A5B9-701F8B045F6A}"/>
            </c:ext>
          </c:extLst>
        </c:ser>
        <c:dLbls>
          <c:showLegendKey val="0"/>
          <c:showVal val="0"/>
          <c:showCatName val="0"/>
          <c:showSerName val="0"/>
          <c:showPercent val="0"/>
          <c:showBubbleSize val="0"/>
        </c:dLbls>
        <c:gapWidth val="0"/>
        <c:overlap val="100"/>
        <c:axId val="189982208"/>
        <c:axId val="189980672"/>
      </c:barChart>
      <c:lineChart>
        <c:grouping val="standard"/>
        <c:varyColors val="0"/>
        <c:ser>
          <c:idx val="0"/>
          <c:order val="0"/>
          <c:tx>
            <c:strRef>
              <c:f>Sheet1!$B$1</c:f>
              <c:strCache>
                <c:ptCount val="1"/>
                <c:pt idx="0">
                  <c:v>Total Merchandise Trade</c:v>
                </c:pt>
              </c:strCache>
            </c:strRef>
          </c:tx>
          <c:spPr>
            <a:ln w="28575" cap="rnd">
              <a:solidFill>
                <a:schemeClr val="accent2">
                  <a:lumMod val="50000"/>
                </a:schemeClr>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Sheet1!$B$2:$B$70</c:f>
              <c:numCache>
                <c:formatCode>0.0000</c:formatCode>
                <c:ptCount val="69"/>
                <c:pt idx="1">
                  <c:v>31.1</c:v>
                </c:pt>
                <c:pt idx="2">
                  <c:v>-1.3</c:v>
                </c:pt>
                <c:pt idx="3">
                  <c:v>2.5</c:v>
                </c:pt>
                <c:pt idx="4">
                  <c:v>4.9000000000000004</c:v>
                </c:pt>
                <c:pt idx="5">
                  <c:v>9.4</c:v>
                </c:pt>
                <c:pt idx="6">
                  <c:v>8.6</c:v>
                </c:pt>
                <c:pt idx="7">
                  <c:v>7.9</c:v>
                </c:pt>
                <c:pt idx="8">
                  <c:v>-3.7</c:v>
                </c:pt>
                <c:pt idx="9">
                  <c:v>8.6</c:v>
                </c:pt>
                <c:pt idx="10">
                  <c:v>13.2</c:v>
                </c:pt>
                <c:pt idx="11">
                  <c:v>3.9</c:v>
                </c:pt>
                <c:pt idx="12">
                  <c:v>6</c:v>
                </c:pt>
                <c:pt idx="13">
                  <c:v>9.1999999999999993</c:v>
                </c:pt>
                <c:pt idx="14">
                  <c:v>11.836656685990945</c:v>
                </c:pt>
                <c:pt idx="15">
                  <c:v>8.2654514383366546</c:v>
                </c:pt>
                <c:pt idx="16">
                  <c:v>9.1918341576344318</c:v>
                </c:pt>
                <c:pt idx="17">
                  <c:v>5.1896111405579859</c:v>
                </c:pt>
                <c:pt idx="18">
                  <c:v>10.971140632157585</c:v>
                </c:pt>
                <c:pt idx="19">
                  <c:v>14.183694530443745</c:v>
                </c:pt>
                <c:pt idx="20">
                  <c:v>14.572864321608051</c:v>
                </c:pt>
                <c:pt idx="21">
                  <c:v>11.731667297740756</c:v>
                </c:pt>
                <c:pt idx="22">
                  <c:v>18.328155888167188</c:v>
                </c:pt>
                <c:pt idx="23">
                  <c:v>38.439140811455843</c:v>
                </c:pt>
                <c:pt idx="24">
                  <c:v>44.886735854911564</c:v>
                </c:pt>
                <c:pt idx="25">
                  <c:v>4.3394452839617799</c:v>
                </c:pt>
                <c:pt idx="26">
                  <c:v>13.139468582506566</c:v>
                </c:pt>
                <c:pt idx="27">
                  <c:v>13.735233641091796</c:v>
                </c:pt>
                <c:pt idx="28">
                  <c:v>15.820771187266814</c:v>
                </c:pt>
                <c:pt idx="29">
                  <c:v>26.965896657000116</c:v>
                </c:pt>
                <c:pt idx="30">
                  <c:v>22.404165231392767</c:v>
                </c:pt>
                <c:pt idx="31">
                  <c:v>-1.1159999999999997</c:v>
                </c:pt>
                <c:pt idx="32">
                  <c:v>-6.4170000000000016</c:v>
                </c:pt>
                <c:pt idx="33">
                  <c:v>-2.1490000000000009</c:v>
                </c:pt>
                <c:pt idx="34">
                  <c:v>5.8760000000000048</c:v>
                </c:pt>
                <c:pt idx="35">
                  <c:v>-0.28700000000000614</c:v>
                </c:pt>
                <c:pt idx="36">
                  <c:v>9.3840000000000003</c:v>
                </c:pt>
                <c:pt idx="37">
                  <c:v>17.424000000000007</c:v>
                </c:pt>
                <c:pt idx="38">
                  <c:v>13.688000000000002</c:v>
                </c:pt>
                <c:pt idx="39">
                  <c:v>7.7890000000000015</c:v>
                </c:pt>
                <c:pt idx="40">
                  <c:v>12.891999999999996</c:v>
                </c:pt>
                <c:pt idx="41">
                  <c:v>1.3439999999999941</c:v>
                </c:pt>
                <c:pt idx="42">
                  <c:v>7.1779999999999973</c:v>
                </c:pt>
                <c:pt idx="43">
                  <c:v>-0.18600000000000705</c:v>
                </c:pt>
                <c:pt idx="44">
                  <c:v>13.472999999999999</c:v>
                </c:pt>
                <c:pt idx="45">
                  <c:v>19.433999999999997</c:v>
                </c:pt>
                <c:pt idx="46">
                  <c:v>4.5100000000000051</c:v>
                </c:pt>
                <c:pt idx="47">
                  <c:v>3.313999999999993</c:v>
                </c:pt>
                <c:pt idx="48">
                  <c:v>-1.4180000000000064</c:v>
                </c:pt>
                <c:pt idx="49">
                  <c:v>3.9309999999999974</c:v>
                </c:pt>
                <c:pt idx="50">
                  <c:v>12.837999999999994</c:v>
                </c:pt>
                <c:pt idx="51">
                  <c:v>-4.0559999999999974</c:v>
                </c:pt>
                <c:pt idx="52">
                  <c:v>4.6869999999999976</c:v>
                </c:pt>
                <c:pt idx="53">
                  <c:v>16.677000000000007</c:v>
                </c:pt>
                <c:pt idx="54">
                  <c:v>21.649000000000001</c:v>
                </c:pt>
                <c:pt idx="55">
                  <c:v>13.959000000000003</c:v>
                </c:pt>
                <c:pt idx="56">
                  <c:v>15.566999999999993</c:v>
                </c:pt>
                <c:pt idx="57">
                  <c:v>15.733999999999995</c:v>
                </c:pt>
                <c:pt idx="58">
                  <c:v>15.447999999999993</c:v>
                </c:pt>
                <c:pt idx="59">
                  <c:v>-22.552000000000007</c:v>
                </c:pt>
                <c:pt idx="60">
                  <c:v>21.748000000000005</c:v>
                </c:pt>
                <c:pt idx="61">
                  <c:v>20.0159691483979</c:v>
                </c:pt>
                <c:pt idx="62">
                  <c:v>0.21883570595848312</c:v>
                </c:pt>
                <c:pt idx="63">
                  <c:v>1.8962075848303308</c:v>
                </c:pt>
                <c:pt idx="64">
                  <c:v>-1.6650342801175209</c:v>
                </c:pt>
                <c:pt idx="65">
                  <c:v>-13.645418326693228</c:v>
                </c:pt>
                <c:pt idx="66" formatCode="General">
                  <c:v>11.649365628604375</c:v>
                </c:pt>
                <c:pt idx="67" formatCode="General">
                  <c:v>14.462809917355374</c:v>
                </c:pt>
                <c:pt idx="68" formatCode="General">
                  <c:v>-0.6317689530685946</c:v>
                </c:pt>
              </c:numCache>
            </c:numRef>
          </c:val>
          <c:smooth val="0"/>
          <c:extLst>
            <c:ext xmlns:c16="http://schemas.microsoft.com/office/drawing/2014/chart" uri="{C3380CC4-5D6E-409C-BE32-E72D297353CC}">
              <c16:uniqueId val="{00000001-0A74-439A-A5B9-701F8B045F6A}"/>
            </c:ext>
          </c:extLst>
        </c:ser>
        <c:ser>
          <c:idx val="4"/>
          <c:order val="1"/>
          <c:tx>
            <c:strRef>
              <c:f>Sheet1!$F$1</c:f>
              <c:strCache>
                <c:ptCount val="1"/>
                <c:pt idx="0">
                  <c:v>World GDP</c:v>
                </c:pt>
              </c:strCache>
            </c:strRef>
          </c:tx>
          <c:spPr>
            <a:ln w="38100" cap="rnd">
              <a:solidFill>
                <a:schemeClr val="tx1"/>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Sheet1!$F$2:$F$70</c:f>
              <c:numCache>
                <c:formatCode>0.0000</c:formatCode>
                <c:ptCount val="69"/>
                <c:pt idx="1">
                  <c:v>7.9</c:v>
                </c:pt>
                <c:pt idx="2">
                  <c:v>2.4</c:v>
                </c:pt>
                <c:pt idx="3">
                  <c:v>7.1</c:v>
                </c:pt>
                <c:pt idx="4">
                  <c:v>2.2000000000000002</c:v>
                </c:pt>
                <c:pt idx="5">
                  <c:v>6.5</c:v>
                </c:pt>
                <c:pt idx="6">
                  <c:v>4.0999999999999996</c:v>
                </c:pt>
                <c:pt idx="7">
                  <c:v>3.9</c:v>
                </c:pt>
                <c:pt idx="8">
                  <c:v>0</c:v>
                </c:pt>
                <c:pt idx="9">
                  <c:v>5.7</c:v>
                </c:pt>
                <c:pt idx="10">
                  <c:v>5.4</c:v>
                </c:pt>
                <c:pt idx="11">
                  <c:v>4.3183919489999996</c:v>
                </c:pt>
                <c:pt idx="12">
                  <c:v>5.5646808529999996</c:v>
                </c:pt>
                <c:pt idx="13">
                  <c:v>5.2114845519999999</c:v>
                </c:pt>
                <c:pt idx="14">
                  <c:v>6.6666843050000004</c:v>
                </c:pt>
                <c:pt idx="15">
                  <c:v>5.5697076409999999</c:v>
                </c:pt>
                <c:pt idx="16">
                  <c:v>5.7982140380000002</c:v>
                </c:pt>
                <c:pt idx="17">
                  <c:v>4.4086083699999996</c:v>
                </c:pt>
                <c:pt idx="18">
                  <c:v>6.1889702609999997</c:v>
                </c:pt>
                <c:pt idx="19">
                  <c:v>6.1176399640000003</c:v>
                </c:pt>
                <c:pt idx="20">
                  <c:v>3.7128095139999999</c:v>
                </c:pt>
                <c:pt idx="21">
                  <c:v>4.342012531</c:v>
                </c:pt>
                <c:pt idx="22">
                  <c:v>5.7256074019999996</c:v>
                </c:pt>
                <c:pt idx="23">
                  <c:v>6.5069005280000001</c:v>
                </c:pt>
                <c:pt idx="24">
                  <c:v>1.998200781</c:v>
                </c:pt>
                <c:pt idx="25">
                  <c:v>0.60427920300000004</c:v>
                </c:pt>
                <c:pt idx="26">
                  <c:v>5.2736005009999998</c:v>
                </c:pt>
                <c:pt idx="27">
                  <c:v>3.932681359</c:v>
                </c:pt>
                <c:pt idx="28">
                  <c:v>3.8893204940000001</c:v>
                </c:pt>
                <c:pt idx="29">
                  <c:v>4.1228021689999999</c:v>
                </c:pt>
                <c:pt idx="30">
                  <c:v>1.904101823</c:v>
                </c:pt>
                <c:pt idx="31">
                  <c:v>1.926529626</c:v>
                </c:pt>
                <c:pt idx="32">
                  <c:v>0.42344567999999999</c:v>
                </c:pt>
                <c:pt idx="33">
                  <c:v>2.4136444699999999</c:v>
                </c:pt>
                <c:pt idx="34">
                  <c:v>4.5089336979999999</c:v>
                </c:pt>
                <c:pt idx="35">
                  <c:v>3.716534974</c:v>
                </c:pt>
                <c:pt idx="36">
                  <c:v>3.3938527500000002</c:v>
                </c:pt>
                <c:pt idx="37">
                  <c:v>3.7037841199999999</c:v>
                </c:pt>
                <c:pt idx="38">
                  <c:v>4.6170309710000002</c:v>
                </c:pt>
                <c:pt idx="39">
                  <c:v>3.675697258</c:v>
                </c:pt>
                <c:pt idx="40">
                  <c:v>2.9123558109999998</c:v>
                </c:pt>
                <c:pt idx="41">
                  <c:v>1.419078659</c:v>
                </c:pt>
                <c:pt idx="42">
                  <c:v>1.767164787</c:v>
                </c:pt>
                <c:pt idx="43">
                  <c:v>1.534207074</c:v>
                </c:pt>
                <c:pt idx="44">
                  <c:v>3.0107425399999999</c:v>
                </c:pt>
                <c:pt idx="45">
                  <c:v>3.0293165989999999</c:v>
                </c:pt>
                <c:pt idx="46">
                  <c:v>3.3822093610000001</c:v>
                </c:pt>
                <c:pt idx="47">
                  <c:v>3.7044093039999999</c:v>
                </c:pt>
                <c:pt idx="48">
                  <c:v>2.5557380670000001</c:v>
                </c:pt>
                <c:pt idx="49">
                  <c:v>3.271930411</c:v>
                </c:pt>
                <c:pt idx="50">
                  <c:v>4.3947730959999998</c:v>
                </c:pt>
                <c:pt idx="51">
                  <c:v>1.9449638440000001</c:v>
                </c:pt>
                <c:pt idx="52">
                  <c:v>2.1921680929999998</c:v>
                </c:pt>
                <c:pt idx="53">
                  <c:v>2.9088622480000002</c:v>
                </c:pt>
                <c:pt idx="54">
                  <c:v>4.3828664829999999</c:v>
                </c:pt>
                <c:pt idx="55">
                  <c:v>3.8683155120000001</c:v>
                </c:pt>
                <c:pt idx="56">
                  <c:v>4.3329670250000003</c:v>
                </c:pt>
                <c:pt idx="57">
                  <c:v>4.2173927469999999</c:v>
                </c:pt>
                <c:pt idx="58">
                  <c:v>1.853974894</c:v>
                </c:pt>
                <c:pt idx="59">
                  <c:v>-1.68661868</c:v>
                </c:pt>
                <c:pt idx="60">
                  <c:v>4.2798097449999997</c:v>
                </c:pt>
                <c:pt idx="61">
                  <c:v>3.1251479789999999</c:v>
                </c:pt>
                <c:pt idx="62">
                  <c:v>2.5119846909999999</c:v>
                </c:pt>
                <c:pt idx="63">
                  <c:v>2.6515063529999998</c:v>
                </c:pt>
                <c:pt idx="64">
                  <c:v>2.8411053380000002</c:v>
                </c:pt>
                <c:pt idx="65">
                  <c:v>2.8555522679999998</c:v>
                </c:pt>
                <c:pt idx="66" formatCode="General">
                  <c:v>2.5714125019999998</c:v>
                </c:pt>
                <c:pt idx="67" formatCode="General">
                  <c:v>3.1602115340000001</c:v>
                </c:pt>
                <c:pt idx="68" formatCode="General">
                  <c:v>3.0345094420000001</c:v>
                </c:pt>
              </c:numCache>
            </c:numRef>
          </c:val>
          <c:smooth val="0"/>
          <c:extLst>
            <c:ext xmlns:c16="http://schemas.microsoft.com/office/drawing/2014/chart" uri="{C3380CC4-5D6E-409C-BE32-E72D297353CC}">
              <c16:uniqueId val="{00000002-0A74-439A-A5B9-701F8B045F6A}"/>
            </c:ext>
          </c:extLst>
        </c:ser>
        <c:ser>
          <c:idx val="5"/>
          <c:order val="2"/>
          <c:tx>
            <c:strRef>
              <c:f>Sheet1!$G$1</c:f>
              <c:strCache>
                <c:ptCount val="1"/>
                <c:pt idx="0">
                  <c:v>World Merchandise Production </c:v>
                </c:pt>
              </c:strCache>
            </c:strRef>
          </c:tx>
          <c:spPr>
            <a:ln w="28575" cap="rnd">
              <a:solidFill>
                <a:schemeClr val="accent3">
                  <a:lumMod val="50000"/>
                </a:schemeClr>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Sheet1!$G$2:$G$70</c:f>
              <c:numCache>
                <c:formatCode>0.0000</c:formatCode>
                <c:ptCount val="69"/>
                <c:pt idx="1">
                  <c:v>8.8000000000000007</c:v>
                </c:pt>
                <c:pt idx="2">
                  <c:v>2.7</c:v>
                </c:pt>
                <c:pt idx="3">
                  <c:v>7.9</c:v>
                </c:pt>
                <c:pt idx="4">
                  <c:v>0</c:v>
                </c:pt>
                <c:pt idx="5">
                  <c:v>9.8000000000000007</c:v>
                </c:pt>
                <c:pt idx="6">
                  <c:v>4.4000000000000004</c:v>
                </c:pt>
                <c:pt idx="7">
                  <c:v>2.1</c:v>
                </c:pt>
                <c:pt idx="8">
                  <c:v>0</c:v>
                </c:pt>
                <c:pt idx="9">
                  <c:v>8.3000000000000007</c:v>
                </c:pt>
                <c:pt idx="10">
                  <c:v>7.7</c:v>
                </c:pt>
                <c:pt idx="11">
                  <c:v>3.6</c:v>
                </c:pt>
                <c:pt idx="12">
                  <c:v>8.6</c:v>
                </c:pt>
                <c:pt idx="13">
                  <c:v>4.8</c:v>
                </c:pt>
                <c:pt idx="14">
                  <c:v>9.0909090909090793</c:v>
                </c:pt>
                <c:pt idx="15">
                  <c:v>5.5555555555555856</c:v>
                </c:pt>
                <c:pt idx="16">
                  <c:v>6.5789473684210122</c:v>
                </c:pt>
                <c:pt idx="17">
                  <c:v>4.9382716049382651</c:v>
                </c:pt>
                <c:pt idx="18">
                  <c:v>5.8823529411765207</c:v>
                </c:pt>
                <c:pt idx="19">
                  <c:v>5.5555555555555429</c:v>
                </c:pt>
                <c:pt idx="20">
                  <c:v>5.2631578947368638</c:v>
                </c:pt>
                <c:pt idx="21">
                  <c:v>5</c:v>
                </c:pt>
                <c:pt idx="22">
                  <c:v>4.7619047619047734</c:v>
                </c:pt>
                <c:pt idx="23">
                  <c:v>8.1818181818181728</c:v>
                </c:pt>
                <c:pt idx="24">
                  <c:v>2.521008403361364</c:v>
                </c:pt>
                <c:pt idx="25">
                  <c:v>-1.6393442622950829</c:v>
                </c:pt>
                <c:pt idx="26">
                  <c:v>6.6666666666666714</c:v>
                </c:pt>
                <c:pt idx="27">
                  <c:v>3.90625</c:v>
                </c:pt>
                <c:pt idx="28">
                  <c:v>4.511278195488714</c:v>
                </c:pt>
                <c:pt idx="29">
                  <c:v>3.5971223021582688</c:v>
                </c:pt>
                <c:pt idx="30">
                  <c:v>-0.69135378242921774</c:v>
                </c:pt>
                <c:pt idx="31">
                  <c:v>9.7903965419604333E-2</c:v>
                </c:pt>
                <c:pt idx="32">
                  <c:v>-1.0473232831730002</c:v>
                </c:pt>
                <c:pt idx="33">
                  <c:v>2.1757346071683514</c:v>
                </c:pt>
                <c:pt idx="34">
                  <c:v>6.5351284680745749</c:v>
                </c:pt>
                <c:pt idx="35">
                  <c:v>2.8024478395189334</c:v>
                </c:pt>
                <c:pt idx="36">
                  <c:v>2.847630907760788</c:v>
                </c:pt>
                <c:pt idx="37">
                  <c:v>3.4894098280666412</c:v>
                </c:pt>
                <c:pt idx="38">
                  <c:v>4.9175050135386869</c:v>
                </c:pt>
                <c:pt idx="39">
                  <c:v>3.4991807953121992</c:v>
                </c:pt>
                <c:pt idx="40">
                  <c:v>1.2791644690209694</c:v>
                </c:pt>
                <c:pt idx="41">
                  <c:v>-0.40481789928196577</c:v>
                </c:pt>
                <c:pt idx="42">
                  <c:v>0.13904891999170843</c:v>
                </c:pt>
                <c:pt idx="43">
                  <c:v>-0.11365346792091202</c:v>
                </c:pt>
                <c:pt idx="44">
                  <c:v>2.7780577558857971</c:v>
                </c:pt>
                <c:pt idx="45">
                  <c:v>4.6160672606062576</c:v>
                </c:pt>
                <c:pt idx="46">
                  <c:v>3.5256903354636648</c:v>
                </c:pt>
                <c:pt idx="47">
                  <c:v>4.8972142641641341</c:v>
                </c:pt>
                <c:pt idx="48">
                  <c:v>2.1670440130474162</c:v>
                </c:pt>
                <c:pt idx="49">
                  <c:v>3.0565213018135466</c:v>
                </c:pt>
                <c:pt idx="50">
                  <c:v>5.2285904681692301</c:v>
                </c:pt>
                <c:pt idx="51">
                  <c:v>-0.98005109115365485</c:v>
                </c:pt>
                <c:pt idx="52">
                  <c:v>1.3004571512138909</c:v>
                </c:pt>
                <c:pt idx="53">
                  <c:v>3.5203228699276252</c:v>
                </c:pt>
                <c:pt idx="54">
                  <c:v>5.418597511427464</c:v>
                </c:pt>
                <c:pt idx="55">
                  <c:v>3.2779917427568535</c:v>
                </c:pt>
                <c:pt idx="56">
                  <c:v>3.9271797997543842</c:v>
                </c:pt>
                <c:pt idx="57">
                  <c:v>4.2606759722025913</c:v>
                </c:pt>
                <c:pt idx="58">
                  <c:v>0.64707957319998854</c:v>
                </c:pt>
                <c:pt idx="59">
                  <c:v>-5.3759399823112801</c:v>
                </c:pt>
                <c:pt idx="60">
                  <c:v>6.6751910086332771</c:v>
                </c:pt>
                <c:pt idx="61">
                  <c:v>3.2404144292181911</c:v>
                </c:pt>
                <c:pt idx="62">
                  <c:v>2.2152212378758094</c:v>
                </c:pt>
                <c:pt idx="63">
                  <c:v>2.041721670408748</c:v>
                </c:pt>
                <c:pt idx="64">
                  <c:v>2.1509596895405423</c:v>
                </c:pt>
              </c:numCache>
            </c:numRef>
          </c:val>
          <c:smooth val="0"/>
          <c:extLst>
            <c:ext xmlns:c16="http://schemas.microsoft.com/office/drawing/2014/chart" uri="{C3380CC4-5D6E-409C-BE32-E72D297353CC}">
              <c16:uniqueId val="{00000003-0A74-439A-A5B9-701F8B045F6A}"/>
            </c:ext>
          </c:extLst>
        </c:ser>
        <c:dLbls>
          <c:showLegendKey val="0"/>
          <c:showVal val="0"/>
          <c:showCatName val="0"/>
          <c:showSerName val="0"/>
          <c:showPercent val="0"/>
          <c:showBubbleSize val="0"/>
        </c:dLbls>
        <c:marker val="1"/>
        <c:smooth val="0"/>
        <c:axId val="189969152"/>
        <c:axId val="189970688"/>
      </c:lineChart>
      <c:catAx>
        <c:axId val="189969152"/>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70688"/>
        <c:crosses val="autoZero"/>
        <c:auto val="1"/>
        <c:lblAlgn val="ctr"/>
        <c:lblOffset val="100"/>
        <c:tickLblSkip val="2"/>
        <c:tickMarkSkip val="1"/>
        <c:noMultiLvlLbl val="0"/>
      </c:catAx>
      <c:valAx>
        <c:axId val="189970688"/>
        <c:scaling>
          <c:orientation val="minMax"/>
          <c:max val="25"/>
          <c:min val="-15"/>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69152"/>
        <c:crosses val="autoZero"/>
        <c:crossBetween val="between"/>
      </c:valAx>
      <c:valAx>
        <c:axId val="189980672"/>
        <c:scaling>
          <c:orientation val="minMax"/>
          <c:max val="1"/>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82208"/>
        <c:crosses val="max"/>
        <c:crossBetween val="between"/>
      </c:valAx>
      <c:catAx>
        <c:axId val="189982208"/>
        <c:scaling>
          <c:orientation val="minMax"/>
        </c:scaling>
        <c:delete val="1"/>
        <c:axPos val="b"/>
        <c:numFmt formatCode="General" sourceLinked="1"/>
        <c:majorTickMark val="none"/>
        <c:minorTickMark val="none"/>
        <c:tickLblPos val="none"/>
        <c:crossAx val="18998067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9432862314914838E-2"/>
          <c:y val="1.6139993361642412E-2"/>
          <c:w val="0.94592158773680934"/>
          <c:h val="0.84780888794908293"/>
        </c:manualLayout>
      </c:layout>
      <c:barChart>
        <c:barDir val="col"/>
        <c:grouping val="clustered"/>
        <c:varyColors val="0"/>
        <c:ser>
          <c:idx val="1"/>
          <c:order val="0"/>
          <c:tx>
            <c:strRef>
              <c:f>Sheet1!$H$1</c:f>
              <c:strCache>
                <c:ptCount val="1"/>
                <c:pt idx="0">
                  <c:v>Recession</c:v>
                </c:pt>
              </c:strCache>
            </c:strRef>
          </c:tx>
          <c:spPr>
            <a:solidFill>
              <a:schemeClr val="bg1">
                <a:lumMod val="85000"/>
              </a:schemeClr>
            </a:solidFill>
            <a:ln>
              <a:noFill/>
            </a:ln>
            <a:effectLst/>
          </c:spPr>
          <c:invertIfNegative val="0"/>
          <c:cat>
            <c:numRef>
              <c:f>Sheet1!$A$2:$A$64</c:f>
              <c:numCache>
                <c:formatCode>General</c:formatCode>
                <c:ptCount val="63"/>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numCache>
            </c:numRef>
          </c:cat>
          <c:val>
            <c:numRef>
              <c:f>Sheet1!$H$2:$H$64</c:f>
              <c:numCache>
                <c:formatCode>General</c:formatCode>
                <c:ptCount val="63"/>
                <c:pt idx="0">
                  <c:v>0</c:v>
                </c:pt>
                <c:pt idx="1">
                  <c:v>0</c:v>
                </c:pt>
                <c:pt idx="2">
                  <c:v>0</c:v>
                </c:pt>
                <c:pt idx="3">
                  <c:v>1</c:v>
                </c:pt>
                <c:pt idx="4">
                  <c:v>1</c:v>
                </c:pt>
                <c:pt idx="5">
                  <c:v>0</c:v>
                </c:pt>
                <c:pt idx="6">
                  <c:v>0</c:v>
                </c:pt>
                <c:pt idx="7">
                  <c:v>1</c:v>
                </c:pt>
                <c:pt idx="8">
                  <c:v>1</c:v>
                </c:pt>
                <c:pt idx="9">
                  <c:v>0</c:v>
                </c:pt>
                <c:pt idx="10">
                  <c:v>1</c:v>
                </c:pt>
                <c:pt idx="11">
                  <c:v>1</c:v>
                </c:pt>
                <c:pt idx="12">
                  <c:v>0</c:v>
                </c:pt>
                <c:pt idx="13">
                  <c:v>0</c:v>
                </c:pt>
                <c:pt idx="14">
                  <c:v>0</c:v>
                </c:pt>
                <c:pt idx="15">
                  <c:v>0</c:v>
                </c:pt>
                <c:pt idx="16">
                  <c:v>0</c:v>
                </c:pt>
                <c:pt idx="17">
                  <c:v>0</c:v>
                </c:pt>
                <c:pt idx="18">
                  <c:v>0</c:v>
                </c:pt>
                <c:pt idx="19">
                  <c:v>1</c:v>
                </c:pt>
                <c:pt idx="20">
                  <c:v>1</c:v>
                </c:pt>
                <c:pt idx="21">
                  <c:v>0</c:v>
                </c:pt>
                <c:pt idx="22">
                  <c:v>0</c:v>
                </c:pt>
                <c:pt idx="23">
                  <c:v>1</c:v>
                </c:pt>
                <c:pt idx="24">
                  <c:v>1</c:v>
                </c:pt>
                <c:pt idx="25">
                  <c:v>1</c:v>
                </c:pt>
                <c:pt idx="26">
                  <c:v>0</c:v>
                </c:pt>
                <c:pt idx="27">
                  <c:v>0</c:v>
                </c:pt>
                <c:pt idx="28">
                  <c:v>0</c:v>
                </c:pt>
                <c:pt idx="29">
                  <c:v>0</c:v>
                </c:pt>
                <c:pt idx="30">
                  <c:v>1</c:v>
                </c:pt>
                <c:pt idx="31">
                  <c:v>1</c:v>
                </c:pt>
                <c:pt idx="32">
                  <c:v>1</c:v>
                </c:pt>
                <c:pt idx="33">
                  <c:v>0</c:v>
                </c:pt>
                <c:pt idx="34">
                  <c:v>0</c:v>
                </c:pt>
                <c:pt idx="35">
                  <c:v>0</c:v>
                </c:pt>
                <c:pt idx="36">
                  <c:v>0</c:v>
                </c:pt>
                <c:pt idx="37">
                  <c:v>0</c:v>
                </c:pt>
                <c:pt idx="38">
                  <c:v>0</c:v>
                </c:pt>
                <c:pt idx="39">
                  <c:v>0</c:v>
                </c:pt>
                <c:pt idx="40">
                  <c:v>1</c:v>
                </c:pt>
                <c:pt idx="41">
                  <c:v>1</c:v>
                </c:pt>
                <c:pt idx="42">
                  <c:v>0</c:v>
                </c:pt>
                <c:pt idx="43">
                  <c:v>0</c:v>
                </c:pt>
                <c:pt idx="44">
                  <c:v>0</c:v>
                </c:pt>
                <c:pt idx="45">
                  <c:v>0</c:v>
                </c:pt>
                <c:pt idx="46">
                  <c:v>0</c:v>
                </c:pt>
                <c:pt idx="47">
                  <c:v>0</c:v>
                </c:pt>
                <c:pt idx="48">
                  <c:v>0</c:v>
                </c:pt>
                <c:pt idx="49">
                  <c:v>0</c:v>
                </c:pt>
                <c:pt idx="50">
                  <c:v>0</c:v>
                </c:pt>
                <c:pt idx="51">
                  <c:v>1</c:v>
                </c:pt>
                <c:pt idx="52">
                  <c:v>0</c:v>
                </c:pt>
                <c:pt idx="53">
                  <c:v>0</c:v>
                </c:pt>
                <c:pt idx="54">
                  <c:v>0</c:v>
                </c:pt>
                <c:pt idx="55">
                  <c:v>0</c:v>
                </c:pt>
                <c:pt idx="56">
                  <c:v>0</c:v>
                </c:pt>
                <c:pt idx="57">
                  <c:v>1</c:v>
                </c:pt>
                <c:pt idx="58">
                  <c:v>1</c:v>
                </c:pt>
                <c:pt idx="59">
                  <c:v>1</c:v>
                </c:pt>
                <c:pt idx="60">
                  <c:v>0</c:v>
                </c:pt>
                <c:pt idx="61">
                  <c:v>0</c:v>
                </c:pt>
                <c:pt idx="62">
                  <c:v>0</c:v>
                </c:pt>
              </c:numCache>
            </c:numRef>
          </c:val>
          <c:extLst>
            <c:ext xmlns:c16="http://schemas.microsoft.com/office/drawing/2014/chart" uri="{C3380CC4-5D6E-409C-BE32-E72D297353CC}">
              <c16:uniqueId val="{00000000-681A-49B0-AF0C-2AAB795BE1AF}"/>
            </c:ext>
          </c:extLst>
        </c:ser>
        <c:dLbls>
          <c:showLegendKey val="0"/>
          <c:showVal val="0"/>
          <c:showCatName val="0"/>
          <c:showSerName val="0"/>
          <c:showPercent val="0"/>
          <c:showBubbleSize val="0"/>
        </c:dLbls>
        <c:gapWidth val="0"/>
        <c:overlap val="100"/>
        <c:axId val="189998592"/>
        <c:axId val="189997056"/>
      </c:barChart>
      <c:lineChart>
        <c:grouping val="standard"/>
        <c:varyColors val="0"/>
        <c:ser>
          <c:idx val="2"/>
          <c:order val="1"/>
          <c:tx>
            <c:strRef>
              <c:f>Sheet1!$C$1</c:f>
              <c:strCache>
                <c:ptCount val="1"/>
                <c:pt idx="0">
                  <c:v>Agricultural Trade</c:v>
                </c:pt>
              </c:strCache>
            </c:strRef>
          </c:tx>
          <c:spPr>
            <a:ln w="28575" cap="rnd">
              <a:solidFill>
                <a:schemeClr val="accent3">
                  <a:lumMod val="75000"/>
                </a:schemeClr>
              </a:solidFill>
              <a:round/>
            </a:ln>
            <a:effectLst/>
          </c:spPr>
          <c:marker>
            <c:symbol val="none"/>
          </c:marker>
          <c:cat>
            <c:numRef>
              <c:f>Sheet1!$A$2:$A$63</c:f>
              <c:numCache>
                <c:formatCode>General</c:formatCode>
                <c:ptCount val="62"/>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numCache>
            </c:numRef>
          </c:cat>
          <c:val>
            <c:numRef>
              <c:f>Sheet1!$B$2:$B$64</c:f>
              <c:numCache>
                <c:formatCode>0.0</c:formatCode>
                <c:ptCount val="63"/>
                <c:pt idx="1">
                  <c:v>31.1</c:v>
                </c:pt>
                <c:pt idx="2">
                  <c:v>-1.3</c:v>
                </c:pt>
                <c:pt idx="3">
                  <c:v>2.5</c:v>
                </c:pt>
                <c:pt idx="4">
                  <c:v>4.9000000000000004</c:v>
                </c:pt>
                <c:pt idx="5">
                  <c:v>9.4</c:v>
                </c:pt>
                <c:pt idx="6">
                  <c:v>8.6</c:v>
                </c:pt>
                <c:pt idx="7">
                  <c:v>7.9</c:v>
                </c:pt>
                <c:pt idx="8">
                  <c:v>-3.7</c:v>
                </c:pt>
                <c:pt idx="9">
                  <c:v>8.6</c:v>
                </c:pt>
                <c:pt idx="10">
                  <c:v>13.2</c:v>
                </c:pt>
                <c:pt idx="11">
                  <c:v>3.9</c:v>
                </c:pt>
                <c:pt idx="12">
                  <c:v>6</c:v>
                </c:pt>
                <c:pt idx="13">
                  <c:v>9.1999999999999993</c:v>
                </c:pt>
                <c:pt idx="14">
                  <c:v>11.6</c:v>
                </c:pt>
                <c:pt idx="15">
                  <c:v>8.1</c:v>
                </c:pt>
                <c:pt idx="16">
                  <c:v>9.1</c:v>
                </c:pt>
                <c:pt idx="17">
                  <c:v>5.4</c:v>
                </c:pt>
                <c:pt idx="18">
                  <c:v>10.7</c:v>
                </c:pt>
                <c:pt idx="19">
                  <c:v>14.7</c:v>
                </c:pt>
                <c:pt idx="20">
                  <c:v>14.3</c:v>
                </c:pt>
                <c:pt idx="21">
                  <c:v>12.2</c:v>
                </c:pt>
                <c:pt idx="22">
                  <c:v>18.3</c:v>
                </c:pt>
                <c:pt idx="23">
                  <c:v>38.6</c:v>
                </c:pt>
                <c:pt idx="24">
                  <c:v>45.6</c:v>
                </c:pt>
                <c:pt idx="25">
                  <c:v>4.7</c:v>
                </c:pt>
                <c:pt idx="26">
                  <c:v>13.3</c:v>
                </c:pt>
                <c:pt idx="27">
                  <c:v>13.5</c:v>
                </c:pt>
                <c:pt idx="28">
                  <c:v>15.8</c:v>
                </c:pt>
                <c:pt idx="29">
                  <c:v>25.5</c:v>
                </c:pt>
                <c:pt idx="30">
                  <c:v>20.9</c:v>
                </c:pt>
                <c:pt idx="31">
                  <c:v>-1.2</c:v>
                </c:pt>
                <c:pt idx="32">
                  <c:v>-6.4</c:v>
                </c:pt>
                <c:pt idx="33">
                  <c:v>-2</c:v>
                </c:pt>
                <c:pt idx="34">
                  <c:v>5.9</c:v>
                </c:pt>
                <c:pt idx="35">
                  <c:v>-0.3</c:v>
                </c:pt>
                <c:pt idx="36">
                  <c:v>9.4</c:v>
                </c:pt>
                <c:pt idx="37">
                  <c:v>17.399999999999999</c:v>
                </c:pt>
                <c:pt idx="38">
                  <c:v>13.7</c:v>
                </c:pt>
                <c:pt idx="39">
                  <c:v>7.8</c:v>
                </c:pt>
                <c:pt idx="40">
                  <c:v>12.9</c:v>
                </c:pt>
                <c:pt idx="41">
                  <c:v>1.5</c:v>
                </c:pt>
                <c:pt idx="42">
                  <c:v>6.7</c:v>
                </c:pt>
                <c:pt idx="43">
                  <c:v>-0.2</c:v>
                </c:pt>
                <c:pt idx="44">
                  <c:v>13.6</c:v>
                </c:pt>
                <c:pt idx="45">
                  <c:v>19.399999999999999</c:v>
                </c:pt>
                <c:pt idx="46">
                  <c:v>4.4000000000000004</c:v>
                </c:pt>
                <c:pt idx="47">
                  <c:v>3.5</c:v>
                </c:pt>
                <c:pt idx="48">
                  <c:v>-1.3</c:v>
                </c:pt>
                <c:pt idx="49">
                  <c:v>4</c:v>
                </c:pt>
                <c:pt idx="50">
                  <c:v>12.8</c:v>
                </c:pt>
                <c:pt idx="51">
                  <c:v>-4.0999999999999996</c:v>
                </c:pt>
                <c:pt idx="52">
                  <c:v>4.8</c:v>
                </c:pt>
                <c:pt idx="53">
                  <c:v>16.899999999999999</c:v>
                </c:pt>
                <c:pt idx="54">
                  <c:v>21.7</c:v>
                </c:pt>
                <c:pt idx="55">
                  <c:v>13.9</c:v>
                </c:pt>
                <c:pt idx="56">
                  <c:v>15.6</c:v>
                </c:pt>
                <c:pt idx="57">
                  <c:v>15.6</c:v>
                </c:pt>
                <c:pt idx="58">
                  <c:v>15.1</c:v>
                </c:pt>
                <c:pt idx="59">
                  <c:v>-12</c:v>
                </c:pt>
                <c:pt idx="60">
                  <c:v>14</c:v>
                </c:pt>
                <c:pt idx="61">
                  <c:v>5.5</c:v>
                </c:pt>
                <c:pt idx="62">
                  <c:v>2.5</c:v>
                </c:pt>
              </c:numCache>
            </c:numRef>
          </c:val>
          <c:smooth val="0"/>
          <c:extLst>
            <c:ext xmlns:c16="http://schemas.microsoft.com/office/drawing/2014/chart" uri="{C3380CC4-5D6E-409C-BE32-E72D297353CC}">
              <c16:uniqueId val="{00000001-681A-49B0-AF0C-2AAB795BE1AF}"/>
            </c:ext>
          </c:extLst>
        </c:ser>
        <c:ser>
          <c:idx val="0"/>
          <c:order val="2"/>
          <c:tx>
            <c:strRef>
              <c:f>Sheet1!$D$1</c:f>
              <c:strCache>
                <c:ptCount val="1"/>
                <c:pt idx="0">
                  <c:v>Mining Trade</c:v>
                </c:pt>
              </c:strCache>
            </c:strRef>
          </c:tx>
          <c:spPr>
            <a:ln w="28575" cap="rnd">
              <a:solidFill>
                <a:schemeClr val="accent4">
                  <a:lumMod val="50000"/>
                </a:schemeClr>
              </a:solidFill>
              <a:round/>
            </a:ln>
            <a:effectLst/>
          </c:spPr>
          <c:marker>
            <c:symbol val="none"/>
          </c:marker>
          <c:cat>
            <c:numRef>
              <c:f>Sheet1!$A$2:$A$63</c:f>
              <c:numCache>
                <c:formatCode>General</c:formatCode>
                <c:ptCount val="62"/>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numCache>
            </c:numRef>
          </c:cat>
          <c:val>
            <c:numRef>
              <c:f>Sheet1!$D$2:$D$64</c:f>
              <c:numCache>
                <c:formatCode>0.0</c:formatCode>
                <c:ptCount val="63"/>
                <c:pt idx="1">
                  <c:v>33.299999999999997</c:v>
                </c:pt>
                <c:pt idx="2">
                  <c:v>16.7</c:v>
                </c:pt>
                <c:pt idx="3">
                  <c:v>0</c:v>
                </c:pt>
                <c:pt idx="4">
                  <c:v>7.1</c:v>
                </c:pt>
                <c:pt idx="5">
                  <c:v>13.3</c:v>
                </c:pt>
                <c:pt idx="6">
                  <c:v>11.8</c:v>
                </c:pt>
                <c:pt idx="7">
                  <c:v>5.3</c:v>
                </c:pt>
                <c:pt idx="8">
                  <c:v>-5</c:v>
                </c:pt>
                <c:pt idx="9">
                  <c:v>5.3</c:v>
                </c:pt>
                <c:pt idx="10">
                  <c:v>5</c:v>
                </c:pt>
                <c:pt idx="11">
                  <c:v>9.5</c:v>
                </c:pt>
                <c:pt idx="12">
                  <c:v>4.3</c:v>
                </c:pt>
                <c:pt idx="13">
                  <c:v>8.3000000000000007</c:v>
                </c:pt>
                <c:pt idx="14">
                  <c:v>11.751658289128386</c:v>
                </c:pt>
                <c:pt idx="15">
                  <c:v>7.0675120186718345</c:v>
                </c:pt>
                <c:pt idx="16">
                  <c:v>9.7597640980318801</c:v>
                </c:pt>
                <c:pt idx="17">
                  <c:v>5.6675230049730629</c:v>
                </c:pt>
                <c:pt idx="18">
                  <c:v>14.193604241121378</c:v>
                </c:pt>
                <c:pt idx="19">
                  <c:v>9.2404797231423714</c:v>
                </c:pt>
                <c:pt idx="20">
                  <c:v>13.62675163848354</c:v>
                </c:pt>
                <c:pt idx="21">
                  <c:v>11.307935233251442</c:v>
                </c:pt>
                <c:pt idx="22">
                  <c:v>14.058134488691024</c:v>
                </c:pt>
                <c:pt idx="23">
                  <c:v>47.407985473840171</c:v>
                </c:pt>
                <c:pt idx="24">
                  <c:v>122.90987707147556</c:v>
                </c:pt>
                <c:pt idx="25">
                  <c:v>-4.014902524482153</c:v>
                </c:pt>
                <c:pt idx="26">
                  <c:v>16.276593331993965</c:v>
                </c:pt>
                <c:pt idx="27">
                  <c:v>10.578248003419802</c:v>
                </c:pt>
                <c:pt idx="28">
                  <c:v>3.7289722501836877</c:v>
                </c:pt>
                <c:pt idx="29">
                  <c:v>46.972350670854468</c:v>
                </c:pt>
                <c:pt idx="30">
                  <c:v>41.828927680798017</c:v>
                </c:pt>
                <c:pt idx="31">
                  <c:v>-3.1652985261232658</c:v>
                </c:pt>
                <c:pt idx="32">
                  <c:v>-10.592405959842267</c:v>
                </c:pt>
                <c:pt idx="33">
                  <c:v>-8.0343033498784848</c:v>
                </c:pt>
                <c:pt idx="34">
                  <c:v>-0.90491241372038189</c:v>
                </c:pt>
                <c:pt idx="35">
                  <c:v>-3.2124141209493757</c:v>
                </c:pt>
                <c:pt idx="36">
                  <c:v>-23.848827310063541</c:v>
                </c:pt>
                <c:pt idx="37">
                  <c:v>10.963313318693466</c:v>
                </c:pt>
                <c:pt idx="38">
                  <c:v>0.86550730574523982</c:v>
                </c:pt>
                <c:pt idx="39">
                  <c:v>15.455328770807157</c:v>
                </c:pt>
                <c:pt idx="40">
                  <c:v>16.152001789108368</c:v>
                </c:pt>
                <c:pt idx="41">
                  <c:v>-6.220969792005846</c:v>
                </c:pt>
                <c:pt idx="42">
                  <c:v>-0.89236300448560257</c:v>
                </c:pt>
                <c:pt idx="43">
                  <c:v>-3.5163219585838732</c:v>
                </c:pt>
                <c:pt idx="44">
                  <c:v>5.0748499968324694</c:v>
                </c:pt>
                <c:pt idx="45">
                  <c:v>15.241255415830096</c:v>
                </c:pt>
                <c:pt idx="46">
                  <c:v>14.24245869890548</c:v>
                </c:pt>
                <c:pt idx="47">
                  <c:v>2.7207215016944275</c:v>
                </c:pt>
                <c:pt idx="48">
                  <c:v>-20.591650504554821</c:v>
                </c:pt>
                <c:pt idx="49">
                  <c:v>15.618240896182158</c:v>
                </c:pt>
                <c:pt idx="50">
                  <c:v>46.424311065742216</c:v>
                </c:pt>
                <c:pt idx="51">
                  <c:v>-9.8233224106160577</c:v>
                </c:pt>
                <c:pt idx="52">
                  <c:v>1.1687982311658942</c:v>
                </c:pt>
                <c:pt idx="53">
                  <c:v>23.335105067363543</c:v>
                </c:pt>
                <c:pt idx="54">
                  <c:v>34.435401667158743</c:v>
                </c:pt>
                <c:pt idx="55">
                  <c:v>38.642326491669934</c:v>
                </c:pt>
                <c:pt idx="56">
                  <c:v>27.995877828152075</c:v>
                </c:pt>
                <c:pt idx="57">
                  <c:v>15.100165703324492</c:v>
                </c:pt>
                <c:pt idx="58">
                  <c:v>33.048824199190847</c:v>
                </c:pt>
                <c:pt idx="59">
                  <c:v>-2</c:v>
                </c:pt>
                <c:pt idx="60">
                  <c:v>5.5</c:v>
                </c:pt>
                <c:pt idx="61">
                  <c:v>1.5</c:v>
                </c:pt>
                <c:pt idx="62">
                  <c:v>1.5</c:v>
                </c:pt>
              </c:numCache>
            </c:numRef>
          </c:val>
          <c:smooth val="0"/>
          <c:extLst>
            <c:ext xmlns:c16="http://schemas.microsoft.com/office/drawing/2014/chart" uri="{C3380CC4-5D6E-409C-BE32-E72D297353CC}">
              <c16:uniqueId val="{00000002-681A-49B0-AF0C-2AAB795BE1AF}"/>
            </c:ext>
          </c:extLst>
        </c:ser>
        <c:ser>
          <c:idx val="3"/>
          <c:order val="3"/>
          <c:tx>
            <c:strRef>
              <c:f>Sheet1!$E$1</c:f>
              <c:strCache>
                <c:ptCount val="1"/>
                <c:pt idx="0">
                  <c:v>Manufactures</c:v>
                </c:pt>
              </c:strCache>
            </c:strRef>
          </c:tx>
          <c:spPr>
            <a:ln w="28575" cap="rnd">
              <a:solidFill>
                <a:schemeClr val="accent2">
                  <a:lumMod val="50000"/>
                </a:schemeClr>
              </a:solidFill>
              <a:round/>
            </a:ln>
            <a:effectLst/>
          </c:spPr>
          <c:marker>
            <c:symbol val="none"/>
          </c:marker>
          <c:cat>
            <c:numRef>
              <c:f>Sheet1!$A$2:$A$63</c:f>
              <c:numCache>
                <c:formatCode>General</c:formatCode>
                <c:ptCount val="62"/>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numCache>
            </c:numRef>
          </c:cat>
          <c:val>
            <c:numRef>
              <c:f>Sheet1!$E$2:$E$64</c:f>
              <c:numCache>
                <c:formatCode>0.0</c:formatCode>
                <c:ptCount val="63"/>
                <c:pt idx="1">
                  <c:v>39.1</c:v>
                </c:pt>
                <c:pt idx="2">
                  <c:v>6.3</c:v>
                </c:pt>
                <c:pt idx="3">
                  <c:v>2.9</c:v>
                </c:pt>
                <c:pt idx="4">
                  <c:v>5.7</c:v>
                </c:pt>
                <c:pt idx="5">
                  <c:v>13.5</c:v>
                </c:pt>
                <c:pt idx="6">
                  <c:v>14.3</c:v>
                </c:pt>
                <c:pt idx="7">
                  <c:v>8.3000000000000007</c:v>
                </c:pt>
                <c:pt idx="8">
                  <c:v>-1.9</c:v>
                </c:pt>
                <c:pt idx="9">
                  <c:v>9.8000000000000007</c:v>
                </c:pt>
                <c:pt idx="10">
                  <c:v>14.3</c:v>
                </c:pt>
                <c:pt idx="11">
                  <c:v>6.3</c:v>
                </c:pt>
                <c:pt idx="12">
                  <c:v>7.4</c:v>
                </c:pt>
                <c:pt idx="13">
                  <c:v>11</c:v>
                </c:pt>
                <c:pt idx="14">
                  <c:v>15.034274049856307</c:v>
                </c:pt>
                <c:pt idx="15">
                  <c:v>10.929815608662082</c:v>
                </c:pt>
                <c:pt idx="16">
                  <c:v>10.762708829938504</c:v>
                </c:pt>
                <c:pt idx="17">
                  <c:v>7.6758238807985464</c:v>
                </c:pt>
                <c:pt idx="18">
                  <c:v>14.940855666851505</c:v>
                </c:pt>
                <c:pt idx="19">
                  <c:v>16.471528026329096</c:v>
                </c:pt>
                <c:pt idx="20">
                  <c:v>15.449640702202515</c:v>
                </c:pt>
                <c:pt idx="21">
                  <c:v>13.743759854699306</c:v>
                </c:pt>
                <c:pt idx="22">
                  <c:v>19.378960613721773</c:v>
                </c:pt>
                <c:pt idx="23">
                  <c:v>34.104272499125841</c:v>
                </c:pt>
                <c:pt idx="24">
                  <c:v>31.279080770883439</c:v>
                </c:pt>
                <c:pt idx="25">
                  <c:v>8.8170542407397505</c:v>
                </c:pt>
                <c:pt idx="26">
                  <c:v>12.829927099850735</c:v>
                </c:pt>
                <c:pt idx="27">
                  <c:v>14.700070632841332</c:v>
                </c:pt>
                <c:pt idx="28">
                  <c:v>21.569279026975451</c:v>
                </c:pt>
                <c:pt idx="29">
                  <c:v>21.312608396433589</c:v>
                </c:pt>
                <c:pt idx="30">
                  <c:v>15.886455026455025</c:v>
                </c:pt>
                <c:pt idx="31">
                  <c:v>-0.68794930687846545</c:v>
                </c:pt>
                <c:pt idx="32">
                  <c:v>-3.5822989467784794</c:v>
                </c:pt>
                <c:pt idx="33">
                  <c:v>0.54053588961365051</c:v>
                </c:pt>
                <c:pt idx="34">
                  <c:v>8.1088533955591799</c:v>
                </c:pt>
                <c:pt idx="35">
                  <c:v>3.8349766476388254</c:v>
                </c:pt>
                <c:pt idx="36">
                  <c:v>20.331359362862969</c:v>
                </c:pt>
                <c:pt idx="37">
                  <c:v>19.712730782253914</c:v>
                </c:pt>
                <c:pt idx="38">
                  <c:v>16.089705970558256</c:v>
                </c:pt>
                <c:pt idx="39">
                  <c:v>6.9056466531185237</c:v>
                </c:pt>
                <c:pt idx="40">
                  <c:v>14.431214902688282</c:v>
                </c:pt>
                <c:pt idx="41">
                  <c:v>3.3168186526891361</c:v>
                </c:pt>
                <c:pt idx="42">
                  <c:v>8.0022305239181719</c:v>
                </c:pt>
                <c:pt idx="43">
                  <c:v>8.4983047658795385E-3</c:v>
                </c:pt>
                <c:pt idx="44">
                  <c:v>15.577094164804279</c:v>
                </c:pt>
                <c:pt idx="45">
                  <c:v>20.032771973380562</c:v>
                </c:pt>
                <c:pt idx="46">
                  <c:v>3.5035093851866606</c:v>
                </c:pt>
                <c:pt idx="47">
                  <c:v>4.6361466761911601</c:v>
                </c:pt>
                <c:pt idx="48">
                  <c:v>2.2571883116028033</c:v>
                </c:pt>
                <c:pt idx="49">
                  <c:v>3.3320585834712944</c:v>
                </c:pt>
                <c:pt idx="50">
                  <c:v>10.271525406461834</c:v>
                </c:pt>
                <c:pt idx="51">
                  <c:v>-3.6569576355680624</c:v>
                </c:pt>
                <c:pt idx="52">
                  <c:v>5.2795496376334228</c:v>
                </c:pt>
                <c:pt idx="53">
                  <c:v>15.799953585742713</c:v>
                </c:pt>
                <c:pt idx="54">
                  <c:v>20.517034740657067</c:v>
                </c:pt>
                <c:pt idx="55">
                  <c:v>9.8241222958304064</c:v>
                </c:pt>
                <c:pt idx="56">
                  <c:v>13.087523072667068</c:v>
                </c:pt>
                <c:pt idx="57">
                  <c:v>15.261383740424691</c:v>
                </c:pt>
                <c:pt idx="58">
                  <c:v>9.8513796832323521</c:v>
                </c:pt>
                <c:pt idx="59">
                  <c:v>-15.5</c:v>
                </c:pt>
                <c:pt idx="60">
                  <c:v>18</c:v>
                </c:pt>
                <c:pt idx="61">
                  <c:v>7</c:v>
                </c:pt>
                <c:pt idx="62">
                  <c:v>1.5</c:v>
                </c:pt>
              </c:numCache>
            </c:numRef>
          </c:val>
          <c:smooth val="0"/>
          <c:extLst>
            <c:ext xmlns:c16="http://schemas.microsoft.com/office/drawing/2014/chart" uri="{C3380CC4-5D6E-409C-BE32-E72D297353CC}">
              <c16:uniqueId val="{00000003-681A-49B0-AF0C-2AAB795BE1AF}"/>
            </c:ext>
          </c:extLst>
        </c:ser>
        <c:dLbls>
          <c:showLegendKey val="0"/>
          <c:showVal val="0"/>
          <c:showCatName val="0"/>
          <c:showSerName val="0"/>
          <c:showPercent val="0"/>
          <c:showBubbleSize val="0"/>
        </c:dLbls>
        <c:marker val="1"/>
        <c:smooth val="0"/>
        <c:axId val="189920000"/>
        <c:axId val="189921536"/>
      </c:lineChart>
      <c:catAx>
        <c:axId val="189920000"/>
        <c:scaling>
          <c:orientation val="minMax"/>
        </c:scaling>
        <c:delete val="0"/>
        <c:axPos val="b"/>
        <c:numFmt formatCode="General" sourceLinked="1"/>
        <c:majorTickMark val="none"/>
        <c:minorTickMark val="none"/>
        <c:tickLblPos val="low"/>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21536"/>
        <c:crosses val="autoZero"/>
        <c:auto val="1"/>
        <c:lblAlgn val="ctr"/>
        <c:lblOffset val="100"/>
        <c:tickLblSkip val="2"/>
        <c:tickMarkSkip val="1"/>
        <c:noMultiLvlLbl val="0"/>
      </c:catAx>
      <c:valAx>
        <c:axId val="189921536"/>
        <c:scaling>
          <c:orientation val="minMax"/>
          <c:max val="40"/>
          <c:min val="-15"/>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20000"/>
        <c:crosses val="autoZero"/>
        <c:crossBetween val="between"/>
        <c:majorUnit val="5"/>
      </c:valAx>
      <c:valAx>
        <c:axId val="189997056"/>
        <c:scaling>
          <c:orientation val="minMax"/>
          <c:max val="1"/>
        </c:scaling>
        <c:delete val="0"/>
        <c:axPos val="r"/>
        <c:numFmt formatCode="General" sourceLinked="1"/>
        <c:majorTickMark val="none"/>
        <c:minorTickMark val="none"/>
        <c:tickLblPos val="none"/>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998592"/>
        <c:crosses val="max"/>
        <c:crossBetween val="between"/>
      </c:valAx>
      <c:catAx>
        <c:axId val="189998592"/>
        <c:scaling>
          <c:orientation val="minMax"/>
        </c:scaling>
        <c:delete val="1"/>
        <c:axPos val="b"/>
        <c:numFmt formatCode="General" sourceLinked="1"/>
        <c:majorTickMark val="none"/>
        <c:minorTickMark val="none"/>
        <c:tickLblPos val="none"/>
        <c:crossAx val="18999705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20566730666002E-2"/>
          <c:y val="3.4751486912409445E-2"/>
          <c:w val="0.91028645461911972"/>
          <c:h val="0.84194908257416312"/>
        </c:manualLayout>
      </c:layout>
      <c:lineChart>
        <c:grouping val="standard"/>
        <c:varyColors val="0"/>
        <c:ser>
          <c:idx val="0"/>
          <c:order val="0"/>
          <c:tx>
            <c:strRef>
              <c:f>Sheet1!$B$1</c:f>
              <c:strCache>
                <c:ptCount val="1"/>
                <c:pt idx="0">
                  <c:v>World Trade</c:v>
                </c:pt>
              </c:strCache>
            </c:strRef>
          </c:tx>
          <c:spPr>
            <a:ln w="28575" cap="rnd">
              <a:solidFill>
                <a:schemeClr val="accent2">
                  <a:lumMod val="50000"/>
                </a:schemeClr>
              </a:solidFill>
              <a:round/>
            </a:ln>
            <a:effectLst/>
          </c:spPr>
          <c:marker>
            <c:symbol val="none"/>
          </c:marker>
          <c:cat>
            <c:numRef>
              <c:f>Sheet1!$A$2:$A$325</c:f>
              <c:numCache>
                <c:formatCode>[$-409]mmm\-yy;@</c:formatCode>
                <c:ptCount val="324"/>
                <c:pt idx="0">
                  <c:v>33239</c:v>
                </c:pt>
                <c:pt idx="1">
                  <c:v>33270</c:v>
                </c:pt>
                <c:pt idx="2">
                  <c:v>33298</c:v>
                </c:pt>
                <c:pt idx="3">
                  <c:v>33329</c:v>
                </c:pt>
                <c:pt idx="4">
                  <c:v>33359</c:v>
                </c:pt>
                <c:pt idx="5">
                  <c:v>33390</c:v>
                </c:pt>
                <c:pt idx="6">
                  <c:v>33420</c:v>
                </c:pt>
                <c:pt idx="7">
                  <c:v>33451</c:v>
                </c:pt>
                <c:pt idx="8">
                  <c:v>33482</c:v>
                </c:pt>
                <c:pt idx="9">
                  <c:v>33512</c:v>
                </c:pt>
                <c:pt idx="10">
                  <c:v>33543</c:v>
                </c:pt>
                <c:pt idx="11">
                  <c:v>33573</c:v>
                </c:pt>
                <c:pt idx="12">
                  <c:v>33604</c:v>
                </c:pt>
                <c:pt idx="13">
                  <c:v>33635</c:v>
                </c:pt>
                <c:pt idx="14">
                  <c:v>33664</c:v>
                </c:pt>
                <c:pt idx="15">
                  <c:v>33695</c:v>
                </c:pt>
                <c:pt idx="16">
                  <c:v>33725</c:v>
                </c:pt>
                <c:pt idx="17">
                  <c:v>33756</c:v>
                </c:pt>
                <c:pt idx="18">
                  <c:v>33786</c:v>
                </c:pt>
                <c:pt idx="19">
                  <c:v>33817</c:v>
                </c:pt>
                <c:pt idx="20">
                  <c:v>33848</c:v>
                </c:pt>
                <c:pt idx="21">
                  <c:v>33878</c:v>
                </c:pt>
                <c:pt idx="22">
                  <c:v>33909</c:v>
                </c:pt>
                <c:pt idx="23">
                  <c:v>33939</c:v>
                </c:pt>
                <c:pt idx="24">
                  <c:v>33970</c:v>
                </c:pt>
                <c:pt idx="25">
                  <c:v>34001</c:v>
                </c:pt>
                <c:pt idx="26">
                  <c:v>34029</c:v>
                </c:pt>
                <c:pt idx="27">
                  <c:v>34060</c:v>
                </c:pt>
                <c:pt idx="28">
                  <c:v>34090</c:v>
                </c:pt>
                <c:pt idx="29">
                  <c:v>34121</c:v>
                </c:pt>
                <c:pt idx="30">
                  <c:v>34151</c:v>
                </c:pt>
                <c:pt idx="31">
                  <c:v>34182</c:v>
                </c:pt>
                <c:pt idx="32">
                  <c:v>34213</c:v>
                </c:pt>
                <c:pt idx="33">
                  <c:v>34243</c:v>
                </c:pt>
                <c:pt idx="34">
                  <c:v>34274</c:v>
                </c:pt>
                <c:pt idx="35">
                  <c:v>34304</c:v>
                </c:pt>
                <c:pt idx="36">
                  <c:v>34335</c:v>
                </c:pt>
                <c:pt idx="37">
                  <c:v>34366</c:v>
                </c:pt>
                <c:pt idx="38">
                  <c:v>34394</c:v>
                </c:pt>
                <c:pt idx="39">
                  <c:v>34425</c:v>
                </c:pt>
                <c:pt idx="40">
                  <c:v>34455</c:v>
                </c:pt>
                <c:pt idx="41">
                  <c:v>34486</c:v>
                </c:pt>
                <c:pt idx="42">
                  <c:v>34516</c:v>
                </c:pt>
                <c:pt idx="43">
                  <c:v>34547</c:v>
                </c:pt>
                <c:pt idx="44">
                  <c:v>34578</c:v>
                </c:pt>
                <c:pt idx="45">
                  <c:v>34608</c:v>
                </c:pt>
                <c:pt idx="46">
                  <c:v>34639</c:v>
                </c:pt>
                <c:pt idx="47">
                  <c:v>34669</c:v>
                </c:pt>
                <c:pt idx="48">
                  <c:v>34700</c:v>
                </c:pt>
                <c:pt idx="49">
                  <c:v>34731</c:v>
                </c:pt>
                <c:pt idx="50">
                  <c:v>34759</c:v>
                </c:pt>
                <c:pt idx="51">
                  <c:v>34790</c:v>
                </c:pt>
                <c:pt idx="52">
                  <c:v>34820</c:v>
                </c:pt>
                <c:pt idx="53">
                  <c:v>34851</c:v>
                </c:pt>
                <c:pt idx="54">
                  <c:v>34881</c:v>
                </c:pt>
                <c:pt idx="55">
                  <c:v>34912</c:v>
                </c:pt>
                <c:pt idx="56">
                  <c:v>34943</c:v>
                </c:pt>
                <c:pt idx="57">
                  <c:v>34973</c:v>
                </c:pt>
                <c:pt idx="58">
                  <c:v>35004</c:v>
                </c:pt>
                <c:pt idx="59">
                  <c:v>35034</c:v>
                </c:pt>
                <c:pt idx="60">
                  <c:v>35065</c:v>
                </c:pt>
                <c:pt idx="61">
                  <c:v>35096</c:v>
                </c:pt>
                <c:pt idx="62">
                  <c:v>35125</c:v>
                </c:pt>
                <c:pt idx="63">
                  <c:v>35156</c:v>
                </c:pt>
                <c:pt idx="64">
                  <c:v>35186</c:v>
                </c:pt>
                <c:pt idx="65">
                  <c:v>35217</c:v>
                </c:pt>
                <c:pt idx="66">
                  <c:v>35247</c:v>
                </c:pt>
                <c:pt idx="67">
                  <c:v>35278</c:v>
                </c:pt>
                <c:pt idx="68">
                  <c:v>35309</c:v>
                </c:pt>
                <c:pt idx="69">
                  <c:v>35339</c:v>
                </c:pt>
                <c:pt idx="70">
                  <c:v>35370</c:v>
                </c:pt>
                <c:pt idx="71">
                  <c:v>35400</c:v>
                </c:pt>
                <c:pt idx="72">
                  <c:v>35431</c:v>
                </c:pt>
                <c:pt idx="73">
                  <c:v>35462</c:v>
                </c:pt>
                <c:pt idx="74">
                  <c:v>35490</c:v>
                </c:pt>
                <c:pt idx="75">
                  <c:v>35521</c:v>
                </c:pt>
                <c:pt idx="76">
                  <c:v>35551</c:v>
                </c:pt>
                <c:pt idx="77">
                  <c:v>35582</c:v>
                </c:pt>
                <c:pt idx="78">
                  <c:v>35612</c:v>
                </c:pt>
                <c:pt idx="79">
                  <c:v>35643</c:v>
                </c:pt>
                <c:pt idx="80">
                  <c:v>35674</c:v>
                </c:pt>
                <c:pt idx="81">
                  <c:v>35704</c:v>
                </c:pt>
                <c:pt idx="82">
                  <c:v>35735</c:v>
                </c:pt>
                <c:pt idx="83">
                  <c:v>35765</c:v>
                </c:pt>
                <c:pt idx="84">
                  <c:v>35796</c:v>
                </c:pt>
                <c:pt idx="85">
                  <c:v>35827</c:v>
                </c:pt>
                <c:pt idx="86">
                  <c:v>35855</c:v>
                </c:pt>
                <c:pt idx="87">
                  <c:v>35886</c:v>
                </c:pt>
                <c:pt idx="88">
                  <c:v>35916</c:v>
                </c:pt>
                <c:pt idx="89">
                  <c:v>35947</c:v>
                </c:pt>
                <c:pt idx="90">
                  <c:v>35977</c:v>
                </c:pt>
                <c:pt idx="91">
                  <c:v>36008</c:v>
                </c:pt>
                <c:pt idx="92">
                  <c:v>36039</c:v>
                </c:pt>
                <c:pt idx="93">
                  <c:v>36069</c:v>
                </c:pt>
                <c:pt idx="94">
                  <c:v>36100</c:v>
                </c:pt>
                <c:pt idx="95">
                  <c:v>36130</c:v>
                </c:pt>
                <c:pt idx="96">
                  <c:v>36161</c:v>
                </c:pt>
                <c:pt idx="97">
                  <c:v>36192</c:v>
                </c:pt>
                <c:pt idx="98">
                  <c:v>36220</c:v>
                </c:pt>
                <c:pt idx="99">
                  <c:v>36251</c:v>
                </c:pt>
                <c:pt idx="100">
                  <c:v>36281</c:v>
                </c:pt>
                <c:pt idx="101">
                  <c:v>36312</c:v>
                </c:pt>
                <c:pt idx="102">
                  <c:v>36342</c:v>
                </c:pt>
                <c:pt idx="103">
                  <c:v>36373</c:v>
                </c:pt>
                <c:pt idx="104">
                  <c:v>36404</c:v>
                </c:pt>
                <c:pt idx="105">
                  <c:v>36434</c:v>
                </c:pt>
                <c:pt idx="106">
                  <c:v>36465</c:v>
                </c:pt>
                <c:pt idx="107">
                  <c:v>36495</c:v>
                </c:pt>
                <c:pt idx="108">
                  <c:v>36526</c:v>
                </c:pt>
                <c:pt idx="109">
                  <c:v>36557</c:v>
                </c:pt>
                <c:pt idx="110">
                  <c:v>36586</c:v>
                </c:pt>
                <c:pt idx="111">
                  <c:v>36617</c:v>
                </c:pt>
                <c:pt idx="112">
                  <c:v>36647</c:v>
                </c:pt>
                <c:pt idx="113">
                  <c:v>36678</c:v>
                </c:pt>
                <c:pt idx="114">
                  <c:v>36708</c:v>
                </c:pt>
                <c:pt idx="115">
                  <c:v>36739</c:v>
                </c:pt>
                <c:pt idx="116">
                  <c:v>36770</c:v>
                </c:pt>
                <c:pt idx="117">
                  <c:v>36800</c:v>
                </c:pt>
                <c:pt idx="118">
                  <c:v>36831</c:v>
                </c:pt>
                <c:pt idx="119">
                  <c:v>36861</c:v>
                </c:pt>
                <c:pt idx="120">
                  <c:v>36892</c:v>
                </c:pt>
                <c:pt idx="121">
                  <c:v>36923</c:v>
                </c:pt>
                <c:pt idx="122">
                  <c:v>36951</c:v>
                </c:pt>
                <c:pt idx="123">
                  <c:v>36982</c:v>
                </c:pt>
                <c:pt idx="124">
                  <c:v>37012</c:v>
                </c:pt>
                <c:pt idx="125">
                  <c:v>37043</c:v>
                </c:pt>
                <c:pt idx="126">
                  <c:v>37073</c:v>
                </c:pt>
                <c:pt idx="127">
                  <c:v>37104</c:v>
                </c:pt>
                <c:pt idx="128">
                  <c:v>37135</c:v>
                </c:pt>
                <c:pt idx="129">
                  <c:v>37165</c:v>
                </c:pt>
                <c:pt idx="130">
                  <c:v>37196</c:v>
                </c:pt>
                <c:pt idx="131">
                  <c:v>37226</c:v>
                </c:pt>
                <c:pt idx="132">
                  <c:v>37257</c:v>
                </c:pt>
                <c:pt idx="133">
                  <c:v>37288</c:v>
                </c:pt>
                <c:pt idx="134">
                  <c:v>37316</c:v>
                </c:pt>
                <c:pt idx="135">
                  <c:v>37347</c:v>
                </c:pt>
                <c:pt idx="136">
                  <c:v>37377</c:v>
                </c:pt>
                <c:pt idx="137">
                  <c:v>37408</c:v>
                </c:pt>
                <c:pt idx="138">
                  <c:v>37438</c:v>
                </c:pt>
                <c:pt idx="139">
                  <c:v>37469</c:v>
                </c:pt>
                <c:pt idx="140">
                  <c:v>37500</c:v>
                </c:pt>
                <c:pt idx="141">
                  <c:v>37530</c:v>
                </c:pt>
                <c:pt idx="142">
                  <c:v>37561</c:v>
                </c:pt>
                <c:pt idx="143">
                  <c:v>37591</c:v>
                </c:pt>
                <c:pt idx="144">
                  <c:v>37622</c:v>
                </c:pt>
                <c:pt idx="145">
                  <c:v>37653</c:v>
                </c:pt>
                <c:pt idx="146">
                  <c:v>37681</c:v>
                </c:pt>
                <c:pt idx="147">
                  <c:v>37712</c:v>
                </c:pt>
                <c:pt idx="148">
                  <c:v>37742</c:v>
                </c:pt>
                <c:pt idx="149">
                  <c:v>37773</c:v>
                </c:pt>
                <c:pt idx="150">
                  <c:v>37803</c:v>
                </c:pt>
                <c:pt idx="151">
                  <c:v>37834</c:v>
                </c:pt>
                <c:pt idx="152">
                  <c:v>37865</c:v>
                </c:pt>
                <c:pt idx="153">
                  <c:v>37895</c:v>
                </c:pt>
                <c:pt idx="154">
                  <c:v>37926</c:v>
                </c:pt>
                <c:pt idx="155">
                  <c:v>37956</c:v>
                </c:pt>
                <c:pt idx="156">
                  <c:v>37987</c:v>
                </c:pt>
                <c:pt idx="157">
                  <c:v>38018</c:v>
                </c:pt>
                <c:pt idx="158">
                  <c:v>38047</c:v>
                </c:pt>
                <c:pt idx="159">
                  <c:v>38078</c:v>
                </c:pt>
                <c:pt idx="160">
                  <c:v>38108</c:v>
                </c:pt>
                <c:pt idx="161">
                  <c:v>38139</c:v>
                </c:pt>
                <c:pt idx="162">
                  <c:v>38169</c:v>
                </c:pt>
                <c:pt idx="163">
                  <c:v>38200</c:v>
                </c:pt>
                <c:pt idx="164">
                  <c:v>38231</c:v>
                </c:pt>
                <c:pt idx="165">
                  <c:v>38261</c:v>
                </c:pt>
                <c:pt idx="166">
                  <c:v>38292</c:v>
                </c:pt>
                <c:pt idx="167">
                  <c:v>38322</c:v>
                </c:pt>
                <c:pt idx="168">
                  <c:v>38353</c:v>
                </c:pt>
                <c:pt idx="169">
                  <c:v>38384</c:v>
                </c:pt>
                <c:pt idx="170">
                  <c:v>38412</c:v>
                </c:pt>
                <c:pt idx="171">
                  <c:v>38443</c:v>
                </c:pt>
                <c:pt idx="172">
                  <c:v>38473</c:v>
                </c:pt>
                <c:pt idx="173">
                  <c:v>38504</c:v>
                </c:pt>
                <c:pt idx="174">
                  <c:v>38534</c:v>
                </c:pt>
                <c:pt idx="175">
                  <c:v>38565</c:v>
                </c:pt>
                <c:pt idx="176">
                  <c:v>38596</c:v>
                </c:pt>
                <c:pt idx="177">
                  <c:v>38626</c:v>
                </c:pt>
                <c:pt idx="178">
                  <c:v>38657</c:v>
                </c:pt>
                <c:pt idx="179">
                  <c:v>38687</c:v>
                </c:pt>
                <c:pt idx="180">
                  <c:v>38718</c:v>
                </c:pt>
                <c:pt idx="181">
                  <c:v>38749</c:v>
                </c:pt>
                <c:pt idx="182">
                  <c:v>38777</c:v>
                </c:pt>
                <c:pt idx="183">
                  <c:v>38808</c:v>
                </c:pt>
                <c:pt idx="184">
                  <c:v>38838</c:v>
                </c:pt>
                <c:pt idx="185">
                  <c:v>38869</c:v>
                </c:pt>
                <c:pt idx="186">
                  <c:v>38899</c:v>
                </c:pt>
                <c:pt idx="187">
                  <c:v>38930</c:v>
                </c:pt>
                <c:pt idx="188">
                  <c:v>38961</c:v>
                </c:pt>
                <c:pt idx="189">
                  <c:v>38991</c:v>
                </c:pt>
                <c:pt idx="190">
                  <c:v>39022</c:v>
                </c:pt>
                <c:pt idx="191">
                  <c:v>39052</c:v>
                </c:pt>
                <c:pt idx="192">
                  <c:v>39083</c:v>
                </c:pt>
                <c:pt idx="193">
                  <c:v>39114</c:v>
                </c:pt>
                <c:pt idx="194">
                  <c:v>39142</c:v>
                </c:pt>
                <c:pt idx="195">
                  <c:v>39173</c:v>
                </c:pt>
                <c:pt idx="196">
                  <c:v>39203</c:v>
                </c:pt>
                <c:pt idx="197">
                  <c:v>39234</c:v>
                </c:pt>
                <c:pt idx="198">
                  <c:v>39264</c:v>
                </c:pt>
                <c:pt idx="199">
                  <c:v>39295</c:v>
                </c:pt>
                <c:pt idx="200">
                  <c:v>39326</c:v>
                </c:pt>
                <c:pt idx="201">
                  <c:v>39356</c:v>
                </c:pt>
                <c:pt idx="202">
                  <c:v>39387</c:v>
                </c:pt>
                <c:pt idx="203">
                  <c:v>39417</c:v>
                </c:pt>
                <c:pt idx="204">
                  <c:v>39448</c:v>
                </c:pt>
                <c:pt idx="205">
                  <c:v>39479</c:v>
                </c:pt>
                <c:pt idx="206">
                  <c:v>39508</c:v>
                </c:pt>
                <c:pt idx="207">
                  <c:v>39539</c:v>
                </c:pt>
                <c:pt idx="208">
                  <c:v>39569</c:v>
                </c:pt>
                <c:pt idx="209">
                  <c:v>39600</c:v>
                </c:pt>
                <c:pt idx="210">
                  <c:v>39630</c:v>
                </c:pt>
                <c:pt idx="211">
                  <c:v>39661</c:v>
                </c:pt>
                <c:pt idx="212">
                  <c:v>39692</c:v>
                </c:pt>
                <c:pt idx="213">
                  <c:v>39722</c:v>
                </c:pt>
                <c:pt idx="214">
                  <c:v>39753</c:v>
                </c:pt>
                <c:pt idx="215">
                  <c:v>39783</c:v>
                </c:pt>
                <c:pt idx="216">
                  <c:v>39814</c:v>
                </c:pt>
                <c:pt idx="217">
                  <c:v>39845</c:v>
                </c:pt>
                <c:pt idx="218">
                  <c:v>39873</c:v>
                </c:pt>
                <c:pt idx="219">
                  <c:v>39904</c:v>
                </c:pt>
                <c:pt idx="220">
                  <c:v>39934</c:v>
                </c:pt>
                <c:pt idx="221">
                  <c:v>39965</c:v>
                </c:pt>
                <c:pt idx="222">
                  <c:v>39995</c:v>
                </c:pt>
                <c:pt idx="223">
                  <c:v>40026</c:v>
                </c:pt>
                <c:pt idx="224">
                  <c:v>40057</c:v>
                </c:pt>
                <c:pt idx="225">
                  <c:v>40087</c:v>
                </c:pt>
                <c:pt idx="226">
                  <c:v>40118</c:v>
                </c:pt>
                <c:pt idx="227">
                  <c:v>40148</c:v>
                </c:pt>
                <c:pt idx="228">
                  <c:v>40179</c:v>
                </c:pt>
                <c:pt idx="229">
                  <c:v>40210</c:v>
                </c:pt>
                <c:pt idx="230">
                  <c:v>40238</c:v>
                </c:pt>
                <c:pt idx="231">
                  <c:v>40269</c:v>
                </c:pt>
                <c:pt idx="232">
                  <c:v>40299</c:v>
                </c:pt>
                <c:pt idx="233">
                  <c:v>40330</c:v>
                </c:pt>
                <c:pt idx="234">
                  <c:v>40360</c:v>
                </c:pt>
                <c:pt idx="235">
                  <c:v>40391</c:v>
                </c:pt>
                <c:pt idx="236">
                  <c:v>40422</c:v>
                </c:pt>
                <c:pt idx="237">
                  <c:v>40452</c:v>
                </c:pt>
                <c:pt idx="238">
                  <c:v>40483</c:v>
                </c:pt>
                <c:pt idx="239">
                  <c:v>40513</c:v>
                </c:pt>
                <c:pt idx="240">
                  <c:v>40544</c:v>
                </c:pt>
                <c:pt idx="241">
                  <c:v>40575</c:v>
                </c:pt>
                <c:pt idx="242">
                  <c:v>40613</c:v>
                </c:pt>
                <c:pt idx="243">
                  <c:v>40644</c:v>
                </c:pt>
                <c:pt idx="244">
                  <c:v>40664</c:v>
                </c:pt>
                <c:pt idx="245">
                  <c:v>40695</c:v>
                </c:pt>
                <c:pt idx="246">
                  <c:v>40725</c:v>
                </c:pt>
                <c:pt idx="247">
                  <c:v>40756</c:v>
                </c:pt>
                <c:pt idx="248">
                  <c:v>40787</c:v>
                </c:pt>
                <c:pt idx="249">
                  <c:v>40817</c:v>
                </c:pt>
                <c:pt idx="250">
                  <c:v>40858</c:v>
                </c:pt>
                <c:pt idx="251">
                  <c:v>40878</c:v>
                </c:pt>
                <c:pt idx="252">
                  <c:v>40909</c:v>
                </c:pt>
                <c:pt idx="253">
                  <c:v>40940</c:v>
                </c:pt>
                <c:pt idx="254" formatCode="d\-mmm">
                  <c:v>40969</c:v>
                </c:pt>
                <c:pt idx="255" formatCode="mmm\-yy">
                  <c:v>41000</c:v>
                </c:pt>
                <c:pt idx="256" formatCode="mmm\-yy">
                  <c:v>41030</c:v>
                </c:pt>
                <c:pt idx="257" formatCode="mmm\-yy">
                  <c:v>41061</c:v>
                </c:pt>
                <c:pt idx="258" formatCode="mmm\-yy">
                  <c:v>41091</c:v>
                </c:pt>
                <c:pt idx="259" formatCode="mmm\-yy">
                  <c:v>41122</c:v>
                </c:pt>
                <c:pt idx="260" formatCode="mmm\-yy">
                  <c:v>41153</c:v>
                </c:pt>
                <c:pt idx="261" formatCode="mmm\-yy">
                  <c:v>41183</c:v>
                </c:pt>
                <c:pt idx="262" formatCode="mmm\-yy">
                  <c:v>41214</c:v>
                </c:pt>
                <c:pt idx="263" formatCode="mmm\-yy">
                  <c:v>41244</c:v>
                </c:pt>
                <c:pt idx="264" formatCode="mmm\-yy">
                  <c:v>41275</c:v>
                </c:pt>
                <c:pt idx="265" formatCode="mmm\-yy">
                  <c:v>41306</c:v>
                </c:pt>
                <c:pt idx="266" formatCode="mmm\-yy">
                  <c:v>41334</c:v>
                </c:pt>
                <c:pt idx="267" formatCode="mmm\-yy">
                  <c:v>41365</c:v>
                </c:pt>
                <c:pt idx="268" formatCode="mmm\-yy">
                  <c:v>41395</c:v>
                </c:pt>
                <c:pt idx="269" formatCode="mmm\-yy">
                  <c:v>41426</c:v>
                </c:pt>
                <c:pt idx="270" formatCode="mmm\-yy">
                  <c:v>41456</c:v>
                </c:pt>
                <c:pt idx="271" formatCode="mmm\-yy">
                  <c:v>41487</c:v>
                </c:pt>
                <c:pt idx="272" formatCode="mmm\-yy">
                  <c:v>41518</c:v>
                </c:pt>
                <c:pt idx="273" formatCode="mmm\-yy">
                  <c:v>41548</c:v>
                </c:pt>
                <c:pt idx="274" formatCode="mmm\-yy">
                  <c:v>41579</c:v>
                </c:pt>
                <c:pt idx="275" formatCode="mmm\-yy">
                  <c:v>41609</c:v>
                </c:pt>
                <c:pt idx="276" formatCode="mmm\-yy">
                  <c:v>41640</c:v>
                </c:pt>
                <c:pt idx="277" formatCode="mmm\-yy">
                  <c:v>41671</c:v>
                </c:pt>
                <c:pt idx="278" formatCode="mmm\-yy">
                  <c:v>41699</c:v>
                </c:pt>
                <c:pt idx="279" formatCode="mmm\-yy">
                  <c:v>41730</c:v>
                </c:pt>
                <c:pt idx="280" formatCode="mmm\-yy">
                  <c:v>41760</c:v>
                </c:pt>
                <c:pt idx="281" formatCode="mmm\-yy">
                  <c:v>41791</c:v>
                </c:pt>
                <c:pt idx="282" formatCode="mmm\-yy">
                  <c:v>41821</c:v>
                </c:pt>
                <c:pt idx="283" formatCode="mmm\-yy">
                  <c:v>41852</c:v>
                </c:pt>
                <c:pt idx="284" formatCode="mmm\-yy">
                  <c:v>41883</c:v>
                </c:pt>
                <c:pt idx="285" formatCode="mmm\-yy">
                  <c:v>41913</c:v>
                </c:pt>
                <c:pt idx="286" formatCode="mmm\-yy">
                  <c:v>41944</c:v>
                </c:pt>
                <c:pt idx="287" formatCode="mmm\-yy">
                  <c:v>41974</c:v>
                </c:pt>
                <c:pt idx="288" formatCode="mmm\-yy">
                  <c:v>42005</c:v>
                </c:pt>
                <c:pt idx="289" formatCode="mmm\-yy">
                  <c:v>42036</c:v>
                </c:pt>
                <c:pt idx="290" formatCode="d\-mmm">
                  <c:v>42064</c:v>
                </c:pt>
                <c:pt idx="291" formatCode="mmm\-yy">
                  <c:v>42095</c:v>
                </c:pt>
                <c:pt idx="292" formatCode="mmm\-yy">
                  <c:v>42125</c:v>
                </c:pt>
                <c:pt idx="293" formatCode="mmm\-yy">
                  <c:v>42156</c:v>
                </c:pt>
                <c:pt idx="294" formatCode="mmm\-yy">
                  <c:v>42186</c:v>
                </c:pt>
                <c:pt idx="295" formatCode="mmm\-yy">
                  <c:v>42217</c:v>
                </c:pt>
                <c:pt idx="296" formatCode="mmm\-yy">
                  <c:v>42248</c:v>
                </c:pt>
                <c:pt idx="297" formatCode="mmm\-yy">
                  <c:v>42278</c:v>
                </c:pt>
                <c:pt idx="298" formatCode="mmm\-yy">
                  <c:v>42309</c:v>
                </c:pt>
                <c:pt idx="299" formatCode="mmm\-yy">
                  <c:v>42339</c:v>
                </c:pt>
                <c:pt idx="300" formatCode="mmm\-yy">
                  <c:v>42370</c:v>
                </c:pt>
                <c:pt idx="301" formatCode="d\-mmm">
                  <c:v>42401</c:v>
                </c:pt>
                <c:pt idx="302" formatCode="mmm\-yy">
                  <c:v>42430</c:v>
                </c:pt>
                <c:pt idx="303" formatCode="mmm\-yy">
                  <c:v>42461</c:v>
                </c:pt>
                <c:pt idx="304" formatCode="mmm\-yy">
                  <c:v>42491</c:v>
                </c:pt>
                <c:pt idx="305" formatCode="mmm\-yy">
                  <c:v>42522</c:v>
                </c:pt>
                <c:pt idx="306" formatCode="mmm\-yy">
                  <c:v>42552</c:v>
                </c:pt>
                <c:pt idx="307" formatCode="mmm\-yy">
                  <c:v>42583</c:v>
                </c:pt>
                <c:pt idx="308" formatCode="mmm\-yy">
                  <c:v>42614</c:v>
                </c:pt>
                <c:pt idx="309" formatCode="mmm\-yy">
                  <c:v>42644</c:v>
                </c:pt>
                <c:pt idx="310" formatCode="mmm\-yy">
                  <c:v>42675</c:v>
                </c:pt>
                <c:pt idx="311" formatCode="mmm\-yy">
                  <c:v>42705</c:v>
                </c:pt>
                <c:pt idx="312" formatCode="mmm\-yy">
                  <c:v>42736</c:v>
                </c:pt>
                <c:pt idx="313" formatCode="mmm\-yy">
                  <c:v>42767</c:v>
                </c:pt>
                <c:pt idx="314" formatCode="mmm\-yy">
                  <c:v>42795</c:v>
                </c:pt>
                <c:pt idx="315" formatCode="mmm\-yy">
                  <c:v>42826</c:v>
                </c:pt>
                <c:pt idx="316" formatCode="mmm\-yy">
                  <c:v>42856</c:v>
                </c:pt>
                <c:pt idx="317" formatCode="mmm\-yy">
                  <c:v>42887</c:v>
                </c:pt>
                <c:pt idx="318" formatCode="mmm\-yy">
                  <c:v>42917</c:v>
                </c:pt>
                <c:pt idx="319" formatCode="mmm\-yy">
                  <c:v>42948</c:v>
                </c:pt>
                <c:pt idx="320" formatCode="mmm\-yy">
                  <c:v>42979</c:v>
                </c:pt>
                <c:pt idx="321" formatCode="mmm\-yy">
                  <c:v>43009</c:v>
                </c:pt>
                <c:pt idx="322" formatCode="mmm\-yy">
                  <c:v>43040</c:v>
                </c:pt>
                <c:pt idx="323" formatCode="mmm\-yy">
                  <c:v>43070</c:v>
                </c:pt>
              </c:numCache>
            </c:numRef>
          </c:cat>
          <c:val>
            <c:numRef>
              <c:f>Sheet1!$B$2:$B$325</c:f>
              <c:numCache>
                <c:formatCode>0.0</c:formatCode>
                <c:ptCount val="324"/>
                <c:pt idx="0">
                  <c:v>40.536311039102358</c:v>
                </c:pt>
                <c:pt idx="1">
                  <c:v>39.384386265947825</c:v>
                </c:pt>
                <c:pt idx="2">
                  <c:v>39.113287590697162</c:v>
                </c:pt>
                <c:pt idx="3">
                  <c:v>39.402547119589144</c:v>
                </c:pt>
                <c:pt idx="4">
                  <c:v>40.213972151024386</c:v>
                </c:pt>
                <c:pt idx="5">
                  <c:v>39.742909066343941</c:v>
                </c:pt>
                <c:pt idx="6">
                  <c:v>40.768811835703225</c:v>
                </c:pt>
                <c:pt idx="7">
                  <c:v>40.865044840302005</c:v>
                </c:pt>
                <c:pt idx="8">
                  <c:v>40.610443457316698</c:v>
                </c:pt>
                <c:pt idx="9">
                  <c:v>41.048413464477264</c:v>
                </c:pt>
                <c:pt idx="10">
                  <c:v>41.330043618409036</c:v>
                </c:pt>
                <c:pt idx="11">
                  <c:v>40.967579640983665</c:v>
                </c:pt>
                <c:pt idx="12">
                  <c:v>41.982846434160471</c:v>
                </c:pt>
                <c:pt idx="13">
                  <c:v>42.092387674978212</c:v>
                </c:pt>
                <c:pt idx="14">
                  <c:v>41.83283591723157</c:v>
                </c:pt>
                <c:pt idx="15">
                  <c:v>42.217023544301121</c:v>
                </c:pt>
                <c:pt idx="16">
                  <c:v>41.832221280428655</c:v>
                </c:pt>
                <c:pt idx="17">
                  <c:v>42.331748251460048</c:v>
                </c:pt>
                <c:pt idx="18">
                  <c:v>43.017726833537516</c:v>
                </c:pt>
                <c:pt idx="19">
                  <c:v>42.383839694846337</c:v>
                </c:pt>
                <c:pt idx="20">
                  <c:v>42.829507861000323</c:v>
                </c:pt>
                <c:pt idx="21">
                  <c:v>43.201137449598832</c:v>
                </c:pt>
                <c:pt idx="22">
                  <c:v>42.993538350498696</c:v>
                </c:pt>
                <c:pt idx="23">
                  <c:v>43.405336843008925</c:v>
                </c:pt>
                <c:pt idx="24">
                  <c:v>42.889292731183907</c:v>
                </c:pt>
                <c:pt idx="25">
                  <c:v>43.369209628598249</c:v>
                </c:pt>
                <c:pt idx="26">
                  <c:v>43.710071644141749</c:v>
                </c:pt>
                <c:pt idx="27">
                  <c:v>43.701592826061152</c:v>
                </c:pt>
                <c:pt idx="28">
                  <c:v>43.209467031198358</c:v>
                </c:pt>
                <c:pt idx="29">
                  <c:v>43.551265744683597</c:v>
                </c:pt>
                <c:pt idx="30">
                  <c:v>43.871900482973203</c:v>
                </c:pt>
                <c:pt idx="31">
                  <c:v>43.862127441877277</c:v>
                </c:pt>
                <c:pt idx="32">
                  <c:v>44.606517300980634</c:v>
                </c:pt>
                <c:pt idx="33">
                  <c:v>44.834161037485288</c:v>
                </c:pt>
                <c:pt idx="34">
                  <c:v>45.159568972336032</c:v>
                </c:pt>
                <c:pt idx="35">
                  <c:v>45.940938446787619</c:v>
                </c:pt>
                <c:pt idx="36">
                  <c:v>45.969264500166865</c:v>
                </c:pt>
                <c:pt idx="37">
                  <c:v>46.357812509030218</c:v>
                </c:pt>
                <c:pt idx="38">
                  <c:v>47.442447106039104</c:v>
                </c:pt>
                <c:pt idx="39">
                  <c:v>47.510726858672818</c:v>
                </c:pt>
                <c:pt idx="40">
                  <c:v>47.869165866334669</c:v>
                </c:pt>
                <c:pt idx="41">
                  <c:v>48.923592984794581</c:v>
                </c:pt>
                <c:pt idx="42">
                  <c:v>48.179377739239087</c:v>
                </c:pt>
                <c:pt idx="43">
                  <c:v>49.898691851270748</c:v>
                </c:pt>
                <c:pt idx="44">
                  <c:v>49.973254577654878</c:v>
                </c:pt>
                <c:pt idx="45">
                  <c:v>50.108177975443823</c:v>
                </c:pt>
                <c:pt idx="46">
                  <c:v>51.348792093394763</c:v>
                </c:pt>
                <c:pt idx="47">
                  <c:v>52.518545000221259</c:v>
                </c:pt>
                <c:pt idx="48">
                  <c:v>51.914056558528266</c:v>
                </c:pt>
                <c:pt idx="49">
                  <c:v>52.125600667308461</c:v>
                </c:pt>
                <c:pt idx="50">
                  <c:v>52.954406036138238</c:v>
                </c:pt>
                <c:pt idx="51">
                  <c:v>52.3097044159924</c:v>
                </c:pt>
                <c:pt idx="52">
                  <c:v>53.582231567442975</c:v>
                </c:pt>
                <c:pt idx="53">
                  <c:v>53.895906495798876</c:v>
                </c:pt>
                <c:pt idx="54">
                  <c:v>53.069749515693587</c:v>
                </c:pt>
                <c:pt idx="55">
                  <c:v>54.089645794120905</c:v>
                </c:pt>
                <c:pt idx="56">
                  <c:v>54.252940466559089</c:v>
                </c:pt>
                <c:pt idx="57">
                  <c:v>54.28521231300148</c:v>
                </c:pt>
                <c:pt idx="58">
                  <c:v>54.639735420204701</c:v>
                </c:pt>
                <c:pt idx="59">
                  <c:v>54.925673852227447</c:v>
                </c:pt>
                <c:pt idx="60">
                  <c:v>56.021287970600937</c:v>
                </c:pt>
                <c:pt idx="61">
                  <c:v>56.353890562415337</c:v>
                </c:pt>
                <c:pt idx="62">
                  <c:v>55.956775187787365</c:v>
                </c:pt>
                <c:pt idx="63">
                  <c:v>56.804898234255894</c:v>
                </c:pt>
                <c:pt idx="64">
                  <c:v>57.142205540403637</c:v>
                </c:pt>
                <c:pt idx="65">
                  <c:v>56.499690702149934</c:v>
                </c:pt>
                <c:pt idx="66">
                  <c:v>57.779901425745521</c:v>
                </c:pt>
                <c:pt idx="67">
                  <c:v>57.790758958969292</c:v>
                </c:pt>
                <c:pt idx="68">
                  <c:v>57.942396335924535</c:v>
                </c:pt>
                <c:pt idx="69">
                  <c:v>59.179818098503418</c:v>
                </c:pt>
                <c:pt idx="70">
                  <c:v>59.107919145898236</c:v>
                </c:pt>
                <c:pt idx="71">
                  <c:v>59.229024763958527</c:v>
                </c:pt>
                <c:pt idx="72">
                  <c:v>60.570095637236946</c:v>
                </c:pt>
                <c:pt idx="73">
                  <c:v>60.321980771591853</c:v>
                </c:pt>
                <c:pt idx="74">
                  <c:v>60.428100615403132</c:v>
                </c:pt>
                <c:pt idx="75">
                  <c:v>62.594592624193282</c:v>
                </c:pt>
                <c:pt idx="76">
                  <c:v>62.423078260380407</c:v>
                </c:pt>
                <c:pt idx="77">
                  <c:v>62.631514774026208</c:v>
                </c:pt>
                <c:pt idx="78">
                  <c:v>64.263077457342206</c:v>
                </c:pt>
                <c:pt idx="79">
                  <c:v>63.297090661242912</c:v>
                </c:pt>
                <c:pt idx="80">
                  <c:v>64.353230717238262</c:v>
                </c:pt>
                <c:pt idx="81">
                  <c:v>64.934148215373071</c:v>
                </c:pt>
                <c:pt idx="82">
                  <c:v>63.941610628788951</c:v>
                </c:pt>
                <c:pt idx="83">
                  <c:v>64.996611075926594</c:v>
                </c:pt>
                <c:pt idx="84">
                  <c:v>65.379425872424932</c:v>
                </c:pt>
                <c:pt idx="85">
                  <c:v>65.582785981314871</c:v>
                </c:pt>
                <c:pt idx="86">
                  <c:v>65.783985827700747</c:v>
                </c:pt>
                <c:pt idx="87">
                  <c:v>66.155100908418746</c:v>
                </c:pt>
                <c:pt idx="88">
                  <c:v>65.240002325543799</c:v>
                </c:pt>
                <c:pt idx="89">
                  <c:v>65.817330493958721</c:v>
                </c:pt>
                <c:pt idx="90">
                  <c:v>65.726206546283763</c:v>
                </c:pt>
                <c:pt idx="91">
                  <c:v>65.0262994846982</c:v>
                </c:pt>
                <c:pt idx="92">
                  <c:v>66.313732017417308</c:v>
                </c:pt>
                <c:pt idx="93">
                  <c:v>65.851876613707645</c:v>
                </c:pt>
                <c:pt idx="94">
                  <c:v>66.581116739703575</c:v>
                </c:pt>
                <c:pt idx="95">
                  <c:v>66.818477098189888</c:v>
                </c:pt>
                <c:pt idx="96">
                  <c:v>66.426724781839994</c:v>
                </c:pt>
                <c:pt idx="97">
                  <c:v>67.191895045330625</c:v>
                </c:pt>
                <c:pt idx="98">
                  <c:v>68.119604799510739</c:v>
                </c:pt>
                <c:pt idx="99">
                  <c:v>68.178661334980376</c:v>
                </c:pt>
                <c:pt idx="100">
                  <c:v>68.674149992363297</c:v>
                </c:pt>
                <c:pt idx="101">
                  <c:v>69.935579215210325</c:v>
                </c:pt>
                <c:pt idx="102">
                  <c:v>70.402162114384879</c:v>
                </c:pt>
                <c:pt idx="103">
                  <c:v>70.490444454503447</c:v>
                </c:pt>
                <c:pt idx="104">
                  <c:v>71.081150986757024</c:v>
                </c:pt>
                <c:pt idx="105">
                  <c:v>71.892713868328116</c:v>
                </c:pt>
                <c:pt idx="106">
                  <c:v>73.464408761056021</c:v>
                </c:pt>
                <c:pt idx="107">
                  <c:v>74.177077624693581</c:v>
                </c:pt>
                <c:pt idx="108">
                  <c:v>75.076617355410718</c:v>
                </c:pt>
                <c:pt idx="109">
                  <c:v>76.239463921852547</c:v>
                </c:pt>
                <c:pt idx="110">
                  <c:v>76.524441901072478</c:v>
                </c:pt>
                <c:pt idx="111">
                  <c:v>77.117190205069363</c:v>
                </c:pt>
                <c:pt idx="112">
                  <c:v>79.522064135174247</c:v>
                </c:pt>
                <c:pt idx="113">
                  <c:v>78.255669324311299</c:v>
                </c:pt>
                <c:pt idx="114">
                  <c:v>79.261021570446133</c:v>
                </c:pt>
                <c:pt idx="115">
                  <c:v>80.589661751828629</c:v>
                </c:pt>
                <c:pt idx="116">
                  <c:v>80.485639231951524</c:v>
                </c:pt>
                <c:pt idx="117">
                  <c:v>81.638567748684466</c:v>
                </c:pt>
                <c:pt idx="118">
                  <c:v>81.902237314923596</c:v>
                </c:pt>
                <c:pt idx="119">
                  <c:v>82.129722397685754</c:v>
                </c:pt>
                <c:pt idx="120">
                  <c:v>81.709028968472552</c:v>
                </c:pt>
                <c:pt idx="121">
                  <c:v>80.721897620263462</c:v>
                </c:pt>
                <c:pt idx="122">
                  <c:v>80.325471910020326</c:v>
                </c:pt>
                <c:pt idx="123">
                  <c:v>79.482138150810357</c:v>
                </c:pt>
                <c:pt idx="124">
                  <c:v>79.053229766469073</c:v>
                </c:pt>
                <c:pt idx="125">
                  <c:v>78.949704628564788</c:v>
                </c:pt>
                <c:pt idx="126">
                  <c:v>78.081086709664817</c:v>
                </c:pt>
                <c:pt idx="127">
                  <c:v>78.229302502915516</c:v>
                </c:pt>
                <c:pt idx="128">
                  <c:v>76.919397503121559</c:v>
                </c:pt>
                <c:pt idx="129">
                  <c:v>78.099358990746026</c:v>
                </c:pt>
                <c:pt idx="130">
                  <c:v>77.705529706721904</c:v>
                </c:pt>
                <c:pt idx="131">
                  <c:v>76.6962022898458</c:v>
                </c:pt>
                <c:pt idx="132">
                  <c:v>78.143302091432986</c:v>
                </c:pt>
                <c:pt idx="133">
                  <c:v>79.034220091452795</c:v>
                </c:pt>
                <c:pt idx="134">
                  <c:v>79.142931063030943</c:v>
                </c:pt>
                <c:pt idx="135">
                  <c:v>80.706849683133356</c:v>
                </c:pt>
                <c:pt idx="136">
                  <c:v>79.994102863032865</c:v>
                </c:pt>
                <c:pt idx="137">
                  <c:v>81.296186668740262</c:v>
                </c:pt>
                <c:pt idx="138">
                  <c:v>82.001447757075468</c:v>
                </c:pt>
                <c:pt idx="139">
                  <c:v>81.95823514877307</c:v>
                </c:pt>
                <c:pt idx="140">
                  <c:v>82.586904939611372</c:v>
                </c:pt>
                <c:pt idx="141">
                  <c:v>82.413330588671258</c:v>
                </c:pt>
                <c:pt idx="142">
                  <c:v>83.594899394646689</c:v>
                </c:pt>
                <c:pt idx="143">
                  <c:v>82.52134645639768</c:v>
                </c:pt>
                <c:pt idx="144">
                  <c:v>83.907363776151612</c:v>
                </c:pt>
                <c:pt idx="145">
                  <c:v>83.595274897666499</c:v>
                </c:pt>
                <c:pt idx="146">
                  <c:v>83.691195458454615</c:v>
                </c:pt>
                <c:pt idx="147">
                  <c:v>83.866800044055111</c:v>
                </c:pt>
                <c:pt idx="148">
                  <c:v>83.868958470483477</c:v>
                </c:pt>
                <c:pt idx="149">
                  <c:v>83.50732101580769</c:v>
                </c:pt>
                <c:pt idx="150">
                  <c:v>85.074984140039845</c:v>
                </c:pt>
                <c:pt idx="151">
                  <c:v>83.694556102874941</c:v>
                </c:pt>
                <c:pt idx="152">
                  <c:v>86.594586624174667</c:v>
                </c:pt>
                <c:pt idx="153">
                  <c:v>88.039442990131136</c:v>
                </c:pt>
                <c:pt idx="154">
                  <c:v>88.36177026488599</c:v>
                </c:pt>
                <c:pt idx="155">
                  <c:v>90.314468926216449</c:v>
                </c:pt>
                <c:pt idx="156">
                  <c:v>89.677281022011186</c:v>
                </c:pt>
                <c:pt idx="157">
                  <c:v>91.322386204188334</c:v>
                </c:pt>
                <c:pt idx="158">
                  <c:v>92.112792035038012</c:v>
                </c:pt>
                <c:pt idx="159">
                  <c:v>92.67248758773593</c:v>
                </c:pt>
                <c:pt idx="160">
                  <c:v>93.02028087658087</c:v>
                </c:pt>
                <c:pt idx="161">
                  <c:v>94.47779255397819</c:v>
                </c:pt>
                <c:pt idx="162">
                  <c:v>94.164251140754359</c:v>
                </c:pt>
                <c:pt idx="163">
                  <c:v>93.467075815629087</c:v>
                </c:pt>
                <c:pt idx="164">
                  <c:v>94.404975315422419</c:v>
                </c:pt>
                <c:pt idx="165">
                  <c:v>95.15888771562652</c:v>
                </c:pt>
                <c:pt idx="166">
                  <c:v>96.468651120264312</c:v>
                </c:pt>
                <c:pt idx="167">
                  <c:v>97.395410482792073</c:v>
                </c:pt>
                <c:pt idx="168">
                  <c:v>96.895177198116713</c:v>
                </c:pt>
                <c:pt idx="169">
                  <c:v>96.234343343055286</c:v>
                </c:pt>
                <c:pt idx="170">
                  <c:v>96.312143237707247</c:v>
                </c:pt>
                <c:pt idx="171">
                  <c:v>99.249803665204837</c:v>
                </c:pt>
                <c:pt idx="172">
                  <c:v>99.483665948588538</c:v>
                </c:pt>
                <c:pt idx="173">
                  <c:v>99.85123257150363</c:v>
                </c:pt>
                <c:pt idx="174">
                  <c:v>98.840618389342154</c:v>
                </c:pt>
                <c:pt idx="175">
                  <c:v>100.34513758326477</c:v>
                </c:pt>
                <c:pt idx="176">
                  <c:v>101.369903801384</c:v>
                </c:pt>
                <c:pt idx="177">
                  <c:v>102.10672909473104</c:v>
                </c:pt>
                <c:pt idx="178">
                  <c:v>103.25005650720294</c:v>
                </c:pt>
                <c:pt idx="179">
                  <c:v>106.06118865989893</c:v>
                </c:pt>
                <c:pt idx="180">
                  <c:v>105.5785542986545</c:v>
                </c:pt>
                <c:pt idx="181">
                  <c:v>106.27597520742083</c:v>
                </c:pt>
                <c:pt idx="182">
                  <c:v>107.85028361292147</c:v>
                </c:pt>
                <c:pt idx="183">
                  <c:v>106.60691496915112</c:v>
                </c:pt>
                <c:pt idx="184">
                  <c:v>108.44163900333714</c:v>
                </c:pt>
                <c:pt idx="185">
                  <c:v>109.30802366332352</c:v>
                </c:pt>
                <c:pt idx="186">
                  <c:v>106.90104388551562</c:v>
                </c:pt>
                <c:pt idx="187">
                  <c:v>109.14599037039778</c:v>
                </c:pt>
                <c:pt idx="188">
                  <c:v>109.91884730446662</c:v>
                </c:pt>
                <c:pt idx="189">
                  <c:v>110.22986657106765</c:v>
                </c:pt>
                <c:pt idx="190">
                  <c:v>112.15022503250262</c:v>
                </c:pt>
                <c:pt idx="191">
                  <c:v>112.51004489806829</c:v>
                </c:pt>
                <c:pt idx="192">
                  <c:v>113.48563046178847</c:v>
                </c:pt>
                <c:pt idx="193">
                  <c:v>113.96893502411277</c:v>
                </c:pt>
                <c:pt idx="194">
                  <c:v>112.92299098281191</c:v>
                </c:pt>
                <c:pt idx="195">
                  <c:v>113.05017869767742</c:v>
                </c:pt>
                <c:pt idx="196">
                  <c:v>113.5778300151882</c:v>
                </c:pt>
                <c:pt idx="197">
                  <c:v>114.67295825544582</c:v>
                </c:pt>
                <c:pt idx="198">
                  <c:v>114.94293284089733</c:v>
                </c:pt>
                <c:pt idx="199">
                  <c:v>116.49868996606159</c:v>
                </c:pt>
                <c:pt idx="200">
                  <c:v>115.18284812990358</c:v>
                </c:pt>
                <c:pt idx="201">
                  <c:v>117.33162993760644</c:v>
                </c:pt>
                <c:pt idx="202">
                  <c:v>118.07860273259777</c:v>
                </c:pt>
                <c:pt idx="203">
                  <c:v>116.91903961374538</c:v>
                </c:pt>
                <c:pt idx="204">
                  <c:v>121.24004877952606</c:v>
                </c:pt>
                <c:pt idx="205">
                  <c:v>120.33411122008434</c:v>
                </c:pt>
                <c:pt idx="206">
                  <c:v>116.73604784937854</c:v>
                </c:pt>
                <c:pt idx="207">
                  <c:v>120.96695560880121</c:v>
                </c:pt>
                <c:pt idx="208">
                  <c:v>118.93121268908656</c:v>
                </c:pt>
                <c:pt idx="209">
                  <c:v>117.70175748395384</c:v>
                </c:pt>
                <c:pt idx="210">
                  <c:v>119.56188786708506</c:v>
                </c:pt>
                <c:pt idx="211">
                  <c:v>118.35059971654047</c:v>
                </c:pt>
                <c:pt idx="212">
                  <c:v>117.59290482209934</c:v>
                </c:pt>
                <c:pt idx="213">
                  <c:v>117.24811463929149</c:v>
                </c:pt>
                <c:pt idx="214">
                  <c:v>109.07666668337023</c:v>
                </c:pt>
                <c:pt idx="215">
                  <c:v>103.22518569398109</c:v>
                </c:pt>
                <c:pt idx="216">
                  <c:v>98.174127460037937</c:v>
                </c:pt>
                <c:pt idx="217">
                  <c:v>97.548753752632962</c:v>
                </c:pt>
                <c:pt idx="218">
                  <c:v>97.877191795242211</c:v>
                </c:pt>
                <c:pt idx="219">
                  <c:v>98.368311143709661</c:v>
                </c:pt>
                <c:pt idx="220">
                  <c:v>96.349279581508853</c:v>
                </c:pt>
                <c:pt idx="221">
                  <c:v>98.935858594044561</c:v>
                </c:pt>
                <c:pt idx="222">
                  <c:v>101.81189163581914</c:v>
                </c:pt>
                <c:pt idx="223">
                  <c:v>101.28810122307678</c:v>
                </c:pt>
                <c:pt idx="224">
                  <c:v>105.73552382850954</c:v>
                </c:pt>
                <c:pt idx="225">
                  <c:v>107.22242031334343</c:v>
                </c:pt>
                <c:pt idx="226">
                  <c:v>107.83315306107494</c:v>
                </c:pt>
                <c:pt idx="227">
                  <c:v>110.7570289244486</c:v>
                </c:pt>
                <c:pt idx="228">
                  <c:v>109.78179509326445</c:v>
                </c:pt>
                <c:pt idx="229">
                  <c:v>110.82256800877937</c:v>
                </c:pt>
                <c:pt idx="230">
                  <c:v>113.85056812838552</c:v>
                </c:pt>
                <c:pt idx="231">
                  <c:v>113.51564144844529</c:v>
                </c:pt>
                <c:pt idx="232">
                  <c:v>114.95780417383205</c:v>
                </c:pt>
                <c:pt idx="233">
                  <c:v>117.9575838400649</c:v>
                </c:pt>
                <c:pt idx="234">
                  <c:v>116.75228406610641</c:v>
                </c:pt>
                <c:pt idx="235">
                  <c:v>117.98050281039627</c:v>
                </c:pt>
                <c:pt idx="236">
                  <c:v>118.10558110013372</c:v>
                </c:pt>
                <c:pt idx="237">
                  <c:v>119.73337670180787</c:v>
                </c:pt>
                <c:pt idx="238">
                  <c:v>121.51782969435473</c:v>
                </c:pt>
                <c:pt idx="239">
                  <c:v>120.96126260838975</c:v>
                </c:pt>
                <c:pt idx="240">
                  <c:v>122.36145528422702</c:v>
                </c:pt>
                <c:pt idx="241">
                  <c:v>121.42666502031122</c:v>
                </c:pt>
                <c:pt idx="242">
                  <c:v>122.62171894434896</c:v>
                </c:pt>
                <c:pt idx="243">
                  <c:v>120.69488414311419</c:v>
                </c:pt>
                <c:pt idx="244">
                  <c:v>122.7695341487823</c:v>
                </c:pt>
                <c:pt idx="245">
                  <c:v>121.09796760284732</c:v>
                </c:pt>
                <c:pt idx="246">
                  <c:v>122.33963428713143</c:v>
                </c:pt>
                <c:pt idx="247">
                  <c:v>124.57978722070251</c:v>
                </c:pt>
                <c:pt idx="248">
                  <c:v>123.49694838312999</c:v>
                </c:pt>
                <c:pt idx="249">
                  <c:v>123.37118113073959</c:v>
                </c:pt>
                <c:pt idx="250">
                  <c:v>123.57524824086448</c:v>
                </c:pt>
                <c:pt idx="251">
                  <c:v>123.62706426687008</c:v>
                </c:pt>
                <c:pt idx="252">
                  <c:v>122.97044306242481</c:v>
                </c:pt>
                <c:pt idx="253">
                  <c:v>123.99846243354762</c:v>
                </c:pt>
                <c:pt idx="254">
                  <c:v>124.35412633963544</c:v>
                </c:pt>
                <c:pt idx="255">
                  <c:v>122.44406829906677</c:v>
                </c:pt>
                <c:pt idx="256">
                  <c:v>125.67470263791799</c:v>
                </c:pt>
                <c:pt idx="257">
                  <c:v>125.28643956057024</c:v>
                </c:pt>
                <c:pt idx="258">
                  <c:v>124.59651565230615</c:v>
                </c:pt>
                <c:pt idx="259">
                  <c:v>125.17522480263528</c:v>
                </c:pt>
                <c:pt idx="260">
                  <c:v>125.76083087565812</c:v>
                </c:pt>
                <c:pt idx="261">
                  <c:v>125.16722730363929</c:v>
                </c:pt>
                <c:pt idx="262">
                  <c:v>125.5635413248859</c:v>
                </c:pt>
                <c:pt idx="263">
                  <c:v>124.60275134722228</c:v>
                </c:pt>
                <c:pt idx="264">
                  <c:v>127.06459594582863</c:v>
                </c:pt>
                <c:pt idx="265">
                  <c:v>125.44205379816697</c:v>
                </c:pt>
                <c:pt idx="266">
                  <c:v>127.28895742171437</c:v>
                </c:pt>
                <c:pt idx="267">
                  <c:v>127.2310905297556</c:v>
                </c:pt>
                <c:pt idx="268">
                  <c:v>127.35480592402</c:v>
                </c:pt>
                <c:pt idx="269">
                  <c:v>126.2194092515528</c:v>
                </c:pt>
                <c:pt idx="270">
                  <c:v>127.67413207054349</c:v>
                </c:pt>
                <c:pt idx="271">
                  <c:v>128.69747069065912</c:v>
                </c:pt>
                <c:pt idx="272">
                  <c:v>127.94719623822314</c:v>
                </c:pt>
                <c:pt idx="273">
                  <c:v>129.83628871067191</c:v>
                </c:pt>
                <c:pt idx="274">
                  <c:v>129.78959977696744</c:v>
                </c:pt>
                <c:pt idx="275">
                  <c:v>128.67105654186793</c:v>
                </c:pt>
                <c:pt idx="276">
                  <c:v>129.83180027259817</c:v>
                </c:pt>
                <c:pt idx="277">
                  <c:v>128.95607886413586</c:v>
                </c:pt>
                <c:pt idx="278">
                  <c:v>128.82810441665185</c:v>
                </c:pt>
                <c:pt idx="279">
                  <c:v>130.19784326379713</c:v>
                </c:pt>
                <c:pt idx="280">
                  <c:v>130.4101152182935</c:v>
                </c:pt>
                <c:pt idx="281">
                  <c:v>129.7587876238826</c:v>
                </c:pt>
                <c:pt idx="282">
                  <c:v>131.54708946637075</c:v>
                </c:pt>
                <c:pt idx="283">
                  <c:v>131.48105254082645</c:v>
                </c:pt>
                <c:pt idx="284">
                  <c:v>133.8755024205052</c:v>
                </c:pt>
                <c:pt idx="285">
                  <c:v>134.17382916989732</c:v>
                </c:pt>
                <c:pt idx="286">
                  <c:v>133.13107834684791</c:v>
                </c:pt>
                <c:pt idx="287">
                  <c:v>134.96589885151047</c:v>
                </c:pt>
                <c:pt idx="288">
                  <c:v>134.15979207228352</c:v>
                </c:pt>
                <c:pt idx="289">
                  <c:v>133.65077942364098</c:v>
                </c:pt>
                <c:pt idx="290">
                  <c:v>132.30495460710642</c:v>
                </c:pt>
                <c:pt idx="291">
                  <c:v>131.89372426878799</c:v>
                </c:pt>
                <c:pt idx="292">
                  <c:v>129.96589297543193</c:v>
                </c:pt>
                <c:pt idx="293">
                  <c:v>134.32001492667828</c:v>
                </c:pt>
                <c:pt idx="294">
                  <c:v>134.03939121162085</c:v>
                </c:pt>
                <c:pt idx="295">
                  <c:v>133.66020974086544</c:v>
                </c:pt>
                <c:pt idx="296">
                  <c:v>134.13790592504938</c:v>
                </c:pt>
                <c:pt idx="297">
                  <c:v>134.54736047299409</c:v>
                </c:pt>
                <c:pt idx="298">
                  <c:v>134.37181860957423</c:v>
                </c:pt>
                <c:pt idx="299">
                  <c:v>135.76981144270269</c:v>
                </c:pt>
                <c:pt idx="300">
                  <c:v>134.21593368347271</c:v>
                </c:pt>
                <c:pt idx="301">
                  <c:v>135.63078800061072</c:v>
                </c:pt>
              </c:numCache>
            </c:numRef>
          </c:val>
          <c:smooth val="0"/>
          <c:extLst>
            <c:ext xmlns:c16="http://schemas.microsoft.com/office/drawing/2014/chart" uri="{C3380CC4-5D6E-409C-BE32-E72D297353CC}">
              <c16:uniqueId val="{00000000-AC86-4033-A00F-23E63424DEA0}"/>
            </c:ext>
          </c:extLst>
        </c:ser>
        <c:ser>
          <c:idx val="1"/>
          <c:order val="1"/>
          <c:tx>
            <c:strRef>
              <c:f>Sheet1!$C$1</c:f>
              <c:strCache>
                <c:ptCount val="1"/>
                <c:pt idx="0">
                  <c:v>Imports (Advanced Economies)</c:v>
                </c:pt>
              </c:strCache>
            </c:strRef>
          </c:tx>
          <c:spPr>
            <a:ln w="28575" cap="rnd">
              <a:solidFill>
                <a:schemeClr val="accent2">
                  <a:lumMod val="75000"/>
                </a:schemeClr>
              </a:solidFill>
              <a:round/>
            </a:ln>
            <a:effectLst/>
          </c:spPr>
          <c:marker>
            <c:symbol val="none"/>
          </c:marker>
          <c:cat>
            <c:numRef>
              <c:f>Sheet1!$A$2:$A$325</c:f>
              <c:numCache>
                <c:formatCode>[$-409]mmm\-yy;@</c:formatCode>
                <c:ptCount val="324"/>
                <c:pt idx="0">
                  <c:v>33239</c:v>
                </c:pt>
                <c:pt idx="1">
                  <c:v>33270</c:v>
                </c:pt>
                <c:pt idx="2">
                  <c:v>33298</c:v>
                </c:pt>
                <c:pt idx="3">
                  <c:v>33329</c:v>
                </c:pt>
                <c:pt idx="4">
                  <c:v>33359</c:v>
                </c:pt>
                <c:pt idx="5">
                  <c:v>33390</c:v>
                </c:pt>
                <c:pt idx="6">
                  <c:v>33420</c:v>
                </c:pt>
                <c:pt idx="7">
                  <c:v>33451</c:v>
                </c:pt>
                <c:pt idx="8">
                  <c:v>33482</c:v>
                </c:pt>
                <c:pt idx="9">
                  <c:v>33512</c:v>
                </c:pt>
                <c:pt idx="10">
                  <c:v>33543</c:v>
                </c:pt>
                <c:pt idx="11">
                  <c:v>33573</c:v>
                </c:pt>
                <c:pt idx="12">
                  <c:v>33604</c:v>
                </c:pt>
                <c:pt idx="13">
                  <c:v>33635</c:v>
                </c:pt>
                <c:pt idx="14">
                  <c:v>33664</c:v>
                </c:pt>
                <c:pt idx="15">
                  <c:v>33695</c:v>
                </c:pt>
                <c:pt idx="16">
                  <c:v>33725</c:v>
                </c:pt>
                <c:pt idx="17">
                  <c:v>33756</c:v>
                </c:pt>
                <c:pt idx="18">
                  <c:v>33786</c:v>
                </c:pt>
                <c:pt idx="19">
                  <c:v>33817</c:v>
                </c:pt>
                <c:pt idx="20">
                  <c:v>33848</c:v>
                </c:pt>
                <c:pt idx="21">
                  <c:v>33878</c:v>
                </c:pt>
                <c:pt idx="22">
                  <c:v>33909</c:v>
                </c:pt>
                <c:pt idx="23">
                  <c:v>33939</c:v>
                </c:pt>
                <c:pt idx="24">
                  <c:v>33970</c:v>
                </c:pt>
                <c:pt idx="25">
                  <c:v>34001</c:v>
                </c:pt>
                <c:pt idx="26">
                  <c:v>34029</c:v>
                </c:pt>
                <c:pt idx="27">
                  <c:v>34060</c:v>
                </c:pt>
                <c:pt idx="28">
                  <c:v>34090</c:v>
                </c:pt>
                <c:pt idx="29">
                  <c:v>34121</c:v>
                </c:pt>
                <c:pt idx="30">
                  <c:v>34151</c:v>
                </c:pt>
                <c:pt idx="31">
                  <c:v>34182</c:v>
                </c:pt>
                <c:pt idx="32">
                  <c:v>34213</c:v>
                </c:pt>
                <c:pt idx="33">
                  <c:v>34243</c:v>
                </c:pt>
                <c:pt idx="34">
                  <c:v>34274</c:v>
                </c:pt>
                <c:pt idx="35">
                  <c:v>34304</c:v>
                </c:pt>
                <c:pt idx="36">
                  <c:v>34335</c:v>
                </c:pt>
                <c:pt idx="37">
                  <c:v>34366</c:v>
                </c:pt>
                <c:pt idx="38">
                  <c:v>34394</c:v>
                </c:pt>
                <c:pt idx="39">
                  <c:v>34425</c:v>
                </c:pt>
                <c:pt idx="40">
                  <c:v>34455</c:v>
                </c:pt>
                <c:pt idx="41">
                  <c:v>34486</c:v>
                </c:pt>
                <c:pt idx="42">
                  <c:v>34516</c:v>
                </c:pt>
                <c:pt idx="43">
                  <c:v>34547</c:v>
                </c:pt>
                <c:pt idx="44">
                  <c:v>34578</c:v>
                </c:pt>
                <c:pt idx="45">
                  <c:v>34608</c:v>
                </c:pt>
                <c:pt idx="46">
                  <c:v>34639</c:v>
                </c:pt>
                <c:pt idx="47">
                  <c:v>34669</c:v>
                </c:pt>
                <c:pt idx="48">
                  <c:v>34700</c:v>
                </c:pt>
                <c:pt idx="49">
                  <c:v>34731</c:v>
                </c:pt>
                <c:pt idx="50">
                  <c:v>34759</c:v>
                </c:pt>
                <c:pt idx="51">
                  <c:v>34790</c:v>
                </c:pt>
                <c:pt idx="52">
                  <c:v>34820</c:v>
                </c:pt>
                <c:pt idx="53">
                  <c:v>34851</c:v>
                </c:pt>
                <c:pt idx="54">
                  <c:v>34881</c:v>
                </c:pt>
                <c:pt idx="55">
                  <c:v>34912</c:v>
                </c:pt>
                <c:pt idx="56">
                  <c:v>34943</c:v>
                </c:pt>
                <c:pt idx="57">
                  <c:v>34973</c:v>
                </c:pt>
                <c:pt idx="58">
                  <c:v>35004</c:v>
                </c:pt>
                <c:pt idx="59">
                  <c:v>35034</c:v>
                </c:pt>
                <c:pt idx="60">
                  <c:v>35065</c:v>
                </c:pt>
                <c:pt idx="61">
                  <c:v>35096</c:v>
                </c:pt>
                <c:pt idx="62">
                  <c:v>35125</c:v>
                </c:pt>
                <c:pt idx="63">
                  <c:v>35156</c:v>
                </c:pt>
                <c:pt idx="64">
                  <c:v>35186</c:v>
                </c:pt>
                <c:pt idx="65">
                  <c:v>35217</c:v>
                </c:pt>
                <c:pt idx="66">
                  <c:v>35247</c:v>
                </c:pt>
                <c:pt idx="67">
                  <c:v>35278</c:v>
                </c:pt>
                <c:pt idx="68">
                  <c:v>35309</c:v>
                </c:pt>
                <c:pt idx="69">
                  <c:v>35339</c:v>
                </c:pt>
                <c:pt idx="70">
                  <c:v>35370</c:v>
                </c:pt>
                <c:pt idx="71">
                  <c:v>35400</c:v>
                </c:pt>
                <c:pt idx="72">
                  <c:v>35431</c:v>
                </c:pt>
                <c:pt idx="73">
                  <c:v>35462</c:v>
                </c:pt>
                <c:pt idx="74">
                  <c:v>35490</c:v>
                </c:pt>
                <c:pt idx="75">
                  <c:v>35521</c:v>
                </c:pt>
                <c:pt idx="76">
                  <c:v>35551</c:v>
                </c:pt>
                <c:pt idx="77">
                  <c:v>35582</c:v>
                </c:pt>
                <c:pt idx="78">
                  <c:v>35612</c:v>
                </c:pt>
                <c:pt idx="79">
                  <c:v>35643</c:v>
                </c:pt>
                <c:pt idx="80">
                  <c:v>35674</c:v>
                </c:pt>
                <c:pt idx="81">
                  <c:v>35704</c:v>
                </c:pt>
                <c:pt idx="82">
                  <c:v>35735</c:v>
                </c:pt>
                <c:pt idx="83">
                  <c:v>35765</c:v>
                </c:pt>
                <c:pt idx="84">
                  <c:v>35796</c:v>
                </c:pt>
                <c:pt idx="85">
                  <c:v>35827</c:v>
                </c:pt>
                <c:pt idx="86">
                  <c:v>35855</c:v>
                </c:pt>
                <c:pt idx="87">
                  <c:v>35886</c:v>
                </c:pt>
                <c:pt idx="88">
                  <c:v>35916</c:v>
                </c:pt>
                <c:pt idx="89">
                  <c:v>35947</c:v>
                </c:pt>
                <c:pt idx="90">
                  <c:v>35977</c:v>
                </c:pt>
                <c:pt idx="91">
                  <c:v>36008</c:v>
                </c:pt>
                <c:pt idx="92">
                  <c:v>36039</c:v>
                </c:pt>
                <c:pt idx="93">
                  <c:v>36069</c:v>
                </c:pt>
                <c:pt idx="94">
                  <c:v>36100</c:v>
                </c:pt>
                <c:pt idx="95">
                  <c:v>36130</c:v>
                </c:pt>
                <c:pt idx="96">
                  <c:v>36161</c:v>
                </c:pt>
                <c:pt idx="97">
                  <c:v>36192</c:v>
                </c:pt>
                <c:pt idx="98">
                  <c:v>36220</c:v>
                </c:pt>
                <c:pt idx="99">
                  <c:v>36251</c:v>
                </c:pt>
                <c:pt idx="100">
                  <c:v>36281</c:v>
                </c:pt>
                <c:pt idx="101">
                  <c:v>36312</c:v>
                </c:pt>
                <c:pt idx="102">
                  <c:v>36342</c:v>
                </c:pt>
                <c:pt idx="103">
                  <c:v>36373</c:v>
                </c:pt>
                <c:pt idx="104">
                  <c:v>36404</c:v>
                </c:pt>
                <c:pt idx="105">
                  <c:v>36434</c:v>
                </c:pt>
                <c:pt idx="106">
                  <c:v>36465</c:v>
                </c:pt>
                <c:pt idx="107">
                  <c:v>36495</c:v>
                </c:pt>
                <c:pt idx="108">
                  <c:v>36526</c:v>
                </c:pt>
                <c:pt idx="109">
                  <c:v>36557</c:v>
                </c:pt>
                <c:pt idx="110">
                  <c:v>36586</c:v>
                </c:pt>
                <c:pt idx="111">
                  <c:v>36617</c:v>
                </c:pt>
                <c:pt idx="112">
                  <c:v>36647</c:v>
                </c:pt>
                <c:pt idx="113">
                  <c:v>36678</c:v>
                </c:pt>
                <c:pt idx="114">
                  <c:v>36708</c:v>
                </c:pt>
                <c:pt idx="115">
                  <c:v>36739</c:v>
                </c:pt>
                <c:pt idx="116">
                  <c:v>36770</c:v>
                </c:pt>
                <c:pt idx="117">
                  <c:v>36800</c:v>
                </c:pt>
                <c:pt idx="118">
                  <c:v>36831</c:v>
                </c:pt>
                <c:pt idx="119">
                  <c:v>36861</c:v>
                </c:pt>
                <c:pt idx="120">
                  <c:v>36892</c:v>
                </c:pt>
                <c:pt idx="121">
                  <c:v>36923</c:v>
                </c:pt>
                <c:pt idx="122">
                  <c:v>36951</c:v>
                </c:pt>
                <c:pt idx="123">
                  <c:v>36982</c:v>
                </c:pt>
                <c:pt idx="124">
                  <c:v>37012</c:v>
                </c:pt>
                <c:pt idx="125">
                  <c:v>37043</c:v>
                </c:pt>
                <c:pt idx="126">
                  <c:v>37073</c:v>
                </c:pt>
                <c:pt idx="127">
                  <c:v>37104</c:v>
                </c:pt>
                <c:pt idx="128">
                  <c:v>37135</c:v>
                </c:pt>
                <c:pt idx="129">
                  <c:v>37165</c:v>
                </c:pt>
                <c:pt idx="130">
                  <c:v>37196</c:v>
                </c:pt>
                <c:pt idx="131">
                  <c:v>37226</c:v>
                </c:pt>
                <c:pt idx="132">
                  <c:v>37257</c:v>
                </c:pt>
                <c:pt idx="133">
                  <c:v>37288</c:v>
                </c:pt>
                <c:pt idx="134">
                  <c:v>37316</c:v>
                </c:pt>
                <c:pt idx="135">
                  <c:v>37347</c:v>
                </c:pt>
                <c:pt idx="136">
                  <c:v>37377</c:v>
                </c:pt>
                <c:pt idx="137">
                  <c:v>37408</c:v>
                </c:pt>
                <c:pt idx="138">
                  <c:v>37438</c:v>
                </c:pt>
                <c:pt idx="139">
                  <c:v>37469</c:v>
                </c:pt>
                <c:pt idx="140">
                  <c:v>37500</c:v>
                </c:pt>
                <c:pt idx="141">
                  <c:v>37530</c:v>
                </c:pt>
                <c:pt idx="142">
                  <c:v>37561</c:v>
                </c:pt>
                <c:pt idx="143">
                  <c:v>37591</c:v>
                </c:pt>
                <c:pt idx="144">
                  <c:v>37622</c:v>
                </c:pt>
                <c:pt idx="145">
                  <c:v>37653</c:v>
                </c:pt>
                <c:pt idx="146">
                  <c:v>37681</c:v>
                </c:pt>
                <c:pt idx="147">
                  <c:v>37712</c:v>
                </c:pt>
                <c:pt idx="148">
                  <c:v>37742</c:v>
                </c:pt>
                <c:pt idx="149">
                  <c:v>37773</c:v>
                </c:pt>
                <c:pt idx="150">
                  <c:v>37803</c:v>
                </c:pt>
                <c:pt idx="151">
                  <c:v>37834</c:v>
                </c:pt>
                <c:pt idx="152">
                  <c:v>37865</c:v>
                </c:pt>
                <c:pt idx="153">
                  <c:v>37895</c:v>
                </c:pt>
                <c:pt idx="154">
                  <c:v>37926</c:v>
                </c:pt>
                <c:pt idx="155">
                  <c:v>37956</c:v>
                </c:pt>
                <c:pt idx="156">
                  <c:v>37987</c:v>
                </c:pt>
                <c:pt idx="157">
                  <c:v>38018</c:v>
                </c:pt>
                <c:pt idx="158">
                  <c:v>38047</c:v>
                </c:pt>
                <c:pt idx="159">
                  <c:v>38078</c:v>
                </c:pt>
                <c:pt idx="160">
                  <c:v>38108</c:v>
                </c:pt>
                <c:pt idx="161">
                  <c:v>38139</c:v>
                </c:pt>
                <c:pt idx="162">
                  <c:v>38169</c:v>
                </c:pt>
                <c:pt idx="163">
                  <c:v>38200</c:v>
                </c:pt>
                <c:pt idx="164">
                  <c:v>38231</c:v>
                </c:pt>
                <c:pt idx="165">
                  <c:v>38261</c:v>
                </c:pt>
                <c:pt idx="166">
                  <c:v>38292</c:v>
                </c:pt>
                <c:pt idx="167">
                  <c:v>38322</c:v>
                </c:pt>
                <c:pt idx="168">
                  <c:v>38353</c:v>
                </c:pt>
                <c:pt idx="169">
                  <c:v>38384</c:v>
                </c:pt>
                <c:pt idx="170">
                  <c:v>38412</c:v>
                </c:pt>
                <c:pt idx="171">
                  <c:v>38443</c:v>
                </c:pt>
                <c:pt idx="172">
                  <c:v>38473</c:v>
                </c:pt>
                <c:pt idx="173">
                  <c:v>38504</c:v>
                </c:pt>
                <c:pt idx="174">
                  <c:v>38534</c:v>
                </c:pt>
                <c:pt idx="175">
                  <c:v>38565</c:v>
                </c:pt>
                <c:pt idx="176">
                  <c:v>38596</c:v>
                </c:pt>
                <c:pt idx="177">
                  <c:v>38626</c:v>
                </c:pt>
                <c:pt idx="178">
                  <c:v>38657</c:v>
                </c:pt>
                <c:pt idx="179">
                  <c:v>38687</c:v>
                </c:pt>
                <c:pt idx="180">
                  <c:v>38718</c:v>
                </c:pt>
                <c:pt idx="181">
                  <c:v>38749</c:v>
                </c:pt>
                <c:pt idx="182">
                  <c:v>38777</c:v>
                </c:pt>
                <c:pt idx="183">
                  <c:v>38808</c:v>
                </c:pt>
                <c:pt idx="184">
                  <c:v>38838</c:v>
                </c:pt>
                <c:pt idx="185">
                  <c:v>38869</c:v>
                </c:pt>
                <c:pt idx="186">
                  <c:v>38899</c:v>
                </c:pt>
                <c:pt idx="187">
                  <c:v>38930</c:v>
                </c:pt>
                <c:pt idx="188">
                  <c:v>38961</c:v>
                </c:pt>
                <c:pt idx="189">
                  <c:v>38991</c:v>
                </c:pt>
                <c:pt idx="190">
                  <c:v>39022</c:v>
                </c:pt>
                <c:pt idx="191">
                  <c:v>39052</c:v>
                </c:pt>
                <c:pt idx="192">
                  <c:v>39083</c:v>
                </c:pt>
                <c:pt idx="193">
                  <c:v>39114</c:v>
                </c:pt>
                <c:pt idx="194">
                  <c:v>39142</c:v>
                </c:pt>
                <c:pt idx="195">
                  <c:v>39173</c:v>
                </c:pt>
                <c:pt idx="196">
                  <c:v>39203</c:v>
                </c:pt>
                <c:pt idx="197">
                  <c:v>39234</c:v>
                </c:pt>
                <c:pt idx="198">
                  <c:v>39264</c:v>
                </c:pt>
                <c:pt idx="199">
                  <c:v>39295</c:v>
                </c:pt>
                <c:pt idx="200">
                  <c:v>39326</c:v>
                </c:pt>
                <c:pt idx="201">
                  <c:v>39356</c:v>
                </c:pt>
                <c:pt idx="202">
                  <c:v>39387</c:v>
                </c:pt>
                <c:pt idx="203">
                  <c:v>39417</c:v>
                </c:pt>
                <c:pt idx="204">
                  <c:v>39448</c:v>
                </c:pt>
                <c:pt idx="205">
                  <c:v>39479</c:v>
                </c:pt>
                <c:pt idx="206">
                  <c:v>39508</c:v>
                </c:pt>
                <c:pt idx="207">
                  <c:v>39539</c:v>
                </c:pt>
                <c:pt idx="208">
                  <c:v>39569</c:v>
                </c:pt>
                <c:pt idx="209">
                  <c:v>39600</c:v>
                </c:pt>
                <c:pt idx="210">
                  <c:v>39630</c:v>
                </c:pt>
                <c:pt idx="211">
                  <c:v>39661</c:v>
                </c:pt>
                <c:pt idx="212">
                  <c:v>39692</c:v>
                </c:pt>
                <c:pt idx="213">
                  <c:v>39722</c:v>
                </c:pt>
                <c:pt idx="214">
                  <c:v>39753</c:v>
                </c:pt>
                <c:pt idx="215">
                  <c:v>39783</c:v>
                </c:pt>
                <c:pt idx="216">
                  <c:v>39814</c:v>
                </c:pt>
                <c:pt idx="217">
                  <c:v>39845</c:v>
                </c:pt>
                <c:pt idx="218">
                  <c:v>39873</c:v>
                </c:pt>
                <c:pt idx="219">
                  <c:v>39904</c:v>
                </c:pt>
                <c:pt idx="220">
                  <c:v>39934</c:v>
                </c:pt>
                <c:pt idx="221">
                  <c:v>39965</c:v>
                </c:pt>
                <c:pt idx="222">
                  <c:v>39995</c:v>
                </c:pt>
                <c:pt idx="223">
                  <c:v>40026</c:v>
                </c:pt>
                <c:pt idx="224">
                  <c:v>40057</c:v>
                </c:pt>
                <c:pt idx="225">
                  <c:v>40087</c:v>
                </c:pt>
                <c:pt idx="226">
                  <c:v>40118</c:v>
                </c:pt>
                <c:pt idx="227">
                  <c:v>40148</c:v>
                </c:pt>
                <c:pt idx="228">
                  <c:v>40179</c:v>
                </c:pt>
                <c:pt idx="229">
                  <c:v>40210</c:v>
                </c:pt>
                <c:pt idx="230">
                  <c:v>40238</c:v>
                </c:pt>
                <c:pt idx="231">
                  <c:v>40269</c:v>
                </c:pt>
                <c:pt idx="232">
                  <c:v>40299</c:v>
                </c:pt>
                <c:pt idx="233">
                  <c:v>40330</c:v>
                </c:pt>
                <c:pt idx="234">
                  <c:v>40360</c:v>
                </c:pt>
                <c:pt idx="235">
                  <c:v>40391</c:v>
                </c:pt>
                <c:pt idx="236">
                  <c:v>40422</c:v>
                </c:pt>
                <c:pt idx="237">
                  <c:v>40452</c:v>
                </c:pt>
                <c:pt idx="238">
                  <c:v>40483</c:v>
                </c:pt>
                <c:pt idx="239">
                  <c:v>40513</c:v>
                </c:pt>
                <c:pt idx="240">
                  <c:v>40544</c:v>
                </c:pt>
                <c:pt idx="241">
                  <c:v>40575</c:v>
                </c:pt>
                <c:pt idx="242">
                  <c:v>40613</c:v>
                </c:pt>
                <c:pt idx="243">
                  <c:v>40644</c:v>
                </c:pt>
                <c:pt idx="244">
                  <c:v>40664</c:v>
                </c:pt>
                <c:pt idx="245">
                  <c:v>40695</c:v>
                </c:pt>
                <c:pt idx="246">
                  <c:v>40725</c:v>
                </c:pt>
                <c:pt idx="247">
                  <c:v>40756</c:v>
                </c:pt>
                <c:pt idx="248">
                  <c:v>40787</c:v>
                </c:pt>
                <c:pt idx="249">
                  <c:v>40817</c:v>
                </c:pt>
                <c:pt idx="250">
                  <c:v>40858</c:v>
                </c:pt>
                <c:pt idx="251">
                  <c:v>40878</c:v>
                </c:pt>
                <c:pt idx="252">
                  <c:v>40909</c:v>
                </c:pt>
                <c:pt idx="253">
                  <c:v>40940</c:v>
                </c:pt>
                <c:pt idx="254" formatCode="d\-mmm">
                  <c:v>40969</c:v>
                </c:pt>
                <c:pt idx="255" formatCode="mmm\-yy">
                  <c:v>41000</c:v>
                </c:pt>
                <c:pt idx="256" formatCode="mmm\-yy">
                  <c:v>41030</c:v>
                </c:pt>
                <c:pt idx="257" formatCode="mmm\-yy">
                  <c:v>41061</c:v>
                </c:pt>
                <c:pt idx="258" formatCode="mmm\-yy">
                  <c:v>41091</c:v>
                </c:pt>
                <c:pt idx="259" formatCode="mmm\-yy">
                  <c:v>41122</c:v>
                </c:pt>
                <c:pt idx="260" formatCode="mmm\-yy">
                  <c:v>41153</c:v>
                </c:pt>
                <c:pt idx="261" formatCode="mmm\-yy">
                  <c:v>41183</c:v>
                </c:pt>
                <c:pt idx="262" formatCode="mmm\-yy">
                  <c:v>41214</c:v>
                </c:pt>
                <c:pt idx="263" formatCode="mmm\-yy">
                  <c:v>41244</c:v>
                </c:pt>
                <c:pt idx="264" formatCode="mmm\-yy">
                  <c:v>41275</c:v>
                </c:pt>
                <c:pt idx="265" formatCode="mmm\-yy">
                  <c:v>41306</c:v>
                </c:pt>
                <c:pt idx="266" formatCode="mmm\-yy">
                  <c:v>41334</c:v>
                </c:pt>
                <c:pt idx="267" formatCode="mmm\-yy">
                  <c:v>41365</c:v>
                </c:pt>
                <c:pt idx="268" formatCode="mmm\-yy">
                  <c:v>41395</c:v>
                </c:pt>
                <c:pt idx="269" formatCode="mmm\-yy">
                  <c:v>41426</c:v>
                </c:pt>
                <c:pt idx="270" formatCode="mmm\-yy">
                  <c:v>41456</c:v>
                </c:pt>
                <c:pt idx="271" formatCode="mmm\-yy">
                  <c:v>41487</c:v>
                </c:pt>
                <c:pt idx="272" formatCode="mmm\-yy">
                  <c:v>41518</c:v>
                </c:pt>
                <c:pt idx="273" formatCode="mmm\-yy">
                  <c:v>41548</c:v>
                </c:pt>
                <c:pt idx="274" formatCode="mmm\-yy">
                  <c:v>41579</c:v>
                </c:pt>
                <c:pt idx="275" formatCode="mmm\-yy">
                  <c:v>41609</c:v>
                </c:pt>
                <c:pt idx="276" formatCode="mmm\-yy">
                  <c:v>41640</c:v>
                </c:pt>
                <c:pt idx="277" formatCode="mmm\-yy">
                  <c:v>41671</c:v>
                </c:pt>
                <c:pt idx="278" formatCode="mmm\-yy">
                  <c:v>41699</c:v>
                </c:pt>
                <c:pt idx="279" formatCode="mmm\-yy">
                  <c:v>41730</c:v>
                </c:pt>
                <c:pt idx="280" formatCode="mmm\-yy">
                  <c:v>41760</c:v>
                </c:pt>
                <c:pt idx="281" formatCode="mmm\-yy">
                  <c:v>41791</c:v>
                </c:pt>
                <c:pt idx="282" formatCode="mmm\-yy">
                  <c:v>41821</c:v>
                </c:pt>
                <c:pt idx="283" formatCode="mmm\-yy">
                  <c:v>41852</c:v>
                </c:pt>
                <c:pt idx="284" formatCode="mmm\-yy">
                  <c:v>41883</c:v>
                </c:pt>
                <c:pt idx="285" formatCode="mmm\-yy">
                  <c:v>41913</c:v>
                </c:pt>
                <c:pt idx="286" formatCode="mmm\-yy">
                  <c:v>41944</c:v>
                </c:pt>
                <c:pt idx="287" formatCode="mmm\-yy">
                  <c:v>41974</c:v>
                </c:pt>
                <c:pt idx="288" formatCode="mmm\-yy">
                  <c:v>42005</c:v>
                </c:pt>
                <c:pt idx="289" formatCode="mmm\-yy">
                  <c:v>42036</c:v>
                </c:pt>
                <c:pt idx="290" formatCode="d\-mmm">
                  <c:v>42064</c:v>
                </c:pt>
                <c:pt idx="291" formatCode="mmm\-yy">
                  <c:v>42095</c:v>
                </c:pt>
                <c:pt idx="292" formatCode="mmm\-yy">
                  <c:v>42125</c:v>
                </c:pt>
                <c:pt idx="293" formatCode="mmm\-yy">
                  <c:v>42156</c:v>
                </c:pt>
                <c:pt idx="294" formatCode="mmm\-yy">
                  <c:v>42186</c:v>
                </c:pt>
                <c:pt idx="295" formatCode="mmm\-yy">
                  <c:v>42217</c:v>
                </c:pt>
                <c:pt idx="296" formatCode="mmm\-yy">
                  <c:v>42248</c:v>
                </c:pt>
                <c:pt idx="297" formatCode="mmm\-yy">
                  <c:v>42278</c:v>
                </c:pt>
                <c:pt idx="298" formatCode="mmm\-yy">
                  <c:v>42309</c:v>
                </c:pt>
                <c:pt idx="299" formatCode="mmm\-yy">
                  <c:v>42339</c:v>
                </c:pt>
                <c:pt idx="300" formatCode="mmm\-yy">
                  <c:v>42370</c:v>
                </c:pt>
                <c:pt idx="301" formatCode="d\-mmm">
                  <c:v>42401</c:v>
                </c:pt>
                <c:pt idx="302" formatCode="mmm\-yy">
                  <c:v>42430</c:v>
                </c:pt>
                <c:pt idx="303" formatCode="mmm\-yy">
                  <c:v>42461</c:v>
                </c:pt>
                <c:pt idx="304" formatCode="mmm\-yy">
                  <c:v>42491</c:v>
                </c:pt>
                <c:pt idx="305" formatCode="mmm\-yy">
                  <c:v>42522</c:v>
                </c:pt>
                <c:pt idx="306" formatCode="mmm\-yy">
                  <c:v>42552</c:v>
                </c:pt>
                <c:pt idx="307" formatCode="mmm\-yy">
                  <c:v>42583</c:v>
                </c:pt>
                <c:pt idx="308" formatCode="mmm\-yy">
                  <c:v>42614</c:v>
                </c:pt>
                <c:pt idx="309" formatCode="mmm\-yy">
                  <c:v>42644</c:v>
                </c:pt>
                <c:pt idx="310" formatCode="mmm\-yy">
                  <c:v>42675</c:v>
                </c:pt>
                <c:pt idx="311" formatCode="mmm\-yy">
                  <c:v>42705</c:v>
                </c:pt>
                <c:pt idx="312" formatCode="mmm\-yy">
                  <c:v>42736</c:v>
                </c:pt>
                <c:pt idx="313" formatCode="mmm\-yy">
                  <c:v>42767</c:v>
                </c:pt>
                <c:pt idx="314" formatCode="mmm\-yy">
                  <c:v>42795</c:v>
                </c:pt>
                <c:pt idx="315" formatCode="mmm\-yy">
                  <c:v>42826</c:v>
                </c:pt>
                <c:pt idx="316" formatCode="mmm\-yy">
                  <c:v>42856</c:v>
                </c:pt>
                <c:pt idx="317" formatCode="mmm\-yy">
                  <c:v>42887</c:v>
                </c:pt>
                <c:pt idx="318" formatCode="mmm\-yy">
                  <c:v>42917</c:v>
                </c:pt>
                <c:pt idx="319" formatCode="mmm\-yy">
                  <c:v>42948</c:v>
                </c:pt>
                <c:pt idx="320" formatCode="mmm\-yy">
                  <c:v>42979</c:v>
                </c:pt>
                <c:pt idx="321" formatCode="mmm\-yy">
                  <c:v>43009</c:v>
                </c:pt>
                <c:pt idx="322" formatCode="mmm\-yy">
                  <c:v>43040</c:v>
                </c:pt>
                <c:pt idx="323" formatCode="mmm\-yy">
                  <c:v>43070</c:v>
                </c:pt>
              </c:numCache>
            </c:numRef>
          </c:cat>
          <c:val>
            <c:numRef>
              <c:f>Sheet1!$C$2:$C$325</c:f>
              <c:numCache>
                <c:formatCode>0.0</c:formatCode>
                <c:ptCount val="324"/>
                <c:pt idx="0">
                  <c:v>45.675532690683319</c:v>
                </c:pt>
                <c:pt idx="1">
                  <c:v>44.204526470930972</c:v>
                </c:pt>
                <c:pt idx="2">
                  <c:v>44.346237079706277</c:v>
                </c:pt>
                <c:pt idx="3">
                  <c:v>44.158218575771727</c:v>
                </c:pt>
                <c:pt idx="4">
                  <c:v>45.474514876643234</c:v>
                </c:pt>
                <c:pt idx="5">
                  <c:v>45.108230568068961</c:v>
                </c:pt>
                <c:pt idx="6">
                  <c:v>46.074671984036932</c:v>
                </c:pt>
                <c:pt idx="7">
                  <c:v>45.984579133934076</c:v>
                </c:pt>
                <c:pt idx="8">
                  <c:v>45.743422218371926</c:v>
                </c:pt>
                <c:pt idx="9">
                  <c:v>46.342993175066354</c:v>
                </c:pt>
                <c:pt idx="10">
                  <c:v>46.44134120553651</c:v>
                </c:pt>
                <c:pt idx="11">
                  <c:v>45.670301962215433</c:v>
                </c:pt>
                <c:pt idx="12">
                  <c:v>46.539460618582069</c:v>
                </c:pt>
                <c:pt idx="13">
                  <c:v>46.637631841992508</c:v>
                </c:pt>
                <c:pt idx="14">
                  <c:v>46.383835448546442</c:v>
                </c:pt>
                <c:pt idx="15">
                  <c:v>47.314386045447037</c:v>
                </c:pt>
                <c:pt idx="16">
                  <c:v>46.700532768620917</c:v>
                </c:pt>
                <c:pt idx="17">
                  <c:v>46.668652116080935</c:v>
                </c:pt>
                <c:pt idx="18">
                  <c:v>47.872244234000519</c:v>
                </c:pt>
                <c:pt idx="19">
                  <c:v>47.155397845449386</c:v>
                </c:pt>
                <c:pt idx="20">
                  <c:v>47.254469535365303</c:v>
                </c:pt>
                <c:pt idx="21">
                  <c:v>47.077289346313258</c:v>
                </c:pt>
                <c:pt idx="22">
                  <c:v>46.92348134054216</c:v>
                </c:pt>
                <c:pt idx="23">
                  <c:v>47.56482976767024</c:v>
                </c:pt>
                <c:pt idx="24">
                  <c:v>45.75221502043533</c:v>
                </c:pt>
                <c:pt idx="25">
                  <c:v>46.729593947067606</c:v>
                </c:pt>
                <c:pt idx="26">
                  <c:v>47.220517464318959</c:v>
                </c:pt>
                <c:pt idx="27">
                  <c:v>46.754766292327631</c:v>
                </c:pt>
                <c:pt idx="28">
                  <c:v>46.077708436626445</c:v>
                </c:pt>
                <c:pt idx="29">
                  <c:v>47.026644845779579</c:v>
                </c:pt>
                <c:pt idx="30">
                  <c:v>46.854221831859448</c:v>
                </c:pt>
                <c:pt idx="31">
                  <c:v>47.388602534481898</c:v>
                </c:pt>
                <c:pt idx="32">
                  <c:v>47.696038980906955</c:v>
                </c:pt>
                <c:pt idx="33">
                  <c:v>48.113763509606983</c:v>
                </c:pt>
                <c:pt idx="34">
                  <c:v>48.558665983581292</c:v>
                </c:pt>
                <c:pt idx="35">
                  <c:v>48.634530625797709</c:v>
                </c:pt>
                <c:pt idx="36">
                  <c:v>49.001875910431259</c:v>
                </c:pt>
                <c:pt idx="37">
                  <c:v>49.438281772610907</c:v>
                </c:pt>
                <c:pt idx="38">
                  <c:v>50.733490079409954</c:v>
                </c:pt>
                <c:pt idx="39">
                  <c:v>50.664261529174695</c:v>
                </c:pt>
                <c:pt idx="40">
                  <c:v>51.299992337272244</c:v>
                </c:pt>
                <c:pt idx="41">
                  <c:v>51.933061671677194</c:v>
                </c:pt>
                <c:pt idx="42">
                  <c:v>51.544846663032821</c:v>
                </c:pt>
                <c:pt idx="43">
                  <c:v>53.234401166509173</c:v>
                </c:pt>
                <c:pt idx="44">
                  <c:v>53.547636706112087</c:v>
                </c:pt>
                <c:pt idx="45">
                  <c:v>53.891727814751967</c:v>
                </c:pt>
                <c:pt idx="46">
                  <c:v>54.70137945597412</c:v>
                </c:pt>
                <c:pt idx="47">
                  <c:v>56.420752845180687</c:v>
                </c:pt>
                <c:pt idx="48">
                  <c:v>54.607435076128638</c:v>
                </c:pt>
                <c:pt idx="49">
                  <c:v>54.891496557136023</c:v>
                </c:pt>
                <c:pt idx="50">
                  <c:v>55.668067236109209</c:v>
                </c:pt>
                <c:pt idx="51">
                  <c:v>55.851377292106065</c:v>
                </c:pt>
                <c:pt idx="52">
                  <c:v>56.169477488089363</c:v>
                </c:pt>
                <c:pt idx="53">
                  <c:v>56.504914096172563</c:v>
                </c:pt>
                <c:pt idx="54">
                  <c:v>56.226302850279495</c:v>
                </c:pt>
                <c:pt idx="55">
                  <c:v>56.625006854714982</c:v>
                </c:pt>
                <c:pt idx="56">
                  <c:v>57.111077235768171</c:v>
                </c:pt>
                <c:pt idx="57">
                  <c:v>57.338929623721093</c:v>
                </c:pt>
                <c:pt idx="58">
                  <c:v>57.090993942155173</c:v>
                </c:pt>
                <c:pt idx="59">
                  <c:v>57.866729637725577</c:v>
                </c:pt>
                <c:pt idx="60">
                  <c:v>58.816031047619028</c:v>
                </c:pt>
                <c:pt idx="61">
                  <c:v>58.741174679413596</c:v>
                </c:pt>
                <c:pt idx="62">
                  <c:v>58.583276636339356</c:v>
                </c:pt>
                <c:pt idx="63">
                  <c:v>59.513388484747743</c:v>
                </c:pt>
                <c:pt idx="64">
                  <c:v>59.62272165490657</c:v>
                </c:pt>
                <c:pt idx="65">
                  <c:v>59.555954943110684</c:v>
                </c:pt>
                <c:pt idx="66">
                  <c:v>60.498955471614373</c:v>
                </c:pt>
                <c:pt idx="67">
                  <c:v>60.201147000040173</c:v>
                </c:pt>
                <c:pt idx="68">
                  <c:v>61.262465254496831</c:v>
                </c:pt>
                <c:pt idx="69">
                  <c:v>61.307299295678725</c:v>
                </c:pt>
                <c:pt idx="70">
                  <c:v>61.415056692524523</c:v>
                </c:pt>
                <c:pt idx="71">
                  <c:v>62.033877272730642</c:v>
                </c:pt>
                <c:pt idx="72">
                  <c:v>63.40285704693094</c:v>
                </c:pt>
                <c:pt idx="73">
                  <c:v>62.854014978745369</c:v>
                </c:pt>
                <c:pt idx="74">
                  <c:v>62.735209784822302</c:v>
                </c:pt>
                <c:pt idx="75">
                  <c:v>65.320729055573565</c:v>
                </c:pt>
                <c:pt idx="76">
                  <c:v>64.90080388747073</c:v>
                </c:pt>
                <c:pt idx="77">
                  <c:v>65.244657959087505</c:v>
                </c:pt>
                <c:pt idx="78">
                  <c:v>66.662811035610403</c:v>
                </c:pt>
                <c:pt idx="79">
                  <c:v>66.213763683006619</c:v>
                </c:pt>
                <c:pt idx="80">
                  <c:v>67.321982044969218</c:v>
                </c:pt>
                <c:pt idx="81">
                  <c:v>67.722891773409771</c:v>
                </c:pt>
                <c:pt idx="82">
                  <c:v>67.282988843887182</c:v>
                </c:pt>
                <c:pt idx="83">
                  <c:v>68.272462478467858</c:v>
                </c:pt>
                <c:pt idx="84">
                  <c:v>70.21039836272837</c:v>
                </c:pt>
                <c:pt idx="85">
                  <c:v>69.825519801951842</c:v>
                </c:pt>
                <c:pt idx="86">
                  <c:v>70.270937358577868</c:v>
                </c:pt>
                <c:pt idx="87">
                  <c:v>71.11934817090453</c:v>
                </c:pt>
                <c:pt idx="88">
                  <c:v>70.349243229881239</c:v>
                </c:pt>
                <c:pt idx="89">
                  <c:v>71.177250915936241</c:v>
                </c:pt>
                <c:pt idx="90">
                  <c:v>71.3209711548961</c:v>
                </c:pt>
                <c:pt idx="91">
                  <c:v>71.370865512579812</c:v>
                </c:pt>
                <c:pt idx="92">
                  <c:v>72.005379682818514</c:v>
                </c:pt>
                <c:pt idx="93">
                  <c:v>72.79795660567973</c:v>
                </c:pt>
                <c:pt idx="94">
                  <c:v>72.982127384418717</c:v>
                </c:pt>
                <c:pt idx="95">
                  <c:v>72.857794148940783</c:v>
                </c:pt>
                <c:pt idx="96">
                  <c:v>72.738855857060287</c:v>
                </c:pt>
                <c:pt idx="97">
                  <c:v>74.106514149086664</c:v>
                </c:pt>
                <c:pt idx="98">
                  <c:v>74.504247473846604</c:v>
                </c:pt>
                <c:pt idx="99">
                  <c:v>74.169374669791097</c:v>
                </c:pt>
                <c:pt idx="100">
                  <c:v>75.530809596313418</c:v>
                </c:pt>
                <c:pt idx="101">
                  <c:v>76.630337849080519</c:v>
                </c:pt>
                <c:pt idx="102">
                  <c:v>77.098949708839243</c:v>
                </c:pt>
                <c:pt idx="103">
                  <c:v>77.554246661706117</c:v>
                </c:pt>
                <c:pt idx="104">
                  <c:v>78.290019444747784</c:v>
                </c:pt>
                <c:pt idx="105">
                  <c:v>78.992049690959391</c:v>
                </c:pt>
                <c:pt idx="106">
                  <c:v>80.479244337655416</c:v>
                </c:pt>
                <c:pt idx="107">
                  <c:v>80.888219832934396</c:v>
                </c:pt>
                <c:pt idx="108">
                  <c:v>81.913164104134893</c:v>
                </c:pt>
                <c:pt idx="109">
                  <c:v>82.373021374623349</c:v>
                </c:pt>
                <c:pt idx="110">
                  <c:v>83.829633359445808</c:v>
                </c:pt>
                <c:pt idx="111">
                  <c:v>84.268791091194046</c:v>
                </c:pt>
                <c:pt idx="112">
                  <c:v>87.010438009845274</c:v>
                </c:pt>
                <c:pt idx="113">
                  <c:v>84.725438740838072</c:v>
                </c:pt>
                <c:pt idx="114">
                  <c:v>86.151133752007141</c:v>
                </c:pt>
                <c:pt idx="115">
                  <c:v>86.932266139001769</c:v>
                </c:pt>
                <c:pt idx="116">
                  <c:v>87.541622220684886</c:v>
                </c:pt>
                <c:pt idx="117">
                  <c:v>88.455051207624223</c:v>
                </c:pt>
                <c:pt idx="118">
                  <c:v>88.75040967808134</c:v>
                </c:pt>
                <c:pt idx="119">
                  <c:v>89.683682702909607</c:v>
                </c:pt>
                <c:pt idx="120">
                  <c:v>88.383601312487045</c:v>
                </c:pt>
                <c:pt idx="121">
                  <c:v>86.534858122184588</c:v>
                </c:pt>
                <c:pt idx="122">
                  <c:v>87.323999617811708</c:v>
                </c:pt>
                <c:pt idx="123">
                  <c:v>86.258368089245266</c:v>
                </c:pt>
                <c:pt idx="124">
                  <c:v>85.353164576386575</c:v>
                </c:pt>
                <c:pt idx="125">
                  <c:v>85.461438223498732</c:v>
                </c:pt>
                <c:pt idx="126">
                  <c:v>84.849610074445579</c:v>
                </c:pt>
                <c:pt idx="127">
                  <c:v>84.127185999371036</c:v>
                </c:pt>
                <c:pt idx="128">
                  <c:v>83.408647197608914</c:v>
                </c:pt>
                <c:pt idx="129">
                  <c:v>84.316401352386066</c:v>
                </c:pt>
                <c:pt idx="130">
                  <c:v>84.046724031259814</c:v>
                </c:pt>
                <c:pt idx="131">
                  <c:v>82.215004938185942</c:v>
                </c:pt>
                <c:pt idx="132">
                  <c:v>83.274931095600692</c:v>
                </c:pt>
                <c:pt idx="133">
                  <c:v>85.32127680699287</c:v>
                </c:pt>
                <c:pt idx="134">
                  <c:v>84.389579592396402</c:v>
                </c:pt>
                <c:pt idx="135">
                  <c:v>85.656792568756629</c:v>
                </c:pt>
                <c:pt idx="136">
                  <c:v>84.308044637556023</c:v>
                </c:pt>
                <c:pt idx="137">
                  <c:v>87.158786981389056</c:v>
                </c:pt>
                <c:pt idx="138">
                  <c:v>86.145250135475379</c:v>
                </c:pt>
                <c:pt idx="139">
                  <c:v>86.777124439529601</c:v>
                </c:pt>
                <c:pt idx="140">
                  <c:v>86.657834322814125</c:v>
                </c:pt>
                <c:pt idx="141">
                  <c:v>86.339362121580933</c:v>
                </c:pt>
                <c:pt idx="142">
                  <c:v>88.243385171724242</c:v>
                </c:pt>
                <c:pt idx="143">
                  <c:v>87.911631578118588</c:v>
                </c:pt>
                <c:pt idx="144">
                  <c:v>87.759279123969193</c:v>
                </c:pt>
                <c:pt idx="145">
                  <c:v>87.471481222435258</c:v>
                </c:pt>
                <c:pt idx="146">
                  <c:v>88.21579271969479</c:v>
                </c:pt>
                <c:pt idx="147">
                  <c:v>87.871127351539727</c:v>
                </c:pt>
                <c:pt idx="148">
                  <c:v>88.246305284410553</c:v>
                </c:pt>
                <c:pt idx="149">
                  <c:v>87.92081030225701</c:v>
                </c:pt>
                <c:pt idx="150">
                  <c:v>88.67400606383363</c:v>
                </c:pt>
                <c:pt idx="151">
                  <c:v>86.427568661267784</c:v>
                </c:pt>
                <c:pt idx="152">
                  <c:v>89.117287541943128</c:v>
                </c:pt>
                <c:pt idx="153">
                  <c:v>90.355708776281148</c:v>
                </c:pt>
                <c:pt idx="154">
                  <c:v>91.590522511834578</c:v>
                </c:pt>
                <c:pt idx="155">
                  <c:v>92.096007950607429</c:v>
                </c:pt>
                <c:pt idx="156">
                  <c:v>90.797444781612128</c:v>
                </c:pt>
                <c:pt idx="157">
                  <c:v>92.581414096507686</c:v>
                </c:pt>
                <c:pt idx="158">
                  <c:v>93.562924104274643</c:v>
                </c:pt>
                <c:pt idx="159">
                  <c:v>94.745248648628788</c:v>
                </c:pt>
                <c:pt idx="160">
                  <c:v>94.306354938264221</c:v>
                </c:pt>
                <c:pt idx="161">
                  <c:v>95.893748640837899</c:v>
                </c:pt>
                <c:pt idx="162">
                  <c:v>95.700364251334591</c:v>
                </c:pt>
                <c:pt idx="163">
                  <c:v>95.033710000516479</c:v>
                </c:pt>
                <c:pt idx="164">
                  <c:v>95.970819539902607</c:v>
                </c:pt>
                <c:pt idx="165">
                  <c:v>96.941325349741987</c:v>
                </c:pt>
                <c:pt idx="166">
                  <c:v>98.104898700450633</c:v>
                </c:pt>
                <c:pt idx="167">
                  <c:v>98.256513330375554</c:v>
                </c:pt>
                <c:pt idx="168">
                  <c:v>98.506641821695709</c:v>
                </c:pt>
                <c:pt idx="169">
                  <c:v>97.849426428100941</c:v>
                </c:pt>
                <c:pt idx="170">
                  <c:v>96.394361195310495</c:v>
                </c:pt>
                <c:pt idx="171">
                  <c:v>99.918626713105851</c:v>
                </c:pt>
                <c:pt idx="172">
                  <c:v>99.644096603037326</c:v>
                </c:pt>
                <c:pt idx="173">
                  <c:v>99.253709615777282</c:v>
                </c:pt>
                <c:pt idx="174">
                  <c:v>98.564599499185704</c:v>
                </c:pt>
                <c:pt idx="175">
                  <c:v>99.274489139319925</c:v>
                </c:pt>
                <c:pt idx="176">
                  <c:v>100.72113833148565</c:v>
                </c:pt>
                <c:pt idx="177">
                  <c:v>101.42816427237565</c:v>
                </c:pt>
                <c:pt idx="178">
                  <c:v>102.95920047798097</c:v>
                </c:pt>
                <c:pt idx="179">
                  <c:v>105.48554590262449</c:v>
                </c:pt>
                <c:pt idx="180">
                  <c:v>105.02304152344554</c:v>
                </c:pt>
                <c:pt idx="181">
                  <c:v>104.77964694442908</c:v>
                </c:pt>
                <c:pt idx="182">
                  <c:v>105.98405196852055</c:v>
                </c:pt>
                <c:pt idx="183">
                  <c:v>105.66958301128183</c:v>
                </c:pt>
                <c:pt idx="184">
                  <c:v>107.52055708514573</c:v>
                </c:pt>
                <c:pt idx="185">
                  <c:v>107.55198898320641</c:v>
                </c:pt>
                <c:pt idx="186">
                  <c:v>104.48984687844492</c:v>
                </c:pt>
                <c:pt idx="187">
                  <c:v>105.93850913500036</c:v>
                </c:pt>
                <c:pt idx="188">
                  <c:v>106.33774886450514</c:v>
                </c:pt>
                <c:pt idx="189">
                  <c:v>107.18549589184757</c:v>
                </c:pt>
                <c:pt idx="190">
                  <c:v>107.48758304101321</c:v>
                </c:pt>
                <c:pt idx="191">
                  <c:v>109.2083473113105</c:v>
                </c:pt>
                <c:pt idx="192">
                  <c:v>108.36968498188359</c:v>
                </c:pt>
                <c:pt idx="193">
                  <c:v>110.09360519063404</c:v>
                </c:pt>
                <c:pt idx="194">
                  <c:v>108.92445916930276</c:v>
                </c:pt>
                <c:pt idx="195">
                  <c:v>107.86850912735053</c:v>
                </c:pt>
                <c:pt idx="196">
                  <c:v>108.49499264868548</c:v>
                </c:pt>
                <c:pt idx="197">
                  <c:v>109.67544260629127</c:v>
                </c:pt>
                <c:pt idx="198">
                  <c:v>109.09985707705222</c:v>
                </c:pt>
                <c:pt idx="199">
                  <c:v>109.65938147027437</c:v>
                </c:pt>
                <c:pt idx="200">
                  <c:v>109.23014479541396</c:v>
                </c:pt>
                <c:pt idx="201">
                  <c:v>109.61954452680386</c:v>
                </c:pt>
                <c:pt idx="202">
                  <c:v>109.60216709090389</c:v>
                </c:pt>
                <c:pt idx="203">
                  <c:v>108.7279977841729</c:v>
                </c:pt>
                <c:pt idx="204">
                  <c:v>111.54733362419341</c:v>
                </c:pt>
                <c:pt idx="205">
                  <c:v>111.34424683786357</c:v>
                </c:pt>
                <c:pt idx="206">
                  <c:v>108.24938545343842</c:v>
                </c:pt>
                <c:pt idx="207">
                  <c:v>110.98933739933574</c:v>
                </c:pt>
                <c:pt idx="208">
                  <c:v>107.88634486286965</c:v>
                </c:pt>
                <c:pt idx="209">
                  <c:v>107.27751041597897</c:v>
                </c:pt>
                <c:pt idx="210">
                  <c:v>108.19321114944269</c:v>
                </c:pt>
                <c:pt idx="211">
                  <c:v>105.97549878340057</c:v>
                </c:pt>
                <c:pt idx="212">
                  <c:v>105.98527963700381</c:v>
                </c:pt>
                <c:pt idx="213">
                  <c:v>106.53948588546503</c:v>
                </c:pt>
                <c:pt idx="214">
                  <c:v>101.27495173048014</c:v>
                </c:pt>
                <c:pt idx="215">
                  <c:v>97.822434748435327</c:v>
                </c:pt>
                <c:pt idx="216">
                  <c:v>93.685668012453448</c:v>
                </c:pt>
                <c:pt idx="217">
                  <c:v>90.268883469596076</c:v>
                </c:pt>
                <c:pt idx="218">
                  <c:v>91.078104452070235</c:v>
                </c:pt>
                <c:pt idx="219">
                  <c:v>89.96733872222454</c:v>
                </c:pt>
                <c:pt idx="220">
                  <c:v>87.071966929219812</c:v>
                </c:pt>
                <c:pt idx="221">
                  <c:v>87.481601274101706</c:v>
                </c:pt>
                <c:pt idx="222">
                  <c:v>90.796292923002156</c:v>
                </c:pt>
                <c:pt idx="223">
                  <c:v>90.441875877977068</c:v>
                </c:pt>
                <c:pt idx="224">
                  <c:v>94.301221748336118</c:v>
                </c:pt>
                <c:pt idx="225">
                  <c:v>94.682118046114212</c:v>
                </c:pt>
                <c:pt idx="226">
                  <c:v>95.53792517298136</c:v>
                </c:pt>
                <c:pt idx="227">
                  <c:v>96.64297845954566</c:v>
                </c:pt>
                <c:pt idx="228">
                  <c:v>95.115478776646569</c:v>
                </c:pt>
                <c:pt idx="229">
                  <c:v>95.972049073003831</c:v>
                </c:pt>
                <c:pt idx="230">
                  <c:v>99.899851513710956</c:v>
                </c:pt>
                <c:pt idx="231">
                  <c:v>98.701896676373806</c:v>
                </c:pt>
                <c:pt idx="232">
                  <c:v>101.39063732246829</c:v>
                </c:pt>
                <c:pt idx="233">
                  <c:v>104.26086473794402</c:v>
                </c:pt>
                <c:pt idx="234">
                  <c:v>102.13082551270298</c:v>
                </c:pt>
                <c:pt idx="235">
                  <c:v>103.32533794680818</c:v>
                </c:pt>
                <c:pt idx="236">
                  <c:v>103.2231974986103</c:v>
                </c:pt>
                <c:pt idx="237">
                  <c:v>103.4854704580647</c:v>
                </c:pt>
                <c:pt idx="238">
                  <c:v>104.54282293890664</c:v>
                </c:pt>
                <c:pt idx="239">
                  <c:v>104.31251083363769</c:v>
                </c:pt>
                <c:pt idx="240">
                  <c:v>105.3057675012957</c:v>
                </c:pt>
                <c:pt idx="241">
                  <c:v>103.83725054336216</c:v>
                </c:pt>
                <c:pt idx="242">
                  <c:v>104.62339709934712</c:v>
                </c:pt>
                <c:pt idx="243">
                  <c:v>103.35734077341384</c:v>
                </c:pt>
                <c:pt idx="244">
                  <c:v>105.7354313489037</c:v>
                </c:pt>
                <c:pt idx="245">
                  <c:v>103.18950327128576</c:v>
                </c:pt>
                <c:pt idx="246">
                  <c:v>105.1075832834547</c:v>
                </c:pt>
                <c:pt idx="247">
                  <c:v>105.85848608278881</c:v>
                </c:pt>
                <c:pt idx="248">
                  <c:v>105.20414983458134</c:v>
                </c:pt>
                <c:pt idx="249">
                  <c:v>104.92078406562221</c:v>
                </c:pt>
                <c:pt idx="250">
                  <c:v>104.99112791376977</c:v>
                </c:pt>
                <c:pt idx="251">
                  <c:v>105.28274450369861</c:v>
                </c:pt>
                <c:pt idx="252">
                  <c:v>105.03856542952086</c:v>
                </c:pt>
                <c:pt idx="253">
                  <c:v>104.80234022638213</c:v>
                </c:pt>
                <c:pt idx="254">
                  <c:v>105.53140093478058</c:v>
                </c:pt>
                <c:pt idx="255">
                  <c:v>104.27458736865053</c:v>
                </c:pt>
                <c:pt idx="256">
                  <c:v>105.35303390102965</c:v>
                </c:pt>
                <c:pt idx="257">
                  <c:v>105.06620482900763</c:v>
                </c:pt>
                <c:pt idx="258">
                  <c:v>105.22793322269857</c:v>
                </c:pt>
                <c:pt idx="259">
                  <c:v>105.66635975319856</c:v>
                </c:pt>
                <c:pt idx="260">
                  <c:v>105.22983132770193</c:v>
                </c:pt>
                <c:pt idx="261">
                  <c:v>103.82118334344543</c:v>
                </c:pt>
                <c:pt idx="262">
                  <c:v>104.06892356693764</c:v>
                </c:pt>
                <c:pt idx="263">
                  <c:v>103.32073366537432</c:v>
                </c:pt>
                <c:pt idx="264">
                  <c:v>104.6793587802856</c:v>
                </c:pt>
                <c:pt idx="265">
                  <c:v>102.8751360042709</c:v>
                </c:pt>
                <c:pt idx="266">
                  <c:v>103.26383449064406</c:v>
                </c:pt>
                <c:pt idx="267">
                  <c:v>102.64264584762856</c:v>
                </c:pt>
                <c:pt idx="268">
                  <c:v>104.49831462483857</c:v>
                </c:pt>
                <c:pt idx="269">
                  <c:v>104.06387484817269</c:v>
                </c:pt>
                <c:pt idx="270">
                  <c:v>104.77461283678872</c:v>
                </c:pt>
                <c:pt idx="271">
                  <c:v>104.77818991442696</c:v>
                </c:pt>
                <c:pt idx="272">
                  <c:v>104.9594423506253</c:v>
                </c:pt>
                <c:pt idx="273">
                  <c:v>105.54892276108299</c:v>
                </c:pt>
                <c:pt idx="274">
                  <c:v>106.52523811779938</c:v>
                </c:pt>
                <c:pt idx="275">
                  <c:v>105.84627508980464</c:v>
                </c:pt>
                <c:pt idx="276">
                  <c:v>107.31514701576316</c:v>
                </c:pt>
                <c:pt idx="277">
                  <c:v>105.11519695867619</c:v>
                </c:pt>
                <c:pt idx="278">
                  <c:v>106.60212556861867</c:v>
                </c:pt>
                <c:pt idx="279">
                  <c:v>107.05977273226949</c:v>
                </c:pt>
                <c:pt idx="280">
                  <c:v>108.04576382627224</c:v>
                </c:pt>
                <c:pt idx="281">
                  <c:v>106.56875820880475</c:v>
                </c:pt>
                <c:pt idx="282">
                  <c:v>108.35895942154632</c:v>
                </c:pt>
                <c:pt idx="283">
                  <c:v>107.88042844676261</c:v>
                </c:pt>
                <c:pt idx="284">
                  <c:v>108.7457269683735</c:v>
                </c:pt>
                <c:pt idx="285">
                  <c:v>109.06488509963711</c:v>
                </c:pt>
                <c:pt idx="286">
                  <c:v>108.54422848185538</c:v>
                </c:pt>
                <c:pt idx="287">
                  <c:v>111.51751173200324</c:v>
                </c:pt>
                <c:pt idx="288">
                  <c:v>111.31345862531711</c:v>
                </c:pt>
                <c:pt idx="289">
                  <c:v>110.93369963082829</c:v>
                </c:pt>
                <c:pt idx="290">
                  <c:v>113.10839794237008</c:v>
                </c:pt>
                <c:pt idx="291">
                  <c:v>111.16126102215057</c:v>
                </c:pt>
                <c:pt idx="292">
                  <c:v>109.4780218464185</c:v>
                </c:pt>
                <c:pt idx="293">
                  <c:v>111.1488480982464</c:v>
                </c:pt>
                <c:pt idx="294">
                  <c:v>111.37951147027871</c:v>
                </c:pt>
                <c:pt idx="295">
                  <c:v>112.06504485355921</c:v>
                </c:pt>
                <c:pt idx="296">
                  <c:v>112.51515044839437</c:v>
                </c:pt>
                <c:pt idx="297">
                  <c:v>113.32778873160451</c:v>
                </c:pt>
                <c:pt idx="298">
                  <c:v>112.73208213852244</c:v>
                </c:pt>
                <c:pt idx="299">
                  <c:v>112.7127624897431</c:v>
                </c:pt>
                <c:pt idx="300">
                  <c:v>111.71289178833302</c:v>
                </c:pt>
                <c:pt idx="301">
                  <c:v>114.64362376512332</c:v>
                </c:pt>
              </c:numCache>
            </c:numRef>
          </c:val>
          <c:smooth val="0"/>
          <c:extLst>
            <c:ext xmlns:c16="http://schemas.microsoft.com/office/drawing/2014/chart" uri="{C3380CC4-5D6E-409C-BE32-E72D297353CC}">
              <c16:uniqueId val="{00000001-AC86-4033-A00F-23E63424DEA0}"/>
            </c:ext>
          </c:extLst>
        </c:ser>
        <c:ser>
          <c:idx val="2"/>
          <c:order val="2"/>
          <c:tx>
            <c:strRef>
              <c:f>Sheet1!$D$1</c:f>
              <c:strCache>
                <c:ptCount val="1"/>
                <c:pt idx="0">
                  <c:v>Exports (Emerging Economies)</c:v>
                </c:pt>
              </c:strCache>
            </c:strRef>
          </c:tx>
          <c:spPr>
            <a:ln w="28575" cap="rnd">
              <a:solidFill>
                <a:schemeClr val="accent3">
                  <a:lumMod val="75000"/>
                </a:schemeClr>
              </a:solidFill>
              <a:round/>
            </a:ln>
            <a:effectLst/>
          </c:spPr>
          <c:marker>
            <c:symbol val="none"/>
          </c:marker>
          <c:cat>
            <c:numRef>
              <c:f>Sheet1!$A$2:$A$325</c:f>
              <c:numCache>
                <c:formatCode>[$-409]mmm\-yy;@</c:formatCode>
                <c:ptCount val="324"/>
                <c:pt idx="0">
                  <c:v>33239</c:v>
                </c:pt>
                <c:pt idx="1">
                  <c:v>33270</c:v>
                </c:pt>
                <c:pt idx="2">
                  <c:v>33298</c:v>
                </c:pt>
                <c:pt idx="3">
                  <c:v>33329</c:v>
                </c:pt>
                <c:pt idx="4">
                  <c:v>33359</c:v>
                </c:pt>
                <c:pt idx="5">
                  <c:v>33390</c:v>
                </c:pt>
                <c:pt idx="6">
                  <c:v>33420</c:v>
                </c:pt>
                <c:pt idx="7">
                  <c:v>33451</c:v>
                </c:pt>
                <c:pt idx="8">
                  <c:v>33482</c:v>
                </c:pt>
                <c:pt idx="9">
                  <c:v>33512</c:v>
                </c:pt>
                <c:pt idx="10">
                  <c:v>33543</c:v>
                </c:pt>
                <c:pt idx="11">
                  <c:v>33573</c:v>
                </c:pt>
                <c:pt idx="12">
                  <c:v>33604</c:v>
                </c:pt>
                <c:pt idx="13">
                  <c:v>33635</c:v>
                </c:pt>
                <c:pt idx="14">
                  <c:v>33664</c:v>
                </c:pt>
                <c:pt idx="15">
                  <c:v>33695</c:v>
                </c:pt>
                <c:pt idx="16">
                  <c:v>33725</c:v>
                </c:pt>
                <c:pt idx="17">
                  <c:v>33756</c:v>
                </c:pt>
                <c:pt idx="18">
                  <c:v>33786</c:v>
                </c:pt>
                <c:pt idx="19">
                  <c:v>33817</c:v>
                </c:pt>
                <c:pt idx="20">
                  <c:v>33848</c:v>
                </c:pt>
                <c:pt idx="21">
                  <c:v>33878</c:v>
                </c:pt>
                <c:pt idx="22">
                  <c:v>33909</c:v>
                </c:pt>
                <c:pt idx="23">
                  <c:v>33939</c:v>
                </c:pt>
                <c:pt idx="24">
                  <c:v>33970</c:v>
                </c:pt>
                <c:pt idx="25">
                  <c:v>34001</c:v>
                </c:pt>
                <c:pt idx="26">
                  <c:v>34029</c:v>
                </c:pt>
                <c:pt idx="27">
                  <c:v>34060</c:v>
                </c:pt>
                <c:pt idx="28">
                  <c:v>34090</c:v>
                </c:pt>
                <c:pt idx="29">
                  <c:v>34121</c:v>
                </c:pt>
                <c:pt idx="30">
                  <c:v>34151</c:v>
                </c:pt>
                <c:pt idx="31">
                  <c:v>34182</c:v>
                </c:pt>
                <c:pt idx="32">
                  <c:v>34213</c:v>
                </c:pt>
                <c:pt idx="33">
                  <c:v>34243</c:v>
                </c:pt>
                <c:pt idx="34">
                  <c:v>34274</c:v>
                </c:pt>
                <c:pt idx="35">
                  <c:v>34304</c:v>
                </c:pt>
                <c:pt idx="36">
                  <c:v>34335</c:v>
                </c:pt>
                <c:pt idx="37">
                  <c:v>34366</c:v>
                </c:pt>
                <c:pt idx="38">
                  <c:v>34394</c:v>
                </c:pt>
                <c:pt idx="39">
                  <c:v>34425</c:v>
                </c:pt>
                <c:pt idx="40">
                  <c:v>34455</c:v>
                </c:pt>
                <c:pt idx="41">
                  <c:v>34486</c:v>
                </c:pt>
                <c:pt idx="42">
                  <c:v>34516</c:v>
                </c:pt>
                <c:pt idx="43">
                  <c:v>34547</c:v>
                </c:pt>
                <c:pt idx="44">
                  <c:v>34578</c:v>
                </c:pt>
                <c:pt idx="45">
                  <c:v>34608</c:v>
                </c:pt>
                <c:pt idx="46">
                  <c:v>34639</c:v>
                </c:pt>
                <c:pt idx="47">
                  <c:v>34669</c:v>
                </c:pt>
                <c:pt idx="48">
                  <c:v>34700</c:v>
                </c:pt>
                <c:pt idx="49">
                  <c:v>34731</c:v>
                </c:pt>
                <c:pt idx="50">
                  <c:v>34759</c:v>
                </c:pt>
                <c:pt idx="51">
                  <c:v>34790</c:v>
                </c:pt>
                <c:pt idx="52">
                  <c:v>34820</c:v>
                </c:pt>
                <c:pt idx="53">
                  <c:v>34851</c:v>
                </c:pt>
                <c:pt idx="54">
                  <c:v>34881</c:v>
                </c:pt>
                <c:pt idx="55">
                  <c:v>34912</c:v>
                </c:pt>
                <c:pt idx="56">
                  <c:v>34943</c:v>
                </c:pt>
                <c:pt idx="57">
                  <c:v>34973</c:v>
                </c:pt>
                <c:pt idx="58">
                  <c:v>35004</c:v>
                </c:pt>
                <c:pt idx="59">
                  <c:v>35034</c:v>
                </c:pt>
                <c:pt idx="60">
                  <c:v>35065</c:v>
                </c:pt>
                <c:pt idx="61">
                  <c:v>35096</c:v>
                </c:pt>
                <c:pt idx="62">
                  <c:v>35125</c:v>
                </c:pt>
                <c:pt idx="63">
                  <c:v>35156</c:v>
                </c:pt>
                <c:pt idx="64">
                  <c:v>35186</c:v>
                </c:pt>
                <c:pt idx="65">
                  <c:v>35217</c:v>
                </c:pt>
                <c:pt idx="66">
                  <c:v>35247</c:v>
                </c:pt>
                <c:pt idx="67">
                  <c:v>35278</c:v>
                </c:pt>
                <c:pt idx="68">
                  <c:v>35309</c:v>
                </c:pt>
                <c:pt idx="69">
                  <c:v>35339</c:v>
                </c:pt>
                <c:pt idx="70">
                  <c:v>35370</c:v>
                </c:pt>
                <c:pt idx="71">
                  <c:v>35400</c:v>
                </c:pt>
                <c:pt idx="72">
                  <c:v>35431</c:v>
                </c:pt>
                <c:pt idx="73">
                  <c:v>35462</c:v>
                </c:pt>
                <c:pt idx="74">
                  <c:v>35490</c:v>
                </c:pt>
                <c:pt idx="75">
                  <c:v>35521</c:v>
                </c:pt>
                <c:pt idx="76">
                  <c:v>35551</c:v>
                </c:pt>
                <c:pt idx="77">
                  <c:v>35582</c:v>
                </c:pt>
                <c:pt idx="78">
                  <c:v>35612</c:v>
                </c:pt>
                <c:pt idx="79">
                  <c:v>35643</c:v>
                </c:pt>
                <c:pt idx="80">
                  <c:v>35674</c:v>
                </c:pt>
                <c:pt idx="81">
                  <c:v>35704</c:v>
                </c:pt>
                <c:pt idx="82">
                  <c:v>35735</c:v>
                </c:pt>
                <c:pt idx="83">
                  <c:v>35765</c:v>
                </c:pt>
                <c:pt idx="84">
                  <c:v>35796</c:v>
                </c:pt>
                <c:pt idx="85">
                  <c:v>35827</c:v>
                </c:pt>
                <c:pt idx="86">
                  <c:v>35855</c:v>
                </c:pt>
                <c:pt idx="87">
                  <c:v>35886</c:v>
                </c:pt>
                <c:pt idx="88">
                  <c:v>35916</c:v>
                </c:pt>
                <c:pt idx="89">
                  <c:v>35947</c:v>
                </c:pt>
                <c:pt idx="90">
                  <c:v>35977</c:v>
                </c:pt>
                <c:pt idx="91">
                  <c:v>36008</c:v>
                </c:pt>
                <c:pt idx="92">
                  <c:v>36039</c:v>
                </c:pt>
                <c:pt idx="93">
                  <c:v>36069</c:v>
                </c:pt>
                <c:pt idx="94">
                  <c:v>36100</c:v>
                </c:pt>
                <c:pt idx="95">
                  <c:v>36130</c:v>
                </c:pt>
                <c:pt idx="96">
                  <c:v>36161</c:v>
                </c:pt>
                <c:pt idx="97">
                  <c:v>36192</c:v>
                </c:pt>
                <c:pt idx="98">
                  <c:v>36220</c:v>
                </c:pt>
                <c:pt idx="99">
                  <c:v>36251</c:v>
                </c:pt>
                <c:pt idx="100">
                  <c:v>36281</c:v>
                </c:pt>
                <c:pt idx="101">
                  <c:v>36312</c:v>
                </c:pt>
                <c:pt idx="102">
                  <c:v>36342</c:v>
                </c:pt>
                <c:pt idx="103">
                  <c:v>36373</c:v>
                </c:pt>
                <c:pt idx="104">
                  <c:v>36404</c:v>
                </c:pt>
                <c:pt idx="105">
                  <c:v>36434</c:v>
                </c:pt>
                <c:pt idx="106">
                  <c:v>36465</c:v>
                </c:pt>
                <c:pt idx="107">
                  <c:v>36495</c:v>
                </c:pt>
                <c:pt idx="108">
                  <c:v>36526</c:v>
                </c:pt>
                <c:pt idx="109">
                  <c:v>36557</c:v>
                </c:pt>
                <c:pt idx="110">
                  <c:v>36586</c:v>
                </c:pt>
                <c:pt idx="111">
                  <c:v>36617</c:v>
                </c:pt>
                <c:pt idx="112">
                  <c:v>36647</c:v>
                </c:pt>
                <c:pt idx="113">
                  <c:v>36678</c:v>
                </c:pt>
                <c:pt idx="114">
                  <c:v>36708</c:v>
                </c:pt>
                <c:pt idx="115">
                  <c:v>36739</c:v>
                </c:pt>
                <c:pt idx="116">
                  <c:v>36770</c:v>
                </c:pt>
                <c:pt idx="117">
                  <c:v>36800</c:v>
                </c:pt>
                <c:pt idx="118">
                  <c:v>36831</c:v>
                </c:pt>
                <c:pt idx="119">
                  <c:v>36861</c:v>
                </c:pt>
                <c:pt idx="120">
                  <c:v>36892</c:v>
                </c:pt>
                <c:pt idx="121">
                  <c:v>36923</c:v>
                </c:pt>
                <c:pt idx="122">
                  <c:v>36951</c:v>
                </c:pt>
                <c:pt idx="123">
                  <c:v>36982</c:v>
                </c:pt>
                <c:pt idx="124">
                  <c:v>37012</c:v>
                </c:pt>
                <c:pt idx="125">
                  <c:v>37043</c:v>
                </c:pt>
                <c:pt idx="126">
                  <c:v>37073</c:v>
                </c:pt>
                <c:pt idx="127">
                  <c:v>37104</c:v>
                </c:pt>
                <c:pt idx="128">
                  <c:v>37135</c:v>
                </c:pt>
                <c:pt idx="129">
                  <c:v>37165</c:v>
                </c:pt>
                <c:pt idx="130">
                  <c:v>37196</c:v>
                </c:pt>
                <c:pt idx="131">
                  <c:v>37226</c:v>
                </c:pt>
                <c:pt idx="132">
                  <c:v>37257</c:v>
                </c:pt>
                <c:pt idx="133">
                  <c:v>37288</c:v>
                </c:pt>
                <c:pt idx="134">
                  <c:v>37316</c:v>
                </c:pt>
                <c:pt idx="135">
                  <c:v>37347</c:v>
                </c:pt>
                <c:pt idx="136">
                  <c:v>37377</c:v>
                </c:pt>
                <c:pt idx="137">
                  <c:v>37408</c:v>
                </c:pt>
                <c:pt idx="138">
                  <c:v>37438</c:v>
                </c:pt>
                <c:pt idx="139">
                  <c:v>37469</c:v>
                </c:pt>
                <c:pt idx="140">
                  <c:v>37500</c:v>
                </c:pt>
                <c:pt idx="141">
                  <c:v>37530</c:v>
                </c:pt>
                <c:pt idx="142">
                  <c:v>37561</c:v>
                </c:pt>
                <c:pt idx="143">
                  <c:v>37591</c:v>
                </c:pt>
                <c:pt idx="144">
                  <c:v>37622</c:v>
                </c:pt>
                <c:pt idx="145">
                  <c:v>37653</c:v>
                </c:pt>
                <c:pt idx="146">
                  <c:v>37681</c:v>
                </c:pt>
                <c:pt idx="147">
                  <c:v>37712</c:v>
                </c:pt>
                <c:pt idx="148">
                  <c:v>37742</c:v>
                </c:pt>
                <c:pt idx="149">
                  <c:v>37773</c:v>
                </c:pt>
                <c:pt idx="150">
                  <c:v>37803</c:v>
                </c:pt>
                <c:pt idx="151">
                  <c:v>37834</c:v>
                </c:pt>
                <c:pt idx="152">
                  <c:v>37865</c:v>
                </c:pt>
                <c:pt idx="153">
                  <c:v>37895</c:v>
                </c:pt>
                <c:pt idx="154">
                  <c:v>37926</c:v>
                </c:pt>
                <c:pt idx="155">
                  <c:v>37956</c:v>
                </c:pt>
                <c:pt idx="156">
                  <c:v>37987</c:v>
                </c:pt>
                <c:pt idx="157">
                  <c:v>38018</c:v>
                </c:pt>
                <c:pt idx="158">
                  <c:v>38047</c:v>
                </c:pt>
                <c:pt idx="159">
                  <c:v>38078</c:v>
                </c:pt>
                <c:pt idx="160">
                  <c:v>38108</c:v>
                </c:pt>
                <c:pt idx="161">
                  <c:v>38139</c:v>
                </c:pt>
                <c:pt idx="162">
                  <c:v>38169</c:v>
                </c:pt>
                <c:pt idx="163">
                  <c:v>38200</c:v>
                </c:pt>
                <c:pt idx="164">
                  <c:v>38231</c:v>
                </c:pt>
                <c:pt idx="165">
                  <c:v>38261</c:v>
                </c:pt>
                <c:pt idx="166">
                  <c:v>38292</c:v>
                </c:pt>
                <c:pt idx="167">
                  <c:v>38322</c:v>
                </c:pt>
                <c:pt idx="168">
                  <c:v>38353</c:v>
                </c:pt>
                <c:pt idx="169">
                  <c:v>38384</c:v>
                </c:pt>
                <c:pt idx="170">
                  <c:v>38412</c:v>
                </c:pt>
                <c:pt idx="171">
                  <c:v>38443</c:v>
                </c:pt>
                <c:pt idx="172">
                  <c:v>38473</c:v>
                </c:pt>
                <c:pt idx="173">
                  <c:v>38504</c:v>
                </c:pt>
                <c:pt idx="174">
                  <c:v>38534</c:v>
                </c:pt>
                <c:pt idx="175">
                  <c:v>38565</c:v>
                </c:pt>
                <c:pt idx="176">
                  <c:v>38596</c:v>
                </c:pt>
                <c:pt idx="177">
                  <c:v>38626</c:v>
                </c:pt>
                <c:pt idx="178">
                  <c:v>38657</c:v>
                </c:pt>
                <c:pt idx="179">
                  <c:v>38687</c:v>
                </c:pt>
                <c:pt idx="180">
                  <c:v>38718</c:v>
                </c:pt>
                <c:pt idx="181">
                  <c:v>38749</c:v>
                </c:pt>
                <c:pt idx="182">
                  <c:v>38777</c:v>
                </c:pt>
                <c:pt idx="183">
                  <c:v>38808</c:v>
                </c:pt>
                <c:pt idx="184">
                  <c:v>38838</c:v>
                </c:pt>
                <c:pt idx="185">
                  <c:v>38869</c:v>
                </c:pt>
                <c:pt idx="186">
                  <c:v>38899</c:v>
                </c:pt>
                <c:pt idx="187">
                  <c:v>38930</c:v>
                </c:pt>
                <c:pt idx="188">
                  <c:v>38961</c:v>
                </c:pt>
                <c:pt idx="189">
                  <c:v>38991</c:v>
                </c:pt>
                <c:pt idx="190">
                  <c:v>39022</c:v>
                </c:pt>
                <c:pt idx="191">
                  <c:v>39052</c:v>
                </c:pt>
                <c:pt idx="192">
                  <c:v>39083</c:v>
                </c:pt>
                <c:pt idx="193">
                  <c:v>39114</c:v>
                </c:pt>
                <c:pt idx="194">
                  <c:v>39142</c:v>
                </c:pt>
                <c:pt idx="195">
                  <c:v>39173</c:v>
                </c:pt>
                <c:pt idx="196">
                  <c:v>39203</c:v>
                </c:pt>
                <c:pt idx="197">
                  <c:v>39234</c:v>
                </c:pt>
                <c:pt idx="198">
                  <c:v>39264</c:v>
                </c:pt>
                <c:pt idx="199">
                  <c:v>39295</c:v>
                </c:pt>
                <c:pt idx="200">
                  <c:v>39326</c:v>
                </c:pt>
                <c:pt idx="201">
                  <c:v>39356</c:v>
                </c:pt>
                <c:pt idx="202">
                  <c:v>39387</c:v>
                </c:pt>
                <c:pt idx="203">
                  <c:v>39417</c:v>
                </c:pt>
                <c:pt idx="204">
                  <c:v>39448</c:v>
                </c:pt>
                <c:pt idx="205">
                  <c:v>39479</c:v>
                </c:pt>
                <c:pt idx="206">
                  <c:v>39508</c:v>
                </c:pt>
                <c:pt idx="207">
                  <c:v>39539</c:v>
                </c:pt>
                <c:pt idx="208">
                  <c:v>39569</c:v>
                </c:pt>
                <c:pt idx="209">
                  <c:v>39600</c:v>
                </c:pt>
                <c:pt idx="210">
                  <c:v>39630</c:v>
                </c:pt>
                <c:pt idx="211">
                  <c:v>39661</c:v>
                </c:pt>
                <c:pt idx="212">
                  <c:v>39692</c:v>
                </c:pt>
                <c:pt idx="213">
                  <c:v>39722</c:v>
                </c:pt>
                <c:pt idx="214">
                  <c:v>39753</c:v>
                </c:pt>
                <c:pt idx="215">
                  <c:v>39783</c:v>
                </c:pt>
                <c:pt idx="216">
                  <c:v>39814</c:v>
                </c:pt>
                <c:pt idx="217">
                  <c:v>39845</c:v>
                </c:pt>
                <c:pt idx="218">
                  <c:v>39873</c:v>
                </c:pt>
                <c:pt idx="219">
                  <c:v>39904</c:v>
                </c:pt>
                <c:pt idx="220">
                  <c:v>39934</c:v>
                </c:pt>
                <c:pt idx="221">
                  <c:v>39965</c:v>
                </c:pt>
                <c:pt idx="222">
                  <c:v>39995</c:v>
                </c:pt>
                <c:pt idx="223">
                  <c:v>40026</c:v>
                </c:pt>
                <c:pt idx="224">
                  <c:v>40057</c:v>
                </c:pt>
                <c:pt idx="225">
                  <c:v>40087</c:v>
                </c:pt>
                <c:pt idx="226">
                  <c:v>40118</c:v>
                </c:pt>
                <c:pt idx="227">
                  <c:v>40148</c:v>
                </c:pt>
                <c:pt idx="228">
                  <c:v>40179</c:v>
                </c:pt>
                <c:pt idx="229">
                  <c:v>40210</c:v>
                </c:pt>
                <c:pt idx="230">
                  <c:v>40238</c:v>
                </c:pt>
                <c:pt idx="231">
                  <c:v>40269</c:v>
                </c:pt>
                <c:pt idx="232">
                  <c:v>40299</c:v>
                </c:pt>
                <c:pt idx="233">
                  <c:v>40330</c:v>
                </c:pt>
                <c:pt idx="234">
                  <c:v>40360</c:v>
                </c:pt>
                <c:pt idx="235">
                  <c:v>40391</c:v>
                </c:pt>
                <c:pt idx="236">
                  <c:v>40422</c:v>
                </c:pt>
                <c:pt idx="237">
                  <c:v>40452</c:v>
                </c:pt>
                <c:pt idx="238">
                  <c:v>40483</c:v>
                </c:pt>
                <c:pt idx="239">
                  <c:v>40513</c:v>
                </c:pt>
                <c:pt idx="240">
                  <c:v>40544</c:v>
                </c:pt>
                <c:pt idx="241">
                  <c:v>40575</c:v>
                </c:pt>
                <c:pt idx="242">
                  <c:v>40613</c:v>
                </c:pt>
                <c:pt idx="243">
                  <c:v>40644</c:v>
                </c:pt>
                <c:pt idx="244">
                  <c:v>40664</c:v>
                </c:pt>
                <c:pt idx="245">
                  <c:v>40695</c:v>
                </c:pt>
                <c:pt idx="246">
                  <c:v>40725</c:v>
                </c:pt>
                <c:pt idx="247">
                  <c:v>40756</c:v>
                </c:pt>
                <c:pt idx="248">
                  <c:v>40787</c:v>
                </c:pt>
                <c:pt idx="249">
                  <c:v>40817</c:v>
                </c:pt>
                <c:pt idx="250">
                  <c:v>40858</c:v>
                </c:pt>
                <c:pt idx="251">
                  <c:v>40878</c:v>
                </c:pt>
                <c:pt idx="252">
                  <c:v>40909</c:v>
                </c:pt>
                <c:pt idx="253">
                  <c:v>40940</c:v>
                </c:pt>
                <c:pt idx="254" formatCode="d\-mmm">
                  <c:v>40969</c:v>
                </c:pt>
                <c:pt idx="255" formatCode="mmm\-yy">
                  <c:v>41000</c:v>
                </c:pt>
                <c:pt idx="256" formatCode="mmm\-yy">
                  <c:v>41030</c:v>
                </c:pt>
                <c:pt idx="257" formatCode="mmm\-yy">
                  <c:v>41061</c:v>
                </c:pt>
                <c:pt idx="258" formatCode="mmm\-yy">
                  <c:v>41091</c:v>
                </c:pt>
                <c:pt idx="259" formatCode="mmm\-yy">
                  <c:v>41122</c:v>
                </c:pt>
                <c:pt idx="260" formatCode="mmm\-yy">
                  <c:v>41153</c:v>
                </c:pt>
                <c:pt idx="261" formatCode="mmm\-yy">
                  <c:v>41183</c:v>
                </c:pt>
                <c:pt idx="262" formatCode="mmm\-yy">
                  <c:v>41214</c:v>
                </c:pt>
                <c:pt idx="263" formatCode="mmm\-yy">
                  <c:v>41244</c:v>
                </c:pt>
                <c:pt idx="264" formatCode="mmm\-yy">
                  <c:v>41275</c:v>
                </c:pt>
                <c:pt idx="265" formatCode="mmm\-yy">
                  <c:v>41306</c:v>
                </c:pt>
                <c:pt idx="266" formatCode="mmm\-yy">
                  <c:v>41334</c:v>
                </c:pt>
                <c:pt idx="267" formatCode="mmm\-yy">
                  <c:v>41365</c:v>
                </c:pt>
                <c:pt idx="268" formatCode="mmm\-yy">
                  <c:v>41395</c:v>
                </c:pt>
                <c:pt idx="269" formatCode="mmm\-yy">
                  <c:v>41426</c:v>
                </c:pt>
                <c:pt idx="270" formatCode="mmm\-yy">
                  <c:v>41456</c:v>
                </c:pt>
                <c:pt idx="271" formatCode="mmm\-yy">
                  <c:v>41487</c:v>
                </c:pt>
                <c:pt idx="272" formatCode="mmm\-yy">
                  <c:v>41518</c:v>
                </c:pt>
                <c:pt idx="273" formatCode="mmm\-yy">
                  <c:v>41548</c:v>
                </c:pt>
                <c:pt idx="274" formatCode="mmm\-yy">
                  <c:v>41579</c:v>
                </c:pt>
                <c:pt idx="275" formatCode="mmm\-yy">
                  <c:v>41609</c:v>
                </c:pt>
                <c:pt idx="276" formatCode="mmm\-yy">
                  <c:v>41640</c:v>
                </c:pt>
                <c:pt idx="277" formatCode="mmm\-yy">
                  <c:v>41671</c:v>
                </c:pt>
                <c:pt idx="278" formatCode="mmm\-yy">
                  <c:v>41699</c:v>
                </c:pt>
                <c:pt idx="279" formatCode="mmm\-yy">
                  <c:v>41730</c:v>
                </c:pt>
                <c:pt idx="280" formatCode="mmm\-yy">
                  <c:v>41760</c:v>
                </c:pt>
                <c:pt idx="281" formatCode="mmm\-yy">
                  <c:v>41791</c:v>
                </c:pt>
                <c:pt idx="282" formatCode="mmm\-yy">
                  <c:v>41821</c:v>
                </c:pt>
                <c:pt idx="283" formatCode="mmm\-yy">
                  <c:v>41852</c:v>
                </c:pt>
                <c:pt idx="284" formatCode="mmm\-yy">
                  <c:v>41883</c:v>
                </c:pt>
                <c:pt idx="285" formatCode="mmm\-yy">
                  <c:v>41913</c:v>
                </c:pt>
                <c:pt idx="286" formatCode="mmm\-yy">
                  <c:v>41944</c:v>
                </c:pt>
                <c:pt idx="287" formatCode="mmm\-yy">
                  <c:v>41974</c:v>
                </c:pt>
                <c:pt idx="288" formatCode="mmm\-yy">
                  <c:v>42005</c:v>
                </c:pt>
                <c:pt idx="289" formatCode="mmm\-yy">
                  <c:v>42036</c:v>
                </c:pt>
                <c:pt idx="290" formatCode="d\-mmm">
                  <c:v>42064</c:v>
                </c:pt>
                <c:pt idx="291" formatCode="mmm\-yy">
                  <c:v>42095</c:v>
                </c:pt>
                <c:pt idx="292" formatCode="mmm\-yy">
                  <c:v>42125</c:v>
                </c:pt>
                <c:pt idx="293" formatCode="mmm\-yy">
                  <c:v>42156</c:v>
                </c:pt>
                <c:pt idx="294" formatCode="mmm\-yy">
                  <c:v>42186</c:v>
                </c:pt>
                <c:pt idx="295" formatCode="mmm\-yy">
                  <c:v>42217</c:v>
                </c:pt>
                <c:pt idx="296" formatCode="mmm\-yy">
                  <c:v>42248</c:v>
                </c:pt>
                <c:pt idx="297" formatCode="mmm\-yy">
                  <c:v>42278</c:v>
                </c:pt>
                <c:pt idx="298" formatCode="mmm\-yy">
                  <c:v>42309</c:v>
                </c:pt>
                <c:pt idx="299" formatCode="mmm\-yy">
                  <c:v>42339</c:v>
                </c:pt>
                <c:pt idx="300" formatCode="mmm\-yy">
                  <c:v>42370</c:v>
                </c:pt>
                <c:pt idx="301" formatCode="d\-mmm">
                  <c:v>42401</c:v>
                </c:pt>
                <c:pt idx="302" formatCode="mmm\-yy">
                  <c:v>42430</c:v>
                </c:pt>
                <c:pt idx="303" formatCode="mmm\-yy">
                  <c:v>42461</c:v>
                </c:pt>
                <c:pt idx="304" formatCode="mmm\-yy">
                  <c:v>42491</c:v>
                </c:pt>
                <c:pt idx="305" formatCode="mmm\-yy">
                  <c:v>42522</c:v>
                </c:pt>
                <c:pt idx="306" formatCode="mmm\-yy">
                  <c:v>42552</c:v>
                </c:pt>
                <c:pt idx="307" formatCode="mmm\-yy">
                  <c:v>42583</c:v>
                </c:pt>
                <c:pt idx="308" formatCode="mmm\-yy">
                  <c:v>42614</c:v>
                </c:pt>
                <c:pt idx="309" formatCode="mmm\-yy">
                  <c:v>42644</c:v>
                </c:pt>
                <c:pt idx="310" formatCode="mmm\-yy">
                  <c:v>42675</c:v>
                </c:pt>
                <c:pt idx="311" formatCode="mmm\-yy">
                  <c:v>42705</c:v>
                </c:pt>
                <c:pt idx="312" formatCode="mmm\-yy">
                  <c:v>42736</c:v>
                </c:pt>
                <c:pt idx="313" formatCode="mmm\-yy">
                  <c:v>42767</c:v>
                </c:pt>
                <c:pt idx="314" formatCode="mmm\-yy">
                  <c:v>42795</c:v>
                </c:pt>
                <c:pt idx="315" formatCode="mmm\-yy">
                  <c:v>42826</c:v>
                </c:pt>
                <c:pt idx="316" formatCode="mmm\-yy">
                  <c:v>42856</c:v>
                </c:pt>
                <c:pt idx="317" formatCode="mmm\-yy">
                  <c:v>42887</c:v>
                </c:pt>
                <c:pt idx="318" formatCode="mmm\-yy">
                  <c:v>42917</c:v>
                </c:pt>
                <c:pt idx="319" formatCode="mmm\-yy">
                  <c:v>42948</c:v>
                </c:pt>
                <c:pt idx="320" formatCode="mmm\-yy">
                  <c:v>42979</c:v>
                </c:pt>
                <c:pt idx="321" formatCode="mmm\-yy">
                  <c:v>43009</c:v>
                </c:pt>
                <c:pt idx="322" formatCode="mmm\-yy">
                  <c:v>43040</c:v>
                </c:pt>
                <c:pt idx="323" formatCode="mmm\-yy">
                  <c:v>43070</c:v>
                </c:pt>
              </c:numCache>
            </c:numRef>
          </c:cat>
          <c:val>
            <c:numRef>
              <c:f>Sheet1!$D$2:$D$325</c:f>
              <c:numCache>
                <c:formatCode>0.0</c:formatCode>
                <c:ptCount val="324"/>
                <c:pt idx="0">
                  <c:v>30.212806653912789</c:v>
                </c:pt>
                <c:pt idx="1">
                  <c:v>30.484217480465265</c:v>
                </c:pt>
                <c:pt idx="2">
                  <c:v>28.801487466254382</c:v>
                </c:pt>
                <c:pt idx="3">
                  <c:v>29.369057744716208</c:v>
                </c:pt>
                <c:pt idx="4">
                  <c:v>29.991503053568273</c:v>
                </c:pt>
                <c:pt idx="5">
                  <c:v>29.51693749386094</c:v>
                </c:pt>
                <c:pt idx="6">
                  <c:v>30.260923881557154</c:v>
                </c:pt>
                <c:pt idx="7">
                  <c:v>30.33349575592726</c:v>
                </c:pt>
                <c:pt idx="8">
                  <c:v>30.000499610225983</c:v>
                </c:pt>
                <c:pt idx="9">
                  <c:v>30.108083991378621</c:v>
                </c:pt>
                <c:pt idx="10">
                  <c:v>30.37523890720971</c:v>
                </c:pt>
                <c:pt idx="11">
                  <c:v>30.461144369207933</c:v>
                </c:pt>
                <c:pt idx="12">
                  <c:v>31.117343162207508</c:v>
                </c:pt>
                <c:pt idx="13">
                  <c:v>31.728502656528139</c:v>
                </c:pt>
                <c:pt idx="14">
                  <c:v>31.115569455713516</c:v>
                </c:pt>
                <c:pt idx="15">
                  <c:v>31.250386165358783</c:v>
                </c:pt>
                <c:pt idx="16">
                  <c:v>31.242102167931652</c:v>
                </c:pt>
                <c:pt idx="17">
                  <c:v>31.828328140979323</c:v>
                </c:pt>
                <c:pt idx="18">
                  <c:v>32.106873235662171</c:v>
                </c:pt>
                <c:pt idx="19">
                  <c:v>31.868581010759979</c:v>
                </c:pt>
                <c:pt idx="20">
                  <c:v>32.02041723736491</c:v>
                </c:pt>
                <c:pt idx="21">
                  <c:v>32.920270918873769</c:v>
                </c:pt>
                <c:pt idx="22">
                  <c:v>33.236719099833394</c:v>
                </c:pt>
                <c:pt idx="23">
                  <c:v>33.393554147827984</c:v>
                </c:pt>
                <c:pt idx="24">
                  <c:v>34.078704380742202</c:v>
                </c:pt>
                <c:pt idx="25">
                  <c:v>33.966652387489759</c:v>
                </c:pt>
                <c:pt idx="26">
                  <c:v>34.242292396041854</c:v>
                </c:pt>
                <c:pt idx="27">
                  <c:v>34.501966301646171</c:v>
                </c:pt>
                <c:pt idx="28">
                  <c:v>34.046403852211789</c:v>
                </c:pt>
                <c:pt idx="29">
                  <c:v>33.63072257408178</c:v>
                </c:pt>
                <c:pt idx="30">
                  <c:v>34.95449140920374</c:v>
                </c:pt>
                <c:pt idx="31">
                  <c:v>34.430159532026998</c:v>
                </c:pt>
                <c:pt idx="32">
                  <c:v>35.561278574599051</c:v>
                </c:pt>
                <c:pt idx="33">
                  <c:v>35.217178217400409</c:v>
                </c:pt>
                <c:pt idx="34">
                  <c:v>35.47617821147746</c:v>
                </c:pt>
                <c:pt idx="35">
                  <c:v>36.556749800639793</c:v>
                </c:pt>
                <c:pt idx="36">
                  <c:v>36.848380380527345</c:v>
                </c:pt>
                <c:pt idx="37">
                  <c:v>37.537459139908435</c:v>
                </c:pt>
                <c:pt idx="38">
                  <c:v>38.09153773728606</c:v>
                </c:pt>
                <c:pt idx="39">
                  <c:v>38.635567182290629</c:v>
                </c:pt>
                <c:pt idx="40">
                  <c:v>38.843033480409623</c:v>
                </c:pt>
                <c:pt idx="41">
                  <c:v>39.843969339732809</c:v>
                </c:pt>
                <c:pt idx="42">
                  <c:v>39.190885833975699</c:v>
                </c:pt>
                <c:pt idx="43">
                  <c:v>40.250303293964528</c:v>
                </c:pt>
                <c:pt idx="44">
                  <c:v>40.181107265641515</c:v>
                </c:pt>
                <c:pt idx="45">
                  <c:v>39.89921513669514</c:v>
                </c:pt>
                <c:pt idx="46">
                  <c:v>41.625974921073741</c:v>
                </c:pt>
                <c:pt idx="47">
                  <c:v>41.79814695204584</c:v>
                </c:pt>
                <c:pt idx="48">
                  <c:v>41.976116498054601</c:v>
                </c:pt>
                <c:pt idx="49">
                  <c:v>42.194959829535684</c:v>
                </c:pt>
                <c:pt idx="50">
                  <c:v>42.940477057022086</c:v>
                </c:pt>
                <c:pt idx="51">
                  <c:v>41.971798570449387</c:v>
                </c:pt>
                <c:pt idx="52">
                  <c:v>44.042993457087412</c:v>
                </c:pt>
                <c:pt idx="53">
                  <c:v>43.992457959491354</c:v>
                </c:pt>
                <c:pt idx="54">
                  <c:v>43.503792329199847</c:v>
                </c:pt>
                <c:pt idx="55">
                  <c:v>44.067817771701854</c:v>
                </c:pt>
                <c:pt idx="56">
                  <c:v>43.879745694318565</c:v>
                </c:pt>
                <c:pt idx="57">
                  <c:v>43.989552464246785</c:v>
                </c:pt>
                <c:pt idx="58">
                  <c:v>44.402602479536732</c:v>
                </c:pt>
                <c:pt idx="59">
                  <c:v>44.218541521570927</c:v>
                </c:pt>
                <c:pt idx="60">
                  <c:v>45.645699549842135</c:v>
                </c:pt>
                <c:pt idx="61">
                  <c:v>46.181593411801799</c:v>
                </c:pt>
                <c:pt idx="62">
                  <c:v>44.881658797527514</c:v>
                </c:pt>
                <c:pt idx="63">
                  <c:v>46.340688396432334</c:v>
                </c:pt>
                <c:pt idx="64">
                  <c:v>46.637643916411164</c:v>
                </c:pt>
                <c:pt idx="65">
                  <c:v>45.480032750920522</c:v>
                </c:pt>
                <c:pt idx="66">
                  <c:v>46.980514957774041</c:v>
                </c:pt>
                <c:pt idx="67">
                  <c:v>46.978449031799151</c:v>
                </c:pt>
                <c:pt idx="68">
                  <c:v>47.092493687760722</c:v>
                </c:pt>
                <c:pt idx="69">
                  <c:v>48.529978584276634</c:v>
                </c:pt>
                <c:pt idx="70">
                  <c:v>47.705615746190148</c:v>
                </c:pt>
                <c:pt idx="71">
                  <c:v>47.996915355276485</c:v>
                </c:pt>
                <c:pt idx="72">
                  <c:v>49.864383873365512</c:v>
                </c:pt>
                <c:pt idx="73">
                  <c:v>49.135260423212607</c:v>
                </c:pt>
                <c:pt idx="74">
                  <c:v>49.042599981164265</c:v>
                </c:pt>
                <c:pt idx="75">
                  <c:v>50.84597907273929</c:v>
                </c:pt>
                <c:pt idx="76">
                  <c:v>50.751652355283618</c:v>
                </c:pt>
                <c:pt idx="77">
                  <c:v>50.876881555138759</c:v>
                </c:pt>
                <c:pt idx="78">
                  <c:v>52.227282845023005</c:v>
                </c:pt>
                <c:pt idx="79">
                  <c:v>50.94189898522216</c:v>
                </c:pt>
                <c:pt idx="80">
                  <c:v>52.225504447373034</c:v>
                </c:pt>
                <c:pt idx="81">
                  <c:v>52.962683429405452</c:v>
                </c:pt>
                <c:pt idx="82">
                  <c:v>51.534891533444167</c:v>
                </c:pt>
                <c:pt idx="83">
                  <c:v>51.721823313507841</c:v>
                </c:pt>
                <c:pt idx="84">
                  <c:v>53.180073096662674</c:v>
                </c:pt>
                <c:pt idx="85">
                  <c:v>53.722447876984582</c:v>
                </c:pt>
                <c:pt idx="86">
                  <c:v>53.646743006414788</c:v>
                </c:pt>
                <c:pt idx="87">
                  <c:v>53.777461601276798</c:v>
                </c:pt>
                <c:pt idx="88">
                  <c:v>52.174844445126084</c:v>
                </c:pt>
                <c:pt idx="89">
                  <c:v>53.039863213932371</c:v>
                </c:pt>
                <c:pt idx="90">
                  <c:v>51.853848162340476</c:v>
                </c:pt>
                <c:pt idx="91">
                  <c:v>51.293608547589237</c:v>
                </c:pt>
                <c:pt idx="92">
                  <c:v>54.795972043747511</c:v>
                </c:pt>
                <c:pt idx="93">
                  <c:v>51.31420012197384</c:v>
                </c:pt>
                <c:pt idx="94">
                  <c:v>53.923128057238571</c:v>
                </c:pt>
                <c:pt idx="95">
                  <c:v>55.446522317939184</c:v>
                </c:pt>
                <c:pt idx="96">
                  <c:v>54.662260910764935</c:v>
                </c:pt>
                <c:pt idx="97">
                  <c:v>55.397047191420384</c:v>
                </c:pt>
                <c:pt idx="98">
                  <c:v>56.650055366066326</c:v>
                </c:pt>
                <c:pt idx="99">
                  <c:v>57.253673445995716</c:v>
                </c:pt>
                <c:pt idx="100">
                  <c:v>57.384839907268706</c:v>
                </c:pt>
                <c:pt idx="101">
                  <c:v>58.040538025297657</c:v>
                </c:pt>
                <c:pt idx="102">
                  <c:v>58.714866445046518</c:v>
                </c:pt>
                <c:pt idx="103">
                  <c:v>58.283640841006786</c:v>
                </c:pt>
                <c:pt idx="104">
                  <c:v>58.203584944697234</c:v>
                </c:pt>
                <c:pt idx="105">
                  <c:v>60.383304924673745</c:v>
                </c:pt>
                <c:pt idx="106">
                  <c:v>61.596810394182661</c:v>
                </c:pt>
                <c:pt idx="107">
                  <c:v>62.398112683413324</c:v>
                </c:pt>
                <c:pt idx="108">
                  <c:v>63.038410089018072</c:v>
                </c:pt>
                <c:pt idx="109">
                  <c:v>64.456269158195653</c:v>
                </c:pt>
                <c:pt idx="110">
                  <c:v>63.596411651272632</c:v>
                </c:pt>
                <c:pt idx="111">
                  <c:v>64.198740204862517</c:v>
                </c:pt>
                <c:pt idx="112">
                  <c:v>66.203606767028276</c:v>
                </c:pt>
                <c:pt idx="113">
                  <c:v>66.508019853529674</c:v>
                </c:pt>
                <c:pt idx="114">
                  <c:v>66.691930908831765</c:v>
                </c:pt>
                <c:pt idx="115">
                  <c:v>68.444913728539987</c:v>
                </c:pt>
                <c:pt idx="116">
                  <c:v>67.536127369369112</c:v>
                </c:pt>
                <c:pt idx="117">
                  <c:v>68.750646712803857</c:v>
                </c:pt>
                <c:pt idx="118">
                  <c:v>68.249580197538691</c:v>
                </c:pt>
                <c:pt idx="119">
                  <c:v>68.655661074845597</c:v>
                </c:pt>
                <c:pt idx="120">
                  <c:v>68.814012730305024</c:v>
                </c:pt>
                <c:pt idx="121">
                  <c:v>68.543387164674286</c:v>
                </c:pt>
                <c:pt idx="122">
                  <c:v>68.224460068686099</c:v>
                </c:pt>
                <c:pt idx="123">
                  <c:v>66.576833131886346</c:v>
                </c:pt>
                <c:pt idx="124">
                  <c:v>67.020863575663199</c:v>
                </c:pt>
                <c:pt idx="125">
                  <c:v>66.423169771505982</c:v>
                </c:pt>
                <c:pt idx="126">
                  <c:v>65.781247584504243</c:v>
                </c:pt>
                <c:pt idx="127">
                  <c:v>66.911267298280393</c:v>
                </c:pt>
                <c:pt idx="128">
                  <c:v>64.815151270847764</c:v>
                </c:pt>
                <c:pt idx="129">
                  <c:v>66.780655947426467</c:v>
                </c:pt>
                <c:pt idx="130">
                  <c:v>66.6459265222054</c:v>
                </c:pt>
                <c:pt idx="131">
                  <c:v>65.981663050599252</c:v>
                </c:pt>
                <c:pt idx="132">
                  <c:v>68.822887860621151</c:v>
                </c:pt>
                <c:pt idx="133">
                  <c:v>68.404543245767769</c:v>
                </c:pt>
                <c:pt idx="134">
                  <c:v>68.318297885058215</c:v>
                </c:pt>
                <c:pt idx="135">
                  <c:v>70.982105721800394</c:v>
                </c:pt>
                <c:pt idx="136">
                  <c:v>70.110964468633028</c:v>
                </c:pt>
                <c:pt idx="137">
                  <c:v>69.354035615757539</c:v>
                </c:pt>
                <c:pt idx="138">
                  <c:v>73.623095950525766</c:v>
                </c:pt>
                <c:pt idx="139">
                  <c:v>73.251588143984051</c:v>
                </c:pt>
                <c:pt idx="140">
                  <c:v>74.370758434818512</c:v>
                </c:pt>
                <c:pt idx="141">
                  <c:v>74.829064626277699</c:v>
                </c:pt>
                <c:pt idx="142">
                  <c:v>75.338473832188626</c:v>
                </c:pt>
                <c:pt idx="143">
                  <c:v>74.039328564627652</c:v>
                </c:pt>
                <c:pt idx="144">
                  <c:v>77.477885339562064</c:v>
                </c:pt>
                <c:pt idx="145">
                  <c:v>77.369531808709255</c:v>
                </c:pt>
                <c:pt idx="146">
                  <c:v>76.89235904607618</c:v>
                </c:pt>
                <c:pt idx="147">
                  <c:v>78.245987402100994</c:v>
                </c:pt>
                <c:pt idx="148">
                  <c:v>78.278929508943108</c:v>
                </c:pt>
                <c:pt idx="149">
                  <c:v>77.756245486823119</c:v>
                </c:pt>
                <c:pt idx="150">
                  <c:v>79.127027551939804</c:v>
                </c:pt>
                <c:pt idx="151">
                  <c:v>78.24287633061391</c:v>
                </c:pt>
                <c:pt idx="152">
                  <c:v>81.633304580073002</c:v>
                </c:pt>
                <c:pt idx="153">
                  <c:v>83.75402113144041</c:v>
                </c:pt>
                <c:pt idx="154">
                  <c:v>82.119604883062848</c:v>
                </c:pt>
                <c:pt idx="155">
                  <c:v>86.697433550070883</c:v>
                </c:pt>
                <c:pt idx="156">
                  <c:v>86.145003936483704</c:v>
                </c:pt>
                <c:pt idx="157">
                  <c:v>86.422219896372027</c:v>
                </c:pt>
                <c:pt idx="158">
                  <c:v>88.486297895048068</c:v>
                </c:pt>
                <c:pt idx="159">
                  <c:v>87.375771235230374</c:v>
                </c:pt>
                <c:pt idx="160">
                  <c:v>89.049937794111173</c:v>
                </c:pt>
                <c:pt idx="161">
                  <c:v>91.349622437359471</c:v>
                </c:pt>
                <c:pt idx="162">
                  <c:v>91.487643939666867</c:v>
                </c:pt>
                <c:pt idx="163">
                  <c:v>91.059713755988227</c:v>
                </c:pt>
                <c:pt idx="164">
                  <c:v>92.766552511873726</c:v>
                </c:pt>
                <c:pt idx="165">
                  <c:v>92.309230197692898</c:v>
                </c:pt>
                <c:pt idx="166">
                  <c:v>95.192122235887524</c:v>
                </c:pt>
                <c:pt idx="167">
                  <c:v>96.822444366795025</c:v>
                </c:pt>
                <c:pt idx="168">
                  <c:v>94.96351702329811</c:v>
                </c:pt>
                <c:pt idx="169">
                  <c:v>95.19270974568353</c:v>
                </c:pt>
                <c:pt idx="170">
                  <c:v>96.594015669558985</c:v>
                </c:pt>
                <c:pt idx="171">
                  <c:v>98.172070020428066</c:v>
                </c:pt>
                <c:pt idx="172">
                  <c:v>98.705024658497948</c:v>
                </c:pt>
                <c:pt idx="173">
                  <c:v>99.714550451271734</c:v>
                </c:pt>
                <c:pt idx="174">
                  <c:v>98.899438268754267</c:v>
                </c:pt>
                <c:pt idx="175">
                  <c:v>101.32759771258503</c:v>
                </c:pt>
                <c:pt idx="176">
                  <c:v>101.7752497190469</c:v>
                </c:pt>
                <c:pt idx="177">
                  <c:v>103.04436803042398</c:v>
                </c:pt>
                <c:pt idx="178">
                  <c:v>104.16112473709455</c:v>
                </c:pt>
                <c:pt idx="179">
                  <c:v>107.45033396335693</c:v>
                </c:pt>
                <c:pt idx="180">
                  <c:v>106.08490024051571</c:v>
                </c:pt>
                <c:pt idx="181">
                  <c:v>106.69005084252396</c:v>
                </c:pt>
                <c:pt idx="182">
                  <c:v>110.43466349035855</c:v>
                </c:pt>
                <c:pt idx="183">
                  <c:v>107.76413230056266</c:v>
                </c:pt>
                <c:pt idx="184">
                  <c:v>108.43358216720327</c:v>
                </c:pt>
                <c:pt idx="185">
                  <c:v>111.21653931888882</c:v>
                </c:pt>
                <c:pt idx="186">
                  <c:v>110.78705232528175</c:v>
                </c:pt>
                <c:pt idx="187">
                  <c:v>114.06906582944681</c:v>
                </c:pt>
                <c:pt idx="188">
                  <c:v>115.05014792304566</c:v>
                </c:pt>
                <c:pt idx="189">
                  <c:v>114.06986443194542</c:v>
                </c:pt>
                <c:pt idx="190">
                  <c:v>117.92302880703292</c:v>
                </c:pt>
                <c:pt idx="191">
                  <c:v>116.34418234270139</c:v>
                </c:pt>
                <c:pt idx="192">
                  <c:v>120.93500963993684</c:v>
                </c:pt>
                <c:pt idx="193">
                  <c:v>120.16775706153251</c:v>
                </c:pt>
                <c:pt idx="194">
                  <c:v>115.76247664635028</c:v>
                </c:pt>
                <c:pt idx="195">
                  <c:v>119.64549849798864</c:v>
                </c:pt>
                <c:pt idx="196">
                  <c:v>120.43144105780789</c:v>
                </c:pt>
                <c:pt idx="197">
                  <c:v>120.97159631565546</c:v>
                </c:pt>
                <c:pt idx="198">
                  <c:v>121.64377028399164</c:v>
                </c:pt>
                <c:pt idx="199">
                  <c:v>123.84574670188424</c:v>
                </c:pt>
                <c:pt idx="200">
                  <c:v>121.99292401688848</c:v>
                </c:pt>
                <c:pt idx="201">
                  <c:v>126.75488784174571</c:v>
                </c:pt>
                <c:pt idx="202">
                  <c:v>128.35427820808283</c:v>
                </c:pt>
                <c:pt idx="203">
                  <c:v>127.26523460968751</c:v>
                </c:pt>
                <c:pt idx="204">
                  <c:v>131.7468436030799</c:v>
                </c:pt>
                <c:pt idx="205">
                  <c:v>129.41039140285579</c:v>
                </c:pt>
                <c:pt idx="206">
                  <c:v>124.27491820077144</c:v>
                </c:pt>
                <c:pt idx="207">
                  <c:v>130.39757786770483</c:v>
                </c:pt>
                <c:pt idx="208">
                  <c:v>132.62135154445309</c:v>
                </c:pt>
                <c:pt idx="209">
                  <c:v>127.68254410133261</c:v>
                </c:pt>
                <c:pt idx="210">
                  <c:v>132.41336818695319</c:v>
                </c:pt>
                <c:pt idx="211">
                  <c:v>130.8990718730239</c:v>
                </c:pt>
                <c:pt idx="212">
                  <c:v>129.85839371973512</c:v>
                </c:pt>
                <c:pt idx="213">
                  <c:v>129.55315907831732</c:v>
                </c:pt>
                <c:pt idx="214">
                  <c:v>117.87769551919563</c:v>
                </c:pt>
                <c:pt idx="215">
                  <c:v>112.29745948779819</c:v>
                </c:pt>
                <c:pt idx="216">
                  <c:v>107.85420197898239</c:v>
                </c:pt>
                <c:pt idx="217">
                  <c:v>110.7386727288991</c:v>
                </c:pt>
                <c:pt idx="218">
                  <c:v>110.07748012253693</c:v>
                </c:pt>
                <c:pt idx="219">
                  <c:v>112.67188556556236</c:v>
                </c:pt>
                <c:pt idx="220">
                  <c:v>108.69922823310448</c:v>
                </c:pt>
                <c:pt idx="221">
                  <c:v>113.4288524889534</c:v>
                </c:pt>
                <c:pt idx="222">
                  <c:v>116.74876713713715</c:v>
                </c:pt>
                <c:pt idx="223">
                  <c:v>116.47006959119916</c:v>
                </c:pt>
                <c:pt idx="224">
                  <c:v>122.33051454916341</c:v>
                </c:pt>
                <c:pt idx="225">
                  <c:v>125.40697685708697</c:v>
                </c:pt>
                <c:pt idx="226">
                  <c:v>125.07117653583511</c:v>
                </c:pt>
                <c:pt idx="227">
                  <c:v>131.85603298636764</c:v>
                </c:pt>
                <c:pt idx="228">
                  <c:v>131.38750913251928</c:v>
                </c:pt>
                <c:pt idx="229">
                  <c:v>131.66565349903831</c:v>
                </c:pt>
                <c:pt idx="230">
                  <c:v>131.70264871006287</c:v>
                </c:pt>
                <c:pt idx="231">
                  <c:v>132.92355190223313</c:v>
                </c:pt>
                <c:pt idx="232">
                  <c:v>137.08047792810024</c:v>
                </c:pt>
                <c:pt idx="233">
                  <c:v>139.33152435715991</c:v>
                </c:pt>
                <c:pt idx="234">
                  <c:v>137.61080181991505</c:v>
                </c:pt>
                <c:pt idx="235">
                  <c:v>139.10336266338473</c:v>
                </c:pt>
                <c:pt idx="236">
                  <c:v>139.5473878151416</c:v>
                </c:pt>
                <c:pt idx="237">
                  <c:v>141.29213566319007</c:v>
                </c:pt>
                <c:pt idx="238">
                  <c:v>144.82862938848018</c:v>
                </c:pt>
                <c:pt idx="239">
                  <c:v>144.47685154383143</c:v>
                </c:pt>
                <c:pt idx="240">
                  <c:v>144.62323204274153</c:v>
                </c:pt>
                <c:pt idx="241">
                  <c:v>143.67338247133756</c:v>
                </c:pt>
                <c:pt idx="242">
                  <c:v>147.50680717199361</c:v>
                </c:pt>
                <c:pt idx="243">
                  <c:v>146.06045155711874</c:v>
                </c:pt>
                <c:pt idx="244">
                  <c:v>146.07285186887427</c:v>
                </c:pt>
                <c:pt idx="245">
                  <c:v>148.45390367540472</c:v>
                </c:pt>
                <c:pt idx="246">
                  <c:v>149.39469188688241</c:v>
                </c:pt>
                <c:pt idx="247">
                  <c:v>151.97540921729436</c:v>
                </c:pt>
                <c:pt idx="248">
                  <c:v>148.29729036372595</c:v>
                </c:pt>
                <c:pt idx="249">
                  <c:v>146.22695706627167</c:v>
                </c:pt>
                <c:pt idx="250">
                  <c:v>148.42162597092911</c:v>
                </c:pt>
                <c:pt idx="251">
                  <c:v>148.02883985613488</c:v>
                </c:pt>
                <c:pt idx="252">
                  <c:v>146.65268429738555</c:v>
                </c:pt>
                <c:pt idx="253">
                  <c:v>149.16008996457489</c:v>
                </c:pt>
                <c:pt idx="254">
                  <c:v>150.37405645178791</c:v>
                </c:pt>
                <c:pt idx="255">
                  <c:v>148.68201727945154</c:v>
                </c:pt>
                <c:pt idx="256">
                  <c:v>153.74963592721431</c:v>
                </c:pt>
                <c:pt idx="257">
                  <c:v>154.01921732026759</c:v>
                </c:pt>
                <c:pt idx="258">
                  <c:v>149.89297210082552</c:v>
                </c:pt>
                <c:pt idx="259">
                  <c:v>151.78621529145741</c:v>
                </c:pt>
                <c:pt idx="260">
                  <c:v>155.5277539136373</c:v>
                </c:pt>
                <c:pt idx="261">
                  <c:v>154.27618553940712</c:v>
                </c:pt>
                <c:pt idx="262">
                  <c:v>154.57838249637683</c:v>
                </c:pt>
                <c:pt idx="263">
                  <c:v>153.74253424189953</c:v>
                </c:pt>
                <c:pt idx="264">
                  <c:v>157.22475968249336</c:v>
                </c:pt>
                <c:pt idx="265">
                  <c:v>157.49364532245201</c:v>
                </c:pt>
                <c:pt idx="266">
                  <c:v>156.88035638966761</c:v>
                </c:pt>
                <c:pt idx="267">
                  <c:v>158.51118272210991</c:v>
                </c:pt>
                <c:pt idx="268">
                  <c:v>156.08853350325577</c:v>
                </c:pt>
                <c:pt idx="269">
                  <c:v>154.810052943714</c:v>
                </c:pt>
                <c:pt idx="270">
                  <c:v>156.71227963569422</c:v>
                </c:pt>
                <c:pt idx="271">
                  <c:v>161.46175676057737</c:v>
                </c:pt>
                <c:pt idx="272">
                  <c:v>158.59635077505297</c:v>
                </c:pt>
                <c:pt idx="273">
                  <c:v>163.14783788113147</c:v>
                </c:pt>
                <c:pt idx="274">
                  <c:v>163.11915699852696</c:v>
                </c:pt>
                <c:pt idx="275">
                  <c:v>159.5848014932856</c:v>
                </c:pt>
                <c:pt idx="276">
                  <c:v>158.40816703194417</c:v>
                </c:pt>
                <c:pt idx="277">
                  <c:v>160.59983419486244</c:v>
                </c:pt>
                <c:pt idx="278">
                  <c:v>160.0947305598375</c:v>
                </c:pt>
                <c:pt idx="279">
                  <c:v>165.32798290165849</c:v>
                </c:pt>
                <c:pt idx="280">
                  <c:v>163.98997160169321</c:v>
                </c:pt>
                <c:pt idx="281">
                  <c:v>164.37903647992999</c:v>
                </c:pt>
                <c:pt idx="282">
                  <c:v>167.50037791586092</c:v>
                </c:pt>
                <c:pt idx="283">
                  <c:v>167.30410109213045</c:v>
                </c:pt>
                <c:pt idx="284">
                  <c:v>169.33652648537847</c:v>
                </c:pt>
                <c:pt idx="285">
                  <c:v>169.20095584581892</c:v>
                </c:pt>
                <c:pt idx="286">
                  <c:v>166.4519744039678</c:v>
                </c:pt>
                <c:pt idx="287">
                  <c:v>169.20697918585742</c:v>
                </c:pt>
                <c:pt idx="288">
                  <c:v>172.21736963327601</c:v>
                </c:pt>
                <c:pt idx="289">
                  <c:v>172.66621868120399</c:v>
                </c:pt>
                <c:pt idx="290">
                  <c:v>158.9686781897403</c:v>
                </c:pt>
                <c:pt idx="291">
                  <c:v>165.34399984352416</c:v>
                </c:pt>
                <c:pt idx="292">
                  <c:v>162.85733679766426</c:v>
                </c:pt>
                <c:pt idx="293">
                  <c:v>170.18677657764232</c:v>
                </c:pt>
                <c:pt idx="294">
                  <c:v>168.38769193421857</c:v>
                </c:pt>
                <c:pt idx="295">
                  <c:v>166.27537181918694</c:v>
                </c:pt>
                <c:pt idx="296">
                  <c:v>170.16599025955691</c:v>
                </c:pt>
                <c:pt idx="297">
                  <c:v>167.4638121818775</c:v>
                </c:pt>
                <c:pt idx="298">
                  <c:v>165.58023158281574</c:v>
                </c:pt>
                <c:pt idx="299">
                  <c:v>170.2538427039099</c:v>
                </c:pt>
                <c:pt idx="300">
                  <c:v>168.09358121605709</c:v>
                </c:pt>
                <c:pt idx="301">
                  <c:v>169.20693064287099</c:v>
                </c:pt>
              </c:numCache>
            </c:numRef>
          </c:val>
          <c:smooth val="0"/>
          <c:extLst>
            <c:ext xmlns:c16="http://schemas.microsoft.com/office/drawing/2014/chart" uri="{C3380CC4-5D6E-409C-BE32-E72D297353CC}">
              <c16:uniqueId val="{00000002-AC86-4033-A00F-23E63424DEA0}"/>
            </c:ext>
          </c:extLst>
        </c:ser>
        <c:dLbls>
          <c:showLegendKey val="0"/>
          <c:showVal val="0"/>
          <c:showCatName val="0"/>
          <c:showSerName val="0"/>
          <c:showPercent val="0"/>
          <c:showBubbleSize val="0"/>
        </c:dLbls>
        <c:smooth val="0"/>
        <c:axId val="190070144"/>
        <c:axId val="190088320"/>
        <c:extLst>
          <c:ext xmlns:c15="http://schemas.microsoft.com/office/drawing/2012/chart" uri="{02D57815-91ED-43cb-92C2-25804820EDAC}">
            <c15:filteredLineSeries>
              <c15:ser>
                <c:idx val="3"/>
                <c:order val="3"/>
                <c:tx>
                  <c:strRef>
                    <c:extLst>
                      <c:ext uri="{02D57815-91ED-43cb-92C2-25804820EDAC}">
                        <c15:formulaRef>
                          <c15:sqref>Sheet1!$E$1</c15:sqref>
                        </c15:formulaRef>
                      </c:ext>
                    </c:extLst>
                    <c:strCache>
                      <c:ptCount val="1"/>
                      <c:pt idx="0">
                        <c:v>Latin America (Exports)</c:v>
                      </c:pt>
                    </c:strCache>
                  </c:strRef>
                </c:tx>
                <c:spPr>
                  <a:ln w="28575" cap="rnd">
                    <a:solidFill>
                      <a:schemeClr val="accent4">
                        <a:lumMod val="75000"/>
                      </a:schemeClr>
                    </a:solidFill>
                    <a:round/>
                  </a:ln>
                  <a:effectLst/>
                </c:spPr>
                <c:marker>
                  <c:symbol val="none"/>
                </c:marker>
                <c:cat>
                  <c:numRef>
                    <c:extLst>
                      <c:ext uri="{02D57815-91ED-43cb-92C2-25804820EDAC}">
                        <c15:formulaRef>
                          <c15:sqref>Sheet1!$A$2:$A$325</c15:sqref>
                        </c15:formulaRef>
                      </c:ext>
                    </c:extLst>
                    <c:numCache>
                      <c:formatCode>[$-409]mmm\-yy;@</c:formatCode>
                      <c:ptCount val="324"/>
                      <c:pt idx="0">
                        <c:v>33239</c:v>
                      </c:pt>
                      <c:pt idx="1">
                        <c:v>33270</c:v>
                      </c:pt>
                      <c:pt idx="2">
                        <c:v>33298</c:v>
                      </c:pt>
                      <c:pt idx="3">
                        <c:v>33329</c:v>
                      </c:pt>
                      <c:pt idx="4">
                        <c:v>33359</c:v>
                      </c:pt>
                      <c:pt idx="5">
                        <c:v>33390</c:v>
                      </c:pt>
                      <c:pt idx="6">
                        <c:v>33420</c:v>
                      </c:pt>
                      <c:pt idx="7">
                        <c:v>33451</c:v>
                      </c:pt>
                      <c:pt idx="8">
                        <c:v>33482</c:v>
                      </c:pt>
                      <c:pt idx="9">
                        <c:v>33512</c:v>
                      </c:pt>
                      <c:pt idx="10">
                        <c:v>33543</c:v>
                      </c:pt>
                      <c:pt idx="11">
                        <c:v>33573</c:v>
                      </c:pt>
                      <c:pt idx="12">
                        <c:v>33604</c:v>
                      </c:pt>
                      <c:pt idx="13">
                        <c:v>33635</c:v>
                      </c:pt>
                      <c:pt idx="14">
                        <c:v>33664</c:v>
                      </c:pt>
                      <c:pt idx="15">
                        <c:v>33695</c:v>
                      </c:pt>
                      <c:pt idx="16">
                        <c:v>33725</c:v>
                      </c:pt>
                      <c:pt idx="17">
                        <c:v>33756</c:v>
                      </c:pt>
                      <c:pt idx="18">
                        <c:v>33786</c:v>
                      </c:pt>
                      <c:pt idx="19">
                        <c:v>33817</c:v>
                      </c:pt>
                      <c:pt idx="20">
                        <c:v>33848</c:v>
                      </c:pt>
                      <c:pt idx="21">
                        <c:v>33878</c:v>
                      </c:pt>
                      <c:pt idx="22">
                        <c:v>33909</c:v>
                      </c:pt>
                      <c:pt idx="23">
                        <c:v>33939</c:v>
                      </c:pt>
                      <c:pt idx="24">
                        <c:v>33970</c:v>
                      </c:pt>
                      <c:pt idx="25">
                        <c:v>34001</c:v>
                      </c:pt>
                      <c:pt idx="26">
                        <c:v>34029</c:v>
                      </c:pt>
                      <c:pt idx="27">
                        <c:v>34060</c:v>
                      </c:pt>
                      <c:pt idx="28">
                        <c:v>34090</c:v>
                      </c:pt>
                      <c:pt idx="29">
                        <c:v>34121</c:v>
                      </c:pt>
                      <c:pt idx="30">
                        <c:v>34151</c:v>
                      </c:pt>
                      <c:pt idx="31">
                        <c:v>34182</c:v>
                      </c:pt>
                      <c:pt idx="32">
                        <c:v>34213</c:v>
                      </c:pt>
                      <c:pt idx="33">
                        <c:v>34243</c:v>
                      </c:pt>
                      <c:pt idx="34">
                        <c:v>34274</c:v>
                      </c:pt>
                      <c:pt idx="35">
                        <c:v>34304</c:v>
                      </c:pt>
                      <c:pt idx="36">
                        <c:v>34335</c:v>
                      </c:pt>
                      <c:pt idx="37">
                        <c:v>34366</c:v>
                      </c:pt>
                      <c:pt idx="38">
                        <c:v>34394</c:v>
                      </c:pt>
                      <c:pt idx="39">
                        <c:v>34425</c:v>
                      </c:pt>
                      <c:pt idx="40">
                        <c:v>34455</c:v>
                      </c:pt>
                      <c:pt idx="41">
                        <c:v>34486</c:v>
                      </c:pt>
                      <c:pt idx="42">
                        <c:v>34516</c:v>
                      </c:pt>
                      <c:pt idx="43">
                        <c:v>34547</c:v>
                      </c:pt>
                      <c:pt idx="44">
                        <c:v>34578</c:v>
                      </c:pt>
                      <c:pt idx="45">
                        <c:v>34608</c:v>
                      </c:pt>
                      <c:pt idx="46">
                        <c:v>34639</c:v>
                      </c:pt>
                      <c:pt idx="47">
                        <c:v>34669</c:v>
                      </c:pt>
                      <c:pt idx="48">
                        <c:v>34700</c:v>
                      </c:pt>
                      <c:pt idx="49">
                        <c:v>34731</c:v>
                      </c:pt>
                      <c:pt idx="50">
                        <c:v>34759</c:v>
                      </c:pt>
                      <c:pt idx="51">
                        <c:v>34790</c:v>
                      </c:pt>
                      <c:pt idx="52">
                        <c:v>34820</c:v>
                      </c:pt>
                      <c:pt idx="53">
                        <c:v>34851</c:v>
                      </c:pt>
                      <c:pt idx="54">
                        <c:v>34881</c:v>
                      </c:pt>
                      <c:pt idx="55">
                        <c:v>34912</c:v>
                      </c:pt>
                      <c:pt idx="56">
                        <c:v>34943</c:v>
                      </c:pt>
                      <c:pt idx="57">
                        <c:v>34973</c:v>
                      </c:pt>
                      <c:pt idx="58">
                        <c:v>35004</c:v>
                      </c:pt>
                      <c:pt idx="59">
                        <c:v>35034</c:v>
                      </c:pt>
                      <c:pt idx="60">
                        <c:v>35065</c:v>
                      </c:pt>
                      <c:pt idx="61">
                        <c:v>35096</c:v>
                      </c:pt>
                      <c:pt idx="62">
                        <c:v>35125</c:v>
                      </c:pt>
                      <c:pt idx="63">
                        <c:v>35156</c:v>
                      </c:pt>
                      <c:pt idx="64">
                        <c:v>35186</c:v>
                      </c:pt>
                      <c:pt idx="65">
                        <c:v>35217</c:v>
                      </c:pt>
                      <c:pt idx="66">
                        <c:v>35247</c:v>
                      </c:pt>
                      <c:pt idx="67">
                        <c:v>35278</c:v>
                      </c:pt>
                      <c:pt idx="68">
                        <c:v>35309</c:v>
                      </c:pt>
                      <c:pt idx="69">
                        <c:v>35339</c:v>
                      </c:pt>
                      <c:pt idx="70">
                        <c:v>35370</c:v>
                      </c:pt>
                      <c:pt idx="71">
                        <c:v>35400</c:v>
                      </c:pt>
                      <c:pt idx="72">
                        <c:v>35431</c:v>
                      </c:pt>
                      <c:pt idx="73">
                        <c:v>35462</c:v>
                      </c:pt>
                      <c:pt idx="74">
                        <c:v>35490</c:v>
                      </c:pt>
                      <c:pt idx="75">
                        <c:v>35521</c:v>
                      </c:pt>
                      <c:pt idx="76">
                        <c:v>35551</c:v>
                      </c:pt>
                      <c:pt idx="77">
                        <c:v>35582</c:v>
                      </c:pt>
                      <c:pt idx="78">
                        <c:v>35612</c:v>
                      </c:pt>
                      <c:pt idx="79">
                        <c:v>35643</c:v>
                      </c:pt>
                      <c:pt idx="80">
                        <c:v>35674</c:v>
                      </c:pt>
                      <c:pt idx="81">
                        <c:v>35704</c:v>
                      </c:pt>
                      <c:pt idx="82">
                        <c:v>35735</c:v>
                      </c:pt>
                      <c:pt idx="83">
                        <c:v>35765</c:v>
                      </c:pt>
                      <c:pt idx="84">
                        <c:v>35796</c:v>
                      </c:pt>
                      <c:pt idx="85">
                        <c:v>35827</c:v>
                      </c:pt>
                      <c:pt idx="86">
                        <c:v>35855</c:v>
                      </c:pt>
                      <c:pt idx="87">
                        <c:v>35886</c:v>
                      </c:pt>
                      <c:pt idx="88">
                        <c:v>35916</c:v>
                      </c:pt>
                      <c:pt idx="89">
                        <c:v>35947</c:v>
                      </c:pt>
                      <c:pt idx="90">
                        <c:v>35977</c:v>
                      </c:pt>
                      <c:pt idx="91">
                        <c:v>36008</c:v>
                      </c:pt>
                      <c:pt idx="92">
                        <c:v>36039</c:v>
                      </c:pt>
                      <c:pt idx="93">
                        <c:v>36069</c:v>
                      </c:pt>
                      <c:pt idx="94">
                        <c:v>36100</c:v>
                      </c:pt>
                      <c:pt idx="95">
                        <c:v>36130</c:v>
                      </c:pt>
                      <c:pt idx="96">
                        <c:v>36161</c:v>
                      </c:pt>
                      <c:pt idx="97">
                        <c:v>36192</c:v>
                      </c:pt>
                      <c:pt idx="98">
                        <c:v>36220</c:v>
                      </c:pt>
                      <c:pt idx="99">
                        <c:v>36251</c:v>
                      </c:pt>
                      <c:pt idx="100">
                        <c:v>36281</c:v>
                      </c:pt>
                      <c:pt idx="101">
                        <c:v>36312</c:v>
                      </c:pt>
                      <c:pt idx="102">
                        <c:v>36342</c:v>
                      </c:pt>
                      <c:pt idx="103">
                        <c:v>36373</c:v>
                      </c:pt>
                      <c:pt idx="104">
                        <c:v>36404</c:v>
                      </c:pt>
                      <c:pt idx="105">
                        <c:v>36434</c:v>
                      </c:pt>
                      <c:pt idx="106">
                        <c:v>36465</c:v>
                      </c:pt>
                      <c:pt idx="107">
                        <c:v>36495</c:v>
                      </c:pt>
                      <c:pt idx="108">
                        <c:v>36526</c:v>
                      </c:pt>
                      <c:pt idx="109">
                        <c:v>36557</c:v>
                      </c:pt>
                      <c:pt idx="110">
                        <c:v>36586</c:v>
                      </c:pt>
                      <c:pt idx="111">
                        <c:v>36617</c:v>
                      </c:pt>
                      <c:pt idx="112">
                        <c:v>36647</c:v>
                      </c:pt>
                      <c:pt idx="113">
                        <c:v>36678</c:v>
                      </c:pt>
                      <c:pt idx="114">
                        <c:v>36708</c:v>
                      </c:pt>
                      <c:pt idx="115">
                        <c:v>36739</c:v>
                      </c:pt>
                      <c:pt idx="116">
                        <c:v>36770</c:v>
                      </c:pt>
                      <c:pt idx="117">
                        <c:v>36800</c:v>
                      </c:pt>
                      <c:pt idx="118">
                        <c:v>36831</c:v>
                      </c:pt>
                      <c:pt idx="119">
                        <c:v>36861</c:v>
                      </c:pt>
                      <c:pt idx="120">
                        <c:v>36892</c:v>
                      </c:pt>
                      <c:pt idx="121">
                        <c:v>36923</c:v>
                      </c:pt>
                      <c:pt idx="122">
                        <c:v>36951</c:v>
                      </c:pt>
                      <c:pt idx="123">
                        <c:v>36982</c:v>
                      </c:pt>
                      <c:pt idx="124">
                        <c:v>37012</c:v>
                      </c:pt>
                      <c:pt idx="125">
                        <c:v>37043</c:v>
                      </c:pt>
                      <c:pt idx="126">
                        <c:v>37073</c:v>
                      </c:pt>
                      <c:pt idx="127">
                        <c:v>37104</c:v>
                      </c:pt>
                      <c:pt idx="128">
                        <c:v>37135</c:v>
                      </c:pt>
                      <c:pt idx="129">
                        <c:v>37165</c:v>
                      </c:pt>
                      <c:pt idx="130">
                        <c:v>37196</c:v>
                      </c:pt>
                      <c:pt idx="131">
                        <c:v>37226</c:v>
                      </c:pt>
                      <c:pt idx="132">
                        <c:v>37257</c:v>
                      </c:pt>
                      <c:pt idx="133">
                        <c:v>37288</c:v>
                      </c:pt>
                      <c:pt idx="134">
                        <c:v>37316</c:v>
                      </c:pt>
                      <c:pt idx="135">
                        <c:v>37347</c:v>
                      </c:pt>
                      <c:pt idx="136">
                        <c:v>37377</c:v>
                      </c:pt>
                      <c:pt idx="137">
                        <c:v>37408</c:v>
                      </c:pt>
                      <c:pt idx="138">
                        <c:v>37438</c:v>
                      </c:pt>
                      <c:pt idx="139">
                        <c:v>37469</c:v>
                      </c:pt>
                      <c:pt idx="140">
                        <c:v>37500</c:v>
                      </c:pt>
                      <c:pt idx="141">
                        <c:v>37530</c:v>
                      </c:pt>
                      <c:pt idx="142">
                        <c:v>37561</c:v>
                      </c:pt>
                      <c:pt idx="143">
                        <c:v>37591</c:v>
                      </c:pt>
                      <c:pt idx="144">
                        <c:v>37622</c:v>
                      </c:pt>
                      <c:pt idx="145">
                        <c:v>37653</c:v>
                      </c:pt>
                      <c:pt idx="146">
                        <c:v>37681</c:v>
                      </c:pt>
                      <c:pt idx="147">
                        <c:v>37712</c:v>
                      </c:pt>
                      <c:pt idx="148">
                        <c:v>37742</c:v>
                      </c:pt>
                      <c:pt idx="149">
                        <c:v>37773</c:v>
                      </c:pt>
                      <c:pt idx="150">
                        <c:v>37803</c:v>
                      </c:pt>
                      <c:pt idx="151">
                        <c:v>37834</c:v>
                      </c:pt>
                      <c:pt idx="152">
                        <c:v>37865</c:v>
                      </c:pt>
                      <c:pt idx="153">
                        <c:v>37895</c:v>
                      </c:pt>
                      <c:pt idx="154">
                        <c:v>37926</c:v>
                      </c:pt>
                      <c:pt idx="155">
                        <c:v>37956</c:v>
                      </c:pt>
                      <c:pt idx="156">
                        <c:v>37987</c:v>
                      </c:pt>
                      <c:pt idx="157">
                        <c:v>38018</c:v>
                      </c:pt>
                      <c:pt idx="158">
                        <c:v>38047</c:v>
                      </c:pt>
                      <c:pt idx="159">
                        <c:v>38078</c:v>
                      </c:pt>
                      <c:pt idx="160">
                        <c:v>38108</c:v>
                      </c:pt>
                      <c:pt idx="161">
                        <c:v>38139</c:v>
                      </c:pt>
                      <c:pt idx="162">
                        <c:v>38169</c:v>
                      </c:pt>
                      <c:pt idx="163">
                        <c:v>38200</c:v>
                      </c:pt>
                      <c:pt idx="164">
                        <c:v>38231</c:v>
                      </c:pt>
                      <c:pt idx="165">
                        <c:v>38261</c:v>
                      </c:pt>
                      <c:pt idx="166">
                        <c:v>38292</c:v>
                      </c:pt>
                      <c:pt idx="167">
                        <c:v>38322</c:v>
                      </c:pt>
                      <c:pt idx="168">
                        <c:v>38353</c:v>
                      </c:pt>
                      <c:pt idx="169">
                        <c:v>38384</c:v>
                      </c:pt>
                      <c:pt idx="170">
                        <c:v>38412</c:v>
                      </c:pt>
                      <c:pt idx="171">
                        <c:v>38443</c:v>
                      </c:pt>
                      <c:pt idx="172">
                        <c:v>38473</c:v>
                      </c:pt>
                      <c:pt idx="173">
                        <c:v>38504</c:v>
                      </c:pt>
                      <c:pt idx="174">
                        <c:v>38534</c:v>
                      </c:pt>
                      <c:pt idx="175">
                        <c:v>38565</c:v>
                      </c:pt>
                      <c:pt idx="176">
                        <c:v>38596</c:v>
                      </c:pt>
                      <c:pt idx="177">
                        <c:v>38626</c:v>
                      </c:pt>
                      <c:pt idx="178">
                        <c:v>38657</c:v>
                      </c:pt>
                      <c:pt idx="179">
                        <c:v>38687</c:v>
                      </c:pt>
                      <c:pt idx="180">
                        <c:v>38718</c:v>
                      </c:pt>
                      <c:pt idx="181">
                        <c:v>38749</c:v>
                      </c:pt>
                      <c:pt idx="182">
                        <c:v>38777</c:v>
                      </c:pt>
                      <c:pt idx="183">
                        <c:v>38808</c:v>
                      </c:pt>
                      <c:pt idx="184">
                        <c:v>38838</c:v>
                      </c:pt>
                      <c:pt idx="185">
                        <c:v>38869</c:v>
                      </c:pt>
                      <c:pt idx="186">
                        <c:v>38899</c:v>
                      </c:pt>
                      <c:pt idx="187">
                        <c:v>38930</c:v>
                      </c:pt>
                      <c:pt idx="188">
                        <c:v>38961</c:v>
                      </c:pt>
                      <c:pt idx="189">
                        <c:v>38991</c:v>
                      </c:pt>
                      <c:pt idx="190">
                        <c:v>39022</c:v>
                      </c:pt>
                      <c:pt idx="191">
                        <c:v>39052</c:v>
                      </c:pt>
                      <c:pt idx="192">
                        <c:v>39083</c:v>
                      </c:pt>
                      <c:pt idx="193">
                        <c:v>39114</c:v>
                      </c:pt>
                      <c:pt idx="194">
                        <c:v>39142</c:v>
                      </c:pt>
                      <c:pt idx="195">
                        <c:v>39173</c:v>
                      </c:pt>
                      <c:pt idx="196">
                        <c:v>39203</c:v>
                      </c:pt>
                      <c:pt idx="197">
                        <c:v>39234</c:v>
                      </c:pt>
                      <c:pt idx="198">
                        <c:v>39264</c:v>
                      </c:pt>
                      <c:pt idx="199">
                        <c:v>39295</c:v>
                      </c:pt>
                      <c:pt idx="200">
                        <c:v>39326</c:v>
                      </c:pt>
                      <c:pt idx="201">
                        <c:v>39356</c:v>
                      </c:pt>
                      <c:pt idx="202">
                        <c:v>39387</c:v>
                      </c:pt>
                      <c:pt idx="203">
                        <c:v>39417</c:v>
                      </c:pt>
                      <c:pt idx="204">
                        <c:v>39448</c:v>
                      </c:pt>
                      <c:pt idx="205">
                        <c:v>39479</c:v>
                      </c:pt>
                      <c:pt idx="206">
                        <c:v>39508</c:v>
                      </c:pt>
                      <c:pt idx="207">
                        <c:v>39539</c:v>
                      </c:pt>
                      <c:pt idx="208">
                        <c:v>39569</c:v>
                      </c:pt>
                      <c:pt idx="209">
                        <c:v>39600</c:v>
                      </c:pt>
                      <c:pt idx="210">
                        <c:v>39630</c:v>
                      </c:pt>
                      <c:pt idx="211">
                        <c:v>39661</c:v>
                      </c:pt>
                      <c:pt idx="212">
                        <c:v>39692</c:v>
                      </c:pt>
                      <c:pt idx="213">
                        <c:v>39722</c:v>
                      </c:pt>
                      <c:pt idx="214">
                        <c:v>39753</c:v>
                      </c:pt>
                      <c:pt idx="215">
                        <c:v>39783</c:v>
                      </c:pt>
                      <c:pt idx="216">
                        <c:v>39814</c:v>
                      </c:pt>
                      <c:pt idx="217">
                        <c:v>39845</c:v>
                      </c:pt>
                      <c:pt idx="218">
                        <c:v>39873</c:v>
                      </c:pt>
                      <c:pt idx="219">
                        <c:v>39904</c:v>
                      </c:pt>
                      <c:pt idx="220">
                        <c:v>39934</c:v>
                      </c:pt>
                      <c:pt idx="221">
                        <c:v>39965</c:v>
                      </c:pt>
                      <c:pt idx="222">
                        <c:v>39995</c:v>
                      </c:pt>
                      <c:pt idx="223">
                        <c:v>40026</c:v>
                      </c:pt>
                      <c:pt idx="224">
                        <c:v>40057</c:v>
                      </c:pt>
                      <c:pt idx="225">
                        <c:v>40087</c:v>
                      </c:pt>
                      <c:pt idx="226">
                        <c:v>40118</c:v>
                      </c:pt>
                      <c:pt idx="227">
                        <c:v>40148</c:v>
                      </c:pt>
                      <c:pt idx="228">
                        <c:v>40179</c:v>
                      </c:pt>
                      <c:pt idx="229">
                        <c:v>40210</c:v>
                      </c:pt>
                      <c:pt idx="230">
                        <c:v>40238</c:v>
                      </c:pt>
                      <c:pt idx="231">
                        <c:v>40269</c:v>
                      </c:pt>
                      <c:pt idx="232">
                        <c:v>40299</c:v>
                      </c:pt>
                      <c:pt idx="233">
                        <c:v>40330</c:v>
                      </c:pt>
                      <c:pt idx="234">
                        <c:v>40360</c:v>
                      </c:pt>
                      <c:pt idx="235">
                        <c:v>40391</c:v>
                      </c:pt>
                      <c:pt idx="236">
                        <c:v>40422</c:v>
                      </c:pt>
                      <c:pt idx="237">
                        <c:v>40452</c:v>
                      </c:pt>
                      <c:pt idx="238">
                        <c:v>40483</c:v>
                      </c:pt>
                      <c:pt idx="239">
                        <c:v>40513</c:v>
                      </c:pt>
                      <c:pt idx="240">
                        <c:v>40544</c:v>
                      </c:pt>
                      <c:pt idx="241">
                        <c:v>40575</c:v>
                      </c:pt>
                      <c:pt idx="242">
                        <c:v>40613</c:v>
                      </c:pt>
                      <c:pt idx="243">
                        <c:v>40644</c:v>
                      </c:pt>
                      <c:pt idx="244">
                        <c:v>40664</c:v>
                      </c:pt>
                      <c:pt idx="245">
                        <c:v>40695</c:v>
                      </c:pt>
                      <c:pt idx="246">
                        <c:v>40725</c:v>
                      </c:pt>
                      <c:pt idx="247">
                        <c:v>40756</c:v>
                      </c:pt>
                      <c:pt idx="248">
                        <c:v>40787</c:v>
                      </c:pt>
                      <c:pt idx="249">
                        <c:v>40817</c:v>
                      </c:pt>
                      <c:pt idx="250">
                        <c:v>40858</c:v>
                      </c:pt>
                      <c:pt idx="251">
                        <c:v>40878</c:v>
                      </c:pt>
                      <c:pt idx="252">
                        <c:v>40909</c:v>
                      </c:pt>
                      <c:pt idx="253">
                        <c:v>40940</c:v>
                      </c:pt>
                      <c:pt idx="254" formatCode="d\-mmm">
                        <c:v>40969</c:v>
                      </c:pt>
                      <c:pt idx="255" formatCode="mmm\-yy">
                        <c:v>41000</c:v>
                      </c:pt>
                      <c:pt idx="256" formatCode="mmm\-yy">
                        <c:v>41030</c:v>
                      </c:pt>
                      <c:pt idx="257" formatCode="mmm\-yy">
                        <c:v>41061</c:v>
                      </c:pt>
                      <c:pt idx="258" formatCode="mmm\-yy">
                        <c:v>41091</c:v>
                      </c:pt>
                      <c:pt idx="259" formatCode="mmm\-yy">
                        <c:v>41122</c:v>
                      </c:pt>
                      <c:pt idx="260" formatCode="mmm\-yy">
                        <c:v>41153</c:v>
                      </c:pt>
                      <c:pt idx="261" formatCode="mmm\-yy">
                        <c:v>41183</c:v>
                      </c:pt>
                      <c:pt idx="262" formatCode="mmm\-yy">
                        <c:v>41214</c:v>
                      </c:pt>
                      <c:pt idx="263" formatCode="mmm\-yy">
                        <c:v>41244</c:v>
                      </c:pt>
                      <c:pt idx="264" formatCode="mmm\-yy">
                        <c:v>41275</c:v>
                      </c:pt>
                      <c:pt idx="265" formatCode="mmm\-yy">
                        <c:v>41306</c:v>
                      </c:pt>
                      <c:pt idx="266" formatCode="mmm\-yy">
                        <c:v>41334</c:v>
                      </c:pt>
                      <c:pt idx="267" formatCode="mmm\-yy">
                        <c:v>41365</c:v>
                      </c:pt>
                      <c:pt idx="268" formatCode="mmm\-yy">
                        <c:v>41395</c:v>
                      </c:pt>
                      <c:pt idx="269" formatCode="mmm\-yy">
                        <c:v>41426</c:v>
                      </c:pt>
                      <c:pt idx="270" formatCode="mmm\-yy">
                        <c:v>41456</c:v>
                      </c:pt>
                      <c:pt idx="271" formatCode="mmm\-yy">
                        <c:v>41487</c:v>
                      </c:pt>
                      <c:pt idx="272" formatCode="mmm\-yy">
                        <c:v>41518</c:v>
                      </c:pt>
                      <c:pt idx="273" formatCode="mmm\-yy">
                        <c:v>41548</c:v>
                      </c:pt>
                      <c:pt idx="274" formatCode="mmm\-yy">
                        <c:v>41579</c:v>
                      </c:pt>
                      <c:pt idx="275" formatCode="mmm\-yy">
                        <c:v>41609</c:v>
                      </c:pt>
                      <c:pt idx="276" formatCode="mmm\-yy">
                        <c:v>41640</c:v>
                      </c:pt>
                      <c:pt idx="277" formatCode="mmm\-yy">
                        <c:v>41671</c:v>
                      </c:pt>
                      <c:pt idx="278" formatCode="mmm\-yy">
                        <c:v>41699</c:v>
                      </c:pt>
                      <c:pt idx="279" formatCode="mmm\-yy">
                        <c:v>41730</c:v>
                      </c:pt>
                      <c:pt idx="280" formatCode="mmm\-yy">
                        <c:v>41760</c:v>
                      </c:pt>
                      <c:pt idx="281" formatCode="mmm\-yy">
                        <c:v>41791</c:v>
                      </c:pt>
                      <c:pt idx="282" formatCode="mmm\-yy">
                        <c:v>41821</c:v>
                      </c:pt>
                      <c:pt idx="283" formatCode="mmm\-yy">
                        <c:v>41852</c:v>
                      </c:pt>
                      <c:pt idx="284" formatCode="mmm\-yy">
                        <c:v>41883</c:v>
                      </c:pt>
                      <c:pt idx="285" formatCode="mmm\-yy">
                        <c:v>41913</c:v>
                      </c:pt>
                      <c:pt idx="286" formatCode="mmm\-yy">
                        <c:v>41944</c:v>
                      </c:pt>
                      <c:pt idx="287" formatCode="mmm\-yy">
                        <c:v>41974</c:v>
                      </c:pt>
                      <c:pt idx="288" formatCode="mmm\-yy">
                        <c:v>42005</c:v>
                      </c:pt>
                      <c:pt idx="289" formatCode="mmm\-yy">
                        <c:v>42036</c:v>
                      </c:pt>
                      <c:pt idx="290" formatCode="d\-mmm">
                        <c:v>42064</c:v>
                      </c:pt>
                      <c:pt idx="291" formatCode="mmm\-yy">
                        <c:v>42095</c:v>
                      </c:pt>
                      <c:pt idx="292" formatCode="mmm\-yy">
                        <c:v>42125</c:v>
                      </c:pt>
                      <c:pt idx="293" formatCode="mmm\-yy">
                        <c:v>42156</c:v>
                      </c:pt>
                      <c:pt idx="294" formatCode="mmm\-yy">
                        <c:v>42186</c:v>
                      </c:pt>
                      <c:pt idx="295" formatCode="mmm\-yy">
                        <c:v>42217</c:v>
                      </c:pt>
                      <c:pt idx="296" formatCode="mmm\-yy">
                        <c:v>42248</c:v>
                      </c:pt>
                      <c:pt idx="297" formatCode="mmm\-yy">
                        <c:v>42278</c:v>
                      </c:pt>
                      <c:pt idx="298" formatCode="mmm\-yy">
                        <c:v>42309</c:v>
                      </c:pt>
                      <c:pt idx="299" formatCode="mmm\-yy">
                        <c:v>42339</c:v>
                      </c:pt>
                      <c:pt idx="300" formatCode="mmm\-yy">
                        <c:v>42370</c:v>
                      </c:pt>
                      <c:pt idx="301" formatCode="d\-mmm">
                        <c:v>42401</c:v>
                      </c:pt>
                      <c:pt idx="302" formatCode="mmm\-yy">
                        <c:v>42430</c:v>
                      </c:pt>
                      <c:pt idx="303" formatCode="mmm\-yy">
                        <c:v>42461</c:v>
                      </c:pt>
                      <c:pt idx="304" formatCode="mmm\-yy">
                        <c:v>42491</c:v>
                      </c:pt>
                      <c:pt idx="305" formatCode="mmm\-yy">
                        <c:v>42522</c:v>
                      </c:pt>
                      <c:pt idx="306" formatCode="mmm\-yy">
                        <c:v>42552</c:v>
                      </c:pt>
                      <c:pt idx="307" formatCode="mmm\-yy">
                        <c:v>42583</c:v>
                      </c:pt>
                      <c:pt idx="308" formatCode="mmm\-yy">
                        <c:v>42614</c:v>
                      </c:pt>
                      <c:pt idx="309" formatCode="mmm\-yy">
                        <c:v>42644</c:v>
                      </c:pt>
                      <c:pt idx="310" formatCode="mmm\-yy">
                        <c:v>42675</c:v>
                      </c:pt>
                      <c:pt idx="311" formatCode="mmm\-yy">
                        <c:v>42705</c:v>
                      </c:pt>
                      <c:pt idx="312" formatCode="mmm\-yy">
                        <c:v>42736</c:v>
                      </c:pt>
                      <c:pt idx="313" formatCode="mmm\-yy">
                        <c:v>42767</c:v>
                      </c:pt>
                      <c:pt idx="314" formatCode="mmm\-yy">
                        <c:v>42795</c:v>
                      </c:pt>
                      <c:pt idx="315" formatCode="mmm\-yy">
                        <c:v>42826</c:v>
                      </c:pt>
                      <c:pt idx="316" formatCode="mmm\-yy">
                        <c:v>42856</c:v>
                      </c:pt>
                      <c:pt idx="317" formatCode="mmm\-yy">
                        <c:v>42887</c:v>
                      </c:pt>
                      <c:pt idx="318" formatCode="mmm\-yy">
                        <c:v>42917</c:v>
                      </c:pt>
                      <c:pt idx="319" formatCode="mmm\-yy">
                        <c:v>42948</c:v>
                      </c:pt>
                      <c:pt idx="320" formatCode="mmm\-yy">
                        <c:v>42979</c:v>
                      </c:pt>
                      <c:pt idx="321" formatCode="mmm\-yy">
                        <c:v>43009</c:v>
                      </c:pt>
                      <c:pt idx="322" formatCode="mmm\-yy">
                        <c:v>43040</c:v>
                      </c:pt>
                      <c:pt idx="323" formatCode="mmm\-yy">
                        <c:v>43070</c:v>
                      </c:pt>
                    </c:numCache>
                  </c:numRef>
                </c:cat>
                <c:val>
                  <c:numRef>
                    <c:extLst>
                      <c:ext uri="{02D57815-91ED-43cb-92C2-25804820EDAC}">
                        <c15:formulaRef>
                          <c15:sqref>Sheet1!$E$2:$E$325</c15:sqref>
                        </c15:formulaRef>
                      </c:ext>
                    </c:extLst>
                    <c:numCache>
                      <c:formatCode>0.0</c:formatCode>
                      <c:ptCount val="324"/>
                      <c:pt idx="0">
                        <c:v>33.916903398919871</c:v>
                      </c:pt>
                      <c:pt idx="1">
                        <c:v>33.617383026618796</c:v>
                      </c:pt>
                      <c:pt idx="2">
                        <c:v>33.011332332665297</c:v>
                      </c:pt>
                      <c:pt idx="3">
                        <c:v>35.133914050610926</c:v>
                      </c:pt>
                      <c:pt idx="4">
                        <c:v>34.747142134957492</c:v>
                      </c:pt>
                      <c:pt idx="5">
                        <c:v>34.289663232915643</c:v>
                      </c:pt>
                      <c:pt idx="6">
                        <c:v>33.383474560496836</c:v>
                      </c:pt>
                      <c:pt idx="7">
                        <c:v>33.788971729484352</c:v>
                      </c:pt>
                      <c:pt idx="8">
                        <c:v>32.59967374898131</c:v>
                      </c:pt>
                      <c:pt idx="9">
                        <c:v>34.084774021637145</c:v>
                      </c:pt>
                      <c:pt idx="10">
                        <c:v>34.359367478580161</c:v>
                      </c:pt>
                      <c:pt idx="11">
                        <c:v>34.908901906865268</c:v>
                      </c:pt>
                      <c:pt idx="12">
                        <c:v>35.681996454875772</c:v>
                      </c:pt>
                      <c:pt idx="13">
                        <c:v>35.824898266249789</c:v>
                      </c:pt>
                      <c:pt idx="14">
                        <c:v>36.339285017077813</c:v>
                      </c:pt>
                      <c:pt idx="15">
                        <c:v>35.876531286005907</c:v>
                      </c:pt>
                      <c:pt idx="16">
                        <c:v>36.095344402865784</c:v>
                      </c:pt>
                      <c:pt idx="17">
                        <c:v>36.385844096252079</c:v>
                      </c:pt>
                      <c:pt idx="18">
                        <c:v>38.463857056023755</c:v>
                      </c:pt>
                      <c:pt idx="19">
                        <c:v>35.984613489175644</c:v>
                      </c:pt>
                      <c:pt idx="20">
                        <c:v>37.20984936797857</c:v>
                      </c:pt>
                      <c:pt idx="21">
                        <c:v>38.100072593288402</c:v>
                      </c:pt>
                      <c:pt idx="22">
                        <c:v>38.657456190001746</c:v>
                      </c:pt>
                      <c:pt idx="23">
                        <c:v>39.908850265476893</c:v>
                      </c:pt>
                      <c:pt idx="24">
                        <c:v>39.9798475413604</c:v>
                      </c:pt>
                      <c:pt idx="25">
                        <c:v>41.125767442361735</c:v>
                      </c:pt>
                      <c:pt idx="26">
                        <c:v>41.9239173936407</c:v>
                      </c:pt>
                      <c:pt idx="27">
                        <c:v>40.416565521315057</c:v>
                      </c:pt>
                      <c:pt idx="28">
                        <c:v>38.36583130280642</c:v>
                      </c:pt>
                      <c:pt idx="29">
                        <c:v>42.649806955672993</c:v>
                      </c:pt>
                      <c:pt idx="30">
                        <c:v>41.54569365281187</c:v>
                      </c:pt>
                      <c:pt idx="31">
                        <c:v>40.849193375647154</c:v>
                      </c:pt>
                      <c:pt idx="32">
                        <c:v>42.681045209930325</c:v>
                      </c:pt>
                      <c:pt idx="33">
                        <c:v>42.857232696054211</c:v>
                      </c:pt>
                      <c:pt idx="34">
                        <c:v>42.511717846585007</c:v>
                      </c:pt>
                      <c:pt idx="35">
                        <c:v>44.269257628401284</c:v>
                      </c:pt>
                      <c:pt idx="36">
                        <c:v>43.022649168529483</c:v>
                      </c:pt>
                      <c:pt idx="37">
                        <c:v>44.458685453622827</c:v>
                      </c:pt>
                      <c:pt idx="38">
                        <c:v>44.212270895787675</c:v>
                      </c:pt>
                      <c:pt idx="39">
                        <c:v>45.474484801177212</c:v>
                      </c:pt>
                      <c:pt idx="40">
                        <c:v>45.339384738283144</c:v>
                      </c:pt>
                      <c:pt idx="41">
                        <c:v>45.578098565746011</c:v>
                      </c:pt>
                      <c:pt idx="42">
                        <c:v>44.395050251983669</c:v>
                      </c:pt>
                      <c:pt idx="43">
                        <c:v>46.402941570292072</c:v>
                      </c:pt>
                      <c:pt idx="44">
                        <c:v>46.605643151974817</c:v>
                      </c:pt>
                      <c:pt idx="45">
                        <c:v>45.685917445180344</c:v>
                      </c:pt>
                      <c:pt idx="46">
                        <c:v>49.449938781168882</c:v>
                      </c:pt>
                      <c:pt idx="47">
                        <c:v>47.919959895667041</c:v>
                      </c:pt>
                      <c:pt idx="48">
                        <c:v>49.709114497722794</c:v>
                      </c:pt>
                      <c:pt idx="49">
                        <c:v>49.956629760907099</c:v>
                      </c:pt>
                      <c:pt idx="50">
                        <c:v>51.249921664223848</c:v>
                      </c:pt>
                      <c:pt idx="51">
                        <c:v>47.375142958589208</c:v>
                      </c:pt>
                      <c:pt idx="52">
                        <c:v>51.698594193900966</c:v>
                      </c:pt>
                      <c:pt idx="53">
                        <c:v>51.166981436641429</c:v>
                      </c:pt>
                      <c:pt idx="54">
                        <c:v>50.001875324185228</c:v>
                      </c:pt>
                      <c:pt idx="55">
                        <c:v>53.656231294804527</c:v>
                      </c:pt>
                      <c:pt idx="56">
                        <c:v>52.639982573007423</c:v>
                      </c:pt>
                      <c:pt idx="57">
                        <c:v>53.147124652550715</c:v>
                      </c:pt>
                      <c:pt idx="58">
                        <c:v>53.335230972728766</c:v>
                      </c:pt>
                      <c:pt idx="59">
                        <c:v>53.091881664684735</c:v>
                      </c:pt>
                      <c:pt idx="60">
                        <c:v>55.932522652873857</c:v>
                      </c:pt>
                      <c:pt idx="61">
                        <c:v>55.287496817212201</c:v>
                      </c:pt>
                      <c:pt idx="62">
                        <c:v>53.224208556789627</c:v>
                      </c:pt>
                      <c:pt idx="63">
                        <c:v>56.483077477804237</c:v>
                      </c:pt>
                      <c:pt idx="64">
                        <c:v>57.003638817455204</c:v>
                      </c:pt>
                      <c:pt idx="65">
                        <c:v>54.609674460228121</c:v>
                      </c:pt>
                      <c:pt idx="66">
                        <c:v>58.185014520972459</c:v>
                      </c:pt>
                      <c:pt idx="67">
                        <c:v>56.959105496782989</c:v>
                      </c:pt>
                      <c:pt idx="68">
                        <c:v>57.551620224445742</c:v>
                      </c:pt>
                      <c:pt idx="69">
                        <c:v>58.64708352722257</c:v>
                      </c:pt>
                      <c:pt idx="70">
                        <c:v>58.773465989713081</c:v>
                      </c:pt>
                      <c:pt idx="71">
                        <c:v>58.187180402091983</c:v>
                      </c:pt>
                      <c:pt idx="72">
                        <c:v>62.276681655088879</c:v>
                      </c:pt>
                      <c:pt idx="73">
                        <c:v>60.345845260967373</c:v>
                      </c:pt>
                      <c:pt idx="74">
                        <c:v>59.502094784277574</c:v>
                      </c:pt>
                      <c:pt idx="75">
                        <c:v>63.566069211803054</c:v>
                      </c:pt>
                      <c:pt idx="76">
                        <c:v>61.310274609164388</c:v>
                      </c:pt>
                      <c:pt idx="77">
                        <c:v>63.142316320196031</c:v>
                      </c:pt>
                      <c:pt idx="78">
                        <c:v>66.232467326142284</c:v>
                      </c:pt>
                      <c:pt idx="79">
                        <c:v>64.183812940333283</c:v>
                      </c:pt>
                      <c:pt idx="80">
                        <c:v>65.28923943328347</c:v>
                      </c:pt>
                      <c:pt idx="81">
                        <c:v>66.801087864481204</c:v>
                      </c:pt>
                      <c:pt idx="82">
                        <c:v>64.865482764982701</c:v>
                      </c:pt>
                      <c:pt idx="83">
                        <c:v>67.16500041314093</c:v>
                      </c:pt>
                      <c:pt idx="84">
                        <c:v>66.963378800863481</c:v>
                      </c:pt>
                      <c:pt idx="85">
                        <c:v>68.089895018777582</c:v>
                      </c:pt>
                      <c:pt idx="86">
                        <c:v>68.266762352003965</c:v>
                      </c:pt>
                      <c:pt idx="87">
                        <c:v>70.58712462525709</c:v>
                      </c:pt>
                      <c:pt idx="88">
                        <c:v>68.895505948729905</c:v>
                      </c:pt>
                      <c:pt idx="89">
                        <c:v>70.75659136078518</c:v>
                      </c:pt>
                      <c:pt idx="90">
                        <c:v>69.457536813603639</c:v>
                      </c:pt>
                      <c:pt idx="91">
                        <c:v>66.932056257954855</c:v>
                      </c:pt>
                      <c:pt idx="92">
                        <c:v>71.517629530827847</c:v>
                      </c:pt>
                      <c:pt idx="93">
                        <c:v>69.480879866900906</c:v>
                      </c:pt>
                      <c:pt idx="94">
                        <c:v>70.46430716422644</c:v>
                      </c:pt>
                      <c:pt idx="95">
                        <c:v>72.169293708159785</c:v>
                      </c:pt>
                      <c:pt idx="96">
                        <c:v>68.734772405404811</c:v>
                      </c:pt>
                      <c:pt idx="97">
                        <c:v>73.012234393017295</c:v>
                      </c:pt>
                      <c:pt idx="98">
                        <c:v>74.832316420898437</c:v>
                      </c:pt>
                      <c:pt idx="99">
                        <c:v>73.185450613273588</c:v>
                      </c:pt>
                      <c:pt idx="100">
                        <c:v>75.186459643683008</c:v>
                      </c:pt>
                      <c:pt idx="101">
                        <c:v>76.165747003707054</c:v>
                      </c:pt>
                      <c:pt idx="102">
                        <c:v>75.904224662830174</c:v>
                      </c:pt>
                      <c:pt idx="103">
                        <c:v>77.0293703818799</c:v>
                      </c:pt>
                      <c:pt idx="104">
                        <c:v>77.532593922817583</c:v>
                      </c:pt>
                      <c:pt idx="105">
                        <c:v>76.087549411456038</c:v>
                      </c:pt>
                      <c:pt idx="106">
                        <c:v>79.07260836767091</c:v>
                      </c:pt>
                      <c:pt idx="107">
                        <c:v>80.137927020175482</c:v>
                      </c:pt>
                      <c:pt idx="108">
                        <c:v>79.958356920458911</c:v>
                      </c:pt>
                      <c:pt idx="109">
                        <c:v>82.336141085914079</c:v>
                      </c:pt>
                      <c:pt idx="110">
                        <c:v>81.844254784602583</c:v>
                      </c:pt>
                      <c:pt idx="111">
                        <c:v>79.414434722266193</c:v>
                      </c:pt>
                      <c:pt idx="112">
                        <c:v>85.085323818788837</c:v>
                      </c:pt>
                      <c:pt idx="113">
                        <c:v>83.254514889643247</c:v>
                      </c:pt>
                      <c:pt idx="114">
                        <c:v>84.284066576141782</c:v>
                      </c:pt>
                      <c:pt idx="115">
                        <c:v>85.385276053956602</c:v>
                      </c:pt>
                      <c:pt idx="116">
                        <c:v>79.577888420534009</c:v>
                      </c:pt>
                      <c:pt idx="117">
                        <c:v>84.414532148601396</c:v>
                      </c:pt>
                      <c:pt idx="118">
                        <c:v>84.994106136948105</c:v>
                      </c:pt>
                      <c:pt idx="119">
                        <c:v>88.451111454159928</c:v>
                      </c:pt>
                      <c:pt idx="120">
                        <c:v>88.073621648682703</c:v>
                      </c:pt>
                      <c:pt idx="121">
                        <c:v>83.39730679522043</c:v>
                      </c:pt>
                      <c:pt idx="122">
                        <c:v>86.433571348662127</c:v>
                      </c:pt>
                      <c:pt idx="123">
                        <c:v>85.015277865945535</c:v>
                      </c:pt>
                      <c:pt idx="124">
                        <c:v>85.802176211367183</c:v>
                      </c:pt>
                      <c:pt idx="125">
                        <c:v>84.682553826939269</c:v>
                      </c:pt>
                      <c:pt idx="126">
                        <c:v>84.204705050292773</c:v>
                      </c:pt>
                      <c:pt idx="127">
                        <c:v>84.79763733663539</c:v>
                      </c:pt>
                      <c:pt idx="128">
                        <c:v>80.3972876539802</c:v>
                      </c:pt>
                      <c:pt idx="129">
                        <c:v>85.481279014395426</c:v>
                      </c:pt>
                      <c:pt idx="130">
                        <c:v>83.811176715584622</c:v>
                      </c:pt>
                      <c:pt idx="131">
                        <c:v>83.927534128437799</c:v>
                      </c:pt>
                      <c:pt idx="132">
                        <c:v>82.508100793697537</c:v>
                      </c:pt>
                      <c:pt idx="133">
                        <c:v>83.475321912643949</c:v>
                      </c:pt>
                      <c:pt idx="134">
                        <c:v>81.7737081130321</c:v>
                      </c:pt>
                      <c:pt idx="135">
                        <c:v>87.592825885976723</c:v>
                      </c:pt>
                      <c:pt idx="136">
                        <c:v>80.616390254619901</c:v>
                      </c:pt>
                      <c:pt idx="137">
                        <c:v>76.139142536515379</c:v>
                      </c:pt>
                      <c:pt idx="138">
                        <c:v>93.297569246360595</c:v>
                      </c:pt>
                      <c:pt idx="139">
                        <c:v>88.281016585298246</c:v>
                      </c:pt>
                      <c:pt idx="140">
                        <c:v>91.606617923299751</c:v>
                      </c:pt>
                      <c:pt idx="141">
                        <c:v>89.030430265693866</c:v>
                      </c:pt>
                      <c:pt idx="142">
                        <c:v>87.361166026654416</c:v>
                      </c:pt>
                      <c:pt idx="143">
                        <c:v>85.531722578155183</c:v>
                      </c:pt>
                      <c:pt idx="144">
                        <c:v>88.526392261733889</c:v>
                      </c:pt>
                      <c:pt idx="145">
                        <c:v>89.604625290301399</c:v>
                      </c:pt>
                      <c:pt idx="146">
                        <c:v>84.389950627649469</c:v>
                      </c:pt>
                      <c:pt idx="147">
                        <c:v>87.450250913805604</c:v>
                      </c:pt>
                      <c:pt idx="148">
                        <c:v>90.092832127429077</c:v>
                      </c:pt>
                      <c:pt idx="149">
                        <c:v>86.068404275912229</c:v>
                      </c:pt>
                      <c:pt idx="150">
                        <c:v>85.920549631292417</c:v>
                      </c:pt>
                      <c:pt idx="151">
                        <c:v>83.199505033739683</c:v>
                      </c:pt>
                      <c:pt idx="152">
                        <c:v>91.34009897842509</c:v>
                      </c:pt>
                      <c:pt idx="153">
                        <c:v>96.932319828537985</c:v>
                      </c:pt>
                      <c:pt idx="154">
                        <c:v>86.808860094090264</c:v>
                      </c:pt>
                      <c:pt idx="155">
                        <c:v>86.960769719583368</c:v>
                      </c:pt>
                      <c:pt idx="156">
                        <c:v>93.717253716075149</c:v>
                      </c:pt>
                      <c:pt idx="157">
                        <c:v>91.111885882470034</c:v>
                      </c:pt>
                      <c:pt idx="158">
                        <c:v>96.506309686780597</c:v>
                      </c:pt>
                      <c:pt idx="159">
                        <c:v>84.799672729156569</c:v>
                      </c:pt>
                      <c:pt idx="160">
                        <c:v>91.81902552436803</c:v>
                      </c:pt>
                      <c:pt idx="161">
                        <c:v>95.873300165768882</c:v>
                      </c:pt>
                      <c:pt idx="162">
                        <c:v>97.55568817560642</c:v>
                      </c:pt>
                      <c:pt idx="163">
                        <c:v>98.1219432408149</c:v>
                      </c:pt>
                      <c:pt idx="164">
                        <c:v>95.655612069762171</c:v>
                      </c:pt>
                      <c:pt idx="165">
                        <c:v>93.757904615970673</c:v>
                      </c:pt>
                      <c:pt idx="166">
                        <c:v>98.471219716174559</c:v>
                      </c:pt>
                      <c:pt idx="167">
                        <c:v>97.057388069341897</c:v>
                      </c:pt>
                      <c:pt idx="168">
                        <c:v>94.639376490261483</c:v>
                      </c:pt>
                      <c:pt idx="169">
                        <c:v>99.120304835616253</c:v>
                      </c:pt>
                      <c:pt idx="170">
                        <c:v>96.51774881237121</c:v>
                      </c:pt>
                      <c:pt idx="171">
                        <c:v>101.37323609095924</c:v>
                      </c:pt>
                      <c:pt idx="172">
                        <c:v>97.989549532511887</c:v>
                      </c:pt>
                      <c:pt idx="173">
                        <c:v>100.48985380946641</c:v>
                      </c:pt>
                      <c:pt idx="174">
                        <c:v>96.863015187942793</c:v>
                      </c:pt>
                      <c:pt idx="175">
                        <c:v>99.402809035553631</c:v>
                      </c:pt>
                      <c:pt idx="176">
                        <c:v>98.524996757259743</c:v>
                      </c:pt>
                      <c:pt idx="177">
                        <c:v>98.364008114134734</c:v>
                      </c:pt>
                      <c:pt idx="178">
                        <c:v>106.72562846469728</c:v>
                      </c:pt>
                      <c:pt idx="179">
                        <c:v>109.98947286922555</c:v>
                      </c:pt>
                      <c:pt idx="180">
                        <c:v>106.84625696428283</c:v>
                      </c:pt>
                      <c:pt idx="181">
                        <c:v>104.85557951943424</c:v>
                      </c:pt>
                      <c:pt idx="182">
                        <c:v>110.34946313112032</c:v>
                      </c:pt>
                      <c:pt idx="183">
                        <c:v>104.00779401824084</c:v>
                      </c:pt>
                      <c:pt idx="184">
                        <c:v>99.060123687286818</c:v>
                      </c:pt>
                      <c:pt idx="185">
                        <c:v>107.71340787971913</c:v>
                      </c:pt>
                      <c:pt idx="186">
                        <c:v>112.0620492394477</c:v>
                      </c:pt>
                      <c:pt idx="187">
                        <c:v>107.24795971578685</c:v>
                      </c:pt>
                      <c:pt idx="188">
                        <c:v>107.53826818561058</c:v>
                      </c:pt>
                      <c:pt idx="189">
                        <c:v>109.80922063436574</c:v>
                      </c:pt>
                      <c:pt idx="190">
                        <c:v>108.50670487981586</c:v>
                      </c:pt>
                      <c:pt idx="191">
                        <c:v>109.79594175046384</c:v>
                      </c:pt>
                      <c:pt idx="192">
                        <c:v>110.63799105523361</c:v>
                      </c:pt>
                      <c:pt idx="193">
                        <c:v>110.23687682814996</c:v>
                      </c:pt>
                      <c:pt idx="194">
                        <c:v>111.22197477385022</c:v>
                      </c:pt>
                      <c:pt idx="195">
                        <c:v>112.68183244693596</c:v>
                      </c:pt>
                      <c:pt idx="196">
                        <c:v>114.57570534920819</c:v>
                      </c:pt>
                      <c:pt idx="197">
                        <c:v>109.7163451557462</c:v>
                      </c:pt>
                      <c:pt idx="198">
                        <c:v>113.00544079940894</c:v>
                      </c:pt>
                      <c:pt idx="199">
                        <c:v>115.51153751580442</c:v>
                      </c:pt>
                      <c:pt idx="200">
                        <c:v>113.42210169520226</c:v>
                      </c:pt>
                      <c:pt idx="201">
                        <c:v>116.18345903846208</c:v>
                      </c:pt>
                      <c:pt idx="202">
                        <c:v>115.57836505729647</c:v>
                      </c:pt>
                      <c:pt idx="203">
                        <c:v>115.38935141681678</c:v>
                      </c:pt>
                      <c:pt idx="204">
                        <c:v>118.81709227147029</c:v>
                      </c:pt>
                      <c:pt idx="205">
                        <c:v>115.36384006733387</c:v>
                      </c:pt>
                      <c:pt idx="206">
                        <c:v>101.74868244888846</c:v>
                      </c:pt>
                      <c:pt idx="207">
                        <c:v>110.75765215582992</c:v>
                      </c:pt>
                      <c:pt idx="208">
                        <c:v>123.06680166873217</c:v>
                      </c:pt>
                      <c:pt idx="209">
                        <c:v>112.01772357332479</c:v>
                      </c:pt>
                      <c:pt idx="210">
                        <c:v>114.82899428351668</c:v>
                      </c:pt>
                      <c:pt idx="211">
                        <c:v>111.33983359400739</c:v>
                      </c:pt>
                      <c:pt idx="212">
                        <c:v>113.44074478149405</c:v>
                      </c:pt>
                      <c:pt idx="213">
                        <c:v>114.65868443447651</c:v>
                      </c:pt>
                      <c:pt idx="214">
                        <c:v>109.14922830911843</c:v>
                      </c:pt>
                      <c:pt idx="215">
                        <c:v>102.82118511785259</c:v>
                      </c:pt>
                      <c:pt idx="216">
                        <c:v>105.51408937075114</c:v>
                      </c:pt>
                      <c:pt idx="217">
                        <c:v>106.53931359039932</c:v>
                      </c:pt>
                      <c:pt idx="218">
                        <c:v>105.57353615965715</c:v>
                      </c:pt>
                      <c:pt idx="219">
                        <c:v>108.43903929694305</c:v>
                      </c:pt>
                      <c:pt idx="220">
                        <c:v>96.166326725867606</c:v>
                      </c:pt>
                      <c:pt idx="221">
                        <c:v>104.48860853038927</c:v>
                      </c:pt>
                      <c:pt idx="222">
                        <c:v>105.21838713718913</c:v>
                      </c:pt>
                      <c:pt idx="223">
                        <c:v>101.70449030163154</c:v>
                      </c:pt>
                      <c:pt idx="224">
                        <c:v>107.04116867231794</c:v>
                      </c:pt>
                      <c:pt idx="225">
                        <c:v>108.60879432213645</c:v>
                      </c:pt>
                      <c:pt idx="226">
                        <c:v>109.14707257881507</c:v>
                      </c:pt>
                      <c:pt idx="227">
                        <c:v>110.86020271130984</c:v>
                      </c:pt>
                      <c:pt idx="228">
                        <c:v>110.86954570772133</c:v>
                      </c:pt>
                      <c:pt idx="229">
                        <c:v>114.11368940826479</c:v>
                      </c:pt>
                      <c:pt idx="230">
                        <c:v>117.71583819898707</c:v>
                      </c:pt>
                      <c:pt idx="231">
                        <c:v>117.63100207835863</c:v>
                      </c:pt>
                      <c:pt idx="232">
                        <c:v>117.56588846353516</c:v>
                      </c:pt>
                      <c:pt idx="233">
                        <c:v>116.54407628173055</c:v>
                      </c:pt>
                      <c:pt idx="234">
                        <c:v>116.92255704145397</c:v>
                      </c:pt>
                      <c:pt idx="235">
                        <c:v>121.41233885844834</c:v>
                      </c:pt>
                      <c:pt idx="236">
                        <c:v>120.54043717694002</c:v>
                      </c:pt>
                      <c:pt idx="237">
                        <c:v>117.88856516749881</c:v>
                      </c:pt>
                      <c:pt idx="238">
                        <c:v>118.75976629420879</c:v>
                      </c:pt>
                      <c:pt idx="239">
                        <c:v>125.43010734754697</c:v>
                      </c:pt>
                      <c:pt idx="240">
                        <c:v>120.53762585156524</c:v>
                      </c:pt>
                      <c:pt idx="241">
                        <c:v>119.6375362454496</c:v>
                      </c:pt>
                      <c:pt idx="242">
                        <c:v>120.20182967562808</c:v>
                      </c:pt>
                      <c:pt idx="243">
                        <c:v>118.5105088045914</c:v>
                      </c:pt>
                      <c:pt idx="244">
                        <c:v>121.41788127121197</c:v>
                      </c:pt>
                      <c:pt idx="245">
                        <c:v>122.83037285402969</c:v>
                      </c:pt>
                      <c:pt idx="246">
                        <c:v>120.69174760630868</c:v>
                      </c:pt>
                      <c:pt idx="247">
                        <c:v>126.72047365235314</c:v>
                      </c:pt>
                      <c:pt idx="248">
                        <c:v>124.99904853580256</c:v>
                      </c:pt>
                      <c:pt idx="249">
                        <c:v>120.71545227159663</c:v>
                      </c:pt>
                      <c:pt idx="250">
                        <c:v>127.03476765007652</c:v>
                      </c:pt>
                      <c:pt idx="251">
                        <c:v>130.1603821662996</c:v>
                      </c:pt>
                      <c:pt idx="252">
                        <c:v>122.54565368394427</c:v>
                      </c:pt>
                      <c:pt idx="253">
                        <c:v>127.9410543254877</c:v>
                      </c:pt>
                      <c:pt idx="254">
                        <c:v>129.18695599654507</c:v>
                      </c:pt>
                      <c:pt idx="255">
                        <c:v>125.94078766544686</c:v>
                      </c:pt>
                      <c:pt idx="256">
                        <c:v>127.42343651512078</c:v>
                      </c:pt>
                      <c:pt idx="257">
                        <c:v>128.1721610829234</c:v>
                      </c:pt>
                      <c:pt idx="258">
                        <c:v>129.03044741975478</c:v>
                      </c:pt>
                      <c:pt idx="259">
                        <c:v>125.36033139960179</c:v>
                      </c:pt>
                      <c:pt idx="260">
                        <c:v>124.81009448622855</c:v>
                      </c:pt>
                      <c:pt idx="261">
                        <c:v>129.96030779838006</c:v>
                      </c:pt>
                      <c:pt idx="262">
                        <c:v>132.74133422657121</c:v>
                      </c:pt>
                      <c:pt idx="263">
                        <c:v>130.57536637758147</c:v>
                      </c:pt>
                      <c:pt idx="264">
                        <c:v>128.88712150946637</c:v>
                      </c:pt>
                      <c:pt idx="265">
                        <c:v>126.59503877266972</c:v>
                      </c:pt>
                      <c:pt idx="266">
                        <c:v>125.31118257123076</c:v>
                      </c:pt>
                      <c:pt idx="267">
                        <c:v>128.91021082331861</c:v>
                      </c:pt>
                      <c:pt idx="268">
                        <c:v>130.65510340527376</c:v>
                      </c:pt>
                      <c:pt idx="269">
                        <c:v>131.91418772315538</c:v>
                      </c:pt>
                      <c:pt idx="270">
                        <c:v>131.67147315297103</c:v>
                      </c:pt>
                      <c:pt idx="271">
                        <c:v>137.21367796573935</c:v>
                      </c:pt>
                      <c:pt idx="272">
                        <c:v>133.8224666134856</c:v>
                      </c:pt>
                      <c:pt idx="273">
                        <c:v>135.95414232009554</c:v>
                      </c:pt>
                      <c:pt idx="274">
                        <c:v>135.34764853260546</c:v>
                      </c:pt>
                      <c:pt idx="275">
                        <c:v>132.04898261972909</c:v>
                      </c:pt>
                      <c:pt idx="276">
                        <c:v>133.05929233571274</c:v>
                      </c:pt>
                      <c:pt idx="277">
                        <c:v>137.05701489716353</c:v>
                      </c:pt>
                      <c:pt idx="278">
                        <c:v>133.62016669570238</c:v>
                      </c:pt>
                      <c:pt idx="279">
                        <c:v>135.48883688320237</c:v>
                      </c:pt>
                      <c:pt idx="280">
                        <c:v>138.90127763165526</c:v>
                      </c:pt>
                      <c:pt idx="281">
                        <c:v>138.4633619345266</c:v>
                      </c:pt>
                      <c:pt idx="282">
                        <c:v>139.21837033029499</c:v>
                      </c:pt>
                      <c:pt idx="283">
                        <c:v>136.14470002099492</c:v>
                      </c:pt>
                      <c:pt idx="284">
                        <c:v>139.92612760713016</c:v>
                      </c:pt>
                      <c:pt idx="285">
                        <c:v>140.17669945391339</c:v>
                      </c:pt>
                      <c:pt idx="286">
                        <c:v>134.31944438696178</c:v>
                      </c:pt>
                      <c:pt idx="287">
                        <c:v>149.88397436032318</c:v>
                      </c:pt>
                      <c:pt idx="288">
                        <c:v>147.53975771513285</c:v>
                      </c:pt>
                      <c:pt idx="289">
                        <c:v>147.92620584564108</c:v>
                      </c:pt>
                      <c:pt idx="290">
                        <c:v>153.74478055656431</c:v>
                      </c:pt>
                      <c:pt idx="291">
                        <c:v>149.82726716241314</c:v>
                      </c:pt>
                      <c:pt idx="292">
                        <c:v>141.8267478979482</c:v>
                      </c:pt>
                      <c:pt idx="293">
                        <c:v>156.33987455862041</c:v>
                      </c:pt>
                      <c:pt idx="294">
                        <c:v>158.10944510325899</c:v>
                      </c:pt>
                      <c:pt idx="295">
                        <c:v>147.59030110867144</c:v>
                      </c:pt>
                      <c:pt idx="296">
                        <c:v>157.4926479996272</c:v>
                      </c:pt>
                    </c:numCache>
                  </c:numRef>
                </c:val>
                <c:smooth val="0"/>
                <c:extLst>
                  <c:ext xmlns:c16="http://schemas.microsoft.com/office/drawing/2014/chart" uri="{C3380CC4-5D6E-409C-BE32-E72D297353CC}">
                    <c16:uniqueId val="{00000003-AC86-4033-A00F-23E63424DEA0}"/>
                  </c:ext>
                </c:extLst>
              </c15:ser>
            </c15:filteredLineSeries>
          </c:ext>
        </c:extLst>
      </c:lineChart>
      <c:dateAx>
        <c:axId val="19007014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88320"/>
        <c:crosses val="autoZero"/>
        <c:auto val="1"/>
        <c:lblOffset val="100"/>
        <c:baseTimeUnit val="days"/>
      </c:dateAx>
      <c:valAx>
        <c:axId val="190088320"/>
        <c:scaling>
          <c:orientation val="minMax"/>
          <c:max val="180"/>
          <c:min val="2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70144"/>
        <c:crosses val="autoZero"/>
        <c:crossBetween val="between"/>
      </c:valAx>
      <c:spPr>
        <a:noFill/>
        <a:ln>
          <a:noFill/>
        </a:ln>
        <a:effectLst/>
      </c:spPr>
    </c:plotArea>
    <c:legend>
      <c:legendPos val="r"/>
      <c:layout>
        <c:manualLayout>
          <c:xMode val="edge"/>
          <c:yMode val="edge"/>
          <c:x val="6.9968722669260533E-2"/>
          <c:y val="4.0231189791236452E-2"/>
          <c:w val="0.23601790208541437"/>
          <c:h val="0.2030637753565089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Value of World Trade</a:t>
            </a:r>
          </a:p>
        </c:rich>
      </c:tx>
      <c:overlay val="0"/>
    </c:title>
    <c:autoTitleDeleted val="0"/>
    <c:plotArea>
      <c:layout>
        <c:manualLayout>
          <c:layoutTarget val="inner"/>
          <c:xMode val="edge"/>
          <c:yMode val="edge"/>
          <c:x val="9.4326219968528996E-2"/>
          <c:y val="0.19401991426207099"/>
          <c:w val="0.77952115499094754"/>
          <c:h val="0.64512898869252577"/>
        </c:manualLayout>
      </c:layout>
      <c:pieChart>
        <c:varyColors val="1"/>
        <c:ser>
          <c:idx val="0"/>
          <c:order val="0"/>
          <c:tx>
            <c:strRef>
              <c:f>Sheet1!$B$1</c:f>
              <c:strCache>
                <c:ptCount val="1"/>
                <c:pt idx="0">
                  <c:v>Value</c:v>
                </c:pt>
              </c:strCache>
            </c:strRef>
          </c:tx>
          <c:dPt>
            <c:idx val="0"/>
            <c:bubble3D val="0"/>
            <c:explosion val="20"/>
            <c:spPr>
              <a:noFill/>
              <a:ln w="76200">
                <a:solidFill>
                  <a:schemeClr val="accent2">
                    <a:lumMod val="50000"/>
                  </a:schemeClr>
                </a:solidFill>
              </a:ln>
            </c:spPr>
            <c:extLst>
              <c:ext xmlns:c16="http://schemas.microsoft.com/office/drawing/2014/chart" uri="{C3380CC4-5D6E-409C-BE32-E72D297353CC}">
                <c16:uniqueId val="{00000001-CA44-4946-9676-4FA2F51981C6}"/>
              </c:ext>
            </c:extLst>
          </c:dPt>
          <c:dPt>
            <c:idx val="1"/>
            <c:bubble3D val="0"/>
            <c:spPr>
              <a:solidFill>
                <a:schemeClr val="bg2">
                  <a:lumMod val="90000"/>
                </a:schemeClr>
              </a:solidFill>
              <a:ln>
                <a:noFill/>
              </a:ln>
            </c:spPr>
            <c:extLst>
              <c:ext xmlns:c16="http://schemas.microsoft.com/office/drawing/2014/chart" uri="{C3380CC4-5D6E-409C-BE32-E72D297353CC}">
                <c16:uniqueId val="{00000003-CA44-4946-9676-4FA2F51981C6}"/>
              </c:ext>
            </c:extLst>
          </c:dPt>
          <c:dPt>
            <c:idx val="2"/>
            <c:bubble3D val="0"/>
            <c:spPr>
              <a:solidFill>
                <a:schemeClr val="accent3">
                  <a:lumMod val="75000"/>
                </a:schemeClr>
              </a:solidFill>
              <a:ln>
                <a:noFill/>
              </a:ln>
            </c:spPr>
            <c:extLst>
              <c:ext xmlns:c16="http://schemas.microsoft.com/office/drawing/2014/chart" uri="{C3380CC4-5D6E-409C-BE32-E72D297353CC}">
                <c16:uniqueId val="{00000005-CA44-4946-9676-4FA2F51981C6}"/>
              </c:ext>
            </c:extLst>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Seaborne</c:v>
                </c:pt>
                <c:pt idx="1">
                  <c:v>Airborne</c:v>
                </c:pt>
                <c:pt idx="2">
                  <c:v>Overland</c:v>
                </c:pt>
              </c:strCache>
            </c:strRef>
          </c:cat>
          <c:val>
            <c:numRef>
              <c:f>Sheet1!$B$2:$B$4</c:f>
              <c:numCache>
                <c:formatCode>General</c:formatCode>
                <c:ptCount val="3"/>
                <c:pt idx="0">
                  <c:v>72.709999999999994</c:v>
                </c:pt>
                <c:pt idx="1">
                  <c:v>12.97</c:v>
                </c:pt>
                <c:pt idx="2">
                  <c:v>14.32</c:v>
                </c:pt>
              </c:numCache>
            </c:numRef>
          </c:val>
          <c:extLst>
            <c:ext xmlns:c16="http://schemas.microsoft.com/office/drawing/2014/chart" uri="{C3380CC4-5D6E-409C-BE32-E72D297353CC}">
              <c16:uniqueId val="{00000006-CA44-4946-9676-4FA2F51981C6}"/>
            </c:ext>
          </c:extLst>
        </c:ser>
        <c:dLbls>
          <c:showLegendKey val="0"/>
          <c:showVal val="0"/>
          <c:showCatName val="0"/>
          <c:showSerName val="0"/>
          <c:showPercent val="0"/>
          <c:showBubbleSize val="0"/>
          <c:showLeaderLines val="1"/>
        </c:dLbls>
        <c:firstSliceAng val="320"/>
      </c:pieChart>
    </c:plotArea>
    <c:legend>
      <c:legendPos val="b"/>
      <c:overlay val="0"/>
    </c:legend>
    <c:plotVisOnly val="1"/>
    <c:dispBlanksAs val="gap"/>
    <c:showDLblsOverMax val="0"/>
  </c:chart>
  <c:txPr>
    <a:bodyPr/>
    <a:lstStyle/>
    <a:p>
      <a:pPr>
        <a:defRPr sz="1800">
          <a:latin typeface="Arial Narrow" panose="020B0606020202030204" pitchFamily="34" charset="0"/>
        </a:defRPr>
      </a:pPr>
      <a:endParaRPr lang="pt-BR"/>
    </a:p>
  </c:txPr>
  <c:externalData r:id="rId1">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20566730666002E-2"/>
          <c:y val="3.4751486912409445E-2"/>
          <c:w val="0.91028645461911972"/>
          <c:h val="0.84194908257416312"/>
        </c:manualLayout>
      </c:layout>
      <c:lineChart>
        <c:grouping val="standard"/>
        <c:varyColors val="0"/>
        <c:ser>
          <c:idx val="0"/>
          <c:order val="0"/>
          <c:tx>
            <c:strRef>
              <c:f>Sheet1!$B$1</c:f>
              <c:strCache>
                <c:ptCount val="1"/>
                <c:pt idx="0">
                  <c:v>World Trade</c:v>
                </c:pt>
              </c:strCache>
            </c:strRef>
          </c:tx>
          <c:spPr>
            <a:ln w="28575" cap="rnd">
              <a:solidFill>
                <a:schemeClr val="tx1"/>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mmm\-yy">
                  <c:v>43101</c:v>
                </c:pt>
                <c:pt idx="217" formatCode="mmm\-yy">
                  <c:v>43132</c:v>
                </c:pt>
                <c:pt idx="218" formatCode="mmm\-yy">
                  <c:v>43160</c:v>
                </c:pt>
                <c:pt idx="219" formatCode="mmm\-yy">
                  <c:v>43191</c:v>
                </c:pt>
                <c:pt idx="220" formatCode="mmm\-yy">
                  <c:v>43221</c:v>
                </c:pt>
                <c:pt idx="221" formatCode="mmm\-yy">
                  <c:v>43252</c:v>
                </c:pt>
                <c:pt idx="222" formatCode="mmm\-yy">
                  <c:v>43282</c:v>
                </c:pt>
                <c:pt idx="223" formatCode="mmm\-yy">
                  <c:v>43313</c:v>
                </c:pt>
                <c:pt idx="224" formatCode="mmm\-yy">
                  <c:v>43344</c:v>
                </c:pt>
                <c:pt idx="225" formatCode="mmm\-yy">
                  <c:v>43374</c:v>
                </c:pt>
                <c:pt idx="226" formatCode="mmm\-yy">
                  <c:v>43405</c:v>
                </c:pt>
                <c:pt idx="227" formatCode="mmm\-yy">
                  <c:v>43435</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Sheet1!$B$2:$B$247</c:f>
              <c:numCache>
                <c:formatCode>0.0</c:formatCode>
                <c:ptCount val="246"/>
                <c:pt idx="0">
                  <c:v>63.722712340719099</c:v>
                </c:pt>
                <c:pt idx="1">
                  <c:v>64.804312503313895</c:v>
                </c:pt>
                <c:pt idx="2">
                  <c:v>64.897938332029199</c:v>
                </c:pt>
                <c:pt idx="3">
                  <c:v>65.452696994652101</c:v>
                </c:pt>
                <c:pt idx="4">
                  <c:v>67.530103984437204</c:v>
                </c:pt>
                <c:pt idx="5">
                  <c:v>66.388683522310998</c:v>
                </c:pt>
                <c:pt idx="6">
                  <c:v>67.415006375829194</c:v>
                </c:pt>
                <c:pt idx="7">
                  <c:v>68.595569765143793</c:v>
                </c:pt>
                <c:pt idx="8">
                  <c:v>68.5858136731363</c:v>
                </c:pt>
                <c:pt idx="9">
                  <c:v>69.431722934616204</c:v>
                </c:pt>
                <c:pt idx="10">
                  <c:v>69.640692683076395</c:v>
                </c:pt>
                <c:pt idx="11">
                  <c:v>69.774229649513103</c:v>
                </c:pt>
                <c:pt idx="12">
                  <c:v>69.531276355240394</c:v>
                </c:pt>
                <c:pt idx="13">
                  <c:v>68.688927592345806</c:v>
                </c:pt>
                <c:pt idx="14">
                  <c:v>68.451695992558697</c:v>
                </c:pt>
                <c:pt idx="15">
                  <c:v>67.713521084507505</c:v>
                </c:pt>
                <c:pt idx="16">
                  <c:v>67.303196401319795</c:v>
                </c:pt>
                <c:pt idx="17">
                  <c:v>67.161317987309701</c:v>
                </c:pt>
                <c:pt idx="18">
                  <c:v>66.347487709689005</c:v>
                </c:pt>
                <c:pt idx="19">
                  <c:v>66.560364957834395</c:v>
                </c:pt>
                <c:pt idx="20">
                  <c:v>65.437681028153605</c:v>
                </c:pt>
                <c:pt idx="21">
                  <c:v>66.444000304808895</c:v>
                </c:pt>
                <c:pt idx="22">
                  <c:v>66.229213812081596</c:v>
                </c:pt>
                <c:pt idx="23">
                  <c:v>65.262210231844307</c:v>
                </c:pt>
                <c:pt idx="24">
                  <c:v>66.5695862052889</c:v>
                </c:pt>
                <c:pt idx="25">
                  <c:v>67.346989509011095</c:v>
                </c:pt>
                <c:pt idx="26">
                  <c:v>67.711682339345302</c:v>
                </c:pt>
                <c:pt idx="27">
                  <c:v>68.753269370723402</c:v>
                </c:pt>
                <c:pt idx="28">
                  <c:v>68.163707439238706</c:v>
                </c:pt>
                <c:pt idx="29">
                  <c:v>69.410799375945402</c:v>
                </c:pt>
                <c:pt idx="30">
                  <c:v>69.978554109711794</c:v>
                </c:pt>
                <c:pt idx="31">
                  <c:v>69.998884660984103</c:v>
                </c:pt>
                <c:pt idx="32">
                  <c:v>70.665669974623398</c:v>
                </c:pt>
                <c:pt idx="33">
                  <c:v>70.600404310229095</c:v>
                </c:pt>
                <c:pt idx="34">
                  <c:v>71.589904500117399</c:v>
                </c:pt>
                <c:pt idx="35">
                  <c:v>70.438470289090503</c:v>
                </c:pt>
                <c:pt idx="36">
                  <c:v>71.862045347656405</c:v>
                </c:pt>
                <c:pt idx="37">
                  <c:v>71.543301493390899</c:v>
                </c:pt>
                <c:pt idx="38">
                  <c:v>71.754350099449297</c:v>
                </c:pt>
                <c:pt idx="39">
                  <c:v>71.989005780280905</c:v>
                </c:pt>
                <c:pt idx="40">
                  <c:v>72.000247924511399</c:v>
                </c:pt>
                <c:pt idx="41">
                  <c:v>71.679639448222403</c:v>
                </c:pt>
                <c:pt idx="42">
                  <c:v>72.877581241528603</c:v>
                </c:pt>
                <c:pt idx="43">
                  <c:v>71.931523758801404</c:v>
                </c:pt>
                <c:pt idx="44">
                  <c:v>74.492990605246803</c:v>
                </c:pt>
                <c:pt idx="45">
                  <c:v>75.747310387657095</c:v>
                </c:pt>
                <c:pt idx="46">
                  <c:v>76.009528432723599</c:v>
                </c:pt>
                <c:pt idx="47">
                  <c:v>77.489950159697301</c:v>
                </c:pt>
                <c:pt idx="48">
                  <c:v>76.959138975168301</c:v>
                </c:pt>
                <c:pt idx="49">
                  <c:v>78.438480144042998</c:v>
                </c:pt>
                <c:pt idx="50">
                  <c:v>79.251775050719701</c:v>
                </c:pt>
                <c:pt idx="51">
                  <c:v>79.916249566555507</c:v>
                </c:pt>
                <c:pt idx="52">
                  <c:v>80.260949038925801</c:v>
                </c:pt>
                <c:pt idx="53">
                  <c:v>81.592426476049894</c:v>
                </c:pt>
                <c:pt idx="54">
                  <c:v>81.217687592044896</c:v>
                </c:pt>
                <c:pt idx="55">
                  <c:v>80.656152133834595</c:v>
                </c:pt>
                <c:pt idx="56">
                  <c:v>81.629074710712302</c:v>
                </c:pt>
                <c:pt idx="57">
                  <c:v>82.252457155839807</c:v>
                </c:pt>
                <c:pt idx="58">
                  <c:v>83.259017081538602</c:v>
                </c:pt>
                <c:pt idx="59">
                  <c:v>84.147899642196805</c:v>
                </c:pt>
                <c:pt idx="60">
                  <c:v>83.874407603514499</c:v>
                </c:pt>
                <c:pt idx="61">
                  <c:v>83.351385818533601</c:v>
                </c:pt>
                <c:pt idx="62">
                  <c:v>83.660795314945503</c:v>
                </c:pt>
                <c:pt idx="63">
                  <c:v>85.983531067441106</c:v>
                </c:pt>
                <c:pt idx="64">
                  <c:v>86.107556947626406</c:v>
                </c:pt>
                <c:pt idx="65">
                  <c:v>86.407875743278197</c:v>
                </c:pt>
                <c:pt idx="66">
                  <c:v>85.622608155755401</c:v>
                </c:pt>
                <c:pt idx="67">
                  <c:v>86.894510971894903</c:v>
                </c:pt>
                <c:pt idx="68">
                  <c:v>87.477991238937804</c:v>
                </c:pt>
                <c:pt idx="69">
                  <c:v>88.158016491981101</c:v>
                </c:pt>
                <c:pt idx="70">
                  <c:v>89.177668354537104</c:v>
                </c:pt>
                <c:pt idx="71">
                  <c:v>91.344754793170694</c:v>
                </c:pt>
                <c:pt idx="72">
                  <c:v>90.985479720684594</c:v>
                </c:pt>
                <c:pt idx="73">
                  <c:v>91.823610860098796</c:v>
                </c:pt>
                <c:pt idx="74">
                  <c:v>93.023285303093004</c:v>
                </c:pt>
                <c:pt idx="75">
                  <c:v>93.192203367745805</c:v>
                </c:pt>
                <c:pt idx="76">
                  <c:v>93.383368300086502</c:v>
                </c:pt>
                <c:pt idx="77">
                  <c:v>94.271982239764696</c:v>
                </c:pt>
                <c:pt idx="78">
                  <c:v>93.204016735314596</c:v>
                </c:pt>
                <c:pt idx="79">
                  <c:v>94.486204414890693</c:v>
                </c:pt>
                <c:pt idx="80">
                  <c:v>95.703791224669303</c:v>
                </c:pt>
                <c:pt idx="81">
                  <c:v>95.701343365794699</c:v>
                </c:pt>
                <c:pt idx="82">
                  <c:v>97.300320274422901</c:v>
                </c:pt>
                <c:pt idx="83">
                  <c:v>97.602047778180506</c:v>
                </c:pt>
                <c:pt idx="84">
                  <c:v>97.9742693631094</c:v>
                </c:pt>
                <c:pt idx="85">
                  <c:v>98.255183999411102</c:v>
                </c:pt>
                <c:pt idx="86">
                  <c:v>98.270880419162907</c:v>
                </c:pt>
                <c:pt idx="87">
                  <c:v>98.608859667218198</c:v>
                </c:pt>
                <c:pt idx="88">
                  <c:v>98.792350561420804</c:v>
                </c:pt>
                <c:pt idx="89">
                  <c:v>99.691813032693503</c:v>
                </c:pt>
                <c:pt idx="90">
                  <c:v>99.928640405871803</c:v>
                </c:pt>
                <c:pt idx="91">
                  <c:v>100.889465676882</c:v>
                </c:pt>
                <c:pt idx="92">
                  <c:v>100.51372967393699</c:v>
                </c:pt>
                <c:pt idx="93">
                  <c:v>101.518418261637</c:v>
                </c:pt>
                <c:pt idx="94">
                  <c:v>101.994853310545</c:v>
                </c:pt>
                <c:pt idx="95">
                  <c:v>101.500547867077</c:v>
                </c:pt>
                <c:pt idx="96">
                  <c:v>104.357761743032</c:v>
                </c:pt>
                <c:pt idx="97">
                  <c:v>103.502525687958</c:v>
                </c:pt>
                <c:pt idx="98">
                  <c:v>101.70019881332099</c:v>
                </c:pt>
                <c:pt idx="99">
                  <c:v>103.213790964859</c:v>
                </c:pt>
                <c:pt idx="100">
                  <c:v>103.01907763033</c:v>
                </c:pt>
                <c:pt idx="101">
                  <c:v>102.01018597039899</c:v>
                </c:pt>
                <c:pt idx="102">
                  <c:v>103.28649505280301</c:v>
                </c:pt>
                <c:pt idx="103">
                  <c:v>102.52299626003899</c:v>
                </c:pt>
                <c:pt idx="104">
                  <c:v>101.441087749625</c:v>
                </c:pt>
                <c:pt idx="105">
                  <c:v>100.308126870832</c:v>
                </c:pt>
                <c:pt idx="106">
                  <c:v>94.2893848651117</c:v>
                </c:pt>
                <c:pt idx="107">
                  <c:v>88.403385677562298</c:v>
                </c:pt>
                <c:pt idx="108">
                  <c:v>84.523091862781698</c:v>
                </c:pt>
                <c:pt idx="109">
                  <c:v>84.491806736535395</c:v>
                </c:pt>
                <c:pt idx="110">
                  <c:v>84.0034385839066</c:v>
                </c:pt>
                <c:pt idx="111">
                  <c:v>84.765874803295404</c:v>
                </c:pt>
                <c:pt idx="112">
                  <c:v>83.772716327128705</c:v>
                </c:pt>
                <c:pt idx="113">
                  <c:v>85.863668004416795</c:v>
                </c:pt>
                <c:pt idx="114">
                  <c:v>87.830756894927305</c:v>
                </c:pt>
                <c:pt idx="115">
                  <c:v>87.829207318861407</c:v>
                </c:pt>
                <c:pt idx="116">
                  <c:v>90.875125023260594</c:v>
                </c:pt>
                <c:pt idx="117">
                  <c:v>92.166409082375097</c:v>
                </c:pt>
                <c:pt idx="118">
                  <c:v>92.530209243537698</c:v>
                </c:pt>
                <c:pt idx="119">
                  <c:v>94.825115485204606</c:v>
                </c:pt>
                <c:pt idx="120">
                  <c:v>94.5873998018874</c:v>
                </c:pt>
                <c:pt idx="121">
                  <c:v>95.616980906149607</c:v>
                </c:pt>
                <c:pt idx="122">
                  <c:v>97.439150856371199</c:v>
                </c:pt>
                <c:pt idx="123">
                  <c:v>97.749149033530003</c:v>
                </c:pt>
                <c:pt idx="124">
                  <c:v>100.113367138995</c:v>
                </c:pt>
                <c:pt idx="125">
                  <c:v>101.301007721391</c:v>
                </c:pt>
                <c:pt idx="126">
                  <c:v>100.899170556139</c:v>
                </c:pt>
                <c:pt idx="127">
                  <c:v>101.17449024967701</c:v>
                </c:pt>
                <c:pt idx="128">
                  <c:v>101.208772470569</c:v>
                </c:pt>
                <c:pt idx="129">
                  <c:v>102.771422267437</c:v>
                </c:pt>
                <c:pt idx="130">
                  <c:v>103.766220139822</c:v>
                </c:pt>
                <c:pt idx="131">
                  <c:v>103.37286885803201</c:v>
                </c:pt>
                <c:pt idx="132">
                  <c:v>104.720607522484</c:v>
                </c:pt>
                <c:pt idx="133">
                  <c:v>103.950548424998</c:v>
                </c:pt>
                <c:pt idx="134">
                  <c:v>104.540309170352</c:v>
                </c:pt>
                <c:pt idx="135">
                  <c:v>103.666300613063</c:v>
                </c:pt>
                <c:pt idx="136">
                  <c:v>104.672349914409</c:v>
                </c:pt>
                <c:pt idx="137">
                  <c:v>104.07289392043999</c:v>
                </c:pt>
                <c:pt idx="138">
                  <c:v>104.972616923128</c:v>
                </c:pt>
                <c:pt idx="139">
                  <c:v>105.938862039995</c:v>
                </c:pt>
                <c:pt idx="140">
                  <c:v>105.06394622492699</c:v>
                </c:pt>
                <c:pt idx="141">
                  <c:v>104.957265978268</c:v>
                </c:pt>
                <c:pt idx="142">
                  <c:v>104.90773203569999</c:v>
                </c:pt>
                <c:pt idx="143">
                  <c:v>105.010793686211</c:v>
                </c:pt>
                <c:pt idx="144">
                  <c:v>104.41649679661801</c:v>
                </c:pt>
                <c:pt idx="145">
                  <c:v>105.066350502322</c:v>
                </c:pt>
                <c:pt idx="146">
                  <c:v>105.898447090799</c:v>
                </c:pt>
                <c:pt idx="147">
                  <c:v>104.69625994945299</c:v>
                </c:pt>
                <c:pt idx="148">
                  <c:v>107.370602836207</c:v>
                </c:pt>
                <c:pt idx="149">
                  <c:v>106.75318733251</c:v>
                </c:pt>
                <c:pt idx="150">
                  <c:v>106.48994797886699</c:v>
                </c:pt>
                <c:pt idx="151">
                  <c:v>106.45893886420799</c:v>
                </c:pt>
                <c:pt idx="152">
                  <c:v>107.239009053595</c:v>
                </c:pt>
                <c:pt idx="153">
                  <c:v>106.14502009531699</c:v>
                </c:pt>
                <c:pt idx="154">
                  <c:v>106.583221384449</c:v>
                </c:pt>
                <c:pt idx="155">
                  <c:v>106.584361692662</c:v>
                </c:pt>
                <c:pt idx="156">
                  <c:v>108.481682378234</c:v>
                </c:pt>
                <c:pt idx="157">
                  <c:v>107.288497723807</c:v>
                </c:pt>
                <c:pt idx="158">
                  <c:v>107.88737860567799</c:v>
                </c:pt>
                <c:pt idx="159">
                  <c:v>108.602167910164</c:v>
                </c:pt>
                <c:pt idx="160">
                  <c:v>108.531475778607</c:v>
                </c:pt>
                <c:pt idx="161">
                  <c:v>107.46287934089899</c:v>
                </c:pt>
                <c:pt idx="162">
                  <c:v>108.537205703054</c:v>
                </c:pt>
                <c:pt idx="163">
                  <c:v>109.04464929311099</c:v>
                </c:pt>
                <c:pt idx="164">
                  <c:v>108.514921907345</c:v>
                </c:pt>
                <c:pt idx="165">
                  <c:v>109.675446943252</c:v>
                </c:pt>
                <c:pt idx="166">
                  <c:v>109.99302780231299</c:v>
                </c:pt>
                <c:pt idx="167">
                  <c:v>109.255073596209</c:v>
                </c:pt>
                <c:pt idx="168">
                  <c:v>110.575925052592</c:v>
                </c:pt>
                <c:pt idx="169">
                  <c:v>110.16126874373001</c:v>
                </c:pt>
                <c:pt idx="170">
                  <c:v>110.017328203939</c:v>
                </c:pt>
                <c:pt idx="171">
                  <c:v>110.851937700948</c:v>
                </c:pt>
                <c:pt idx="172">
                  <c:v>110.54202776673201</c:v>
                </c:pt>
                <c:pt idx="173">
                  <c:v>110.626119179002</c:v>
                </c:pt>
                <c:pt idx="174">
                  <c:v>111.57996746319201</c:v>
                </c:pt>
                <c:pt idx="175">
                  <c:v>111.496967925674</c:v>
                </c:pt>
                <c:pt idx="176">
                  <c:v>113.37249529565401</c:v>
                </c:pt>
                <c:pt idx="177">
                  <c:v>113.0637013864</c:v>
                </c:pt>
                <c:pt idx="178">
                  <c:v>112.85727691121301</c:v>
                </c:pt>
                <c:pt idx="179">
                  <c:v>113.93325431488201</c:v>
                </c:pt>
                <c:pt idx="180">
                  <c:v>114.149250131328</c:v>
                </c:pt>
                <c:pt idx="181">
                  <c:v>114.005916403055</c:v>
                </c:pt>
                <c:pt idx="182">
                  <c:v>112.81067464933599</c:v>
                </c:pt>
                <c:pt idx="183">
                  <c:v>113.176710709158</c:v>
                </c:pt>
                <c:pt idx="184">
                  <c:v>111.61143278480699</c:v>
                </c:pt>
                <c:pt idx="185">
                  <c:v>113.39991766960701</c:v>
                </c:pt>
                <c:pt idx="186">
                  <c:v>113.793732067327</c:v>
                </c:pt>
                <c:pt idx="187">
                  <c:v>113.633778553125</c:v>
                </c:pt>
                <c:pt idx="188">
                  <c:v>114.139018441734</c:v>
                </c:pt>
                <c:pt idx="189">
                  <c:v>114.69384012415</c:v>
                </c:pt>
                <c:pt idx="190">
                  <c:v>113.842613330893</c:v>
                </c:pt>
                <c:pt idx="191">
                  <c:v>115.014191047509</c:v>
                </c:pt>
                <c:pt idx="192">
                  <c:v>113.407874185135</c:v>
                </c:pt>
                <c:pt idx="193">
                  <c:v>115.149673719826</c:v>
                </c:pt>
                <c:pt idx="194">
                  <c:v>113.37413231419499</c:v>
                </c:pt>
                <c:pt idx="195">
                  <c:v>114.586325989309</c:v>
                </c:pt>
                <c:pt idx="196">
                  <c:v>113.81672275924301</c:v>
                </c:pt>
                <c:pt idx="197">
                  <c:v>115.266579997476</c:v>
                </c:pt>
                <c:pt idx="198">
                  <c:v>113.95674494567</c:v>
                </c:pt>
                <c:pt idx="199">
                  <c:v>116.13492482457799</c:v>
                </c:pt>
                <c:pt idx="200">
                  <c:v>115.73384037417701</c:v>
                </c:pt>
                <c:pt idx="201">
                  <c:v>115.176036474082</c:v>
                </c:pt>
                <c:pt idx="202">
                  <c:v>117.90139457660101</c:v>
                </c:pt>
                <c:pt idx="203">
                  <c:v>119.114778703448</c:v>
                </c:pt>
                <c:pt idx="204">
                  <c:v>118.429820353233</c:v>
                </c:pt>
                <c:pt idx="205">
                  <c:v>118.146061962302</c:v>
                </c:pt>
                <c:pt idx="206">
                  <c:v>120.700430027434</c:v>
                </c:pt>
                <c:pt idx="207">
                  <c:v>118.873196441465</c:v>
                </c:pt>
                <c:pt idx="208">
                  <c:v>120.4228894479</c:v>
                </c:pt>
                <c:pt idx="209">
                  <c:v>120.62182577815101</c:v>
                </c:pt>
                <c:pt idx="210">
                  <c:v>120.436793683047</c:v>
                </c:pt>
                <c:pt idx="211">
                  <c:v>121.615504959662</c:v>
                </c:pt>
                <c:pt idx="212">
                  <c:v>122.108662925847</c:v>
                </c:pt>
                <c:pt idx="213">
                  <c:v>120.500520292315</c:v>
                </c:pt>
                <c:pt idx="214">
                  <c:v>124.286958386737</c:v>
                </c:pt>
                <c:pt idx="215">
                  <c:v>125.241180687512</c:v>
                </c:pt>
                <c:pt idx="216">
                  <c:v>125.212801662464</c:v>
                </c:pt>
                <c:pt idx="217">
                  <c:v>124.409916673231</c:v>
                </c:pt>
                <c:pt idx="218">
                  <c:v>123.348392603264</c:v>
                </c:pt>
                <c:pt idx="219">
                  <c:v>124.172250486084</c:v>
                </c:pt>
                <c:pt idx="220">
                  <c:v>124.844567445409</c:v>
                </c:pt>
                <c:pt idx="221">
                  <c:v>125.107268362128</c:v>
                </c:pt>
                <c:pt idx="222">
                  <c:v>126.164655091466</c:v>
                </c:pt>
                <c:pt idx="223">
                  <c:v>126.437013454167</c:v>
                </c:pt>
                <c:pt idx="224">
                  <c:v>125.42275331993299</c:v>
                </c:pt>
                <c:pt idx="225">
                  <c:v>127.13658322429001</c:v>
                </c:pt>
                <c:pt idx="226">
                  <c:v>125.10263259726101</c:v>
                </c:pt>
                <c:pt idx="227">
                  <c:v>123.78577907691999</c:v>
                </c:pt>
                <c:pt idx="228">
                  <c:v>125.445011701247</c:v>
                </c:pt>
                <c:pt idx="229">
                  <c:v>123.95400694947099</c:v>
                </c:pt>
                <c:pt idx="230">
                  <c:v>125.183996541594</c:v>
                </c:pt>
                <c:pt idx="231">
                  <c:v>124.28952583452801</c:v>
                </c:pt>
                <c:pt idx="232">
                  <c:v>124.943347737669</c:v>
                </c:pt>
                <c:pt idx="233">
                  <c:v>123.01680498791301</c:v>
                </c:pt>
                <c:pt idx="234">
                  <c:v>124.997029298973</c:v>
                </c:pt>
                <c:pt idx="235">
                  <c:v>125.406385930513</c:v>
                </c:pt>
                <c:pt idx="236">
                  <c:v>124.342041165618</c:v>
                </c:pt>
                <c:pt idx="237">
                  <c:v>124.93933119749001</c:v>
                </c:pt>
                <c:pt idx="238">
                  <c:v>123.896154740195</c:v>
                </c:pt>
                <c:pt idx="239">
                  <c:v>124.239971279749</c:v>
                </c:pt>
                <c:pt idx="240">
                  <c:v>122.279986196929</c:v>
                </c:pt>
                <c:pt idx="241">
                  <c:v>121.330529553619</c:v>
                </c:pt>
                <c:pt idx="242">
                  <c:v>118.42214549326</c:v>
                </c:pt>
                <c:pt idx="243">
                  <c:v>104.150500288459</c:v>
                </c:pt>
              </c:numCache>
            </c:numRef>
          </c:val>
          <c:smooth val="0"/>
          <c:extLst>
            <c:ext xmlns:c16="http://schemas.microsoft.com/office/drawing/2014/chart" uri="{C3380CC4-5D6E-409C-BE32-E72D297353CC}">
              <c16:uniqueId val="{00000000-1E8E-4623-B856-7F63E65BBF18}"/>
            </c:ext>
          </c:extLst>
        </c:ser>
        <c:ser>
          <c:idx val="1"/>
          <c:order val="1"/>
          <c:tx>
            <c:strRef>
              <c:f>Sheet1!$C$1</c:f>
              <c:strCache>
                <c:ptCount val="1"/>
                <c:pt idx="0">
                  <c:v>Imports (Advanced Economies)</c:v>
                </c:pt>
              </c:strCache>
            </c:strRef>
          </c:tx>
          <c:spPr>
            <a:ln w="28575" cap="rnd">
              <a:solidFill>
                <a:schemeClr val="bg2">
                  <a:lumMod val="75000"/>
                </a:schemeClr>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mmm\-yy">
                  <c:v>43101</c:v>
                </c:pt>
                <c:pt idx="217" formatCode="mmm\-yy">
                  <c:v>43132</c:v>
                </c:pt>
                <c:pt idx="218" formatCode="mmm\-yy">
                  <c:v>43160</c:v>
                </c:pt>
                <c:pt idx="219" formatCode="mmm\-yy">
                  <c:v>43191</c:v>
                </c:pt>
                <c:pt idx="220" formatCode="mmm\-yy">
                  <c:v>43221</c:v>
                </c:pt>
                <c:pt idx="221" formatCode="mmm\-yy">
                  <c:v>43252</c:v>
                </c:pt>
                <c:pt idx="222" formatCode="mmm\-yy">
                  <c:v>43282</c:v>
                </c:pt>
                <c:pt idx="223" formatCode="mmm\-yy">
                  <c:v>43313</c:v>
                </c:pt>
                <c:pt idx="224" formatCode="mmm\-yy">
                  <c:v>43344</c:v>
                </c:pt>
                <c:pt idx="225" formatCode="mmm\-yy">
                  <c:v>43374</c:v>
                </c:pt>
                <c:pt idx="226" formatCode="mmm\-yy">
                  <c:v>43405</c:v>
                </c:pt>
                <c:pt idx="227" formatCode="mmm\-yy">
                  <c:v>43435</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Sheet1!$C$2:$C$247</c:f>
              <c:numCache>
                <c:formatCode>0.0</c:formatCode>
                <c:ptCount val="246"/>
                <c:pt idx="0">
                  <c:v>76.535227955539099</c:v>
                </c:pt>
                <c:pt idx="1">
                  <c:v>77.383857564538502</c:v>
                </c:pt>
                <c:pt idx="2">
                  <c:v>78.409499643837407</c:v>
                </c:pt>
                <c:pt idx="3">
                  <c:v>78.919347486086394</c:v>
                </c:pt>
                <c:pt idx="4">
                  <c:v>81.832224017601405</c:v>
                </c:pt>
                <c:pt idx="5">
                  <c:v>79.595249849334607</c:v>
                </c:pt>
                <c:pt idx="6">
                  <c:v>80.823884364031102</c:v>
                </c:pt>
                <c:pt idx="7">
                  <c:v>81.880457689709303</c:v>
                </c:pt>
                <c:pt idx="8">
                  <c:v>82.322868060228799</c:v>
                </c:pt>
                <c:pt idx="9">
                  <c:v>83.221271731284205</c:v>
                </c:pt>
                <c:pt idx="10">
                  <c:v>83.393144785926097</c:v>
                </c:pt>
                <c:pt idx="11">
                  <c:v>84.125598697968101</c:v>
                </c:pt>
                <c:pt idx="12">
                  <c:v>82.960894195478801</c:v>
                </c:pt>
                <c:pt idx="13">
                  <c:v>81.363034133016598</c:v>
                </c:pt>
                <c:pt idx="14">
                  <c:v>81.744019965533099</c:v>
                </c:pt>
                <c:pt idx="15">
                  <c:v>80.874432676062796</c:v>
                </c:pt>
                <c:pt idx="16">
                  <c:v>80.105066856916693</c:v>
                </c:pt>
                <c:pt idx="17">
                  <c:v>80.029591678090995</c:v>
                </c:pt>
                <c:pt idx="18">
                  <c:v>79.472152592752295</c:v>
                </c:pt>
                <c:pt idx="19">
                  <c:v>78.757665342795093</c:v>
                </c:pt>
                <c:pt idx="20">
                  <c:v>77.903648781375907</c:v>
                </c:pt>
                <c:pt idx="21">
                  <c:v>79.042297505493906</c:v>
                </c:pt>
                <c:pt idx="22">
                  <c:v>78.939257217144004</c:v>
                </c:pt>
                <c:pt idx="23">
                  <c:v>77.098864899916705</c:v>
                </c:pt>
                <c:pt idx="24">
                  <c:v>78.416356405357305</c:v>
                </c:pt>
                <c:pt idx="25">
                  <c:v>80.209574551519793</c:v>
                </c:pt>
                <c:pt idx="26">
                  <c:v>79.524425261218795</c:v>
                </c:pt>
                <c:pt idx="27">
                  <c:v>80.525955863206207</c:v>
                </c:pt>
                <c:pt idx="28">
                  <c:v>79.309765895469695</c:v>
                </c:pt>
                <c:pt idx="29">
                  <c:v>82.022198224114703</c:v>
                </c:pt>
                <c:pt idx="30">
                  <c:v>81.223784227678493</c:v>
                </c:pt>
                <c:pt idx="31">
                  <c:v>81.698569534382102</c:v>
                </c:pt>
                <c:pt idx="32">
                  <c:v>81.817316289617395</c:v>
                </c:pt>
                <c:pt idx="33">
                  <c:v>81.688587732688404</c:v>
                </c:pt>
                <c:pt idx="34">
                  <c:v>83.312146183721893</c:v>
                </c:pt>
                <c:pt idx="35">
                  <c:v>82.866786687937505</c:v>
                </c:pt>
                <c:pt idx="36">
                  <c:v>83.106344419243101</c:v>
                </c:pt>
                <c:pt idx="37">
                  <c:v>82.712378613402393</c:v>
                </c:pt>
                <c:pt idx="38">
                  <c:v>83.562630361987502</c:v>
                </c:pt>
                <c:pt idx="39">
                  <c:v>83.457098126607505</c:v>
                </c:pt>
                <c:pt idx="40">
                  <c:v>83.717851580896493</c:v>
                </c:pt>
                <c:pt idx="41">
                  <c:v>83.514128377772394</c:v>
                </c:pt>
                <c:pt idx="42">
                  <c:v>84.420319399165393</c:v>
                </c:pt>
                <c:pt idx="43">
                  <c:v>82.355725879009199</c:v>
                </c:pt>
                <c:pt idx="44">
                  <c:v>84.979365694345006</c:v>
                </c:pt>
                <c:pt idx="45">
                  <c:v>86.322879286941401</c:v>
                </c:pt>
                <c:pt idx="46">
                  <c:v>87.076994284722105</c:v>
                </c:pt>
                <c:pt idx="47">
                  <c:v>87.880144947796197</c:v>
                </c:pt>
                <c:pt idx="48">
                  <c:v>86.550817219717501</c:v>
                </c:pt>
                <c:pt idx="49">
                  <c:v>88.419982442280102</c:v>
                </c:pt>
                <c:pt idx="50">
                  <c:v>89.561119379563394</c:v>
                </c:pt>
                <c:pt idx="51">
                  <c:v>91.2499518319011</c:v>
                </c:pt>
                <c:pt idx="52">
                  <c:v>90.333371283561604</c:v>
                </c:pt>
                <c:pt idx="53">
                  <c:v>91.933568613998602</c:v>
                </c:pt>
                <c:pt idx="54">
                  <c:v>91.483497302856506</c:v>
                </c:pt>
                <c:pt idx="55">
                  <c:v>90.903900602676401</c:v>
                </c:pt>
                <c:pt idx="56">
                  <c:v>92.002550904749498</c:v>
                </c:pt>
                <c:pt idx="57">
                  <c:v>92.552165047693705</c:v>
                </c:pt>
                <c:pt idx="58">
                  <c:v>93.912226239613503</c:v>
                </c:pt>
                <c:pt idx="59">
                  <c:v>94.301462955463506</c:v>
                </c:pt>
                <c:pt idx="60">
                  <c:v>94.3129253301923</c:v>
                </c:pt>
                <c:pt idx="61">
                  <c:v>93.861963833009497</c:v>
                </c:pt>
                <c:pt idx="62">
                  <c:v>92.933215317523405</c:v>
                </c:pt>
                <c:pt idx="63">
                  <c:v>95.883382674364299</c:v>
                </c:pt>
                <c:pt idx="64">
                  <c:v>95.768084267612593</c:v>
                </c:pt>
                <c:pt idx="65">
                  <c:v>95.484995072923098</c:v>
                </c:pt>
                <c:pt idx="66">
                  <c:v>94.639503332122402</c:v>
                </c:pt>
                <c:pt idx="67">
                  <c:v>95.610273251777102</c:v>
                </c:pt>
                <c:pt idx="68">
                  <c:v>96.855168677481601</c:v>
                </c:pt>
                <c:pt idx="69">
                  <c:v>97.510413353259196</c:v>
                </c:pt>
                <c:pt idx="70">
                  <c:v>99.0353330334963</c:v>
                </c:pt>
                <c:pt idx="71">
                  <c:v>101.55775035633501</c:v>
                </c:pt>
                <c:pt idx="72">
                  <c:v>100.59060427515</c:v>
                </c:pt>
                <c:pt idx="73">
                  <c:v>101.08871353977599</c:v>
                </c:pt>
                <c:pt idx="74">
                  <c:v>101.782701972566</c:v>
                </c:pt>
                <c:pt idx="75">
                  <c:v>102.905459689829</c:v>
                </c:pt>
                <c:pt idx="76">
                  <c:v>103.328750440796</c:v>
                </c:pt>
                <c:pt idx="77">
                  <c:v>102.99452682377201</c:v>
                </c:pt>
                <c:pt idx="78">
                  <c:v>101.50797367856499</c:v>
                </c:pt>
                <c:pt idx="79">
                  <c:v>102.357052621713</c:v>
                </c:pt>
                <c:pt idx="80">
                  <c:v>103.536939042226</c:v>
                </c:pt>
                <c:pt idx="81">
                  <c:v>104.367549849233</c:v>
                </c:pt>
                <c:pt idx="82">
                  <c:v>104.788851880511</c:v>
                </c:pt>
                <c:pt idx="83">
                  <c:v>106.379241139702</c:v>
                </c:pt>
                <c:pt idx="84">
                  <c:v>105.441225188665</c:v>
                </c:pt>
                <c:pt idx="85">
                  <c:v>107.164814887259</c:v>
                </c:pt>
                <c:pt idx="86">
                  <c:v>106.821019466938</c:v>
                </c:pt>
                <c:pt idx="87">
                  <c:v>106.01818958021801</c:v>
                </c:pt>
                <c:pt idx="88">
                  <c:v>106.70583888303599</c:v>
                </c:pt>
                <c:pt idx="89">
                  <c:v>107.160883120289</c:v>
                </c:pt>
                <c:pt idx="90">
                  <c:v>107.01605310398099</c:v>
                </c:pt>
                <c:pt idx="91">
                  <c:v>107.26402855257</c:v>
                </c:pt>
                <c:pt idx="92">
                  <c:v>107.288530178914</c:v>
                </c:pt>
                <c:pt idx="93">
                  <c:v>107.546073191205</c:v>
                </c:pt>
                <c:pt idx="94">
                  <c:v>107.85905116852901</c:v>
                </c:pt>
                <c:pt idx="95">
                  <c:v>107.613623058812</c:v>
                </c:pt>
                <c:pt idx="96">
                  <c:v>109.871347440105</c:v>
                </c:pt>
                <c:pt idx="97">
                  <c:v>109.723037382489</c:v>
                </c:pt>
                <c:pt idx="98">
                  <c:v>107.86223419982601</c:v>
                </c:pt>
                <c:pt idx="99">
                  <c:v>107.519089360038</c:v>
                </c:pt>
                <c:pt idx="100">
                  <c:v>106.796308267458</c:v>
                </c:pt>
                <c:pt idx="101">
                  <c:v>106.41422038069599</c:v>
                </c:pt>
                <c:pt idx="102">
                  <c:v>106.588984083979</c:v>
                </c:pt>
                <c:pt idx="103">
                  <c:v>105.13364880566699</c:v>
                </c:pt>
                <c:pt idx="104">
                  <c:v>104.984505272786</c:v>
                </c:pt>
                <c:pt idx="105">
                  <c:v>104.51018794193099</c:v>
                </c:pt>
                <c:pt idx="106">
                  <c:v>100.143279254436</c:v>
                </c:pt>
                <c:pt idx="107">
                  <c:v>95.5984850889283</c:v>
                </c:pt>
                <c:pt idx="108">
                  <c:v>91.753350830482802</c:v>
                </c:pt>
                <c:pt idx="109">
                  <c:v>89.479851413000503</c:v>
                </c:pt>
                <c:pt idx="110">
                  <c:v>88.277017153392293</c:v>
                </c:pt>
                <c:pt idx="111">
                  <c:v>87.577443124543294</c:v>
                </c:pt>
                <c:pt idx="112">
                  <c:v>85.952430220224599</c:v>
                </c:pt>
                <c:pt idx="113">
                  <c:v>86.687469671864307</c:v>
                </c:pt>
                <c:pt idx="114">
                  <c:v>88.999274208304897</c:v>
                </c:pt>
                <c:pt idx="115">
                  <c:v>89.459047473406102</c:v>
                </c:pt>
                <c:pt idx="116">
                  <c:v>92.466708801320706</c:v>
                </c:pt>
                <c:pt idx="117">
                  <c:v>93.146305827316397</c:v>
                </c:pt>
                <c:pt idx="118">
                  <c:v>93.865468200617698</c:v>
                </c:pt>
                <c:pt idx="119">
                  <c:v>94.6515582103914</c:v>
                </c:pt>
                <c:pt idx="120">
                  <c:v>94.116910883272993</c:v>
                </c:pt>
                <c:pt idx="121">
                  <c:v>95.027190310475405</c:v>
                </c:pt>
                <c:pt idx="122">
                  <c:v>97.621632787631597</c:v>
                </c:pt>
                <c:pt idx="123">
                  <c:v>97.270239660919898</c:v>
                </c:pt>
                <c:pt idx="124">
                  <c:v>101.102386540754</c:v>
                </c:pt>
                <c:pt idx="125">
                  <c:v>101.916040281025</c:v>
                </c:pt>
                <c:pt idx="126">
                  <c:v>100.719372523259</c:v>
                </c:pt>
                <c:pt idx="127">
                  <c:v>101.641723770974</c:v>
                </c:pt>
                <c:pt idx="128">
                  <c:v>101.625774322623</c:v>
                </c:pt>
                <c:pt idx="129">
                  <c:v>102.607876565141</c:v>
                </c:pt>
                <c:pt idx="130">
                  <c:v>103.379917188153</c:v>
                </c:pt>
                <c:pt idx="131">
                  <c:v>102.970935165771</c:v>
                </c:pt>
                <c:pt idx="132">
                  <c:v>104.38117776198401</c:v>
                </c:pt>
                <c:pt idx="133">
                  <c:v>102.89335561425101</c:v>
                </c:pt>
                <c:pt idx="134">
                  <c:v>103.40879336878</c:v>
                </c:pt>
                <c:pt idx="135">
                  <c:v>102.84826676041099</c:v>
                </c:pt>
                <c:pt idx="136">
                  <c:v>104.224502327</c:v>
                </c:pt>
                <c:pt idx="137">
                  <c:v>102.95269863975</c:v>
                </c:pt>
                <c:pt idx="138">
                  <c:v>104.20368691692001</c:v>
                </c:pt>
                <c:pt idx="139">
                  <c:v>104.68857001740101</c:v>
                </c:pt>
                <c:pt idx="140">
                  <c:v>104.129987765744</c:v>
                </c:pt>
                <c:pt idx="141">
                  <c:v>104.205701714208</c:v>
                </c:pt>
                <c:pt idx="142">
                  <c:v>103.727672920676</c:v>
                </c:pt>
                <c:pt idx="143">
                  <c:v>103.340853139301</c:v>
                </c:pt>
                <c:pt idx="144">
                  <c:v>103.223747976913</c:v>
                </c:pt>
                <c:pt idx="145">
                  <c:v>102.892060982942</c:v>
                </c:pt>
                <c:pt idx="146">
                  <c:v>104.123385485532</c:v>
                </c:pt>
                <c:pt idx="147">
                  <c:v>103.37489973933999</c:v>
                </c:pt>
                <c:pt idx="148">
                  <c:v>104.532603211668</c:v>
                </c:pt>
                <c:pt idx="149">
                  <c:v>103.996232280613</c:v>
                </c:pt>
                <c:pt idx="150">
                  <c:v>104.405263468459</c:v>
                </c:pt>
                <c:pt idx="151">
                  <c:v>104.77354574623701</c:v>
                </c:pt>
                <c:pt idx="152">
                  <c:v>104.126775509235</c:v>
                </c:pt>
                <c:pt idx="153">
                  <c:v>102.66852449108499</c:v>
                </c:pt>
                <c:pt idx="154">
                  <c:v>102.968003418555</c:v>
                </c:pt>
                <c:pt idx="155">
                  <c:v>102.68314534451299</c:v>
                </c:pt>
                <c:pt idx="156">
                  <c:v>103.20436508151801</c:v>
                </c:pt>
                <c:pt idx="157">
                  <c:v>102.570646085086</c:v>
                </c:pt>
                <c:pt idx="158">
                  <c:v>101.340185493379</c:v>
                </c:pt>
                <c:pt idx="159">
                  <c:v>102.77361575879701</c:v>
                </c:pt>
                <c:pt idx="160">
                  <c:v>103.432100566618</c:v>
                </c:pt>
                <c:pt idx="161">
                  <c:v>103.37082225445199</c:v>
                </c:pt>
                <c:pt idx="162">
                  <c:v>104.133836665193</c:v>
                </c:pt>
                <c:pt idx="163">
                  <c:v>104.168228793303</c:v>
                </c:pt>
                <c:pt idx="164">
                  <c:v>104.56587021819399</c:v>
                </c:pt>
                <c:pt idx="165">
                  <c:v>104.354277320381</c:v>
                </c:pt>
                <c:pt idx="166">
                  <c:v>105.53208515401199</c:v>
                </c:pt>
                <c:pt idx="167">
                  <c:v>105.24908974823801</c:v>
                </c:pt>
                <c:pt idx="168">
                  <c:v>106.069035044058</c:v>
                </c:pt>
                <c:pt idx="169">
                  <c:v>104.943288206334</c:v>
                </c:pt>
                <c:pt idx="170">
                  <c:v>106.041533242425</c:v>
                </c:pt>
                <c:pt idx="171">
                  <c:v>106.322740012395</c:v>
                </c:pt>
                <c:pt idx="172">
                  <c:v>106.299992154305</c:v>
                </c:pt>
                <c:pt idx="173">
                  <c:v>106.807136237132</c:v>
                </c:pt>
                <c:pt idx="174">
                  <c:v>107.345646232779</c:v>
                </c:pt>
                <c:pt idx="175">
                  <c:v>107.168389454315</c:v>
                </c:pt>
                <c:pt idx="176">
                  <c:v>108.41938643799899</c:v>
                </c:pt>
                <c:pt idx="177">
                  <c:v>107.724446844711</c:v>
                </c:pt>
                <c:pt idx="178">
                  <c:v>108.025713445373</c:v>
                </c:pt>
                <c:pt idx="179">
                  <c:v>110.11313062085</c:v>
                </c:pt>
                <c:pt idx="180">
                  <c:v>109.644257397971</c:v>
                </c:pt>
                <c:pt idx="181">
                  <c:v>110.06544535961</c:v>
                </c:pt>
                <c:pt idx="182">
                  <c:v>111.895931612692</c:v>
                </c:pt>
                <c:pt idx="183">
                  <c:v>111.004468457508</c:v>
                </c:pt>
                <c:pt idx="184">
                  <c:v>109.45739423396699</c:v>
                </c:pt>
                <c:pt idx="185">
                  <c:v>110.23301579757501</c:v>
                </c:pt>
                <c:pt idx="186">
                  <c:v>110.895098499822</c:v>
                </c:pt>
                <c:pt idx="187">
                  <c:v>111.19859131840499</c:v>
                </c:pt>
                <c:pt idx="188">
                  <c:v>112.101216002695</c:v>
                </c:pt>
                <c:pt idx="189">
                  <c:v>112.568112928717</c:v>
                </c:pt>
                <c:pt idx="190">
                  <c:v>111.70729246915501</c:v>
                </c:pt>
                <c:pt idx="191">
                  <c:v>111.556914635166</c:v>
                </c:pt>
                <c:pt idx="192">
                  <c:v>111.536684087222</c:v>
                </c:pt>
                <c:pt idx="193">
                  <c:v>114.4550684781</c:v>
                </c:pt>
                <c:pt idx="194">
                  <c:v>112.260180613961</c:v>
                </c:pt>
                <c:pt idx="195">
                  <c:v>113.112658881231</c:v>
                </c:pt>
                <c:pt idx="196">
                  <c:v>112.200897610434</c:v>
                </c:pt>
                <c:pt idx="197">
                  <c:v>113.887014952025</c:v>
                </c:pt>
                <c:pt idx="198">
                  <c:v>113.00170060500299</c:v>
                </c:pt>
                <c:pt idx="199">
                  <c:v>115.062036878955</c:v>
                </c:pt>
                <c:pt idx="200">
                  <c:v>114.27570796841</c:v>
                </c:pt>
                <c:pt idx="201">
                  <c:v>112.941154386967</c:v>
                </c:pt>
                <c:pt idx="202">
                  <c:v>114.282043231955</c:v>
                </c:pt>
                <c:pt idx="203">
                  <c:v>113.82290842710999</c:v>
                </c:pt>
                <c:pt idx="204">
                  <c:v>114.228594423079</c:v>
                </c:pt>
                <c:pt idx="205">
                  <c:v>113.76982348457599</c:v>
                </c:pt>
                <c:pt idx="206">
                  <c:v>115.696148212208</c:v>
                </c:pt>
                <c:pt idx="207">
                  <c:v>115.754578221391</c:v>
                </c:pt>
                <c:pt idx="208">
                  <c:v>118.18716324826001</c:v>
                </c:pt>
                <c:pt idx="209">
                  <c:v>117.298593150728</c:v>
                </c:pt>
                <c:pt idx="210">
                  <c:v>118.452363296614</c:v>
                </c:pt>
                <c:pt idx="211">
                  <c:v>119.190739000123</c:v>
                </c:pt>
                <c:pt idx="212">
                  <c:v>118.59618030724801</c:v>
                </c:pt>
                <c:pt idx="213">
                  <c:v>118.44164699826899</c:v>
                </c:pt>
                <c:pt idx="214">
                  <c:v>120.41432454192299</c:v>
                </c:pt>
                <c:pt idx="215">
                  <c:v>121.494970747167</c:v>
                </c:pt>
                <c:pt idx="216">
                  <c:v>120.259388394547</c:v>
                </c:pt>
                <c:pt idx="217">
                  <c:v>119.91934097842</c:v>
                </c:pt>
                <c:pt idx="218">
                  <c:v>120.169816359563</c:v>
                </c:pt>
                <c:pt idx="219">
                  <c:v>120.630423801361</c:v>
                </c:pt>
                <c:pt idx="220">
                  <c:v>120.276804987688</c:v>
                </c:pt>
                <c:pt idx="221">
                  <c:v>120.382754942335</c:v>
                </c:pt>
                <c:pt idx="222">
                  <c:v>120.808500546861</c:v>
                </c:pt>
                <c:pt idx="223">
                  <c:v>120.57367949961601</c:v>
                </c:pt>
                <c:pt idx="224">
                  <c:v>119.577393683502</c:v>
                </c:pt>
                <c:pt idx="225">
                  <c:v>121.321762976133</c:v>
                </c:pt>
                <c:pt idx="226">
                  <c:v>120.192388689214</c:v>
                </c:pt>
                <c:pt idx="227">
                  <c:v>121.941813241969</c:v>
                </c:pt>
                <c:pt idx="228">
                  <c:v>121.75332411973299</c:v>
                </c:pt>
                <c:pt idx="229">
                  <c:v>121.04097836584801</c:v>
                </c:pt>
                <c:pt idx="230">
                  <c:v>121.982823015105</c:v>
                </c:pt>
                <c:pt idx="231">
                  <c:v>120.486480594906</c:v>
                </c:pt>
                <c:pt idx="232">
                  <c:v>121.55746178833201</c:v>
                </c:pt>
                <c:pt idx="233">
                  <c:v>119.811032560542</c:v>
                </c:pt>
                <c:pt idx="234">
                  <c:v>121.66374786936601</c:v>
                </c:pt>
                <c:pt idx="235">
                  <c:v>121.76328578227999</c:v>
                </c:pt>
                <c:pt idx="236">
                  <c:v>121.24604631671301</c:v>
                </c:pt>
                <c:pt idx="237">
                  <c:v>120.55958479473</c:v>
                </c:pt>
                <c:pt idx="238">
                  <c:v>118.53127780622501</c:v>
                </c:pt>
                <c:pt idx="239">
                  <c:v>118.111529318083</c:v>
                </c:pt>
                <c:pt idx="240">
                  <c:v>117.976951463912</c:v>
                </c:pt>
                <c:pt idx="241">
                  <c:v>116.796193225926</c:v>
                </c:pt>
                <c:pt idx="242">
                  <c:v>112.05540043535601</c:v>
                </c:pt>
                <c:pt idx="243">
                  <c:v>97.1511390368604</c:v>
                </c:pt>
              </c:numCache>
            </c:numRef>
          </c:val>
          <c:smooth val="0"/>
          <c:extLst>
            <c:ext xmlns:c16="http://schemas.microsoft.com/office/drawing/2014/chart" uri="{C3380CC4-5D6E-409C-BE32-E72D297353CC}">
              <c16:uniqueId val="{00000001-1E8E-4623-B856-7F63E65BBF18}"/>
            </c:ext>
          </c:extLst>
        </c:ser>
        <c:ser>
          <c:idx val="2"/>
          <c:order val="2"/>
          <c:tx>
            <c:strRef>
              <c:f>Sheet1!$D$1</c:f>
              <c:strCache>
                <c:ptCount val="1"/>
                <c:pt idx="0">
                  <c:v>Exports (Emerging Economies)</c:v>
                </c:pt>
              </c:strCache>
            </c:strRef>
          </c:tx>
          <c:spPr>
            <a:ln w="28575" cap="rnd">
              <a:solidFill>
                <a:schemeClr val="accent3">
                  <a:lumMod val="75000"/>
                </a:schemeClr>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mmm\-yy">
                  <c:v>43101</c:v>
                </c:pt>
                <c:pt idx="217" formatCode="mmm\-yy">
                  <c:v>43132</c:v>
                </c:pt>
                <c:pt idx="218" formatCode="mmm\-yy">
                  <c:v>43160</c:v>
                </c:pt>
                <c:pt idx="219" formatCode="mmm\-yy">
                  <c:v>43191</c:v>
                </c:pt>
                <c:pt idx="220" formatCode="mmm\-yy">
                  <c:v>43221</c:v>
                </c:pt>
                <c:pt idx="221" formatCode="mmm\-yy">
                  <c:v>43252</c:v>
                </c:pt>
                <c:pt idx="222" formatCode="mmm\-yy">
                  <c:v>43282</c:v>
                </c:pt>
                <c:pt idx="223" formatCode="mmm\-yy">
                  <c:v>43313</c:v>
                </c:pt>
                <c:pt idx="224" formatCode="mmm\-yy">
                  <c:v>43344</c:v>
                </c:pt>
                <c:pt idx="225" formatCode="mmm\-yy">
                  <c:v>43374</c:v>
                </c:pt>
                <c:pt idx="226" formatCode="mmm\-yy">
                  <c:v>43405</c:v>
                </c:pt>
                <c:pt idx="227" formatCode="mmm\-yy">
                  <c:v>43435</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Sheet1!$D$2:$D$247</c:f>
              <c:numCache>
                <c:formatCode>0.0</c:formatCode>
                <c:ptCount val="246"/>
                <c:pt idx="0">
                  <c:v>49.617966572404796</c:v>
                </c:pt>
                <c:pt idx="1">
                  <c:v>50.6397717655042</c:v>
                </c:pt>
                <c:pt idx="2">
                  <c:v>49.983192299390097</c:v>
                </c:pt>
                <c:pt idx="3">
                  <c:v>50.552772761181501</c:v>
                </c:pt>
                <c:pt idx="4">
                  <c:v>51.696228536051301</c:v>
                </c:pt>
                <c:pt idx="5">
                  <c:v>51.968035452638198</c:v>
                </c:pt>
                <c:pt idx="6">
                  <c:v>52.335918296045897</c:v>
                </c:pt>
                <c:pt idx="7">
                  <c:v>53.601731844500698</c:v>
                </c:pt>
                <c:pt idx="8">
                  <c:v>52.774795915289403</c:v>
                </c:pt>
                <c:pt idx="9">
                  <c:v>53.791019384145599</c:v>
                </c:pt>
                <c:pt idx="10">
                  <c:v>53.239939038158099</c:v>
                </c:pt>
                <c:pt idx="11">
                  <c:v>53.550529536153903</c:v>
                </c:pt>
                <c:pt idx="12">
                  <c:v>53.754052678841802</c:v>
                </c:pt>
                <c:pt idx="13">
                  <c:v>53.342053322358701</c:v>
                </c:pt>
                <c:pt idx="14">
                  <c:v>53.413056722441603</c:v>
                </c:pt>
                <c:pt idx="15">
                  <c:v>52.111541551492799</c:v>
                </c:pt>
                <c:pt idx="16">
                  <c:v>52.025440562667903</c:v>
                </c:pt>
                <c:pt idx="17">
                  <c:v>51.689760886215801</c:v>
                </c:pt>
                <c:pt idx="18">
                  <c:v>51.349272154862902</c:v>
                </c:pt>
                <c:pt idx="19">
                  <c:v>51.914341402825599</c:v>
                </c:pt>
                <c:pt idx="20">
                  <c:v>50.496202996378003</c:v>
                </c:pt>
                <c:pt idx="21">
                  <c:v>51.643043895719799</c:v>
                </c:pt>
                <c:pt idx="22">
                  <c:v>51.832084877402302</c:v>
                </c:pt>
                <c:pt idx="23">
                  <c:v>51.362049748547697</c:v>
                </c:pt>
                <c:pt idx="24">
                  <c:v>53.217462259206499</c:v>
                </c:pt>
                <c:pt idx="25">
                  <c:v>53.027403613818699</c:v>
                </c:pt>
                <c:pt idx="26">
                  <c:v>53.238357930162003</c:v>
                </c:pt>
                <c:pt idx="27">
                  <c:v>55.032049224018401</c:v>
                </c:pt>
                <c:pt idx="28">
                  <c:v>54.2392728053795</c:v>
                </c:pt>
                <c:pt idx="29">
                  <c:v>54.1625745907536</c:v>
                </c:pt>
                <c:pt idx="30">
                  <c:v>56.927182168819797</c:v>
                </c:pt>
                <c:pt idx="31">
                  <c:v>56.550892950738799</c:v>
                </c:pt>
                <c:pt idx="32">
                  <c:v>57.495951559901201</c:v>
                </c:pt>
                <c:pt idx="33">
                  <c:v>57.978279537307003</c:v>
                </c:pt>
                <c:pt idx="34">
                  <c:v>58.520353481065399</c:v>
                </c:pt>
                <c:pt idx="35">
                  <c:v>57.404448814886898</c:v>
                </c:pt>
                <c:pt idx="36">
                  <c:v>60.119099669486502</c:v>
                </c:pt>
                <c:pt idx="37">
                  <c:v>60.228982197763898</c:v>
                </c:pt>
                <c:pt idx="38">
                  <c:v>59.921713244435303</c:v>
                </c:pt>
                <c:pt idx="39">
                  <c:v>60.6970635106901</c:v>
                </c:pt>
                <c:pt idx="40">
                  <c:v>60.891287319094197</c:v>
                </c:pt>
                <c:pt idx="41">
                  <c:v>60.416501960705801</c:v>
                </c:pt>
                <c:pt idx="42">
                  <c:v>60.849105749282401</c:v>
                </c:pt>
                <c:pt idx="43">
                  <c:v>60.679205022726897</c:v>
                </c:pt>
                <c:pt idx="44">
                  <c:v>63.087396809306298</c:v>
                </c:pt>
                <c:pt idx="45">
                  <c:v>64.739210853489595</c:v>
                </c:pt>
                <c:pt idx="46">
                  <c:v>64.102198577261603</c:v>
                </c:pt>
                <c:pt idx="47">
                  <c:v>66.565015612105995</c:v>
                </c:pt>
                <c:pt idx="48">
                  <c:v>66.446007872907003</c:v>
                </c:pt>
                <c:pt idx="49">
                  <c:v>66.689510755033396</c:v>
                </c:pt>
                <c:pt idx="50">
                  <c:v>67.961197865619198</c:v>
                </c:pt>
                <c:pt idx="51">
                  <c:v>66.995319235508404</c:v>
                </c:pt>
                <c:pt idx="52">
                  <c:v>68.684739831963498</c:v>
                </c:pt>
                <c:pt idx="53">
                  <c:v>70.233720905109294</c:v>
                </c:pt>
                <c:pt idx="54">
                  <c:v>70.451223282977097</c:v>
                </c:pt>
                <c:pt idx="55">
                  <c:v>70.415234739192798</c:v>
                </c:pt>
                <c:pt idx="56">
                  <c:v>71.702857275011297</c:v>
                </c:pt>
                <c:pt idx="57">
                  <c:v>71.725750594389197</c:v>
                </c:pt>
                <c:pt idx="58">
                  <c:v>73.790931342289397</c:v>
                </c:pt>
                <c:pt idx="59">
                  <c:v>74.519015241882798</c:v>
                </c:pt>
                <c:pt idx="60">
                  <c:v>74.194703366314002</c:v>
                </c:pt>
                <c:pt idx="61">
                  <c:v>74.550191015667593</c:v>
                </c:pt>
                <c:pt idx="62">
                  <c:v>75.417976978069106</c:v>
                </c:pt>
                <c:pt idx="63">
                  <c:v>76.415066757855797</c:v>
                </c:pt>
                <c:pt idx="64">
                  <c:v>76.424522006982798</c:v>
                </c:pt>
                <c:pt idx="65">
                  <c:v>77.869231541308594</c:v>
                </c:pt>
                <c:pt idx="66">
                  <c:v>76.905413095170303</c:v>
                </c:pt>
                <c:pt idx="67">
                  <c:v>77.588232172027801</c:v>
                </c:pt>
                <c:pt idx="68">
                  <c:v>78.396638990633903</c:v>
                </c:pt>
                <c:pt idx="69">
                  <c:v>79.337155262403101</c:v>
                </c:pt>
                <c:pt idx="70">
                  <c:v>80.248748894645999</c:v>
                </c:pt>
                <c:pt idx="71">
                  <c:v>82.225922321665095</c:v>
                </c:pt>
                <c:pt idx="72">
                  <c:v>81.617001972244196</c:v>
                </c:pt>
                <c:pt idx="73">
                  <c:v>82.035310955956305</c:v>
                </c:pt>
                <c:pt idx="74">
                  <c:v>85.250687151071702</c:v>
                </c:pt>
                <c:pt idx="75">
                  <c:v>83.407977933317397</c:v>
                </c:pt>
                <c:pt idx="76">
                  <c:v>82.595118492543605</c:v>
                </c:pt>
                <c:pt idx="77">
                  <c:v>85.696385159672502</c:v>
                </c:pt>
                <c:pt idx="78">
                  <c:v>85.454533371145899</c:v>
                </c:pt>
                <c:pt idx="79">
                  <c:v>86.992634568679094</c:v>
                </c:pt>
                <c:pt idx="80">
                  <c:v>87.978352432950302</c:v>
                </c:pt>
                <c:pt idx="81">
                  <c:v>86.9918645843657</c:v>
                </c:pt>
                <c:pt idx="82">
                  <c:v>89.505064525642595</c:v>
                </c:pt>
                <c:pt idx="83">
                  <c:v>88.755549839558995</c:v>
                </c:pt>
                <c:pt idx="84">
                  <c:v>91.1251205904626</c:v>
                </c:pt>
                <c:pt idx="85">
                  <c:v>90.860933480407297</c:v>
                </c:pt>
                <c:pt idx="86">
                  <c:v>88.214812360910202</c:v>
                </c:pt>
                <c:pt idx="87">
                  <c:v>90.553096133730506</c:v>
                </c:pt>
                <c:pt idx="88">
                  <c:v>90.844235467023694</c:v>
                </c:pt>
                <c:pt idx="89">
                  <c:v>91.694476869716098</c:v>
                </c:pt>
                <c:pt idx="90">
                  <c:v>91.913285259465894</c:v>
                </c:pt>
                <c:pt idx="91">
                  <c:v>93.017016704134804</c:v>
                </c:pt>
                <c:pt idx="92">
                  <c:v>92.487451765826904</c:v>
                </c:pt>
                <c:pt idx="93">
                  <c:v>94.353396021388804</c:v>
                </c:pt>
                <c:pt idx="94">
                  <c:v>95.530132088784697</c:v>
                </c:pt>
                <c:pt idx="95">
                  <c:v>95.080587035230394</c:v>
                </c:pt>
                <c:pt idx="96">
                  <c:v>96.947011556777497</c:v>
                </c:pt>
                <c:pt idx="97">
                  <c:v>94.677045637121495</c:v>
                </c:pt>
                <c:pt idx="98">
                  <c:v>93.050509337176806</c:v>
                </c:pt>
                <c:pt idx="99">
                  <c:v>95.567456157100693</c:v>
                </c:pt>
                <c:pt idx="100">
                  <c:v>98.185007170297794</c:v>
                </c:pt>
                <c:pt idx="101">
                  <c:v>94.593659603838404</c:v>
                </c:pt>
                <c:pt idx="102">
                  <c:v>97.677992371020196</c:v>
                </c:pt>
                <c:pt idx="103">
                  <c:v>96.541392142964</c:v>
                </c:pt>
                <c:pt idx="104">
                  <c:v>94.903713179356501</c:v>
                </c:pt>
                <c:pt idx="105">
                  <c:v>93.447134374623701</c:v>
                </c:pt>
                <c:pt idx="106">
                  <c:v>87.035404097971295</c:v>
                </c:pt>
                <c:pt idx="107">
                  <c:v>81.2070856510298</c:v>
                </c:pt>
                <c:pt idx="108">
                  <c:v>78.824794994341801</c:v>
                </c:pt>
                <c:pt idx="109">
                  <c:v>81.057600207718295</c:v>
                </c:pt>
                <c:pt idx="110">
                  <c:v>81.604042826164999</c:v>
                </c:pt>
                <c:pt idx="111">
                  <c:v>82.753908549208106</c:v>
                </c:pt>
                <c:pt idx="112">
                  <c:v>80.751946621058494</c:v>
                </c:pt>
                <c:pt idx="113">
                  <c:v>83.640485217156794</c:v>
                </c:pt>
                <c:pt idx="114">
                  <c:v>85.618075584955804</c:v>
                </c:pt>
                <c:pt idx="115">
                  <c:v>85.717192798653699</c:v>
                </c:pt>
                <c:pt idx="116">
                  <c:v>89.044239932008594</c:v>
                </c:pt>
                <c:pt idx="117">
                  <c:v>91.038254684009701</c:v>
                </c:pt>
                <c:pt idx="118">
                  <c:v>91.999385079620595</c:v>
                </c:pt>
                <c:pt idx="119">
                  <c:v>94.790032927799004</c:v>
                </c:pt>
                <c:pt idx="120">
                  <c:v>96.239772439763001</c:v>
                </c:pt>
                <c:pt idx="121">
                  <c:v>96.438438608111198</c:v>
                </c:pt>
                <c:pt idx="122">
                  <c:v>95.7059325977485</c:v>
                </c:pt>
                <c:pt idx="123">
                  <c:v>97.344662710955106</c:v>
                </c:pt>
                <c:pt idx="124">
                  <c:v>100.47547702017999</c:v>
                </c:pt>
                <c:pt idx="125">
                  <c:v>101.95683983651099</c:v>
                </c:pt>
                <c:pt idx="126">
                  <c:v>100.74936567942601</c:v>
                </c:pt>
                <c:pt idx="127">
                  <c:v>100.73802488221899</c:v>
                </c:pt>
                <c:pt idx="128">
                  <c:v>100.649258873129</c:v>
                </c:pt>
                <c:pt idx="129">
                  <c:v>101.71078319492401</c:v>
                </c:pt>
                <c:pt idx="130">
                  <c:v>103.888873920522</c:v>
                </c:pt>
                <c:pt idx="131">
                  <c:v>104.102570236511</c:v>
                </c:pt>
                <c:pt idx="132">
                  <c:v>104.434183515085</c:v>
                </c:pt>
                <c:pt idx="133">
                  <c:v>103.82295907175499</c:v>
                </c:pt>
                <c:pt idx="134">
                  <c:v>106.105826573906</c:v>
                </c:pt>
                <c:pt idx="135">
                  <c:v>105.00764514222701</c:v>
                </c:pt>
                <c:pt idx="136">
                  <c:v>105.08013657843</c:v>
                </c:pt>
                <c:pt idx="137">
                  <c:v>106.407816973639</c:v>
                </c:pt>
                <c:pt idx="138">
                  <c:v>107.462318659217</c:v>
                </c:pt>
                <c:pt idx="139">
                  <c:v>107.18735326928299</c:v>
                </c:pt>
                <c:pt idx="140">
                  <c:v>104.814787962705</c:v>
                </c:pt>
                <c:pt idx="141">
                  <c:v>103.957593809355</c:v>
                </c:pt>
                <c:pt idx="142">
                  <c:v>104.741161272922</c:v>
                </c:pt>
                <c:pt idx="143">
                  <c:v>105.55621009785401</c:v>
                </c:pt>
                <c:pt idx="144">
                  <c:v>105.115756590591</c:v>
                </c:pt>
                <c:pt idx="145">
                  <c:v>106.608222813558</c:v>
                </c:pt>
                <c:pt idx="146">
                  <c:v>107.385199047497</c:v>
                </c:pt>
                <c:pt idx="147">
                  <c:v>105.413965720988</c:v>
                </c:pt>
                <c:pt idx="148">
                  <c:v>108.77411215772401</c:v>
                </c:pt>
                <c:pt idx="149">
                  <c:v>108.565995452206</c:v>
                </c:pt>
                <c:pt idx="150">
                  <c:v>106.360475571655</c:v>
                </c:pt>
                <c:pt idx="151">
                  <c:v>105.55776409826299</c:v>
                </c:pt>
                <c:pt idx="152">
                  <c:v>109.781552672828</c:v>
                </c:pt>
                <c:pt idx="153">
                  <c:v>108.09223382232101</c:v>
                </c:pt>
                <c:pt idx="154">
                  <c:v>108.515105820174</c:v>
                </c:pt>
                <c:pt idx="155">
                  <c:v>109.578102382078</c:v>
                </c:pt>
                <c:pt idx="156">
                  <c:v>112.182244322824</c:v>
                </c:pt>
                <c:pt idx="157">
                  <c:v>111.26830362365099</c:v>
                </c:pt>
                <c:pt idx="158">
                  <c:v>111.72112621585001</c:v>
                </c:pt>
                <c:pt idx="159">
                  <c:v>110.91718331169</c:v>
                </c:pt>
                <c:pt idx="160">
                  <c:v>109.944885650621</c:v>
                </c:pt>
                <c:pt idx="161">
                  <c:v>108.907419839307</c:v>
                </c:pt>
                <c:pt idx="162">
                  <c:v>110.104902438165</c:v>
                </c:pt>
                <c:pt idx="163">
                  <c:v>112.502696106424</c:v>
                </c:pt>
                <c:pt idx="164">
                  <c:v>110.32656567167299</c:v>
                </c:pt>
                <c:pt idx="165">
                  <c:v>113.536625702367</c:v>
                </c:pt>
                <c:pt idx="166">
                  <c:v>113.743624408005</c:v>
                </c:pt>
                <c:pt idx="167">
                  <c:v>111.931591269614</c:v>
                </c:pt>
                <c:pt idx="168">
                  <c:v>112.746461367094</c:v>
                </c:pt>
                <c:pt idx="169">
                  <c:v>113.329913240563</c:v>
                </c:pt>
                <c:pt idx="170">
                  <c:v>113.90838928296</c:v>
                </c:pt>
                <c:pt idx="171">
                  <c:v>114.604558984787</c:v>
                </c:pt>
                <c:pt idx="172">
                  <c:v>114.947789623971</c:v>
                </c:pt>
                <c:pt idx="173">
                  <c:v>114.11485140690399</c:v>
                </c:pt>
                <c:pt idx="174">
                  <c:v>116.123455625844</c:v>
                </c:pt>
                <c:pt idx="175">
                  <c:v>116.28234773217901</c:v>
                </c:pt>
                <c:pt idx="176">
                  <c:v>116.90307348668701</c:v>
                </c:pt>
                <c:pt idx="177">
                  <c:v>117.139475125757</c:v>
                </c:pt>
                <c:pt idx="178">
                  <c:v>116.54395021655699</c:v>
                </c:pt>
                <c:pt idx="179">
                  <c:v>117.44229995315401</c:v>
                </c:pt>
                <c:pt idx="180">
                  <c:v>122.226263681775</c:v>
                </c:pt>
                <c:pt idx="181">
                  <c:v>122.925102622594</c:v>
                </c:pt>
                <c:pt idx="182">
                  <c:v>112.90891799860999</c:v>
                </c:pt>
                <c:pt idx="183">
                  <c:v>115.513408951847</c:v>
                </c:pt>
                <c:pt idx="184">
                  <c:v>114.96646491673501</c:v>
                </c:pt>
                <c:pt idx="185">
                  <c:v>116.761828536591</c:v>
                </c:pt>
                <c:pt idx="186">
                  <c:v>116.918398337968</c:v>
                </c:pt>
                <c:pt idx="187">
                  <c:v>116.96207270109799</c:v>
                </c:pt>
                <c:pt idx="188">
                  <c:v>118.272280259705</c:v>
                </c:pt>
                <c:pt idx="189">
                  <c:v>118.618114723563</c:v>
                </c:pt>
                <c:pt idx="190">
                  <c:v>116.627539737402</c:v>
                </c:pt>
                <c:pt idx="191">
                  <c:v>120.292801653198</c:v>
                </c:pt>
                <c:pt idx="192">
                  <c:v>118.203337018426</c:v>
                </c:pt>
                <c:pt idx="193">
                  <c:v>120.142595760826</c:v>
                </c:pt>
                <c:pt idx="194">
                  <c:v>116.42115764532301</c:v>
                </c:pt>
                <c:pt idx="195">
                  <c:v>118.318935673441</c:v>
                </c:pt>
                <c:pt idx="196">
                  <c:v>118.045012531628</c:v>
                </c:pt>
                <c:pt idx="197">
                  <c:v>119.658188804658</c:v>
                </c:pt>
                <c:pt idx="198">
                  <c:v>118.49526141493099</c:v>
                </c:pt>
                <c:pt idx="199">
                  <c:v>119.72814872393</c:v>
                </c:pt>
                <c:pt idx="200">
                  <c:v>119.051137642089</c:v>
                </c:pt>
                <c:pt idx="201">
                  <c:v>118.981753290592</c:v>
                </c:pt>
                <c:pt idx="202">
                  <c:v>123.09826533244799</c:v>
                </c:pt>
                <c:pt idx="203">
                  <c:v>124.46135086628399</c:v>
                </c:pt>
                <c:pt idx="204">
                  <c:v>123.431405242721</c:v>
                </c:pt>
                <c:pt idx="205">
                  <c:v>122.48474152819701</c:v>
                </c:pt>
                <c:pt idx="206">
                  <c:v>127.127676037066</c:v>
                </c:pt>
                <c:pt idx="207">
                  <c:v>124.399634426704</c:v>
                </c:pt>
                <c:pt idx="208">
                  <c:v>123.58497975146599</c:v>
                </c:pt>
                <c:pt idx="209">
                  <c:v>125.468586293502</c:v>
                </c:pt>
                <c:pt idx="210">
                  <c:v>125.024934630172</c:v>
                </c:pt>
                <c:pt idx="211">
                  <c:v>125.69953746686799</c:v>
                </c:pt>
                <c:pt idx="212">
                  <c:v>127.67942687253399</c:v>
                </c:pt>
                <c:pt idx="213">
                  <c:v>123.220721383333</c:v>
                </c:pt>
                <c:pt idx="214">
                  <c:v>129.146918245129</c:v>
                </c:pt>
                <c:pt idx="215">
                  <c:v>129.60080326168699</c:v>
                </c:pt>
                <c:pt idx="216">
                  <c:v>132.434294756371</c:v>
                </c:pt>
                <c:pt idx="217">
                  <c:v>131.50590755039099</c:v>
                </c:pt>
                <c:pt idx="218">
                  <c:v>124.98168653891901</c:v>
                </c:pt>
                <c:pt idx="219">
                  <c:v>128.232497451623</c:v>
                </c:pt>
                <c:pt idx="220">
                  <c:v>128.82703370502901</c:v>
                </c:pt>
                <c:pt idx="221">
                  <c:v>129.59500892782199</c:v>
                </c:pt>
                <c:pt idx="222">
                  <c:v>131.65082057950201</c:v>
                </c:pt>
                <c:pt idx="223">
                  <c:v>131.39267196269199</c:v>
                </c:pt>
                <c:pt idx="224">
                  <c:v>131.98885339287099</c:v>
                </c:pt>
                <c:pt idx="225">
                  <c:v>133.022757720502</c:v>
                </c:pt>
                <c:pt idx="226">
                  <c:v>131.218663371133</c:v>
                </c:pt>
                <c:pt idx="227">
                  <c:v>128.54388842359</c:v>
                </c:pt>
                <c:pt idx="228">
                  <c:v>130.74324193281501</c:v>
                </c:pt>
                <c:pt idx="229">
                  <c:v>127.276345645047</c:v>
                </c:pt>
                <c:pt idx="230">
                  <c:v>128.828387543872</c:v>
                </c:pt>
                <c:pt idx="231">
                  <c:v>126.70694764444499</c:v>
                </c:pt>
                <c:pt idx="232">
                  <c:v>129.49829605324601</c:v>
                </c:pt>
                <c:pt idx="233">
                  <c:v>126.90464420388599</c:v>
                </c:pt>
                <c:pt idx="234">
                  <c:v>129.76469278891301</c:v>
                </c:pt>
                <c:pt idx="235">
                  <c:v>130.244990254898</c:v>
                </c:pt>
                <c:pt idx="236">
                  <c:v>128.061322889731</c:v>
                </c:pt>
                <c:pt idx="237">
                  <c:v>129.455152398839</c:v>
                </c:pt>
                <c:pt idx="238">
                  <c:v>128.373109342183</c:v>
                </c:pt>
                <c:pt idx="239">
                  <c:v>130.86954095451199</c:v>
                </c:pt>
                <c:pt idx="240">
                  <c:v>125.247513894615</c:v>
                </c:pt>
                <c:pt idx="241">
                  <c:v>124.130633047644</c:v>
                </c:pt>
                <c:pt idx="242">
                  <c:v>127.277040717755</c:v>
                </c:pt>
                <c:pt idx="243">
                  <c:v>118.522098247089</c:v>
                </c:pt>
              </c:numCache>
            </c:numRef>
          </c:val>
          <c:smooth val="0"/>
          <c:extLst>
            <c:ext xmlns:c16="http://schemas.microsoft.com/office/drawing/2014/chart" uri="{C3380CC4-5D6E-409C-BE32-E72D297353CC}">
              <c16:uniqueId val="{00000002-1E8E-4623-B856-7F63E65BBF18}"/>
            </c:ext>
          </c:extLst>
        </c:ser>
        <c:dLbls>
          <c:showLegendKey val="0"/>
          <c:showVal val="0"/>
          <c:showCatName val="0"/>
          <c:showSerName val="0"/>
          <c:showPercent val="0"/>
          <c:showBubbleSize val="0"/>
        </c:dLbls>
        <c:smooth val="0"/>
        <c:axId val="190070144"/>
        <c:axId val="190088320"/>
        <c:extLst/>
      </c:lineChart>
      <c:dateAx>
        <c:axId val="19007014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88320"/>
        <c:crosses val="autoZero"/>
        <c:auto val="1"/>
        <c:lblOffset val="100"/>
        <c:baseTimeUnit val="days"/>
      </c:dateAx>
      <c:valAx>
        <c:axId val="190088320"/>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70144"/>
        <c:crosses val="autoZero"/>
        <c:crossBetween val="between"/>
      </c:valAx>
      <c:spPr>
        <a:noFill/>
        <a:ln>
          <a:noFill/>
        </a:ln>
        <a:effectLst/>
      </c:spPr>
    </c:plotArea>
    <c:legend>
      <c:legendPos val="r"/>
      <c:layout>
        <c:manualLayout>
          <c:xMode val="edge"/>
          <c:yMode val="edge"/>
          <c:x val="6.9968722669260533E-2"/>
          <c:y val="4.0231189791236452E-2"/>
          <c:w val="0.3026373209372924"/>
          <c:h val="0.20306377535650894"/>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5395737651858007E-2"/>
          <c:y val="3.4751521274672917E-2"/>
          <c:w val="0.91028645461911972"/>
          <c:h val="0.84194908257416312"/>
        </c:manualLayout>
      </c:layout>
      <c:lineChart>
        <c:grouping val="standard"/>
        <c:varyColors val="0"/>
        <c:ser>
          <c:idx val="0"/>
          <c:order val="0"/>
          <c:tx>
            <c:strRef>
              <c:f>Sheet1!$B$1</c:f>
              <c:strCache>
                <c:ptCount val="1"/>
                <c:pt idx="0">
                  <c:v>World Trade</c:v>
                </c:pt>
              </c:strCache>
            </c:strRef>
          </c:tx>
          <c:spPr>
            <a:ln w="28575" cap="rnd">
              <a:solidFill>
                <a:schemeClr val="tx1"/>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d\-mmm">
                  <c:v>43118</c:v>
                </c:pt>
                <c:pt idx="217" formatCode="d\-mmm">
                  <c:v>43149</c:v>
                </c:pt>
                <c:pt idx="218" formatCode="d\-mmm">
                  <c:v>43177</c:v>
                </c:pt>
                <c:pt idx="219" formatCode="d\-mmm">
                  <c:v>43208</c:v>
                </c:pt>
                <c:pt idx="220" formatCode="d\-mmm">
                  <c:v>43238</c:v>
                </c:pt>
                <c:pt idx="221" formatCode="d\-mmm">
                  <c:v>43269</c:v>
                </c:pt>
                <c:pt idx="222" formatCode="d\-mmm">
                  <c:v>43299</c:v>
                </c:pt>
                <c:pt idx="223" formatCode="d\-mmm">
                  <c:v>43330</c:v>
                </c:pt>
                <c:pt idx="224" formatCode="d\-mmm">
                  <c:v>43361</c:v>
                </c:pt>
                <c:pt idx="225" formatCode="d\-mmm">
                  <c:v>43391</c:v>
                </c:pt>
                <c:pt idx="226" formatCode="d\-mmm">
                  <c:v>43422</c:v>
                </c:pt>
                <c:pt idx="227" formatCode="d\-mmm">
                  <c:v>43452</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Sheet1!$B$2:$B$247</c:f>
              <c:numCache>
                <c:formatCode>0.0</c:formatCode>
                <c:ptCount val="246"/>
                <c:pt idx="0">
                  <c:v>65.189398947370293</c:v>
                </c:pt>
                <c:pt idx="1">
                  <c:v>64.519439727575403</c:v>
                </c:pt>
                <c:pt idx="2">
                  <c:v>64.330049891281604</c:v>
                </c:pt>
                <c:pt idx="3">
                  <c:v>63.886145471274403</c:v>
                </c:pt>
                <c:pt idx="4">
                  <c:v>62.748002113293701</c:v>
                </c:pt>
                <c:pt idx="5">
                  <c:v>64.8093560678996</c:v>
                </c:pt>
                <c:pt idx="6">
                  <c:v>64.537581802617595</c:v>
                </c:pt>
                <c:pt idx="7">
                  <c:v>63.976469839338002</c:v>
                </c:pt>
                <c:pt idx="8">
                  <c:v>63.556509528961001</c:v>
                </c:pt>
                <c:pt idx="9">
                  <c:v>62.969545715119096</c:v>
                </c:pt>
                <c:pt idx="10">
                  <c:v>62.857956735410497</c:v>
                </c:pt>
                <c:pt idx="11">
                  <c:v>63.727697384923601</c:v>
                </c:pt>
                <c:pt idx="12">
                  <c:v>63.857999693658499</c:v>
                </c:pt>
                <c:pt idx="13">
                  <c:v>63.467960347013097</c:v>
                </c:pt>
                <c:pt idx="14">
                  <c:v>62.724598608409003</c:v>
                </c:pt>
                <c:pt idx="15">
                  <c:v>61.912864462421901</c:v>
                </c:pt>
                <c:pt idx="16">
                  <c:v>61.462200603658701</c:v>
                </c:pt>
                <c:pt idx="17">
                  <c:v>60.880288531164098</c:v>
                </c:pt>
                <c:pt idx="18">
                  <c:v>60.518978862161703</c:v>
                </c:pt>
                <c:pt idx="19">
                  <c:v>61.541532866117102</c:v>
                </c:pt>
                <c:pt idx="20">
                  <c:v>61.583811214618301</c:v>
                </c:pt>
                <c:pt idx="21">
                  <c:v>60.431316488321897</c:v>
                </c:pt>
                <c:pt idx="22">
                  <c:v>59.586114418498703</c:v>
                </c:pt>
                <c:pt idx="23">
                  <c:v>59.590518927015196</c:v>
                </c:pt>
                <c:pt idx="24">
                  <c:v>59.346545502287903</c:v>
                </c:pt>
                <c:pt idx="25">
                  <c:v>59.013061740289601</c:v>
                </c:pt>
                <c:pt idx="26">
                  <c:v>59.817636343189598</c:v>
                </c:pt>
                <c:pt idx="27">
                  <c:v>60.439792095669098</c:v>
                </c:pt>
                <c:pt idx="28">
                  <c:v>61.542417092040701</c:v>
                </c:pt>
                <c:pt idx="29">
                  <c:v>62.626092364377698</c:v>
                </c:pt>
                <c:pt idx="30">
                  <c:v>63.497025687156402</c:v>
                </c:pt>
                <c:pt idx="31">
                  <c:v>63.203376811579702</c:v>
                </c:pt>
                <c:pt idx="32">
                  <c:v>63.431006677437601</c:v>
                </c:pt>
                <c:pt idx="33">
                  <c:v>63.483549845642102</c:v>
                </c:pt>
                <c:pt idx="34">
                  <c:v>63.883362566585802</c:v>
                </c:pt>
                <c:pt idx="35">
                  <c:v>64.824631561451199</c:v>
                </c:pt>
                <c:pt idx="36">
                  <c:v>66.795709351657095</c:v>
                </c:pt>
                <c:pt idx="37">
                  <c:v>67.636455431107805</c:v>
                </c:pt>
                <c:pt idx="38">
                  <c:v>67.680157136634094</c:v>
                </c:pt>
                <c:pt idx="39">
                  <c:v>66.757042834281094</c:v>
                </c:pt>
                <c:pt idx="40">
                  <c:v>68.596299234437097</c:v>
                </c:pt>
                <c:pt idx="41">
                  <c:v>68.880537002253803</c:v>
                </c:pt>
                <c:pt idx="42">
                  <c:v>68.230820511850695</c:v>
                </c:pt>
                <c:pt idx="43">
                  <c:v>67.715125937471399</c:v>
                </c:pt>
                <c:pt idx="44">
                  <c:v>68.098819626327696</c:v>
                </c:pt>
                <c:pt idx="45">
                  <c:v>69.627841744494503</c:v>
                </c:pt>
                <c:pt idx="46">
                  <c:v>70.087385495486402</c:v>
                </c:pt>
                <c:pt idx="47">
                  <c:v>71.970132506832599</c:v>
                </c:pt>
                <c:pt idx="48">
                  <c:v>73.642411760266597</c:v>
                </c:pt>
                <c:pt idx="49">
                  <c:v>74.199621114493596</c:v>
                </c:pt>
                <c:pt idx="50">
                  <c:v>73.715006235686403</c:v>
                </c:pt>
                <c:pt idx="51">
                  <c:v>73.614956011910095</c:v>
                </c:pt>
                <c:pt idx="52">
                  <c:v>74.095683887283897</c:v>
                </c:pt>
                <c:pt idx="53">
                  <c:v>74.418354715415504</c:v>
                </c:pt>
                <c:pt idx="54">
                  <c:v>75.274560632242398</c:v>
                </c:pt>
                <c:pt idx="55">
                  <c:v>75.505964668273606</c:v>
                </c:pt>
                <c:pt idx="56">
                  <c:v>75.750600367124093</c:v>
                </c:pt>
                <c:pt idx="57">
                  <c:v>77.451398641720701</c:v>
                </c:pt>
                <c:pt idx="58">
                  <c:v>78.878559603086401</c:v>
                </c:pt>
                <c:pt idx="59">
                  <c:v>79.586432058705995</c:v>
                </c:pt>
                <c:pt idx="60">
                  <c:v>79.526504725861898</c:v>
                </c:pt>
                <c:pt idx="61">
                  <c:v>79.720794739645001</c:v>
                </c:pt>
                <c:pt idx="62">
                  <c:v>81.239735116710705</c:v>
                </c:pt>
                <c:pt idx="63">
                  <c:v>80.662869384433904</c:v>
                </c:pt>
                <c:pt idx="64">
                  <c:v>79.781211069553805</c:v>
                </c:pt>
                <c:pt idx="65">
                  <c:v>78.8448542148504</c:v>
                </c:pt>
                <c:pt idx="66">
                  <c:v>79.233084440541305</c:v>
                </c:pt>
                <c:pt idx="67">
                  <c:v>80.767608995854204</c:v>
                </c:pt>
                <c:pt idx="68">
                  <c:v>81.559221838119399</c:v>
                </c:pt>
                <c:pt idx="69">
                  <c:v>80.830588086809897</c:v>
                </c:pt>
                <c:pt idx="70">
                  <c:v>79.911267403855604</c:v>
                </c:pt>
                <c:pt idx="71">
                  <c:v>80.754398432181901</c:v>
                </c:pt>
                <c:pt idx="72">
                  <c:v>82.454958369625004</c:v>
                </c:pt>
                <c:pt idx="73">
                  <c:v>82.019959393223701</c:v>
                </c:pt>
                <c:pt idx="74">
                  <c:v>82.380123683316995</c:v>
                </c:pt>
                <c:pt idx="75">
                  <c:v>83.741274954370994</c:v>
                </c:pt>
                <c:pt idx="76">
                  <c:v>86.319878746992501</c:v>
                </c:pt>
                <c:pt idx="77">
                  <c:v>85.378113342156098</c:v>
                </c:pt>
                <c:pt idx="78">
                  <c:v>86.032720349024004</c:v>
                </c:pt>
                <c:pt idx="79">
                  <c:v>87.093040110403905</c:v>
                </c:pt>
                <c:pt idx="80">
                  <c:v>86.439080858083102</c:v>
                </c:pt>
                <c:pt idx="81">
                  <c:v>85.198467743746605</c:v>
                </c:pt>
                <c:pt idx="82">
                  <c:v>86.142394156178696</c:v>
                </c:pt>
                <c:pt idx="83">
                  <c:v>88.439469078063794</c:v>
                </c:pt>
                <c:pt idx="84">
                  <c:v>87.004833507149002</c:v>
                </c:pt>
                <c:pt idx="85">
                  <c:v>87.665314925097803</c:v>
                </c:pt>
                <c:pt idx="86">
                  <c:v>88.975945346933997</c:v>
                </c:pt>
                <c:pt idx="87">
                  <c:v>90.281468408857705</c:v>
                </c:pt>
                <c:pt idx="88">
                  <c:v>90.847045202237496</c:v>
                </c:pt>
                <c:pt idx="89">
                  <c:v>91.027708774801496</c:v>
                </c:pt>
                <c:pt idx="90">
                  <c:v>92.689152381431498</c:v>
                </c:pt>
                <c:pt idx="91">
                  <c:v>92.270592131016897</c:v>
                </c:pt>
                <c:pt idx="92">
                  <c:v>94.286789133569002</c:v>
                </c:pt>
                <c:pt idx="93">
                  <c:v>96.599075532935402</c:v>
                </c:pt>
                <c:pt idx="94">
                  <c:v>99.496055888630906</c:v>
                </c:pt>
                <c:pt idx="95">
                  <c:v>99.884545875106099</c:v>
                </c:pt>
                <c:pt idx="96">
                  <c:v>101.736342946972</c:v>
                </c:pt>
                <c:pt idx="97">
                  <c:v>103.474708915101</c:v>
                </c:pt>
                <c:pt idx="98">
                  <c:v>107.657822816494</c:v>
                </c:pt>
                <c:pt idx="99">
                  <c:v>109.188403132885</c:v>
                </c:pt>
                <c:pt idx="100">
                  <c:v>109.986001087483</c:v>
                </c:pt>
                <c:pt idx="101">
                  <c:v>111.94407872546699</c:v>
                </c:pt>
                <c:pt idx="102">
                  <c:v>114.15874116485899</c:v>
                </c:pt>
                <c:pt idx="103">
                  <c:v>110.51996446838</c:v>
                </c:pt>
                <c:pt idx="104">
                  <c:v>106.82468867612801</c:v>
                </c:pt>
                <c:pt idx="105">
                  <c:v>100.085158039389</c:v>
                </c:pt>
                <c:pt idx="106">
                  <c:v>94.273699577459794</c:v>
                </c:pt>
                <c:pt idx="107">
                  <c:v>93.675050046546502</c:v>
                </c:pt>
                <c:pt idx="108">
                  <c:v>90.832668864590602</c:v>
                </c:pt>
                <c:pt idx="109">
                  <c:v>88.698845811734202</c:v>
                </c:pt>
                <c:pt idx="110">
                  <c:v>88.915847672891005</c:v>
                </c:pt>
                <c:pt idx="111">
                  <c:v>88.6376595724483</c:v>
                </c:pt>
                <c:pt idx="112">
                  <c:v>90.820523327067903</c:v>
                </c:pt>
                <c:pt idx="113">
                  <c:v>93.150728919499699</c:v>
                </c:pt>
                <c:pt idx="114">
                  <c:v>93.605498317952495</c:v>
                </c:pt>
                <c:pt idx="115">
                  <c:v>95.127084661033706</c:v>
                </c:pt>
                <c:pt idx="116">
                  <c:v>96.450396646827301</c:v>
                </c:pt>
                <c:pt idx="117">
                  <c:v>97.8316088954804</c:v>
                </c:pt>
                <c:pt idx="118">
                  <c:v>99.014623976571002</c:v>
                </c:pt>
                <c:pt idx="119">
                  <c:v>98.636942451207602</c:v>
                </c:pt>
                <c:pt idx="120">
                  <c:v>99.298193939727895</c:v>
                </c:pt>
                <c:pt idx="121">
                  <c:v>97.590305911910093</c:v>
                </c:pt>
                <c:pt idx="122">
                  <c:v>98.540119018090806</c:v>
                </c:pt>
                <c:pt idx="123">
                  <c:v>99.204944318710503</c:v>
                </c:pt>
                <c:pt idx="124">
                  <c:v>97.037733432039303</c:v>
                </c:pt>
                <c:pt idx="125">
                  <c:v>96.382172796602305</c:v>
                </c:pt>
                <c:pt idx="126">
                  <c:v>98.653830507415506</c:v>
                </c:pt>
                <c:pt idx="127">
                  <c:v>99.6935614290921</c:v>
                </c:pt>
                <c:pt idx="128">
                  <c:v>100.664342591844</c:v>
                </c:pt>
                <c:pt idx="129">
                  <c:v>104.108444906055</c:v>
                </c:pt>
                <c:pt idx="130">
                  <c:v>104.34832085929099</c:v>
                </c:pt>
                <c:pt idx="131">
                  <c:v>104.478030289222</c:v>
                </c:pt>
                <c:pt idx="132">
                  <c:v>107.795880714636</c:v>
                </c:pt>
                <c:pt idx="133">
                  <c:v>109.96701168380299</c:v>
                </c:pt>
                <c:pt idx="134">
                  <c:v>112.633678792547</c:v>
                </c:pt>
                <c:pt idx="135">
                  <c:v>115.808007649106</c:v>
                </c:pt>
                <c:pt idx="136">
                  <c:v>115.611968189799</c:v>
                </c:pt>
                <c:pt idx="137">
                  <c:v>115.789764213696</c:v>
                </c:pt>
                <c:pt idx="138">
                  <c:v>116.419099357002</c:v>
                </c:pt>
                <c:pt idx="139">
                  <c:v>116.939762339426</c:v>
                </c:pt>
                <c:pt idx="140">
                  <c:v>114.339510251645</c:v>
                </c:pt>
                <c:pt idx="141">
                  <c:v>114.453578589861</c:v>
                </c:pt>
                <c:pt idx="142">
                  <c:v>113.991548966878</c:v>
                </c:pt>
                <c:pt idx="143">
                  <c:v>112.722397441756</c:v>
                </c:pt>
                <c:pt idx="144">
                  <c:v>113.09701586746</c:v>
                </c:pt>
                <c:pt idx="145">
                  <c:v>114.95151646491</c:v>
                </c:pt>
                <c:pt idx="146">
                  <c:v>114.714659969427</c:v>
                </c:pt>
                <c:pt idx="147">
                  <c:v>114.66288554964</c:v>
                </c:pt>
                <c:pt idx="148">
                  <c:v>112.59937225754901</c:v>
                </c:pt>
                <c:pt idx="149">
                  <c:v>110.47700735261</c:v>
                </c:pt>
                <c:pt idx="150">
                  <c:v>109.737064257268</c:v>
                </c:pt>
                <c:pt idx="151">
                  <c:v>110.995923453308</c:v>
                </c:pt>
                <c:pt idx="152">
                  <c:v>113.09184871555</c:v>
                </c:pt>
                <c:pt idx="153">
                  <c:v>112.796320340656</c:v>
                </c:pt>
                <c:pt idx="154">
                  <c:v>111.79498696971901</c:v>
                </c:pt>
                <c:pt idx="155">
                  <c:v>113.219856645821</c:v>
                </c:pt>
                <c:pt idx="156">
                  <c:v>113.541551904202</c:v>
                </c:pt>
                <c:pt idx="157">
                  <c:v>114.065350044163</c:v>
                </c:pt>
                <c:pt idx="158">
                  <c:v>112.681955135138</c:v>
                </c:pt>
                <c:pt idx="159">
                  <c:v>112.06879660471</c:v>
                </c:pt>
                <c:pt idx="160">
                  <c:v>110.86552855712</c:v>
                </c:pt>
                <c:pt idx="161">
                  <c:v>111.81125043757</c:v>
                </c:pt>
                <c:pt idx="162">
                  <c:v>110.754897864284</c:v>
                </c:pt>
                <c:pt idx="163">
                  <c:v>111.643547168832</c:v>
                </c:pt>
                <c:pt idx="164">
                  <c:v>111.975979594354</c:v>
                </c:pt>
                <c:pt idx="165">
                  <c:v>112.52000453367801</c:v>
                </c:pt>
                <c:pt idx="166">
                  <c:v>111.952225041939</c:v>
                </c:pt>
                <c:pt idx="167">
                  <c:v>112.98343053245399</c:v>
                </c:pt>
                <c:pt idx="168">
                  <c:v>112.544633841307</c:v>
                </c:pt>
                <c:pt idx="169">
                  <c:v>112.624024286284</c:v>
                </c:pt>
                <c:pt idx="170">
                  <c:v>113.504849540271</c:v>
                </c:pt>
                <c:pt idx="171">
                  <c:v>112.956662657926</c:v>
                </c:pt>
                <c:pt idx="172">
                  <c:v>112.861978775997</c:v>
                </c:pt>
                <c:pt idx="173">
                  <c:v>112.148427129043</c:v>
                </c:pt>
                <c:pt idx="174">
                  <c:v>112.23335464658901</c:v>
                </c:pt>
                <c:pt idx="175">
                  <c:v>111.071575242088</c:v>
                </c:pt>
                <c:pt idx="176">
                  <c:v>108.795814928437</c:v>
                </c:pt>
                <c:pt idx="177">
                  <c:v>107.18007688164199</c:v>
                </c:pt>
                <c:pt idx="178">
                  <c:v>105.140740564876</c:v>
                </c:pt>
                <c:pt idx="179">
                  <c:v>102.106120946204</c:v>
                </c:pt>
                <c:pt idx="180">
                  <c:v>98.890132226915497</c:v>
                </c:pt>
                <c:pt idx="181">
                  <c:v>97.722471712959106</c:v>
                </c:pt>
                <c:pt idx="182">
                  <c:v>95.878131699921198</c:v>
                </c:pt>
                <c:pt idx="183">
                  <c:v>95.638726880757602</c:v>
                </c:pt>
                <c:pt idx="184">
                  <c:v>97.505640166433807</c:v>
                </c:pt>
                <c:pt idx="185">
                  <c:v>97.041637790319399</c:v>
                </c:pt>
                <c:pt idx="186">
                  <c:v>95.376623684611801</c:v>
                </c:pt>
                <c:pt idx="187">
                  <c:v>94.059098404620201</c:v>
                </c:pt>
                <c:pt idx="188">
                  <c:v>93.235895652997002</c:v>
                </c:pt>
                <c:pt idx="189">
                  <c:v>93.044841863846898</c:v>
                </c:pt>
                <c:pt idx="190">
                  <c:v>90.768225383610002</c:v>
                </c:pt>
                <c:pt idx="191">
                  <c:v>89.9456235433628</c:v>
                </c:pt>
                <c:pt idx="192">
                  <c:v>88.136587284673297</c:v>
                </c:pt>
                <c:pt idx="193">
                  <c:v>88.603261036917203</c:v>
                </c:pt>
                <c:pt idx="194">
                  <c:v>89.212239523848993</c:v>
                </c:pt>
                <c:pt idx="195">
                  <c:v>90.647235026526204</c:v>
                </c:pt>
                <c:pt idx="196">
                  <c:v>90.8008111860496</c:v>
                </c:pt>
                <c:pt idx="197">
                  <c:v>91.363234916315903</c:v>
                </c:pt>
                <c:pt idx="198">
                  <c:v>91.0851851189597</c:v>
                </c:pt>
                <c:pt idx="199">
                  <c:v>91.717694738394599</c:v>
                </c:pt>
                <c:pt idx="200">
                  <c:v>91.821363182504498</c:v>
                </c:pt>
                <c:pt idx="201">
                  <c:v>92.025289070503007</c:v>
                </c:pt>
                <c:pt idx="202">
                  <c:v>91.275230963425201</c:v>
                </c:pt>
                <c:pt idx="203">
                  <c:v>91.721967175072805</c:v>
                </c:pt>
                <c:pt idx="204">
                  <c:v>92.876641845236605</c:v>
                </c:pt>
                <c:pt idx="205">
                  <c:v>93.961838232627898</c:v>
                </c:pt>
                <c:pt idx="206">
                  <c:v>93.860525262247293</c:v>
                </c:pt>
                <c:pt idx="207">
                  <c:v>94.418243760457401</c:v>
                </c:pt>
                <c:pt idx="208">
                  <c:v>94.729463998023803</c:v>
                </c:pt>
                <c:pt idx="209">
                  <c:v>94.840811942152698</c:v>
                </c:pt>
                <c:pt idx="210">
                  <c:v>96.066006399960898</c:v>
                </c:pt>
                <c:pt idx="211">
                  <c:v>97.251531361162606</c:v>
                </c:pt>
                <c:pt idx="212">
                  <c:v>98.5970262950446</c:v>
                </c:pt>
                <c:pt idx="213">
                  <c:v>97.968711580592398</c:v>
                </c:pt>
                <c:pt idx="214">
                  <c:v>98.694397061380499</c:v>
                </c:pt>
                <c:pt idx="215">
                  <c:v>100.114505171741</c:v>
                </c:pt>
                <c:pt idx="216">
                  <c:v>102.673344557763</c:v>
                </c:pt>
                <c:pt idx="217">
                  <c:v>103.07831189232</c:v>
                </c:pt>
                <c:pt idx="218">
                  <c:v>103.230408389286</c:v>
                </c:pt>
                <c:pt idx="219">
                  <c:v>103.444020411636</c:v>
                </c:pt>
                <c:pt idx="220">
                  <c:v>102.282218117093</c:v>
                </c:pt>
                <c:pt idx="221">
                  <c:v>102.088834567193</c:v>
                </c:pt>
                <c:pt idx="222">
                  <c:v>101.868691421693</c:v>
                </c:pt>
                <c:pt idx="223">
                  <c:v>101.307050272932</c:v>
                </c:pt>
                <c:pt idx="224">
                  <c:v>102.379140098075</c:v>
                </c:pt>
                <c:pt idx="225">
                  <c:v>101.696766334081</c:v>
                </c:pt>
                <c:pt idx="226">
                  <c:v>100.549765410403</c:v>
                </c:pt>
                <c:pt idx="227">
                  <c:v>99.553427678361302</c:v>
                </c:pt>
                <c:pt idx="228">
                  <c:v>99.799378417909907</c:v>
                </c:pt>
                <c:pt idx="229">
                  <c:v>100.274739730905</c:v>
                </c:pt>
                <c:pt idx="230">
                  <c:v>100.64601579521999</c:v>
                </c:pt>
                <c:pt idx="231">
                  <c:v>100.216391620588</c:v>
                </c:pt>
                <c:pt idx="232">
                  <c:v>99.906549377261001</c:v>
                </c:pt>
                <c:pt idx="233">
                  <c:v>99.975510899969606</c:v>
                </c:pt>
                <c:pt idx="234">
                  <c:v>99.524998355122406</c:v>
                </c:pt>
                <c:pt idx="235">
                  <c:v>98.309030639816498</c:v>
                </c:pt>
                <c:pt idx="236">
                  <c:v>98.120688974528207</c:v>
                </c:pt>
                <c:pt idx="237">
                  <c:v>98.139050425277205</c:v>
                </c:pt>
                <c:pt idx="238">
                  <c:v>98.268080588411095</c:v>
                </c:pt>
                <c:pt idx="239">
                  <c:v>98.797379659954998</c:v>
                </c:pt>
                <c:pt idx="240">
                  <c:v>98.991589119471897</c:v>
                </c:pt>
                <c:pt idx="241">
                  <c:v>98.006497645688199</c:v>
                </c:pt>
                <c:pt idx="242">
                  <c:v>95.427908469527694</c:v>
                </c:pt>
                <c:pt idx="243">
                  <c:v>92.699458189165597</c:v>
                </c:pt>
              </c:numCache>
            </c:numRef>
          </c:val>
          <c:smooth val="0"/>
          <c:extLst>
            <c:ext xmlns:c16="http://schemas.microsoft.com/office/drawing/2014/chart" uri="{C3380CC4-5D6E-409C-BE32-E72D297353CC}">
              <c16:uniqueId val="{00000000-1E8E-4623-B856-7F63E65BBF18}"/>
            </c:ext>
          </c:extLst>
        </c:ser>
        <c:ser>
          <c:idx val="1"/>
          <c:order val="1"/>
          <c:tx>
            <c:strRef>
              <c:f>Sheet1!$C$1</c:f>
              <c:strCache>
                <c:ptCount val="1"/>
                <c:pt idx="0">
                  <c:v>Imports (Advanced Economies)</c:v>
                </c:pt>
              </c:strCache>
            </c:strRef>
          </c:tx>
          <c:spPr>
            <a:ln w="28575" cap="rnd">
              <a:solidFill>
                <a:schemeClr val="bg2">
                  <a:lumMod val="75000"/>
                </a:schemeClr>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d\-mmm">
                  <c:v>43118</c:v>
                </c:pt>
                <c:pt idx="217" formatCode="d\-mmm">
                  <c:v>43149</c:v>
                </c:pt>
                <c:pt idx="218" formatCode="d\-mmm">
                  <c:v>43177</c:v>
                </c:pt>
                <c:pt idx="219" formatCode="d\-mmm">
                  <c:v>43208</c:v>
                </c:pt>
                <c:pt idx="220" formatCode="d\-mmm">
                  <c:v>43238</c:v>
                </c:pt>
                <c:pt idx="221" formatCode="d\-mmm">
                  <c:v>43269</c:v>
                </c:pt>
                <c:pt idx="222" formatCode="d\-mmm">
                  <c:v>43299</c:v>
                </c:pt>
                <c:pt idx="223" formatCode="d\-mmm">
                  <c:v>43330</c:v>
                </c:pt>
                <c:pt idx="224" formatCode="d\-mmm">
                  <c:v>43361</c:v>
                </c:pt>
                <c:pt idx="225" formatCode="d\-mmm">
                  <c:v>43391</c:v>
                </c:pt>
                <c:pt idx="226" formatCode="d\-mmm">
                  <c:v>43422</c:v>
                </c:pt>
                <c:pt idx="227" formatCode="d\-mmm">
                  <c:v>43452</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Sheet1!$C$2:$C$247</c:f>
              <c:numCache>
                <c:formatCode>0.0</c:formatCode>
                <c:ptCount val="246"/>
                <c:pt idx="0">
                  <c:v>64.985469211368098</c:v>
                </c:pt>
                <c:pt idx="1">
                  <c:v>64.071895850814499</c:v>
                </c:pt>
                <c:pt idx="2">
                  <c:v>63.942641572290299</c:v>
                </c:pt>
                <c:pt idx="3">
                  <c:v>63.189781630571801</c:v>
                </c:pt>
                <c:pt idx="4">
                  <c:v>61.586302615909801</c:v>
                </c:pt>
                <c:pt idx="5">
                  <c:v>64.386963130846397</c:v>
                </c:pt>
                <c:pt idx="6">
                  <c:v>64.082836189327693</c:v>
                </c:pt>
                <c:pt idx="7">
                  <c:v>63.114335669939798</c:v>
                </c:pt>
                <c:pt idx="8">
                  <c:v>62.548581736041797</c:v>
                </c:pt>
                <c:pt idx="9">
                  <c:v>62.061500640192001</c:v>
                </c:pt>
                <c:pt idx="10">
                  <c:v>62.049570490906</c:v>
                </c:pt>
                <c:pt idx="11">
                  <c:v>63.546530928391498</c:v>
                </c:pt>
                <c:pt idx="12">
                  <c:v>64.101482701169999</c:v>
                </c:pt>
                <c:pt idx="13">
                  <c:v>63.376125952535801</c:v>
                </c:pt>
                <c:pt idx="14">
                  <c:v>62.636266915109701</c:v>
                </c:pt>
                <c:pt idx="15">
                  <c:v>61.685917250197697</c:v>
                </c:pt>
                <c:pt idx="16">
                  <c:v>61.151380323087501</c:v>
                </c:pt>
                <c:pt idx="17">
                  <c:v>60.470301015649603</c:v>
                </c:pt>
                <c:pt idx="18">
                  <c:v>60.288042916925797</c:v>
                </c:pt>
                <c:pt idx="19">
                  <c:v>61.5954833536601</c:v>
                </c:pt>
                <c:pt idx="20">
                  <c:v>61.375970102021597</c:v>
                </c:pt>
                <c:pt idx="21">
                  <c:v>60.435816284284797</c:v>
                </c:pt>
                <c:pt idx="22">
                  <c:v>59.321451073613197</c:v>
                </c:pt>
                <c:pt idx="23">
                  <c:v>59.471149045364101</c:v>
                </c:pt>
                <c:pt idx="24">
                  <c:v>58.984174860245801</c:v>
                </c:pt>
                <c:pt idx="25">
                  <c:v>58.691159411773299</c:v>
                </c:pt>
                <c:pt idx="26">
                  <c:v>59.4908108038127</c:v>
                </c:pt>
                <c:pt idx="27">
                  <c:v>60.2406157449742</c:v>
                </c:pt>
                <c:pt idx="28">
                  <c:v>61.768356218454997</c:v>
                </c:pt>
                <c:pt idx="29">
                  <c:v>62.778454959886503</c:v>
                </c:pt>
                <c:pt idx="30">
                  <c:v>64.182451369649897</c:v>
                </c:pt>
                <c:pt idx="31">
                  <c:v>63.6412461013688</c:v>
                </c:pt>
                <c:pt idx="32">
                  <c:v>63.982593661231498</c:v>
                </c:pt>
                <c:pt idx="33">
                  <c:v>64.166614634616707</c:v>
                </c:pt>
                <c:pt idx="34">
                  <c:v>64.787817885926103</c:v>
                </c:pt>
                <c:pt idx="35">
                  <c:v>65.770677725362006</c:v>
                </c:pt>
                <c:pt idx="36">
                  <c:v>67.972855715321302</c:v>
                </c:pt>
                <c:pt idx="37">
                  <c:v>68.9314128152471</c:v>
                </c:pt>
                <c:pt idx="38">
                  <c:v>69.100452767334005</c:v>
                </c:pt>
                <c:pt idx="39">
                  <c:v>67.904609820908206</c:v>
                </c:pt>
                <c:pt idx="40">
                  <c:v>70.157148460995899</c:v>
                </c:pt>
                <c:pt idx="41">
                  <c:v>70.203378241383604</c:v>
                </c:pt>
                <c:pt idx="42">
                  <c:v>69.136977521850099</c:v>
                </c:pt>
                <c:pt idx="43">
                  <c:v>68.4660160338873</c:v>
                </c:pt>
                <c:pt idx="44">
                  <c:v>69.028609762427095</c:v>
                </c:pt>
                <c:pt idx="45">
                  <c:v>70.929207532728299</c:v>
                </c:pt>
                <c:pt idx="46">
                  <c:v>71.196779661145897</c:v>
                </c:pt>
                <c:pt idx="47">
                  <c:v>73.527019739886995</c:v>
                </c:pt>
                <c:pt idx="48">
                  <c:v>75.393960217260798</c:v>
                </c:pt>
                <c:pt idx="49">
                  <c:v>75.522620211548798</c:v>
                </c:pt>
                <c:pt idx="50">
                  <c:v>74.711075821462401</c:v>
                </c:pt>
                <c:pt idx="51">
                  <c:v>74.158685097927901</c:v>
                </c:pt>
                <c:pt idx="52">
                  <c:v>75.085833562283199</c:v>
                </c:pt>
                <c:pt idx="53">
                  <c:v>75.762122086473497</c:v>
                </c:pt>
                <c:pt idx="54">
                  <c:v>76.775225540111094</c:v>
                </c:pt>
                <c:pt idx="55">
                  <c:v>77.013390324741806</c:v>
                </c:pt>
                <c:pt idx="56">
                  <c:v>77.393840797069004</c:v>
                </c:pt>
                <c:pt idx="57">
                  <c:v>79.341057788080406</c:v>
                </c:pt>
                <c:pt idx="58">
                  <c:v>81.194216181754101</c:v>
                </c:pt>
                <c:pt idx="59">
                  <c:v>82.054155238384396</c:v>
                </c:pt>
                <c:pt idx="60">
                  <c:v>81.288940844086895</c:v>
                </c:pt>
                <c:pt idx="61">
                  <c:v>81.397773346079305</c:v>
                </c:pt>
                <c:pt idx="62">
                  <c:v>83.556360584259906</c:v>
                </c:pt>
                <c:pt idx="63">
                  <c:v>82.592049136761204</c:v>
                </c:pt>
                <c:pt idx="64">
                  <c:v>81.336868332327995</c:v>
                </c:pt>
                <c:pt idx="65">
                  <c:v>80.465783765993706</c:v>
                </c:pt>
                <c:pt idx="66">
                  <c:v>80.815496198461801</c:v>
                </c:pt>
                <c:pt idx="67">
                  <c:v>83.055522720691201</c:v>
                </c:pt>
                <c:pt idx="68">
                  <c:v>83.673881200302105</c:v>
                </c:pt>
                <c:pt idx="69">
                  <c:v>82.552893587497493</c:v>
                </c:pt>
                <c:pt idx="70">
                  <c:v>81.305759639437994</c:v>
                </c:pt>
                <c:pt idx="71">
                  <c:v>82.192221451077302</c:v>
                </c:pt>
                <c:pt idx="72">
                  <c:v>84.429855784417896</c:v>
                </c:pt>
                <c:pt idx="73">
                  <c:v>83.609960480209693</c:v>
                </c:pt>
                <c:pt idx="74">
                  <c:v>84.191498976701794</c:v>
                </c:pt>
                <c:pt idx="75">
                  <c:v>85.625765372254193</c:v>
                </c:pt>
                <c:pt idx="76">
                  <c:v>88.7861525220152</c:v>
                </c:pt>
                <c:pt idx="77">
                  <c:v>87.958474295050294</c:v>
                </c:pt>
                <c:pt idx="78">
                  <c:v>88.922646972399093</c:v>
                </c:pt>
                <c:pt idx="79">
                  <c:v>90.3376301702597</c:v>
                </c:pt>
                <c:pt idx="80">
                  <c:v>89.126583115636507</c:v>
                </c:pt>
                <c:pt idx="81">
                  <c:v>87.135969882661499</c:v>
                </c:pt>
                <c:pt idx="82">
                  <c:v>88.461499268966804</c:v>
                </c:pt>
                <c:pt idx="83">
                  <c:v>90.854598748172506</c:v>
                </c:pt>
                <c:pt idx="84">
                  <c:v>89.136060208824006</c:v>
                </c:pt>
                <c:pt idx="85">
                  <c:v>89.508306486058203</c:v>
                </c:pt>
                <c:pt idx="86">
                  <c:v>91.226457807070702</c:v>
                </c:pt>
                <c:pt idx="87">
                  <c:v>93.045719704926597</c:v>
                </c:pt>
                <c:pt idx="88">
                  <c:v>93.371991230395096</c:v>
                </c:pt>
                <c:pt idx="89">
                  <c:v>93.664827816146598</c:v>
                </c:pt>
                <c:pt idx="90">
                  <c:v>95.908291517540405</c:v>
                </c:pt>
                <c:pt idx="91">
                  <c:v>95.1321558433104</c:v>
                </c:pt>
                <c:pt idx="92">
                  <c:v>97.399617074552694</c:v>
                </c:pt>
                <c:pt idx="93">
                  <c:v>99.918330723899004</c:v>
                </c:pt>
                <c:pt idx="94">
                  <c:v>103.226636148079</c:v>
                </c:pt>
                <c:pt idx="95">
                  <c:v>103.43485481016199</c:v>
                </c:pt>
                <c:pt idx="96">
                  <c:v>104.859616988954</c:v>
                </c:pt>
                <c:pt idx="97">
                  <c:v>105.795747175931</c:v>
                </c:pt>
                <c:pt idx="98">
                  <c:v>110.680141854073</c:v>
                </c:pt>
                <c:pt idx="99">
                  <c:v>112.561592409648</c:v>
                </c:pt>
                <c:pt idx="100">
                  <c:v>113.67062343860199</c:v>
                </c:pt>
                <c:pt idx="101">
                  <c:v>116.085898084908</c:v>
                </c:pt>
                <c:pt idx="102">
                  <c:v>119.02318608618801</c:v>
                </c:pt>
                <c:pt idx="103">
                  <c:v>114.08272885892001</c:v>
                </c:pt>
                <c:pt idx="104">
                  <c:v>109.518487371586</c:v>
                </c:pt>
                <c:pt idx="105">
                  <c:v>101.368068066601</c:v>
                </c:pt>
                <c:pt idx="106">
                  <c:v>94.430287098475503</c:v>
                </c:pt>
                <c:pt idx="107">
                  <c:v>94.501969519657393</c:v>
                </c:pt>
                <c:pt idx="108">
                  <c:v>91.105458731529595</c:v>
                </c:pt>
                <c:pt idx="109">
                  <c:v>89.006425739514</c:v>
                </c:pt>
                <c:pt idx="110">
                  <c:v>89.967178692622596</c:v>
                </c:pt>
                <c:pt idx="111">
                  <c:v>89.774829433094695</c:v>
                </c:pt>
                <c:pt idx="112">
                  <c:v>92.355860577296696</c:v>
                </c:pt>
                <c:pt idx="113">
                  <c:v>95.723366372471602</c:v>
                </c:pt>
                <c:pt idx="114">
                  <c:v>95.790918748714304</c:v>
                </c:pt>
                <c:pt idx="115">
                  <c:v>97.507246696563101</c:v>
                </c:pt>
                <c:pt idx="116">
                  <c:v>98.926907850108904</c:v>
                </c:pt>
                <c:pt idx="117">
                  <c:v>99.989951443943696</c:v>
                </c:pt>
                <c:pt idx="118">
                  <c:v>101.272167887712</c:v>
                </c:pt>
                <c:pt idx="119">
                  <c:v>100.367598973489</c:v>
                </c:pt>
                <c:pt idx="120">
                  <c:v>101.069916942223</c:v>
                </c:pt>
                <c:pt idx="121">
                  <c:v>98.253206569146997</c:v>
                </c:pt>
                <c:pt idx="122">
                  <c:v>98.775608251923202</c:v>
                </c:pt>
                <c:pt idx="123">
                  <c:v>99.650372007418596</c:v>
                </c:pt>
                <c:pt idx="124">
                  <c:v>96.087925400990301</c:v>
                </c:pt>
                <c:pt idx="125">
                  <c:v>95.263158088169405</c:v>
                </c:pt>
                <c:pt idx="126">
                  <c:v>98.425308180767303</c:v>
                </c:pt>
                <c:pt idx="127">
                  <c:v>99.378019156072398</c:v>
                </c:pt>
                <c:pt idx="128">
                  <c:v>100.32387241219099</c:v>
                </c:pt>
                <c:pt idx="129">
                  <c:v>104.753509189246</c:v>
                </c:pt>
                <c:pt idx="130">
                  <c:v>104.443797412406</c:v>
                </c:pt>
                <c:pt idx="131">
                  <c:v>103.575306389445</c:v>
                </c:pt>
                <c:pt idx="132">
                  <c:v>107.402200189512</c:v>
                </c:pt>
                <c:pt idx="133">
                  <c:v>109.42848391244701</c:v>
                </c:pt>
                <c:pt idx="134">
                  <c:v>112.80345735201701</c:v>
                </c:pt>
                <c:pt idx="135">
                  <c:v>116.586467266958</c:v>
                </c:pt>
                <c:pt idx="136">
                  <c:v>115.92981852290799</c:v>
                </c:pt>
                <c:pt idx="137">
                  <c:v>116.228911776456</c:v>
                </c:pt>
                <c:pt idx="138">
                  <c:v>116.445504758577</c:v>
                </c:pt>
                <c:pt idx="139">
                  <c:v>117.226627085568</c:v>
                </c:pt>
                <c:pt idx="140">
                  <c:v>113.433039160055</c:v>
                </c:pt>
                <c:pt idx="141">
                  <c:v>113.465941422483</c:v>
                </c:pt>
                <c:pt idx="142">
                  <c:v>112.788079736265</c:v>
                </c:pt>
                <c:pt idx="143">
                  <c:v>111.29776948771401</c:v>
                </c:pt>
                <c:pt idx="144">
                  <c:v>110.815216696683</c:v>
                </c:pt>
                <c:pt idx="145">
                  <c:v>113.399281507989</c:v>
                </c:pt>
                <c:pt idx="146">
                  <c:v>113.655325134214</c:v>
                </c:pt>
                <c:pt idx="147">
                  <c:v>113.37357219586001</c:v>
                </c:pt>
                <c:pt idx="148">
                  <c:v>110.53312930862</c:v>
                </c:pt>
                <c:pt idx="149">
                  <c:v>108.24443443790101</c:v>
                </c:pt>
                <c:pt idx="150">
                  <c:v>106.711724796569</c:v>
                </c:pt>
                <c:pt idx="151">
                  <c:v>108.94424485629899</c:v>
                </c:pt>
                <c:pt idx="152">
                  <c:v>112.381390140045</c:v>
                </c:pt>
                <c:pt idx="153">
                  <c:v>111.64285804752301</c:v>
                </c:pt>
                <c:pt idx="154">
                  <c:v>110.410420542308</c:v>
                </c:pt>
                <c:pt idx="155">
                  <c:v>112.243595277027</c:v>
                </c:pt>
                <c:pt idx="156">
                  <c:v>112.38550808878</c:v>
                </c:pt>
                <c:pt idx="157">
                  <c:v>112.866253210268</c:v>
                </c:pt>
                <c:pt idx="158">
                  <c:v>110.62034467176299</c:v>
                </c:pt>
                <c:pt idx="159">
                  <c:v>110.30224603869701</c:v>
                </c:pt>
                <c:pt idx="160">
                  <c:v>109.10436913942399</c:v>
                </c:pt>
                <c:pt idx="161">
                  <c:v>110.04259528124101</c:v>
                </c:pt>
                <c:pt idx="162">
                  <c:v>108.918687410689</c:v>
                </c:pt>
                <c:pt idx="163">
                  <c:v>110.94688652534199</c:v>
                </c:pt>
                <c:pt idx="164">
                  <c:v>111.31520962169</c:v>
                </c:pt>
                <c:pt idx="165">
                  <c:v>112.63803335709299</c:v>
                </c:pt>
                <c:pt idx="166">
                  <c:v>110.882782183888</c:v>
                </c:pt>
                <c:pt idx="167">
                  <c:v>112.06821480184</c:v>
                </c:pt>
                <c:pt idx="168">
                  <c:v>111.53973566687699</c:v>
                </c:pt>
                <c:pt idx="169">
                  <c:v>112.33542419136499</c:v>
                </c:pt>
                <c:pt idx="170">
                  <c:v>113.156393573374</c:v>
                </c:pt>
                <c:pt idx="171">
                  <c:v>112.398025558218</c:v>
                </c:pt>
                <c:pt idx="172">
                  <c:v>112.358843402801</c:v>
                </c:pt>
                <c:pt idx="173">
                  <c:v>111.782928898812</c:v>
                </c:pt>
                <c:pt idx="174">
                  <c:v>111.637732463566</c:v>
                </c:pt>
                <c:pt idx="175">
                  <c:v>109.996729365596</c:v>
                </c:pt>
                <c:pt idx="176">
                  <c:v>107.460839868767</c:v>
                </c:pt>
                <c:pt idx="177">
                  <c:v>105.93759237066401</c:v>
                </c:pt>
                <c:pt idx="178">
                  <c:v>103.431424814373</c:v>
                </c:pt>
                <c:pt idx="179">
                  <c:v>100.479727331196</c:v>
                </c:pt>
                <c:pt idx="180">
                  <c:v>96.046693395221894</c:v>
                </c:pt>
                <c:pt idx="181">
                  <c:v>94.852249762218804</c:v>
                </c:pt>
                <c:pt idx="182">
                  <c:v>93.163391543530096</c:v>
                </c:pt>
                <c:pt idx="183">
                  <c:v>93.050111305722595</c:v>
                </c:pt>
                <c:pt idx="184">
                  <c:v>95.504116255588201</c:v>
                </c:pt>
                <c:pt idx="185">
                  <c:v>95.335790865858201</c:v>
                </c:pt>
                <c:pt idx="186">
                  <c:v>93.324382932581997</c:v>
                </c:pt>
                <c:pt idx="187">
                  <c:v>92.737209625424398</c:v>
                </c:pt>
                <c:pt idx="188">
                  <c:v>92.096013717670104</c:v>
                </c:pt>
                <c:pt idx="189">
                  <c:v>92.069238532854101</c:v>
                </c:pt>
                <c:pt idx="190">
                  <c:v>89.342573713673005</c:v>
                </c:pt>
                <c:pt idx="191">
                  <c:v>88.851712904595701</c:v>
                </c:pt>
                <c:pt idx="192">
                  <c:v>87.781156754304604</c:v>
                </c:pt>
                <c:pt idx="193">
                  <c:v>88.195826784844897</c:v>
                </c:pt>
                <c:pt idx="194">
                  <c:v>88.556184697132693</c:v>
                </c:pt>
                <c:pt idx="195">
                  <c:v>90.285012063798504</c:v>
                </c:pt>
                <c:pt idx="196">
                  <c:v>90.402529015245193</c:v>
                </c:pt>
                <c:pt idx="197">
                  <c:v>90.742137274067503</c:v>
                </c:pt>
                <c:pt idx="198">
                  <c:v>90.295395068712594</c:v>
                </c:pt>
                <c:pt idx="199">
                  <c:v>90.917982148807397</c:v>
                </c:pt>
                <c:pt idx="200">
                  <c:v>91.318480020137699</c:v>
                </c:pt>
                <c:pt idx="201">
                  <c:v>90.675826290865004</c:v>
                </c:pt>
                <c:pt idx="202">
                  <c:v>89.950037183843406</c:v>
                </c:pt>
                <c:pt idx="203">
                  <c:v>89.887578152538893</c:v>
                </c:pt>
                <c:pt idx="204">
                  <c:v>91.705085002824504</c:v>
                </c:pt>
                <c:pt idx="205">
                  <c:v>92.522122675067905</c:v>
                </c:pt>
                <c:pt idx="206">
                  <c:v>92.214910586677405</c:v>
                </c:pt>
                <c:pt idx="207">
                  <c:v>92.7887736999796</c:v>
                </c:pt>
                <c:pt idx="208">
                  <c:v>93.616226857298898</c:v>
                </c:pt>
                <c:pt idx="209">
                  <c:v>93.880989932719302</c:v>
                </c:pt>
                <c:pt idx="210">
                  <c:v>95.441740784690893</c:v>
                </c:pt>
                <c:pt idx="211">
                  <c:v>96.652279048376997</c:v>
                </c:pt>
                <c:pt idx="212">
                  <c:v>98.449816106219799</c:v>
                </c:pt>
                <c:pt idx="213">
                  <c:v>97.3499950410541</c:v>
                </c:pt>
                <c:pt idx="214">
                  <c:v>98.387113470916603</c:v>
                </c:pt>
                <c:pt idx="215">
                  <c:v>100.04622673590499</c:v>
                </c:pt>
                <c:pt idx="216">
                  <c:v>102.730755665243</c:v>
                </c:pt>
                <c:pt idx="217">
                  <c:v>102.931637054836</c:v>
                </c:pt>
                <c:pt idx="218">
                  <c:v>102.929433320624</c:v>
                </c:pt>
                <c:pt idx="219">
                  <c:v>103.004230542301</c:v>
                </c:pt>
                <c:pt idx="220">
                  <c:v>101.374512721324</c:v>
                </c:pt>
                <c:pt idx="221">
                  <c:v>101.616022398914</c:v>
                </c:pt>
                <c:pt idx="222">
                  <c:v>101.784363309173</c:v>
                </c:pt>
                <c:pt idx="223">
                  <c:v>101.179017797253</c:v>
                </c:pt>
                <c:pt idx="224">
                  <c:v>102.296937258802</c:v>
                </c:pt>
                <c:pt idx="225">
                  <c:v>101.37707060882801</c:v>
                </c:pt>
                <c:pt idx="226">
                  <c:v>100.227634628358</c:v>
                </c:pt>
                <c:pt idx="227">
                  <c:v>99.476114338098498</c:v>
                </c:pt>
                <c:pt idx="228">
                  <c:v>99.545106233367306</c:v>
                </c:pt>
                <c:pt idx="229">
                  <c:v>99.285285179643196</c:v>
                </c:pt>
                <c:pt idx="230">
                  <c:v>99.856497532222505</c:v>
                </c:pt>
                <c:pt idx="231">
                  <c:v>99.040565362947902</c:v>
                </c:pt>
                <c:pt idx="232">
                  <c:v>98.739028708240596</c:v>
                </c:pt>
                <c:pt idx="233">
                  <c:v>99.258266514895098</c:v>
                </c:pt>
                <c:pt idx="234">
                  <c:v>98.534243347290996</c:v>
                </c:pt>
                <c:pt idx="235">
                  <c:v>97.831347093875493</c:v>
                </c:pt>
                <c:pt idx="236">
                  <c:v>97.467757340755298</c:v>
                </c:pt>
                <c:pt idx="237">
                  <c:v>97.546733767462001</c:v>
                </c:pt>
                <c:pt idx="238">
                  <c:v>97.864520810240705</c:v>
                </c:pt>
                <c:pt idx="239">
                  <c:v>98.772722676675997</c:v>
                </c:pt>
                <c:pt idx="240">
                  <c:v>99.242312462276402</c:v>
                </c:pt>
                <c:pt idx="241">
                  <c:v>96.794313946232606</c:v>
                </c:pt>
                <c:pt idx="242">
                  <c:v>95.420566550727798</c:v>
                </c:pt>
                <c:pt idx="243">
                  <c:v>92.662390026890705</c:v>
                </c:pt>
              </c:numCache>
            </c:numRef>
          </c:val>
          <c:smooth val="0"/>
          <c:extLst>
            <c:ext xmlns:c16="http://schemas.microsoft.com/office/drawing/2014/chart" uri="{C3380CC4-5D6E-409C-BE32-E72D297353CC}">
              <c16:uniqueId val="{00000001-1E8E-4623-B856-7F63E65BBF18}"/>
            </c:ext>
          </c:extLst>
        </c:ser>
        <c:ser>
          <c:idx val="2"/>
          <c:order val="2"/>
          <c:tx>
            <c:strRef>
              <c:f>Sheet1!$D$1</c:f>
              <c:strCache>
                <c:ptCount val="1"/>
                <c:pt idx="0">
                  <c:v>Exports (Emerging Economies)</c:v>
                </c:pt>
              </c:strCache>
            </c:strRef>
          </c:tx>
          <c:spPr>
            <a:ln w="28575" cap="rnd">
              <a:solidFill>
                <a:schemeClr val="accent3">
                  <a:lumMod val="75000"/>
                </a:schemeClr>
              </a:solidFill>
              <a:round/>
            </a:ln>
            <a:effectLst/>
          </c:spPr>
          <c:marker>
            <c:symbol val="none"/>
          </c:marker>
          <c:cat>
            <c:numRef>
              <c:f>Sheet1!$A$2:$A$247</c:f>
              <c:numCache>
                <c:formatCode>[$-409]mmm\-yy;@</c:formatCode>
                <c:ptCount val="246"/>
                <c:pt idx="0">
                  <c:v>36526</c:v>
                </c:pt>
                <c:pt idx="1">
                  <c:v>36557</c:v>
                </c:pt>
                <c:pt idx="2">
                  <c:v>36586</c:v>
                </c:pt>
                <c:pt idx="3">
                  <c:v>36617</c:v>
                </c:pt>
                <c:pt idx="4">
                  <c:v>36647</c:v>
                </c:pt>
                <c:pt idx="5">
                  <c:v>36678</c:v>
                </c:pt>
                <c:pt idx="6">
                  <c:v>36708</c:v>
                </c:pt>
                <c:pt idx="7">
                  <c:v>36739</c:v>
                </c:pt>
                <c:pt idx="8">
                  <c:v>36770</c:v>
                </c:pt>
                <c:pt idx="9">
                  <c:v>36800</c:v>
                </c:pt>
                <c:pt idx="10">
                  <c:v>36831</c:v>
                </c:pt>
                <c:pt idx="11">
                  <c:v>36861</c:v>
                </c:pt>
                <c:pt idx="12">
                  <c:v>36892</c:v>
                </c:pt>
                <c:pt idx="13">
                  <c:v>36923</c:v>
                </c:pt>
                <c:pt idx="14">
                  <c:v>36951</c:v>
                </c:pt>
                <c:pt idx="15">
                  <c:v>36982</c:v>
                </c:pt>
                <c:pt idx="16">
                  <c:v>37012</c:v>
                </c:pt>
                <c:pt idx="17">
                  <c:v>37043</c:v>
                </c:pt>
                <c:pt idx="18">
                  <c:v>37073</c:v>
                </c:pt>
                <c:pt idx="19">
                  <c:v>37104</c:v>
                </c:pt>
                <c:pt idx="20">
                  <c:v>37135</c:v>
                </c:pt>
                <c:pt idx="21">
                  <c:v>37165</c:v>
                </c:pt>
                <c:pt idx="22">
                  <c:v>37196</c:v>
                </c:pt>
                <c:pt idx="23">
                  <c:v>37226</c:v>
                </c:pt>
                <c:pt idx="24">
                  <c:v>37257</c:v>
                </c:pt>
                <c:pt idx="25">
                  <c:v>37288</c:v>
                </c:pt>
                <c:pt idx="26">
                  <c:v>37316</c:v>
                </c:pt>
                <c:pt idx="27">
                  <c:v>37347</c:v>
                </c:pt>
                <c:pt idx="28">
                  <c:v>37377</c:v>
                </c:pt>
                <c:pt idx="29">
                  <c:v>37408</c:v>
                </c:pt>
                <c:pt idx="30">
                  <c:v>37438</c:v>
                </c:pt>
                <c:pt idx="31">
                  <c:v>37469</c:v>
                </c:pt>
                <c:pt idx="32">
                  <c:v>37500</c:v>
                </c:pt>
                <c:pt idx="33">
                  <c:v>37530</c:v>
                </c:pt>
                <c:pt idx="34">
                  <c:v>37561</c:v>
                </c:pt>
                <c:pt idx="35">
                  <c:v>37591</c:v>
                </c:pt>
                <c:pt idx="36">
                  <c:v>37622</c:v>
                </c:pt>
                <c:pt idx="37">
                  <c:v>37653</c:v>
                </c:pt>
                <c:pt idx="38">
                  <c:v>37681</c:v>
                </c:pt>
                <c:pt idx="39">
                  <c:v>37712</c:v>
                </c:pt>
                <c:pt idx="40">
                  <c:v>37742</c:v>
                </c:pt>
                <c:pt idx="41">
                  <c:v>37773</c:v>
                </c:pt>
                <c:pt idx="42">
                  <c:v>37803</c:v>
                </c:pt>
                <c:pt idx="43">
                  <c:v>37834</c:v>
                </c:pt>
                <c:pt idx="44">
                  <c:v>37865</c:v>
                </c:pt>
                <c:pt idx="45">
                  <c:v>37895</c:v>
                </c:pt>
                <c:pt idx="46">
                  <c:v>37926</c:v>
                </c:pt>
                <c:pt idx="47">
                  <c:v>37956</c:v>
                </c:pt>
                <c:pt idx="48">
                  <c:v>37987</c:v>
                </c:pt>
                <c:pt idx="49">
                  <c:v>38018</c:v>
                </c:pt>
                <c:pt idx="50">
                  <c:v>38047</c:v>
                </c:pt>
                <c:pt idx="51">
                  <c:v>38078</c:v>
                </c:pt>
                <c:pt idx="52">
                  <c:v>38108</c:v>
                </c:pt>
                <c:pt idx="53">
                  <c:v>38139</c:v>
                </c:pt>
                <c:pt idx="54">
                  <c:v>38169</c:v>
                </c:pt>
                <c:pt idx="55">
                  <c:v>38200</c:v>
                </c:pt>
                <c:pt idx="56">
                  <c:v>38231</c:v>
                </c:pt>
                <c:pt idx="57">
                  <c:v>38261</c:v>
                </c:pt>
                <c:pt idx="58">
                  <c:v>38292</c:v>
                </c:pt>
                <c:pt idx="59">
                  <c:v>38322</c:v>
                </c:pt>
                <c:pt idx="60">
                  <c:v>38353</c:v>
                </c:pt>
                <c:pt idx="61">
                  <c:v>38384</c:v>
                </c:pt>
                <c:pt idx="62">
                  <c:v>38412</c:v>
                </c:pt>
                <c:pt idx="63">
                  <c:v>38443</c:v>
                </c:pt>
                <c:pt idx="64">
                  <c:v>38473</c:v>
                </c:pt>
                <c:pt idx="65">
                  <c:v>38504</c:v>
                </c:pt>
                <c:pt idx="66">
                  <c:v>38534</c:v>
                </c:pt>
                <c:pt idx="67">
                  <c:v>38565</c:v>
                </c:pt>
                <c:pt idx="68">
                  <c:v>38596</c:v>
                </c:pt>
                <c:pt idx="69">
                  <c:v>38626</c:v>
                </c:pt>
                <c:pt idx="70">
                  <c:v>38657</c:v>
                </c:pt>
                <c:pt idx="71">
                  <c:v>38687</c:v>
                </c:pt>
                <c:pt idx="72">
                  <c:v>38718</c:v>
                </c:pt>
                <c:pt idx="73">
                  <c:v>38749</c:v>
                </c:pt>
                <c:pt idx="74">
                  <c:v>38777</c:v>
                </c:pt>
                <c:pt idx="75">
                  <c:v>38808</c:v>
                </c:pt>
                <c:pt idx="76">
                  <c:v>38838</c:v>
                </c:pt>
                <c:pt idx="77">
                  <c:v>38869</c:v>
                </c:pt>
                <c:pt idx="78">
                  <c:v>38899</c:v>
                </c:pt>
                <c:pt idx="79">
                  <c:v>38930</c:v>
                </c:pt>
                <c:pt idx="80">
                  <c:v>38961</c:v>
                </c:pt>
                <c:pt idx="81">
                  <c:v>38991</c:v>
                </c:pt>
                <c:pt idx="82">
                  <c:v>39022</c:v>
                </c:pt>
                <c:pt idx="83">
                  <c:v>39052</c:v>
                </c:pt>
                <c:pt idx="84">
                  <c:v>39083</c:v>
                </c:pt>
                <c:pt idx="85">
                  <c:v>39114</c:v>
                </c:pt>
                <c:pt idx="86">
                  <c:v>39142</c:v>
                </c:pt>
                <c:pt idx="87">
                  <c:v>39173</c:v>
                </c:pt>
                <c:pt idx="88">
                  <c:v>39203</c:v>
                </c:pt>
                <c:pt idx="89">
                  <c:v>39234</c:v>
                </c:pt>
                <c:pt idx="90">
                  <c:v>39264</c:v>
                </c:pt>
                <c:pt idx="91">
                  <c:v>39295</c:v>
                </c:pt>
                <c:pt idx="92">
                  <c:v>39326</c:v>
                </c:pt>
                <c:pt idx="93">
                  <c:v>39356</c:v>
                </c:pt>
                <c:pt idx="94">
                  <c:v>39387</c:v>
                </c:pt>
                <c:pt idx="95">
                  <c:v>39417</c:v>
                </c:pt>
                <c:pt idx="96">
                  <c:v>39448</c:v>
                </c:pt>
                <c:pt idx="97">
                  <c:v>39479</c:v>
                </c:pt>
                <c:pt idx="98">
                  <c:v>39508</c:v>
                </c:pt>
                <c:pt idx="99">
                  <c:v>39539</c:v>
                </c:pt>
                <c:pt idx="100">
                  <c:v>39569</c:v>
                </c:pt>
                <c:pt idx="101">
                  <c:v>39600</c:v>
                </c:pt>
                <c:pt idx="102">
                  <c:v>39630</c:v>
                </c:pt>
                <c:pt idx="103">
                  <c:v>39661</c:v>
                </c:pt>
                <c:pt idx="104">
                  <c:v>39692</c:v>
                </c:pt>
                <c:pt idx="105">
                  <c:v>39722</c:v>
                </c:pt>
                <c:pt idx="106">
                  <c:v>39753</c:v>
                </c:pt>
                <c:pt idx="107">
                  <c:v>39783</c:v>
                </c:pt>
                <c:pt idx="108">
                  <c:v>39814</c:v>
                </c:pt>
                <c:pt idx="109">
                  <c:v>39845</c:v>
                </c:pt>
                <c:pt idx="110">
                  <c:v>39873</c:v>
                </c:pt>
                <c:pt idx="111">
                  <c:v>39904</c:v>
                </c:pt>
                <c:pt idx="112">
                  <c:v>39934</c:v>
                </c:pt>
                <c:pt idx="113">
                  <c:v>39965</c:v>
                </c:pt>
                <c:pt idx="114">
                  <c:v>39995</c:v>
                </c:pt>
                <c:pt idx="115">
                  <c:v>40026</c:v>
                </c:pt>
                <c:pt idx="116">
                  <c:v>40057</c:v>
                </c:pt>
                <c:pt idx="117">
                  <c:v>40087</c:v>
                </c:pt>
                <c:pt idx="118">
                  <c:v>40118</c:v>
                </c:pt>
                <c:pt idx="119">
                  <c:v>40148</c:v>
                </c:pt>
                <c:pt idx="120">
                  <c:v>40179</c:v>
                </c:pt>
                <c:pt idx="121">
                  <c:v>40210</c:v>
                </c:pt>
                <c:pt idx="122">
                  <c:v>40238</c:v>
                </c:pt>
                <c:pt idx="123">
                  <c:v>40269</c:v>
                </c:pt>
                <c:pt idx="124">
                  <c:v>40299</c:v>
                </c:pt>
                <c:pt idx="125">
                  <c:v>40330</c:v>
                </c:pt>
                <c:pt idx="126">
                  <c:v>40360</c:v>
                </c:pt>
                <c:pt idx="127">
                  <c:v>40391</c:v>
                </c:pt>
                <c:pt idx="128">
                  <c:v>40422</c:v>
                </c:pt>
                <c:pt idx="129">
                  <c:v>40452</c:v>
                </c:pt>
                <c:pt idx="130">
                  <c:v>40483</c:v>
                </c:pt>
                <c:pt idx="131">
                  <c:v>40513</c:v>
                </c:pt>
                <c:pt idx="132">
                  <c:v>40544</c:v>
                </c:pt>
                <c:pt idx="133">
                  <c:v>40575</c:v>
                </c:pt>
                <c:pt idx="134">
                  <c:v>40613</c:v>
                </c:pt>
                <c:pt idx="135">
                  <c:v>40644</c:v>
                </c:pt>
                <c:pt idx="136">
                  <c:v>40664</c:v>
                </c:pt>
                <c:pt idx="137">
                  <c:v>40695</c:v>
                </c:pt>
                <c:pt idx="138">
                  <c:v>40725</c:v>
                </c:pt>
                <c:pt idx="139">
                  <c:v>40756</c:v>
                </c:pt>
                <c:pt idx="140">
                  <c:v>40787</c:v>
                </c:pt>
                <c:pt idx="141">
                  <c:v>40817</c:v>
                </c:pt>
                <c:pt idx="142">
                  <c:v>40858</c:v>
                </c:pt>
                <c:pt idx="143">
                  <c:v>40878</c:v>
                </c:pt>
                <c:pt idx="144">
                  <c:v>40909</c:v>
                </c:pt>
                <c:pt idx="145">
                  <c:v>40940</c:v>
                </c:pt>
                <c:pt idx="146" formatCode="d\-mmm">
                  <c:v>40969</c:v>
                </c:pt>
                <c:pt idx="147" formatCode="mmm\-yy">
                  <c:v>41000</c:v>
                </c:pt>
                <c:pt idx="148" formatCode="mmm\-yy">
                  <c:v>41030</c:v>
                </c:pt>
                <c:pt idx="149" formatCode="mmm\-yy">
                  <c:v>41061</c:v>
                </c:pt>
                <c:pt idx="150" formatCode="mmm\-yy">
                  <c:v>41091</c:v>
                </c:pt>
                <c:pt idx="151" formatCode="mmm\-yy">
                  <c:v>41122</c:v>
                </c:pt>
                <c:pt idx="152" formatCode="mmm\-yy">
                  <c:v>41153</c:v>
                </c:pt>
                <c:pt idx="153" formatCode="mmm\-yy">
                  <c:v>41183</c:v>
                </c:pt>
                <c:pt idx="154" formatCode="mmm\-yy">
                  <c:v>41214</c:v>
                </c:pt>
                <c:pt idx="155" formatCode="mmm\-yy">
                  <c:v>41244</c:v>
                </c:pt>
                <c:pt idx="156" formatCode="mmm\-yy">
                  <c:v>41275</c:v>
                </c:pt>
                <c:pt idx="157" formatCode="mmm\-yy">
                  <c:v>41306</c:v>
                </c:pt>
                <c:pt idx="158" formatCode="mmm\-yy">
                  <c:v>41334</c:v>
                </c:pt>
                <c:pt idx="159" formatCode="mmm\-yy">
                  <c:v>41365</c:v>
                </c:pt>
                <c:pt idx="160" formatCode="mmm\-yy">
                  <c:v>41395</c:v>
                </c:pt>
                <c:pt idx="161" formatCode="mmm\-yy">
                  <c:v>41426</c:v>
                </c:pt>
                <c:pt idx="162" formatCode="mmm\-yy">
                  <c:v>41456</c:v>
                </c:pt>
                <c:pt idx="163" formatCode="mmm\-yy">
                  <c:v>41487</c:v>
                </c:pt>
                <c:pt idx="164" formatCode="mmm\-yy">
                  <c:v>41518</c:v>
                </c:pt>
                <c:pt idx="165" formatCode="mmm\-yy">
                  <c:v>41548</c:v>
                </c:pt>
                <c:pt idx="166" formatCode="mmm\-yy">
                  <c:v>41579</c:v>
                </c:pt>
                <c:pt idx="167" formatCode="mmm\-yy">
                  <c:v>41609</c:v>
                </c:pt>
                <c:pt idx="168" formatCode="mmm\-yy">
                  <c:v>41640</c:v>
                </c:pt>
                <c:pt idx="169" formatCode="mmm\-yy">
                  <c:v>41671</c:v>
                </c:pt>
                <c:pt idx="170" formatCode="mmm\-yy">
                  <c:v>41699</c:v>
                </c:pt>
                <c:pt idx="171" formatCode="mmm\-yy">
                  <c:v>41730</c:v>
                </c:pt>
                <c:pt idx="172" formatCode="mmm\-yy">
                  <c:v>41760</c:v>
                </c:pt>
                <c:pt idx="173" formatCode="mmm\-yy">
                  <c:v>41791</c:v>
                </c:pt>
                <c:pt idx="174" formatCode="mmm\-yy">
                  <c:v>41821</c:v>
                </c:pt>
                <c:pt idx="175" formatCode="mmm\-yy">
                  <c:v>41852</c:v>
                </c:pt>
                <c:pt idx="176" formatCode="mmm\-yy">
                  <c:v>41883</c:v>
                </c:pt>
                <c:pt idx="177" formatCode="mmm\-yy">
                  <c:v>41913</c:v>
                </c:pt>
                <c:pt idx="178" formatCode="mmm\-yy">
                  <c:v>41944</c:v>
                </c:pt>
                <c:pt idx="179" formatCode="mmm\-yy">
                  <c:v>41974</c:v>
                </c:pt>
                <c:pt idx="180" formatCode="mmm\-yy">
                  <c:v>42005</c:v>
                </c:pt>
                <c:pt idx="181" formatCode="mmm\-yy">
                  <c:v>42036</c:v>
                </c:pt>
                <c:pt idx="182" formatCode="d\-mmm">
                  <c:v>42064</c:v>
                </c:pt>
                <c:pt idx="183" formatCode="mmm\-yy">
                  <c:v>42095</c:v>
                </c:pt>
                <c:pt idx="184" formatCode="mmm\-yy">
                  <c:v>42125</c:v>
                </c:pt>
                <c:pt idx="185" formatCode="mmm\-yy">
                  <c:v>42156</c:v>
                </c:pt>
                <c:pt idx="186" formatCode="mmm\-yy">
                  <c:v>42186</c:v>
                </c:pt>
                <c:pt idx="187" formatCode="mmm\-yy">
                  <c:v>42217</c:v>
                </c:pt>
                <c:pt idx="188" formatCode="mmm\-yy">
                  <c:v>42248</c:v>
                </c:pt>
                <c:pt idx="189" formatCode="mmm\-yy">
                  <c:v>42278</c:v>
                </c:pt>
                <c:pt idx="190" formatCode="mmm\-yy">
                  <c:v>42309</c:v>
                </c:pt>
                <c:pt idx="191" formatCode="mmm\-yy">
                  <c:v>42339</c:v>
                </c:pt>
                <c:pt idx="192" formatCode="mmm\-yy">
                  <c:v>42370</c:v>
                </c:pt>
                <c:pt idx="193" formatCode="d\-mmm">
                  <c:v>42401</c:v>
                </c:pt>
                <c:pt idx="194" formatCode="mmm\-yy">
                  <c:v>42430</c:v>
                </c:pt>
                <c:pt idx="195" formatCode="mmm\-yy">
                  <c:v>42461</c:v>
                </c:pt>
                <c:pt idx="196" formatCode="mmm\-yy">
                  <c:v>42491</c:v>
                </c:pt>
                <c:pt idx="197" formatCode="mmm\-yy">
                  <c:v>42522</c:v>
                </c:pt>
                <c:pt idx="198" formatCode="mmm\-yy">
                  <c:v>42552</c:v>
                </c:pt>
                <c:pt idx="199" formatCode="mmm\-yy">
                  <c:v>42583</c:v>
                </c:pt>
                <c:pt idx="200" formatCode="mmm\-yy">
                  <c:v>42614</c:v>
                </c:pt>
                <c:pt idx="201" formatCode="mmm\-yy">
                  <c:v>42644</c:v>
                </c:pt>
                <c:pt idx="202" formatCode="mmm\-yy">
                  <c:v>42675</c:v>
                </c:pt>
                <c:pt idx="203" formatCode="mmm\-yy">
                  <c:v>42705</c:v>
                </c:pt>
                <c:pt idx="204" formatCode="mmm\-yy">
                  <c:v>42736</c:v>
                </c:pt>
                <c:pt idx="205" formatCode="mmm\-yy">
                  <c:v>42767</c:v>
                </c:pt>
                <c:pt idx="206" formatCode="mmm\-yy">
                  <c:v>42795</c:v>
                </c:pt>
                <c:pt idx="207" formatCode="mmm\-yy">
                  <c:v>42826</c:v>
                </c:pt>
                <c:pt idx="208" formatCode="mmm\-yy">
                  <c:v>42856</c:v>
                </c:pt>
                <c:pt idx="209" formatCode="mmm\-yy">
                  <c:v>42887</c:v>
                </c:pt>
                <c:pt idx="210" formatCode="mmm\-yy">
                  <c:v>42917</c:v>
                </c:pt>
                <c:pt idx="211" formatCode="mmm\-yy">
                  <c:v>42948</c:v>
                </c:pt>
                <c:pt idx="212" formatCode="mmm\-yy">
                  <c:v>42979</c:v>
                </c:pt>
                <c:pt idx="213" formatCode="mmm\-yy">
                  <c:v>43009</c:v>
                </c:pt>
                <c:pt idx="214" formatCode="mmm\-yy">
                  <c:v>43040</c:v>
                </c:pt>
                <c:pt idx="215" formatCode="mmm\-yy">
                  <c:v>43070</c:v>
                </c:pt>
                <c:pt idx="216" formatCode="d\-mmm">
                  <c:v>43118</c:v>
                </c:pt>
                <c:pt idx="217" formatCode="d\-mmm">
                  <c:v>43149</c:v>
                </c:pt>
                <c:pt idx="218" formatCode="d\-mmm">
                  <c:v>43177</c:v>
                </c:pt>
                <c:pt idx="219" formatCode="d\-mmm">
                  <c:v>43208</c:v>
                </c:pt>
                <c:pt idx="220" formatCode="d\-mmm">
                  <c:v>43238</c:v>
                </c:pt>
                <c:pt idx="221" formatCode="d\-mmm">
                  <c:v>43269</c:v>
                </c:pt>
                <c:pt idx="222" formatCode="d\-mmm">
                  <c:v>43299</c:v>
                </c:pt>
                <c:pt idx="223" formatCode="d\-mmm">
                  <c:v>43330</c:v>
                </c:pt>
                <c:pt idx="224" formatCode="d\-mmm">
                  <c:v>43361</c:v>
                </c:pt>
                <c:pt idx="225" formatCode="d\-mmm">
                  <c:v>43391</c:v>
                </c:pt>
                <c:pt idx="226" formatCode="d\-mmm">
                  <c:v>43422</c:v>
                </c:pt>
                <c:pt idx="227" formatCode="d\-mmm">
                  <c:v>43452</c:v>
                </c:pt>
                <c:pt idx="228" formatCode="mmm\-yy">
                  <c:v>43466</c:v>
                </c:pt>
                <c:pt idx="229" formatCode="mmm\-yy">
                  <c:v>43497</c:v>
                </c:pt>
                <c:pt idx="230" formatCode="mmm\-yy">
                  <c:v>43525</c:v>
                </c:pt>
                <c:pt idx="231" formatCode="mmm\-yy">
                  <c:v>43556</c:v>
                </c:pt>
                <c:pt idx="232" formatCode="mmm\-yy">
                  <c:v>43586</c:v>
                </c:pt>
                <c:pt idx="233" formatCode="mmm\-yy">
                  <c:v>43617</c:v>
                </c:pt>
                <c:pt idx="234" formatCode="mmm\-yy">
                  <c:v>43647</c:v>
                </c:pt>
                <c:pt idx="235" formatCode="mmm\-yy">
                  <c:v>43678</c:v>
                </c:pt>
                <c:pt idx="236" formatCode="mmm\-yy">
                  <c:v>43709</c:v>
                </c:pt>
                <c:pt idx="237" formatCode="mmm\-yy">
                  <c:v>43739</c:v>
                </c:pt>
                <c:pt idx="238" formatCode="mmm\-yy">
                  <c:v>43770</c:v>
                </c:pt>
                <c:pt idx="239" formatCode="mmm\-yy">
                  <c:v>43800</c:v>
                </c:pt>
                <c:pt idx="240" formatCode="mmm\-yy">
                  <c:v>43831</c:v>
                </c:pt>
                <c:pt idx="241" formatCode="mmm\-yy">
                  <c:v>43862</c:v>
                </c:pt>
                <c:pt idx="242" formatCode="mmm\-yy">
                  <c:v>43891</c:v>
                </c:pt>
                <c:pt idx="243" formatCode="mmm\-yy">
                  <c:v>43922</c:v>
                </c:pt>
                <c:pt idx="244" formatCode="mmm\-yy">
                  <c:v>43952</c:v>
                </c:pt>
                <c:pt idx="245" formatCode="mmm\-yy">
                  <c:v>43983</c:v>
                </c:pt>
              </c:numCache>
            </c:numRef>
          </c:cat>
          <c:val>
            <c:numRef>
              <c:f>Sheet1!$D$2:$D$247</c:f>
              <c:numCache>
                <c:formatCode>0.0</c:formatCode>
                <c:ptCount val="246"/>
                <c:pt idx="0">
                  <c:v>60.229631564469798</c:v>
                </c:pt>
                <c:pt idx="1">
                  <c:v>60.976155048212597</c:v>
                </c:pt>
                <c:pt idx="2">
                  <c:v>60.995136952370601</c:v>
                </c:pt>
                <c:pt idx="3">
                  <c:v>60.827078919715902</c:v>
                </c:pt>
                <c:pt idx="4">
                  <c:v>61.142505890028502</c:v>
                </c:pt>
                <c:pt idx="5">
                  <c:v>61.858328505950197</c:v>
                </c:pt>
                <c:pt idx="6">
                  <c:v>61.886094053570801</c:v>
                </c:pt>
                <c:pt idx="7">
                  <c:v>62.195374663602699</c:v>
                </c:pt>
                <c:pt idx="8">
                  <c:v>63.073514390253202</c:v>
                </c:pt>
                <c:pt idx="9">
                  <c:v>62.195051936925601</c:v>
                </c:pt>
                <c:pt idx="10">
                  <c:v>62.014342716827599</c:v>
                </c:pt>
                <c:pt idx="11">
                  <c:v>60.660887059405802</c:v>
                </c:pt>
                <c:pt idx="12">
                  <c:v>59.981818281792798</c:v>
                </c:pt>
                <c:pt idx="13">
                  <c:v>60.077174582265997</c:v>
                </c:pt>
                <c:pt idx="14">
                  <c:v>59.080112738456698</c:v>
                </c:pt>
                <c:pt idx="15">
                  <c:v>58.485750145056599</c:v>
                </c:pt>
                <c:pt idx="16">
                  <c:v>58.2929372428287</c:v>
                </c:pt>
                <c:pt idx="17">
                  <c:v>58.392523323257599</c:v>
                </c:pt>
                <c:pt idx="18">
                  <c:v>56.581945207306603</c:v>
                </c:pt>
                <c:pt idx="19">
                  <c:v>57.264075920351097</c:v>
                </c:pt>
                <c:pt idx="20">
                  <c:v>57.572732683994403</c:v>
                </c:pt>
                <c:pt idx="21">
                  <c:v>55.745404089931498</c:v>
                </c:pt>
                <c:pt idx="22">
                  <c:v>55.440650165014901</c:v>
                </c:pt>
                <c:pt idx="23">
                  <c:v>55.012972670322</c:v>
                </c:pt>
                <c:pt idx="24">
                  <c:v>55.487749758654701</c:v>
                </c:pt>
                <c:pt idx="25">
                  <c:v>55.405982907301599</c:v>
                </c:pt>
                <c:pt idx="26">
                  <c:v>56.7100403375645</c:v>
                </c:pt>
                <c:pt idx="27">
                  <c:v>57.404924338896997</c:v>
                </c:pt>
                <c:pt idx="28">
                  <c:v>57.654622829309901</c:v>
                </c:pt>
                <c:pt idx="29">
                  <c:v>58.035990524844998</c:v>
                </c:pt>
                <c:pt idx="30">
                  <c:v>57.4975219164306</c:v>
                </c:pt>
                <c:pt idx="31">
                  <c:v>58.348221743157801</c:v>
                </c:pt>
                <c:pt idx="32">
                  <c:v>58.6874917126028</c:v>
                </c:pt>
                <c:pt idx="33">
                  <c:v>58.554981887676497</c:v>
                </c:pt>
                <c:pt idx="34">
                  <c:v>58.471051827545402</c:v>
                </c:pt>
                <c:pt idx="35">
                  <c:v>59.0508181940586</c:v>
                </c:pt>
                <c:pt idx="36">
                  <c:v>61.0378709015718</c:v>
                </c:pt>
                <c:pt idx="37">
                  <c:v>61.279810393832399</c:v>
                </c:pt>
                <c:pt idx="38">
                  <c:v>61.431276853352799</c:v>
                </c:pt>
                <c:pt idx="39">
                  <c:v>60.088670699827901</c:v>
                </c:pt>
                <c:pt idx="40">
                  <c:v>60.304574783933298</c:v>
                </c:pt>
                <c:pt idx="41">
                  <c:v>61.311704676641</c:v>
                </c:pt>
                <c:pt idx="42">
                  <c:v>61.568135593278399</c:v>
                </c:pt>
                <c:pt idx="43">
                  <c:v>62.3100224100234</c:v>
                </c:pt>
                <c:pt idx="44">
                  <c:v>61.9764959884224</c:v>
                </c:pt>
                <c:pt idx="45">
                  <c:v>62.692275926345097</c:v>
                </c:pt>
                <c:pt idx="46">
                  <c:v>63.803402719042197</c:v>
                </c:pt>
                <c:pt idx="47">
                  <c:v>64.641963299113698</c:v>
                </c:pt>
                <c:pt idx="48">
                  <c:v>66.660432427358401</c:v>
                </c:pt>
                <c:pt idx="49">
                  <c:v>67.527560836162394</c:v>
                </c:pt>
                <c:pt idx="50">
                  <c:v>68.158280078505896</c:v>
                </c:pt>
                <c:pt idx="51">
                  <c:v>68.991398229280307</c:v>
                </c:pt>
                <c:pt idx="52">
                  <c:v>69.269499357096706</c:v>
                </c:pt>
                <c:pt idx="53">
                  <c:v>68.993675692183402</c:v>
                </c:pt>
                <c:pt idx="54">
                  <c:v>69.338363131356701</c:v>
                </c:pt>
                <c:pt idx="55">
                  <c:v>69.887301249452605</c:v>
                </c:pt>
                <c:pt idx="56">
                  <c:v>70.136955805239097</c:v>
                </c:pt>
                <c:pt idx="57">
                  <c:v>71.603994720594798</c:v>
                </c:pt>
                <c:pt idx="58">
                  <c:v>71.364167525149199</c:v>
                </c:pt>
                <c:pt idx="59">
                  <c:v>71.175141884919796</c:v>
                </c:pt>
                <c:pt idx="60">
                  <c:v>72.618576192223202</c:v>
                </c:pt>
                <c:pt idx="61">
                  <c:v>73.3202608629922</c:v>
                </c:pt>
                <c:pt idx="62">
                  <c:v>74.619927198391395</c:v>
                </c:pt>
                <c:pt idx="63">
                  <c:v>75.005479169180703</c:v>
                </c:pt>
                <c:pt idx="64">
                  <c:v>75.454282803268299</c:v>
                </c:pt>
                <c:pt idx="65">
                  <c:v>74.656835007728205</c:v>
                </c:pt>
                <c:pt idx="66">
                  <c:v>76.582026827210299</c:v>
                </c:pt>
                <c:pt idx="67">
                  <c:v>77.669237282987297</c:v>
                </c:pt>
                <c:pt idx="68">
                  <c:v>77.997710207201493</c:v>
                </c:pt>
                <c:pt idx="69">
                  <c:v>78.475033512197101</c:v>
                </c:pt>
                <c:pt idx="70">
                  <c:v>78.100288366611395</c:v>
                </c:pt>
                <c:pt idx="71">
                  <c:v>78.654200241501201</c:v>
                </c:pt>
                <c:pt idx="72">
                  <c:v>80.605212688167796</c:v>
                </c:pt>
                <c:pt idx="73">
                  <c:v>80.778518662558795</c:v>
                </c:pt>
                <c:pt idx="74">
                  <c:v>80.624603046540003</c:v>
                </c:pt>
                <c:pt idx="75">
                  <c:v>82.062712853043905</c:v>
                </c:pt>
                <c:pt idx="76">
                  <c:v>83.641520268666795</c:v>
                </c:pt>
                <c:pt idx="77">
                  <c:v>82.108394457515502</c:v>
                </c:pt>
                <c:pt idx="78">
                  <c:v>83.096390312919993</c:v>
                </c:pt>
                <c:pt idx="79">
                  <c:v>84.044460298195702</c:v>
                </c:pt>
                <c:pt idx="80">
                  <c:v>83.211624727547402</c:v>
                </c:pt>
                <c:pt idx="81">
                  <c:v>81.875836594212799</c:v>
                </c:pt>
                <c:pt idx="82">
                  <c:v>82.525300131351997</c:v>
                </c:pt>
                <c:pt idx="83">
                  <c:v>83.842242789671701</c:v>
                </c:pt>
                <c:pt idx="84">
                  <c:v>83.352058257793004</c:v>
                </c:pt>
                <c:pt idx="85">
                  <c:v>84.079611492974095</c:v>
                </c:pt>
                <c:pt idx="86">
                  <c:v>85.155187016299806</c:v>
                </c:pt>
                <c:pt idx="87">
                  <c:v>86.077140872391197</c:v>
                </c:pt>
                <c:pt idx="88">
                  <c:v>86.695215826809601</c:v>
                </c:pt>
                <c:pt idx="89">
                  <c:v>87.459657682067004</c:v>
                </c:pt>
                <c:pt idx="90">
                  <c:v>88.643841513480595</c:v>
                </c:pt>
                <c:pt idx="91">
                  <c:v>88.734283317468694</c:v>
                </c:pt>
                <c:pt idx="92">
                  <c:v>90.789588035602705</c:v>
                </c:pt>
                <c:pt idx="93">
                  <c:v>93.096386712511105</c:v>
                </c:pt>
                <c:pt idx="94">
                  <c:v>95.685990180893199</c:v>
                </c:pt>
                <c:pt idx="95">
                  <c:v>96.331634943109606</c:v>
                </c:pt>
                <c:pt idx="96">
                  <c:v>99.9574624253666</c:v>
                </c:pt>
                <c:pt idx="97">
                  <c:v>102.630471062084</c:v>
                </c:pt>
                <c:pt idx="98">
                  <c:v>106.00205999421701</c:v>
                </c:pt>
                <c:pt idx="99">
                  <c:v>107.230405378436</c:v>
                </c:pt>
                <c:pt idx="100">
                  <c:v>108.222225564835</c:v>
                </c:pt>
                <c:pt idx="101">
                  <c:v>111.348571539479</c:v>
                </c:pt>
                <c:pt idx="102">
                  <c:v>111.904091227531</c:v>
                </c:pt>
                <c:pt idx="103">
                  <c:v>109.858877707723</c:v>
                </c:pt>
                <c:pt idx="104">
                  <c:v>106.66896164491099</c:v>
                </c:pt>
                <c:pt idx="105">
                  <c:v>100.931998834192</c:v>
                </c:pt>
                <c:pt idx="106">
                  <c:v>95.522862600424304</c:v>
                </c:pt>
                <c:pt idx="107">
                  <c:v>91.298056757760904</c:v>
                </c:pt>
                <c:pt idx="108">
                  <c:v>87.958615930409707</c:v>
                </c:pt>
                <c:pt idx="109">
                  <c:v>85.543269760812393</c:v>
                </c:pt>
                <c:pt idx="110">
                  <c:v>85.528860654188094</c:v>
                </c:pt>
                <c:pt idx="111">
                  <c:v>84.830532039162506</c:v>
                </c:pt>
                <c:pt idx="112">
                  <c:v>87.182955032879903</c:v>
                </c:pt>
                <c:pt idx="113">
                  <c:v>88.461664165939695</c:v>
                </c:pt>
                <c:pt idx="114">
                  <c:v>88.866216843761407</c:v>
                </c:pt>
                <c:pt idx="115">
                  <c:v>90.535668439980896</c:v>
                </c:pt>
                <c:pt idx="116">
                  <c:v>91.713751213797494</c:v>
                </c:pt>
                <c:pt idx="117">
                  <c:v>93.537330429277901</c:v>
                </c:pt>
                <c:pt idx="118">
                  <c:v>94.463471548869293</c:v>
                </c:pt>
                <c:pt idx="119">
                  <c:v>95.052753721806894</c:v>
                </c:pt>
                <c:pt idx="120">
                  <c:v>96.404892327672897</c:v>
                </c:pt>
                <c:pt idx="121">
                  <c:v>96.281788905979496</c:v>
                </c:pt>
                <c:pt idx="122">
                  <c:v>98.077593571467503</c:v>
                </c:pt>
                <c:pt idx="123">
                  <c:v>98.698586163235007</c:v>
                </c:pt>
                <c:pt idx="124">
                  <c:v>98.528800642317705</c:v>
                </c:pt>
                <c:pt idx="125">
                  <c:v>98.317386073952093</c:v>
                </c:pt>
                <c:pt idx="126">
                  <c:v>99.199493479905698</c:v>
                </c:pt>
                <c:pt idx="127">
                  <c:v>99.968665864392705</c:v>
                </c:pt>
                <c:pt idx="128">
                  <c:v>101.14446840709699</c:v>
                </c:pt>
                <c:pt idx="129">
                  <c:v>103.060338759738</c:v>
                </c:pt>
                <c:pt idx="130">
                  <c:v>104.34222449585</c:v>
                </c:pt>
                <c:pt idx="131">
                  <c:v>105.97576130839199</c:v>
                </c:pt>
                <c:pt idx="132">
                  <c:v>109.00056250166899</c:v>
                </c:pt>
                <c:pt idx="133">
                  <c:v>112.115938879442</c:v>
                </c:pt>
                <c:pt idx="134">
                  <c:v>114.00300697628499</c:v>
                </c:pt>
                <c:pt idx="135">
                  <c:v>116.75599343983301</c:v>
                </c:pt>
                <c:pt idx="136">
                  <c:v>116.10167508549</c:v>
                </c:pt>
                <c:pt idx="137">
                  <c:v>116.261068679551</c:v>
                </c:pt>
                <c:pt idx="138">
                  <c:v>116.99675442084499</c:v>
                </c:pt>
                <c:pt idx="139">
                  <c:v>116.834734720527</c:v>
                </c:pt>
                <c:pt idx="140">
                  <c:v>116.197843471789</c:v>
                </c:pt>
                <c:pt idx="141">
                  <c:v>116.848099694558</c:v>
                </c:pt>
                <c:pt idx="142">
                  <c:v>117.163301058849</c:v>
                </c:pt>
                <c:pt idx="143">
                  <c:v>116.423465785765</c:v>
                </c:pt>
                <c:pt idx="144">
                  <c:v>117.820459165172</c:v>
                </c:pt>
                <c:pt idx="145">
                  <c:v>118.634549381832</c:v>
                </c:pt>
                <c:pt idx="146">
                  <c:v>118.47677201369299</c:v>
                </c:pt>
                <c:pt idx="147">
                  <c:v>119.288654698823</c:v>
                </c:pt>
                <c:pt idx="148">
                  <c:v>117.41022557354999</c:v>
                </c:pt>
                <c:pt idx="149">
                  <c:v>115.621286753178</c:v>
                </c:pt>
                <c:pt idx="150">
                  <c:v>115.992574276363</c:v>
                </c:pt>
                <c:pt idx="151">
                  <c:v>116.63574682207999</c:v>
                </c:pt>
                <c:pt idx="152">
                  <c:v>116.837170270412</c:v>
                </c:pt>
                <c:pt idx="153">
                  <c:v>116.54621227659</c:v>
                </c:pt>
                <c:pt idx="154">
                  <c:v>116.00490314778</c:v>
                </c:pt>
                <c:pt idx="155">
                  <c:v>116.761315051826</c:v>
                </c:pt>
                <c:pt idx="156">
                  <c:v>117.13748084267201</c:v>
                </c:pt>
                <c:pt idx="157">
                  <c:v>117.63281385001901</c:v>
                </c:pt>
                <c:pt idx="158">
                  <c:v>117.529988056403</c:v>
                </c:pt>
                <c:pt idx="159">
                  <c:v>116.90980330123401</c:v>
                </c:pt>
                <c:pt idx="160">
                  <c:v>115.495666339541</c:v>
                </c:pt>
                <c:pt idx="161">
                  <c:v>115.97551945296399</c:v>
                </c:pt>
                <c:pt idx="162">
                  <c:v>115.32772122443799</c:v>
                </c:pt>
                <c:pt idx="163">
                  <c:v>114.73736319071899</c:v>
                </c:pt>
                <c:pt idx="164">
                  <c:v>115.027316021554</c:v>
                </c:pt>
                <c:pt idx="165">
                  <c:v>114.23205126569999</c:v>
                </c:pt>
                <c:pt idx="166">
                  <c:v>114.840938006565</c:v>
                </c:pt>
                <c:pt idx="167">
                  <c:v>115.44879888124601</c:v>
                </c:pt>
                <c:pt idx="168">
                  <c:v>115.560457061859</c:v>
                </c:pt>
                <c:pt idx="169">
                  <c:v>114.537698344022</c:v>
                </c:pt>
                <c:pt idx="170">
                  <c:v>115.30859822894401</c:v>
                </c:pt>
                <c:pt idx="171">
                  <c:v>115.33812715739199</c:v>
                </c:pt>
                <c:pt idx="172">
                  <c:v>115.233611983424</c:v>
                </c:pt>
                <c:pt idx="173">
                  <c:v>114.156599242985</c:v>
                </c:pt>
                <c:pt idx="174">
                  <c:v>115.164855280872</c:v>
                </c:pt>
                <c:pt idx="175">
                  <c:v>114.195751227949</c:v>
                </c:pt>
                <c:pt idx="176">
                  <c:v>111.462546699396</c:v>
                </c:pt>
                <c:pt idx="177">
                  <c:v>110.09981372062801</c:v>
                </c:pt>
                <c:pt idx="178">
                  <c:v>108.27211341979999</c:v>
                </c:pt>
                <c:pt idx="179">
                  <c:v>104.21479289793299</c:v>
                </c:pt>
                <c:pt idx="180">
                  <c:v>103.166132665248</c:v>
                </c:pt>
                <c:pt idx="181">
                  <c:v>100.75790598976999</c:v>
                </c:pt>
                <c:pt idx="182">
                  <c:v>98.609041862069503</c:v>
                </c:pt>
                <c:pt idx="183">
                  <c:v>98.646450250212098</c:v>
                </c:pt>
                <c:pt idx="184">
                  <c:v>100.11346239874401</c:v>
                </c:pt>
                <c:pt idx="185">
                  <c:v>98.822713865276896</c:v>
                </c:pt>
                <c:pt idx="186">
                  <c:v>97.016129516168704</c:v>
                </c:pt>
                <c:pt idx="187">
                  <c:v>94.555437350521899</c:v>
                </c:pt>
                <c:pt idx="188">
                  <c:v>93.436678986808602</c:v>
                </c:pt>
                <c:pt idx="189">
                  <c:v>93.275655876080293</c:v>
                </c:pt>
                <c:pt idx="190">
                  <c:v>91.775629042389397</c:v>
                </c:pt>
                <c:pt idx="191">
                  <c:v>89.720918022453404</c:v>
                </c:pt>
                <c:pt idx="192">
                  <c:v>86.693270061454498</c:v>
                </c:pt>
                <c:pt idx="193">
                  <c:v>86.687672673688496</c:v>
                </c:pt>
                <c:pt idx="194">
                  <c:v>87.868815403417997</c:v>
                </c:pt>
                <c:pt idx="195">
                  <c:v>88.504168337856598</c:v>
                </c:pt>
                <c:pt idx="196">
                  <c:v>88.941291550564799</c:v>
                </c:pt>
                <c:pt idx="197">
                  <c:v>89.4914549626221</c:v>
                </c:pt>
                <c:pt idx="198">
                  <c:v>89.891778763198403</c:v>
                </c:pt>
                <c:pt idx="199">
                  <c:v>90.076303460615506</c:v>
                </c:pt>
                <c:pt idx="200">
                  <c:v>90.332543935954007</c:v>
                </c:pt>
                <c:pt idx="201">
                  <c:v>91.529312664284902</c:v>
                </c:pt>
                <c:pt idx="202">
                  <c:v>90.385380302943602</c:v>
                </c:pt>
                <c:pt idx="203">
                  <c:v>92.589254972168305</c:v>
                </c:pt>
                <c:pt idx="204">
                  <c:v>93.305684759876996</c:v>
                </c:pt>
                <c:pt idx="205">
                  <c:v>95.102060519174103</c:v>
                </c:pt>
                <c:pt idx="206">
                  <c:v>95.047991036610597</c:v>
                </c:pt>
                <c:pt idx="207">
                  <c:v>95.383777274840199</c:v>
                </c:pt>
                <c:pt idx="208">
                  <c:v>94.566321297340295</c:v>
                </c:pt>
                <c:pt idx="209">
                  <c:v>94.975643445267707</c:v>
                </c:pt>
                <c:pt idx="210">
                  <c:v>95.003181325096193</c:v>
                </c:pt>
                <c:pt idx="211">
                  <c:v>95.658533031152103</c:v>
                </c:pt>
                <c:pt idx="212">
                  <c:v>96.988571808625807</c:v>
                </c:pt>
                <c:pt idx="213">
                  <c:v>96.968482775678694</c:v>
                </c:pt>
                <c:pt idx="214">
                  <c:v>97.996182279388293</c:v>
                </c:pt>
                <c:pt idx="215">
                  <c:v>99.164323136120103</c:v>
                </c:pt>
                <c:pt idx="216">
                  <c:v>102.203411536959</c:v>
                </c:pt>
                <c:pt idx="217">
                  <c:v>102.39081193547401</c:v>
                </c:pt>
                <c:pt idx="218">
                  <c:v>102.33453189295901</c:v>
                </c:pt>
                <c:pt idx="219">
                  <c:v>102.847025134443</c:v>
                </c:pt>
                <c:pt idx="220">
                  <c:v>102.514935765847</c:v>
                </c:pt>
                <c:pt idx="221">
                  <c:v>101.88679194383499</c:v>
                </c:pt>
                <c:pt idx="222">
                  <c:v>100.772783607151</c:v>
                </c:pt>
                <c:pt idx="223">
                  <c:v>101.04248953221899</c:v>
                </c:pt>
                <c:pt idx="224">
                  <c:v>101.96557566115099</c:v>
                </c:pt>
                <c:pt idx="225">
                  <c:v>102.20797945090899</c:v>
                </c:pt>
                <c:pt idx="226">
                  <c:v>100.296793820139</c:v>
                </c:pt>
                <c:pt idx="227">
                  <c:v>98.628667238363505</c:v>
                </c:pt>
                <c:pt idx="228">
                  <c:v>98.928292971324694</c:v>
                </c:pt>
                <c:pt idx="229">
                  <c:v>101.708507206772</c:v>
                </c:pt>
                <c:pt idx="230">
                  <c:v>101.761523093999</c:v>
                </c:pt>
                <c:pt idx="231">
                  <c:v>101.139873472456</c:v>
                </c:pt>
                <c:pt idx="232">
                  <c:v>99.755897723028596</c:v>
                </c:pt>
                <c:pt idx="233">
                  <c:v>99.551034335358906</c:v>
                </c:pt>
                <c:pt idx="234">
                  <c:v>99.618904156958607</c:v>
                </c:pt>
                <c:pt idx="235">
                  <c:v>98.334130161712494</c:v>
                </c:pt>
                <c:pt idx="236">
                  <c:v>98.5436516992783</c:v>
                </c:pt>
                <c:pt idx="237">
                  <c:v>98.446206446417193</c:v>
                </c:pt>
                <c:pt idx="238">
                  <c:v>98.759681347365202</c:v>
                </c:pt>
                <c:pt idx="239">
                  <c:v>98.078485669127403</c:v>
                </c:pt>
                <c:pt idx="240">
                  <c:v>97.566859430273396</c:v>
                </c:pt>
                <c:pt idx="241">
                  <c:v>98.088351929415197</c:v>
                </c:pt>
                <c:pt idx="242">
                  <c:v>94.038987815583894</c:v>
                </c:pt>
                <c:pt idx="243">
                  <c:v>92.834946118739694</c:v>
                </c:pt>
              </c:numCache>
            </c:numRef>
          </c:val>
          <c:smooth val="0"/>
          <c:extLst>
            <c:ext xmlns:c16="http://schemas.microsoft.com/office/drawing/2014/chart" uri="{C3380CC4-5D6E-409C-BE32-E72D297353CC}">
              <c16:uniqueId val="{00000002-1E8E-4623-B856-7F63E65BBF18}"/>
            </c:ext>
          </c:extLst>
        </c:ser>
        <c:dLbls>
          <c:showLegendKey val="0"/>
          <c:showVal val="0"/>
          <c:showCatName val="0"/>
          <c:showSerName val="0"/>
          <c:showPercent val="0"/>
          <c:showBubbleSize val="0"/>
        </c:dLbls>
        <c:smooth val="0"/>
        <c:axId val="190070144"/>
        <c:axId val="190088320"/>
        <c:extLst/>
      </c:lineChart>
      <c:dateAx>
        <c:axId val="190070144"/>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88320"/>
        <c:crosses val="autoZero"/>
        <c:auto val="1"/>
        <c:lblOffset val="100"/>
        <c:baseTimeUnit val="days"/>
      </c:dateAx>
      <c:valAx>
        <c:axId val="190088320"/>
        <c:scaling>
          <c:orientation val="minMax"/>
          <c:min val="20"/>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070144"/>
        <c:crosses val="autoZero"/>
        <c:crossBetween val="between"/>
      </c:valAx>
      <c:spPr>
        <a:noFill/>
        <a:ln>
          <a:noFill/>
        </a:ln>
        <a:effectLst/>
      </c:spPr>
    </c:plotArea>
    <c:legend>
      <c:legendPos val="r"/>
      <c:layout>
        <c:manualLayout>
          <c:xMode val="edge"/>
          <c:yMode val="edge"/>
          <c:x val="6.9968722669260533E-2"/>
          <c:y val="4.0231189791236452E-2"/>
          <c:w val="0.27854093539512381"/>
          <c:h val="0.17113244011067189"/>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1799477594952419E-2"/>
          <c:y val="3.5134369290238734E-2"/>
          <c:w val="0.92084121486515025"/>
          <c:h val="0.8405465395754157"/>
        </c:manualLayout>
      </c:layout>
      <c:lineChart>
        <c:grouping val="standard"/>
        <c:varyColors val="0"/>
        <c:ser>
          <c:idx val="0"/>
          <c:order val="0"/>
          <c:tx>
            <c:strRef>
              <c:f>Sheet1!$B$1</c:f>
              <c:strCache>
                <c:ptCount val="1"/>
                <c:pt idx="0">
                  <c:v>China (Exports)</c:v>
                </c:pt>
              </c:strCache>
            </c:strRef>
          </c:tx>
          <c:spPr>
            <a:ln w="28575" cap="rnd">
              <a:solidFill>
                <a:schemeClr val="accent1"/>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Sheet1!$I$2:$I$85</c:f>
              <c:numCache>
                <c:formatCode>0.0</c:formatCode>
                <c:ptCount val="84"/>
                <c:pt idx="0">
                  <c:v>100</c:v>
                </c:pt>
                <c:pt idx="1">
                  <c:v>83.257166597424188</c:v>
                </c:pt>
                <c:pt idx="2">
                  <c:v>120.09109233870348</c:v>
                </c:pt>
                <c:pt idx="3">
                  <c:v>118.40157565126405</c:v>
                </c:pt>
                <c:pt idx="4">
                  <c:v>112.50211574266413</c:v>
                </c:pt>
                <c:pt idx="5">
                  <c:v>125.11348074289495</c:v>
                </c:pt>
                <c:pt idx="6">
                  <c:v>123.61630429765039</c:v>
                </c:pt>
                <c:pt idx="7">
                  <c:v>139.66363538444969</c:v>
                </c:pt>
                <c:pt idx="8">
                  <c:v>140.9915524165628</c:v>
                </c:pt>
                <c:pt idx="9">
                  <c:v>135.60294819123234</c:v>
                </c:pt>
                <c:pt idx="10">
                  <c:v>147.49265260274817</c:v>
                </c:pt>
                <c:pt idx="11">
                  <c:v>144.78450199264489</c:v>
                </c:pt>
                <c:pt idx="12">
                  <c:v>133.24408746095492</c:v>
                </c:pt>
                <c:pt idx="13">
                  <c:v>126.40446844850668</c:v>
                </c:pt>
                <c:pt idx="14">
                  <c:v>128.60022465340288</c:v>
                </c:pt>
                <c:pt idx="15">
                  <c:v>150.01615658034439</c:v>
                </c:pt>
                <c:pt idx="16">
                  <c:v>144.75372755389373</c:v>
                </c:pt>
                <c:pt idx="17">
                  <c:v>159.09461601194047</c:v>
                </c:pt>
                <c:pt idx="18">
                  <c:v>165.92038652695072</c:v>
                </c:pt>
                <c:pt idx="19">
                  <c:v>171.45055317053655</c:v>
                </c:pt>
                <c:pt idx="20">
                  <c:v>172.87694840665344</c:v>
                </c:pt>
                <c:pt idx="21">
                  <c:v>165.78959516225822</c:v>
                </c:pt>
                <c:pt idx="22">
                  <c:v>180.9413900813984</c:v>
                </c:pt>
                <c:pt idx="23">
                  <c:v>176.04825431996184</c:v>
                </c:pt>
                <c:pt idx="24">
                  <c:v>168.88396497868868</c:v>
                </c:pt>
                <c:pt idx="25">
                  <c:v>134.42428718706242</c:v>
                </c:pt>
                <c:pt idx="26">
                  <c:v>167.71761375001924</c:v>
                </c:pt>
                <c:pt idx="27">
                  <c:v>183.1156041791688</c:v>
                </c:pt>
                <c:pt idx="28">
                  <c:v>185.72219914139316</c:v>
                </c:pt>
                <c:pt idx="29">
                  <c:v>186.67774546461709</c:v>
                </c:pt>
                <c:pt idx="30">
                  <c:v>210.55409376971488</c:v>
                </c:pt>
                <c:pt idx="31">
                  <c:v>208.32294696025482</c:v>
                </c:pt>
                <c:pt idx="32">
                  <c:v>210.43407345858532</c:v>
                </c:pt>
                <c:pt idx="33">
                  <c:v>197.77500807829017</c:v>
                </c:pt>
                <c:pt idx="34">
                  <c:v>176.92994199018295</c:v>
                </c:pt>
                <c:pt idx="35">
                  <c:v>170.88276477557741</c:v>
                </c:pt>
                <c:pt idx="36">
                  <c:v>139.2312545199957</c:v>
                </c:pt>
                <c:pt idx="37">
                  <c:v>99.810737201680283</c:v>
                </c:pt>
                <c:pt idx="38">
                  <c:v>138.82195448460507</c:v>
                </c:pt>
                <c:pt idx="39">
                  <c:v>141.44393666620505</c:v>
                </c:pt>
                <c:pt idx="40">
                  <c:v>136.48309713951591</c:v>
                </c:pt>
                <c:pt idx="41">
                  <c:v>146.88331871547493</c:v>
                </c:pt>
                <c:pt idx="42">
                  <c:v>162.16744372124515</c:v>
                </c:pt>
                <c:pt idx="43">
                  <c:v>159.50853221314375</c:v>
                </c:pt>
                <c:pt idx="44">
                  <c:v>178.28401729523458</c:v>
                </c:pt>
                <c:pt idx="45">
                  <c:v>170.24727261536569</c:v>
                </c:pt>
                <c:pt idx="46">
                  <c:v>174.88959670098018</c:v>
                </c:pt>
                <c:pt idx="47">
                  <c:v>201.1725061164197</c:v>
                </c:pt>
                <c:pt idx="48">
                  <c:v>168.47466494329811</c:v>
                </c:pt>
                <c:pt idx="49">
                  <c:v>145.35229038760406</c:v>
                </c:pt>
                <c:pt idx="50">
                  <c:v>172.42764160088632</c:v>
                </c:pt>
                <c:pt idx="51">
                  <c:v>184.41736293834342</c:v>
                </c:pt>
                <c:pt idx="52">
                  <c:v>202.58966902091123</c:v>
                </c:pt>
                <c:pt idx="53">
                  <c:v>211.32653218236931</c:v>
                </c:pt>
                <c:pt idx="54">
                  <c:v>223.78248626690672</c:v>
                </c:pt>
                <c:pt idx="55">
                  <c:v>214.24548769791812</c:v>
                </c:pt>
                <c:pt idx="56">
                  <c:v>222.99619935681423</c:v>
                </c:pt>
                <c:pt idx="57">
                  <c:v>209.1384695871609</c:v>
                </c:pt>
                <c:pt idx="58">
                  <c:v>235.85375986705444</c:v>
                </c:pt>
                <c:pt idx="59">
                  <c:v>237.11858929972766</c:v>
                </c:pt>
                <c:pt idx="60">
                  <c:v>231.88077982427794</c:v>
                </c:pt>
                <c:pt idx="61">
                  <c:v>148.7651756451092</c:v>
                </c:pt>
                <c:pt idx="62">
                  <c:v>234.09192324854976</c:v>
                </c:pt>
                <c:pt idx="63">
                  <c:v>239.41282370862763</c:v>
                </c:pt>
                <c:pt idx="64">
                  <c:v>241.65781901552572</c:v>
                </c:pt>
                <c:pt idx="65">
                  <c:v>249.11138808105986</c:v>
                </c:pt>
                <c:pt idx="66">
                  <c:v>269.5086860853375</c:v>
                </c:pt>
                <c:pt idx="67">
                  <c:v>266.56664974072532</c:v>
                </c:pt>
                <c:pt idx="68">
                  <c:v>260.93646617119816</c:v>
                </c:pt>
                <c:pt idx="69">
                  <c:v>242.12097431873087</c:v>
                </c:pt>
                <c:pt idx="70">
                  <c:v>268.33156380310515</c:v>
                </c:pt>
                <c:pt idx="71">
                  <c:v>268.69624090230656</c:v>
                </c:pt>
                <c:pt idx="72">
                  <c:v>230.5944082844789</c:v>
                </c:pt>
                <c:pt idx="73">
                  <c:v>176.04363815414916</c:v>
                </c:pt>
                <c:pt idx="74">
                  <c:v>254.77696225515086</c:v>
                </c:pt>
                <c:pt idx="75">
                  <c:v>251.01017095200726</c:v>
                </c:pt>
                <c:pt idx="76">
                  <c:v>278.56098724399516</c:v>
                </c:pt>
                <c:pt idx="77">
                  <c:v>276.70990475311208</c:v>
                </c:pt>
                <c:pt idx="78">
                  <c:v>272.22760774900371</c:v>
                </c:pt>
                <c:pt idx="79">
                  <c:v>273.69247103355951</c:v>
                </c:pt>
                <c:pt idx="80">
                  <c:v>286.38077213066828</c:v>
                </c:pt>
                <c:pt idx="81">
                  <c:v>270.07031959254641</c:v>
                </c:pt>
                <c:pt idx="82">
                  <c:v>275.95593100370832</c:v>
                </c:pt>
                <c:pt idx="83">
                  <c:v>306.37800243118068</c:v>
                </c:pt>
              </c:numCache>
            </c:numRef>
          </c:val>
          <c:smooth val="0"/>
          <c:extLst>
            <c:ext xmlns:c16="http://schemas.microsoft.com/office/drawing/2014/chart" uri="{C3380CC4-5D6E-409C-BE32-E72D297353CC}">
              <c16:uniqueId val="{00000000-0950-4959-9F85-42B7EF9BEF79}"/>
            </c:ext>
          </c:extLst>
        </c:ser>
        <c:ser>
          <c:idx val="1"/>
          <c:order val="1"/>
          <c:tx>
            <c:strRef>
              <c:f>Sheet1!$C$1</c:f>
              <c:strCache>
                <c:ptCount val="1"/>
                <c:pt idx="0">
                  <c:v>Japan (Exports)</c:v>
                </c:pt>
              </c:strCache>
            </c:strRef>
          </c:tx>
          <c:spPr>
            <a:ln w="28575" cap="rnd">
              <a:solidFill>
                <a:schemeClr val="accent2"/>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Sheet1!$J$2:$J$85</c:f>
              <c:numCache>
                <c:formatCode>0.0</c:formatCode>
                <c:ptCount val="84"/>
                <c:pt idx="0">
                  <c:v>100</c:v>
                </c:pt>
                <c:pt idx="1">
                  <c:v>114.49032583767152</c:v>
                </c:pt>
                <c:pt idx="2">
                  <c:v>134.02420308905269</c:v>
                </c:pt>
                <c:pt idx="3">
                  <c:v>120.75850087659164</c:v>
                </c:pt>
                <c:pt idx="4">
                  <c:v>117.91040981012411</c:v>
                </c:pt>
                <c:pt idx="5">
                  <c:v>126.3272262358746</c:v>
                </c:pt>
                <c:pt idx="6">
                  <c:v>126.08006311747033</c:v>
                </c:pt>
                <c:pt idx="7">
                  <c:v>122.26632736539618</c:v>
                </c:pt>
                <c:pt idx="8">
                  <c:v>134.65269512255168</c:v>
                </c:pt>
                <c:pt idx="9">
                  <c:v>128.29011751089061</c:v>
                </c:pt>
                <c:pt idx="10">
                  <c:v>130.35579731492672</c:v>
                </c:pt>
                <c:pt idx="11">
                  <c:v>137.0882073563815</c:v>
                </c:pt>
                <c:pt idx="12">
                  <c:v>113.9086271606907</c:v>
                </c:pt>
                <c:pt idx="13">
                  <c:v>122.91134494332067</c:v>
                </c:pt>
                <c:pt idx="14">
                  <c:v>147.81382997771632</c:v>
                </c:pt>
                <c:pt idx="15">
                  <c:v>128.76075392919876</c:v>
                </c:pt>
                <c:pt idx="16">
                  <c:v>125.52223752319883</c:v>
                </c:pt>
                <c:pt idx="17">
                  <c:v>137.10396065486523</c:v>
                </c:pt>
                <c:pt idx="18">
                  <c:v>134.03376354894695</c:v>
                </c:pt>
                <c:pt idx="19">
                  <c:v>139.05819892441073</c:v>
                </c:pt>
                <c:pt idx="20">
                  <c:v>145.55400891788636</c:v>
                </c:pt>
                <c:pt idx="21">
                  <c:v>149.64512877872315</c:v>
                </c:pt>
                <c:pt idx="22">
                  <c:v>150.80603841670788</c:v>
                </c:pt>
                <c:pt idx="23">
                  <c:v>152.81515523633925</c:v>
                </c:pt>
                <c:pt idx="24">
                  <c:v>137.34563358760397</c:v>
                </c:pt>
                <c:pt idx="25">
                  <c:v>150.15006512699651</c:v>
                </c:pt>
                <c:pt idx="26">
                  <c:v>175.85397152987713</c:v>
                </c:pt>
                <c:pt idx="27">
                  <c:v>155.10304316496757</c:v>
                </c:pt>
                <c:pt idx="28">
                  <c:v>150.81357734900604</c:v>
                </c:pt>
                <c:pt idx="29">
                  <c:v>154.36561132563403</c:v>
                </c:pt>
                <c:pt idx="30">
                  <c:v>164.70395115479153</c:v>
                </c:pt>
                <c:pt idx="31">
                  <c:v>148.88461901624549</c:v>
                </c:pt>
                <c:pt idx="32">
                  <c:v>159.11372541076469</c:v>
                </c:pt>
                <c:pt idx="33">
                  <c:v>159.01749906433929</c:v>
                </c:pt>
                <c:pt idx="34">
                  <c:v>127.05456281196876</c:v>
                </c:pt>
                <c:pt idx="35">
                  <c:v>122.04789850253812</c:v>
                </c:pt>
                <c:pt idx="36">
                  <c:v>88.686466095315907</c:v>
                </c:pt>
                <c:pt idx="37">
                  <c:v>88.040730168130949</c:v>
                </c:pt>
                <c:pt idx="38">
                  <c:v>98.340142433173199</c:v>
                </c:pt>
                <c:pt idx="39">
                  <c:v>97.76081430923729</c:v>
                </c:pt>
                <c:pt idx="40">
                  <c:v>96.31356352737734</c:v>
                </c:pt>
                <c:pt idx="41">
                  <c:v>109.83412847253717</c:v>
                </c:pt>
                <c:pt idx="42">
                  <c:v>118.25358325741047</c:v>
                </c:pt>
                <c:pt idx="43">
                  <c:v>109.72045268453006</c:v>
                </c:pt>
                <c:pt idx="44">
                  <c:v>128.85242983014072</c:v>
                </c:pt>
                <c:pt idx="45">
                  <c:v>135.65471865739454</c:v>
                </c:pt>
                <c:pt idx="46">
                  <c:v>129.04309970961404</c:v>
                </c:pt>
                <c:pt idx="47">
                  <c:v>139.42022750684603</c:v>
                </c:pt>
                <c:pt idx="48">
                  <c:v>124.04763519417034</c:v>
                </c:pt>
                <c:pt idx="49">
                  <c:v>131.03255430828813</c:v>
                </c:pt>
                <c:pt idx="50">
                  <c:v>152.95412470654836</c:v>
                </c:pt>
                <c:pt idx="51">
                  <c:v>145.53545035280831</c:v>
                </c:pt>
                <c:pt idx="52">
                  <c:v>133.47951687783143</c:v>
                </c:pt>
                <c:pt idx="53">
                  <c:v>148.89462150631257</c:v>
                </c:pt>
                <c:pt idx="54">
                  <c:v>157.36857764385599</c:v>
                </c:pt>
                <c:pt idx="55">
                  <c:v>140.63655732564996</c:v>
                </c:pt>
                <c:pt idx="56">
                  <c:v>159.67306412305612</c:v>
                </c:pt>
                <c:pt idx="57">
                  <c:v>161.28330287904984</c:v>
                </c:pt>
                <c:pt idx="58">
                  <c:v>152.1838061273954</c:v>
                </c:pt>
                <c:pt idx="59">
                  <c:v>169.04306014441727</c:v>
                </c:pt>
                <c:pt idx="60">
                  <c:v>138.82108858615101</c:v>
                </c:pt>
                <c:pt idx="61">
                  <c:v>156.3164298388466</c:v>
                </c:pt>
                <c:pt idx="62">
                  <c:v>165.34180288723971</c:v>
                </c:pt>
                <c:pt idx="63">
                  <c:v>142.75387463990174</c:v>
                </c:pt>
                <c:pt idx="64">
                  <c:v>135.16346122284369</c:v>
                </c:pt>
                <c:pt idx="65">
                  <c:v>165.51853550191532</c:v>
                </c:pt>
                <c:pt idx="66">
                  <c:v>168.00057081680814</c:v>
                </c:pt>
                <c:pt idx="67">
                  <c:v>160.05292640201668</c:v>
                </c:pt>
                <c:pt idx="68">
                  <c:v>179.4742582733075</c:v>
                </c:pt>
                <c:pt idx="69">
                  <c:v>165.52405530222825</c:v>
                </c:pt>
                <c:pt idx="70">
                  <c:v>154.55573890532301</c:v>
                </c:pt>
                <c:pt idx="71">
                  <c:v>166.79116086556749</c:v>
                </c:pt>
                <c:pt idx="72">
                  <c:v>135.29248472506339</c:v>
                </c:pt>
                <c:pt idx="73">
                  <c:v>160.19515736878262</c:v>
                </c:pt>
                <c:pt idx="74">
                  <c:v>173.63270262514851</c:v>
                </c:pt>
                <c:pt idx="75">
                  <c:v>157.56811283530368</c:v>
                </c:pt>
                <c:pt idx="76">
                  <c:v>151.57960322725376</c:v>
                </c:pt>
                <c:pt idx="77">
                  <c:v>164.1132577302883</c:v>
                </c:pt>
                <c:pt idx="78">
                  <c:v>155.18667557855565</c:v>
                </c:pt>
                <c:pt idx="79">
                  <c:v>147.95930853547438</c:v>
                </c:pt>
                <c:pt idx="80">
                  <c:v>158.15472409131795</c:v>
                </c:pt>
                <c:pt idx="81">
                  <c:v>150.41729743318837</c:v>
                </c:pt>
                <c:pt idx="82">
                  <c:v>142.31508851182426</c:v>
                </c:pt>
                <c:pt idx="83">
                  <c:v>146.27786278899939</c:v>
                </c:pt>
              </c:numCache>
            </c:numRef>
          </c:val>
          <c:smooth val="0"/>
          <c:extLst>
            <c:ext xmlns:c16="http://schemas.microsoft.com/office/drawing/2014/chart" uri="{C3380CC4-5D6E-409C-BE32-E72D297353CC}">
              <c16:uniqueId val="{00000001-0950-4959-9F85-42B7EF9BEF79}"/>
            </c:ext>
          </c:extLst>
        </c:ser>
        <c:ser>
          <c:idx val="2"/>
          <c:order val="2"/>
          <c:tx>
            <c:strRef>
              <c:f>Sheet1!$D$1</c:f>
              <c:strCache>
                <c:ptCount val="1"/>
                <c:pt idx="0">
                  <c:v>Korea (Exports)</c:v>
                </c:pt>
              </c:strCache>
            </c:strRef>
          </c:tx>
          <c:spPr>
            <a:ln w="28575" cap="rnd">
              <a:solidFill>
                <a:schemeClr val="accent3"/>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Sheet1!$K$2:$K$85</c:f>
              <c:numCache>
                <c:formatCode>0.0</c:formatCode>
                <c:ptCount val="84"/>
                <c:pt idx="0">
                  <c:v>100</c:v>
                </c:pt>
                <c:pt idx="1">
                  <c:v>102.27448619829735</c:v>
                </c:pt>
                <c:pt idx="2">
                  <c:v>115.40115229168457</c:v>
                </c:pt>
                <c:pt idx="3">
                  <c:v>110.02665749419556</c:v>
                </c:pt>
                <c:pt idx="4">
                  <c:v>120.10920973428499</c:v>
                </c:pt>
                <c:pt idx="5">
                  <c:v>120.16940407601686</c:v>
                </c:pt>
                <c:pt idx="6">
                  <c:v>110.81778312838593</c:v>
                </c:pt>
                <c:pt idx="7">
                  <c:v>117.32307163126666</c:v>
                </c:pt>
                <c:pt idx="8">
                  <c:v>127.48731619227793</c:v>
                </c:pt>
                <c:pt idx="9">
                  <c:v>120.45747699716227</c:v>
                </c:pt>
                <c:pt idx="10">
                  <c:v>131.57623183420759</c:v>
                </c:pt>
                <c:pt idx="11">
                  <c:v>123.72087023819761</c:v>
                </c:pt>
                <c:pt idx="12">
                  <c:v>120.78854587668759</c:v>
                </c:pt>
                <c:pt idx="13">
                  <c:v>112.75690085131997</c:v>
                </c:pt>
                <c:pt idx="14">
                  <c:v>130.64751913320148</c:v>
                </c:pt>
                <c:pt idx="15">
                  <c:v>128.74709777280935</c:v>
                </c:pt>
                <c:pt idx="16">
                  <c:v>133.45945481124775</c:v>
                </c:pt>
                <c:pt idx="17">
                  <c:v>137.58706681571934</c:v>
                </c:pt>
                <c:pt idx="18">
                  <c:v>129.87789147820106</c:v>
                </c:pt>
                <c:pt idx="19">
                  <c:v>133.27887178605212</c:v>
                </c:pt>
                <c:pt idx="20">
                  <c:v>126.0813483532548</c:v>
                </c:pt>
                <c:pt idx="21">
                  <c:v>148.05228308538997</c:v>
                </c:pt>
                <c:pt idx="22">
                  <c:v>153.95992776678992</c:v>
                </c:pt>
                <c:pt idx="23">
                  <c:v>142.01565052885027</c:v>
                </c:pt>
                <c:pt idx="24">
                  <c:v>138.76945567116692</c:v>
                </c:pt>
                <c:pt idx="25">
                  <c:v>134.05279903689055</c:v>
                </c:pt>
                <c:pt idx="26">
                  <c:v>154.75105340098031</c:v>
                </c:pt>
                <c:pt idx="27">
                  <c:v>162.73970246796802</c:v>
                </c:pt>
                <c:pt idx="28">
                  <c:v>169.33098288760857</c:v>
                </c:pt>
                <c:pt idx="29">
                  <c:v>160.19864132771519</c:v>
                </c:pt>
                <c:pt idx="30">
                  <c:v>176.11574511995875</c:v>
                </c:pt>
                <c:pt idx="31">
                  <c:v>157.41250322469688</c:v>
                </c:pt>
                <c:pt idx="32">
                  <c:v>160.9252730243357</c:v>
                </c:pt>
                <c:pt idx="33">
                  <c:v>159.56230114369251</c:v>
                </c:pt>
                <c:pt idx="34">
                  <c:v>124.00894315934303</c:v>
                </c:pt>
                <c:pt idx="35">
                  <c:v>116.59643993464614</c:v>
                </c:pt>
                <c:pt idx="36">
                  <c:v>90.863358844268632</c:v>
                </c:pt>
                <c:pt idx="37">
                  <c:v>109.19683549746324</c:v>
                </c:pt>
                <c:pt idx="38">
                  <c:v>119.92002751741336</c:v>
                </c:pt>
                <c:pt idx="39">
                  <c:v>130.39384297876001</c:v>
                </c:pt>
                <c:pt idx="40">
                  <c:v>119.63195459626795</c:v>
                </c:pt>
                <c:pt idx="41">
                  <c:v>138.48998194169749</c:v>
                </c:pt>
                <c:pt idx="42">
                  <c:v>137.19150399862411</c:v>
                </c:pt>
                <c:pt idx="43">
                  <c:v>124.47329950984607</c:v>
                </c:pt>
                <c:pt idx="44">
                  <c:v>145.85089001633847</c:v>
                </c:pt>
                <c:pt idx="45">
                  <c:v>146.05727061656205</c:v>
                </c:pt>
                <c:pt idx="46">
                  <c:v>146.15186172499784</c:v>
                </c:pt>
                <c:pt idx="47">
                  <c:v>154.82844612606414</c:v>
                </c:pt>
                <c:pt idx="48">
                  <c:v>132.14807808066041</c:v>
                </c:pt>
                <c:pt idx="49">
                  <c:v>142.05434689139221</c:v>
                </c:pt>
                <c:pt idx="50">
                  <c:v>160.41362111961476</c:v>
                </c:pt>
                <c:pt idx="51">
                  <c:v>168.97841602889326</c:v>
                </c:pt>
                <c:pt idx="52">
                  <c:v>167.20268294780291</c:v>
                </c:pt>
                <c:pt idx="53">
                  <c:v>180.79370539169318</c:v>
                </c:pt>
                <c:pt idx="54">
                  <c:v>173.80686215495743</c:v>
                </c:pt>
                <c:pt idx="55">
                  <c:v>156.85355576575802</c:v>
                </c:pt>
                <c:pt idx="56">
                  <c:v>169.45137157107234</c:v>
                </c:pt>
                <c:pt idx="57">
                  <c:v>186.34448361853987</c:v>
                </c:pt>
                <c:pt idx="58">
                  <c:v>177.40562387135611</c:v>
                </c:pt>
                <c:pt idx="59">
                  <c:v>189.80565826812278</c:v>
                </c:pt>
                <c:pt idx="60">
                  <c:v>191.19012812795597</c:v>
                </c:pt>
                <c:pt idx="61">
                  <c:v>165.40975148336057</c:v>
                </c:pt>
                <c:pt idx="62">
                  <c:v>206.56978244045061</c:v>
                </c:pt>
                <c:pt idx="63">
                  <c:v>208.68948318858028</c:v>
                </c:pt>
                <c:pt idx="64">
                  <c:v>203.86533665835412</c:v>
                </c:pt>
                <c:pt idx="65">
                  <c:v>200.95451027603403</c:v>
                </c:pt>
                <c:pt idx="66">
                  <c:v>210.47381546134662</c:v>
                </c:pt>
                <c:pt idx="67">
                  <c:v>196.73230716312668</c:v>
                </c:pt>
                <c:pt idx="68">
                  <c:v>200.01719838335194</c:v>
                </c:pt>
                <c:pt idx="69">
                  <c:v>200.52025109639695</c:v>
                </c:pt>
                <c:pt idx="70">
                  <c:v>198.01788631868604</c:v>
                </c:pt>
                <c:pt idx="71">
                  <c:v>205.58087539771265</c:v>
                </c:pt>
                <c:pt idx="72">
                  <c:v>177.14334852523862</c:v>
                </c:pt>
                <c:pt idx="73">
                  <c:v>199.14008083240176</c:v>
                </c:pt>
                <c:pt idx="74">
                  <c:v>203.49987101212488</c:v>
                </c:pt>
                <c:pt idx="75">
                  <c:v>198.18987015220569</c:v>
                </c:pt>
                <c:pt idx="76">
                  <c:v>201.53065611832486</c:v>
                </c:pt>
                <c:pt idx="77">
                  <c:v>202.78183850718031</c:v>
                </c:pt>
                <c:pt idx="78">
                  <c:v>192.05434689139221</c:v>
                </c:pt>
                <c:pt idx="79">
                  <c:v>185.07610284633245</c:v>
                </c:pt>
                <c:pt idx="80">
                  <c:v>195.25754579069567</c:v>
                </c:pt>
                <c:pt idx="81">
                  <c:v>202.45936881933096</c:v>
                </c:pt>
                <c:pt idx="82">
                  <c:v>205.5421790351707</c:v>
                </c:pt>
                <c:pt idx="83">
                  <c:v>192.94436322985641</c:v>
                </c:pt>
              </c:numCache>
            </c:numRef>
          </c:val>
          <c:smooth val="0"/>
          <c:extLst>
            <c:ext xmlns:c16="http://schemas.microsoft.com/office/drawing/2014/chart" uri="{C3380CC4-5D6E-409C-BE32-E72D297353CC}">
              <c16:uniqueId val="{00000002-0950-4959-9F85-42B7EF9BEF79}"/>
            </c:ext>
          </c:extLst>
        </c:ser>
        <c:ser>
          <c:idx val="5"/>
          <c:order val="3"/>
          <c:tx>
            <c:strRef>
              <c:f>Sheet1!$L$1</c:f>
              <c:strCache>
                <c:ptCount val="1"/>
                <c:pt idx="0">
                  <c:v>Germany (Exports)</c:v>
                </c:pt>
              </c:strCache>
            </c:strRef>
          </c:tx>
          <c:spPr>
            <a:ln w="28575" cap="rnd">
              <a:solidFill>
                <a:schemeClr val="accent6"/>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Sheet1!$L$2:$L$85</c:f>
              <c:numCache>
                <c:formatCode>0.0</c:formatCode>
                <c:ptCount val="84"/>
                <c:pt idx="0">
                  <c:v>100</c:v>
                </c:pt>
                <c:pt idx="1">
                  <c:v>101.13435502094657</c:v>
                </c:pt>
                <c:pt idx="2">
                  <c:v>111.49625611894835</c:v>
                </c:pt>
                <c:pt idx="3">
                  <c:v>103.52291475379599</c:v>
                </c:pt>
                <c:pt idx="4">
                  <c:v>111.74744862472186</c:v>
                </c:pt>
                <c:pt idx="5">
                  <c:v>112.10057326202984</c:v>
                </c:pt>
                <c:pt idx="6">
                  <c:v>111.52345382125614</c:v>
                </c:pt>
                <c:pt idx="7">
                  <c:v>107.041417722079</c:v>
                </c:pt>
                <c:pt idx="8">
                  <c:v>121.85925557251332</c:v>
                </c:pt>
                <c:pt idx="9">
                  <c:v>127.69440008297693</c:v>
                </c:pt>
                <c:pt idx="10">
                  <c:v>132.23041963763174</c:v>
                </c:pt>
                <c:pt idx="11">
                  <c:v>117.17722330861326</c:v>
                </c:pt>
                <c:pt idx="12">
                  <c:v>122.47839599221449</c:v>
                </c:pt>
                <c:pt idx="13">
                  <c:v>123.50564499632961</c:v>
                </c:pt>
                <c:pt idx="14">
                  <c:v>135.21666943330405</c:v>
                </c:pt>
                <c:pt idx="15">
                  <c:v>129.62859472978579</c:v>
                </c:pt>
                <c:pt idx="16">
                  <c:v>129.78061441647594</c:v>
                </c:pt>
                <c:pt idx="17">
                  <c:v>133.69841299986948</c:v>
                </c:pt>
                <c:pt idx="18">
                  <c:v>136.03507689835951</c:v>
                </c:pt>
                <c:pt idx="19">
                  <c:v>128.91138063006358</c:v>
                </c:pt>
                <c:pt idx="20">
                  <c:v>138.43171549857928</c:v>
                </c:pt>
                <c:pt idx="21">
                  <c:v>153.95373386770058</c:v>
                </c:pt>
                <c:pt idx="22">
                  <c:v>156.92343182858326</c:v>
                </c:pt>
                <c:pt idx="23">
                  <c:v>130.08341003399849</c:v>
                </c:pt>
                <c:pt idx="24">
                  <c:v>150.02100848786839</c:v>
                </c:pt>
                <c:pt idx="25">
                  <c:v>150.6405910581494</c:v>
                </c:pt>
                <c:pt idx="26">
                  <c:v>157.19243314655139</c:v>
                </c:pt>
                <c:pt idx="27">
                  <c:v>171.01857163647048</c:v>
                </c:pt>
                <c:pt idx="28">
                  <c:v>151.64928668107837</c:v>
                </c:pt>
                <c:pt idx="29">
                  <c:v>166.24101513742036</c:v>
                </c:pt>
                <c:pt idx="30">
                  <c:v>166.03312198729861</c:v>
                </c:pt>
                <c:pt idx="31">
                  <c:v>137.14017411628589</c:v>
                </c:pt>
                <c:pt idx="32">
                  <c:v>151.60841634403707</c:v>
                </c:pt>
                <c:pt idx="33">
                  <c:v>144.54964799759051</c:v>
                </c:pt>
                <c:pt idx="34">
                  <c:v>118.38577464180871</c:v>
                </c:pt>
                <c:pt idx="35">
                  <c:v>109.74675323058247</c:v>
                </c:pt>
                <c:pt idx="36">
                  <c:v>102.98709162873223</c:v>
                </c:pt>
                <c:pt idx="37">
                  <c:v>99.792530269932683</c:v>
                </c:pt>
                <c:pt idx="38">
                  <c:v>112.03914448390199</c:v>
                </c:pt>
                <c:pt idx="39">
                  <c:v>103.96472322612243</c:v>
                </c:pt>
                <c:pt idx="40">
                  <c:v>101.32869950058357</c:v>
                </c:pt>
                <c:pt idx="41">
                  <c:v>114.74885529624135</c:v>
                </c:pt>
                <c:pt idx="42">
                  <c:v>121.6899605263383</c:v>
                </c:pt>
                <c:pt idx="43">
                  <c:v>104.9138897624367</c:v>
                </c:pt>
                <c:pt idx="44">
                  <c:v>126.35868671066339</c:v>
                </c:pt>
                <c:pt idx="45">
                  <c:v>131.37864334976146</c:v>
                </c:pt>
                <c:pt idx="46">
                  <c:v>131.94127469238347</c:v>
                </c:pt>
                <c:pt idx="47">
                  <c:v>120.73189405232002</c:v>
                </c:pt>
                <c:pt idx="48">
                  <c:v>110.47302489823456</c:v>
                </c:pt>
                <c:pt idx="49">
                  <c:v>117.0376851788715</c:v>
                </c:pt>
                <c:pt idx="50">
                  <c:v>141.81488852304614</c:v>
                </c:pt>
                <c:pt idx="51">
                  <c:v>123.11338700276566</c:v>
                </c:pt>
                <c:pt idx="52">
                  <c:v>116.9627874512926</c:v>
                </c:pt>
                <c:pt idx="53">
                  <c:v>127.1065711521094</c:v>
                </c:pt>
                <c:pt idx="54">
                  <c:v>126.88184698443162</c:v>
                </c:pt>
                <c:pt idx="55">
                  <c:v>117.12166132280169</c:v>
                </c:pt>
                <c:pt idx="56">
                  <c:v>137.2086454005875</c:v>
                </c:pt>
                <c:pt idx="57">
                  <c:v>145.99725492127914</c:v>
                </c:pt>
                <c:pt idx="58">
                  <c:v>146.08509897992286</c:v>
                </c:pt>
                <c:pt idx="59">
                  <c:v>130.7525841310497</c:v>
                </c:pt>
                <c:pt idx="60">
                  <c:v>128.36534046857679</c:v>
                </c:pt>
                <c:pt idx="61">
                  <c:v>140.1121820773684</c:v>
                </c:pt>
                <c:pt idx="62">
                  <c:v>167.88172889373288</c:v>
                </c:pt>
                <c:pt idx="63">
                  <c:v>148.64848751517601</c:v>
                </c:pt>
                <c:pt idx="64">
                  <c:v>161.27650331429146</c:v>
                </c:pt>
                <c:pt idx="65">
                  <c:v>154.79111977444791</c:v>
                </c:pt>
                <c:pt idx="66">
                  <c:v>149.28395932484878</c:v>
                </c:pt>
                <c:pt idx="67">
                  <c:v>149.19347683297494</c:v>
                </c:pt>
                <c:pt idx="68">
                  <c:v>159.76214782495447</c:v>
                </c:pt>
                <c:pt idx="69">
                  <c:v>149.27244737252502</c:v>
                </c:pt>
                <c:pt idx="70">
                  <c:v>156.98155619924324</c:v>
                </c:pt>
                <c:pt idx="71">
                  <c:v>136.85648077004006</c:v>
                </c:pt>
                <c:pt idx="72">
                  <c:v>135.57820101598972</c:v>
                </c:pt>
                <c:pt idx="73">
                  <c:v>147.29720666451655</c:v>
                </c:pt>
                <c:pt idx="74">
                  <c:v>159.25461329003585</c:v>
                </c:pt>
                <c:pt idx="75">
                  <c:v>140.05822812552879</c:v>
                </c:pt>
                <c:pt idx="76">
                  <c:v>144.84922949367467</c:v>
                </c:pt>
                <c:pt idx="77">
                  <c:v>144.8216040865517</c:v>
                </c:pt>
                <c:pt idx="78">
                  <c:v>140.29437737506723</c:v>
                </c:pt>
                <c:pt idx="79">
                  <c:v>136.50819670037137</c:v>
                </c:pt>
                <c:pt idx="80">
                  <c:v>144.1659545551457</c:v>
                </c:pt>
                <c:pt idx="81">
                  <c:v>156.1825810789461</c:v>
                </c:pt>
                <c:pt idx="82">
                  <c:v>147.52189378737734</c:v>
                </c:pt>
                <c:pt idx="83">
                  <c:v>126.70471557610088</c:v>
                </c:pt>
              </c:numCache>
            </c:numRef>
          </c:val>
          <c:smooth val="0"/>
          <c:extLst>
            <c:ext xmlns:c16="http://schemas.microsoft.com/office/drawing/2014/chart" uri="{C3380CC4-5D6E-409C-BE32-E72D297353CC}">
              <c16:uniqueId val="{00000003-0950-4959-9F85-42B7EF9BEF79}"/>
            </c:ext>
          </c:extLst>
        </c:ser>
        <c:ser>
          <c:idx val="6"/>
          <c:order val="4"/>
          <c:tx>
            <c:strRef>
              <c:f>Sheet1!$O$1</c:f>
              <c:strCache>
                <c:ptCount val="1"/>
                <c:pt idx="0">
                  <c:v>Canada (Exports)</c:v>
                </c:pt>
              </c:strCache>
            </c:strRef>
          </c:tx>
          <c:spPr>
            <a:ln w="28575" cap="rnd">
              <a:solidFill>
                <a:schemeClr val="accent1">
                  <a:lumMod val="60000"/>
                </a:schemeClr>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Sheet1!$O$2:$O$85</c:f>
              <c:numCache>
                <c:formatCode>0.0</c:formatCode>
                <c:ptCount val="84"/>
                <c:pt idx="0">
                  <c:v>100</c:v>
                </c:pt>
                <c:pt idx="1">
                  <c:v>93.361220129496914</c:v>
                </c:pt>
                <c:pt idx="2">
                  <c:v>104.40663174860035</c:v>
                </c:pt>
                <c:pt idx="3">
                  <c:v>97.174349019731281</c:v>
                </c:pt>
                <c:pt idx="4">
                  <c:v>104.87966750934454</c:v>
                </c:pt>
                <c:pt idx="5">
                  <c:v>106.49572481276937</c:v>
                </c:pt>
                <c:pt idx="6">
                  <c:v>93.699989290960417</c:v>
                </c:pt>
                <c:pt idx="7">
                  <c:v>104.22644122115979</c:v>
                </c:pt>
                <c:pt idx="8">
                  <c:v>101.19943093824281</c:v>
                </c:pt>
                <c:pt idx="9">
                  <c:v>102.27746624994208</c:v>
                </c:pt>
                <c:pt idx="10">
                  <c:v>102.98703893335568</c:v>
                </c:pt>
                <c:pt idx="11">
                  <c:v>99.728368890735482</c:v>
                </c:pt>
                <c:pt idx="12">
                  <c:v>101.32635560270641</c:v>
                </c:pt>
                <c:pt idx="13">
                  <c:v>95.5064378832503</c:v>
                </c:pt>
                <c:pt idx="14">
                  <c:v>110.95098445147651</c:v>
                </c:pt>
                <c:pt idx="15">
                  <c:v>108.34473305216702</c:v>
                </c:pt>
                <c:pt idx="16">
                  <c:v>113.45290631160718</c:v>
                </c:pt>
                <c:pt idx="17">
                  <c:v>115.22678322563671</c:v>
                </c:pt>
                <c:pt idx="18">
                  <c:v>103.93114801685704</c:v>
                </c:pt>
                <c:pt idx="19">
                  <c:v>110.87735394892681</c:v>
                </c:pt>
                <c:pt idx="20">
                  <c:v>108.18287345747977</c:v>
                </c:pt>
                <c:pt idx="21">
                  <c:v>119.16992601357367</c:v>
                </c:pt>
                <c:pt idx="22">
                  <c:v>118.49380195656653</c:v>
                </c:pt>
                <c:pt idx="23">
                  <c:v>104.71129822796894</c:v>
                </c:pt>
                <c:pt idx="24">
                  <c:v>112.41756325679428</c:v>
                </c:pt>
                <c:pt idx="25">
                  <c:v>114.37979075083989</c:v>
                </c:pt>
                <c:pt idx="26">
                  <c:v>123.36466804064786</c:v>
                </c:pt>
                <c:pt idx="27">
                  <c:v>127.19539490293461</c:v>
                </c:pt>
                <c:pt idx="28">
                  <c:v>130.67160648171171</c:v>
                </c:pt>
                <c:pt idx="29">
                  <c:v>130.4687489824683</c:v>
                </c:pt>
                <c:pt idx="30">
                  <c:v>134.06398389799153</c:v>
                </c:pt>
                <c:pt idx="31">
                  <c:v>123.72917116975297</c:v>
                </c:pt>
                <c:pt idx="32">
                  <c:v>123.75304186492515</c:v>
                </c:pt>
                <c:pt idx="33">
                  <c:v>116.95162618808735</c:v>
                </c:pt>
                <c:pt idx="34">
                  <c:v>98.955359687785133</c:v>
                </c:pt>
                <c:pt idx="35">
                  <c:v>86.839370914046967</c:v>
                </c:pt>
                <c:pt idx="36">
                  <c:v>75.156801204314732</c:v>
                </c:pt>
                <c:pt idx="37">
                  <c:v>74.692324118133016</c:v>
                </c:pt>
                <c:pt idx="38">
                  <c:v>79.388273707023714</c:v>
                </c:pt>
                <c:pt idx="39">
                  <c:v>75.88177500084052</c:v>
                </c:pt>
                <c:pt idx="40">
                  <c:v>74.526495614376714</c:v>
                </c:pt>
                <c:pt idx="41">
                  <c:v>81.051966983253678</c:v>
                </c:pt>
                <c:pt idx="42">
                  <c:v>82.854138325965081</c:v>
                </c:pt>
                <c:pt idx="43">
                  <c:v>81.963109325057772</c:v>
                </c:pt>
                <c:pt idx="44">
                  <c:v>86.115918905927714</c:v>
                </c:pt>
                <c:pt idx="45">
                  <c:v>92.219224012970685</c:v>
                </c:pt>
                <c:pt idx="46">
                  <c:v>89.626610873536208</c:v>
                </c:pt>
                <c:pt idx="47">
                  <c:v>91.878085694544382</c:v>
                </c:pt>
                <c:pt idx="48">
                  <c:v>91.071253863382367</c:v>
                </c:pt>
                <c:pt idx="49">
                  <c:v>89.434487646118455</c:v>
                </c:pt>
                <c:pt idx="50">
                  <c:v>105.79884650822682</c:v>
                </c:pt>
                <c:pt idx="51">
                  <c:v>101.1263924053407</c:v>
                </c:pt>
                <c:pt idx="52">
                  <c:v>101.32743429150717</c:v>
                </c:pt>
                <c:pt idx="53">
                  <c:v>103.13599112761302</c:v>
                </c:pt>
                <c:pt idx="54">
                  <c:v>92.801733873751758</c:v>
                </c:pt>
                <c:pt idx="55">
                  <c:v>99.526410164271866</c:v>
                </c:pt>
                <c:pt idx="56">
                  <c:v>100.4889104402416</c:v>
                </c:pt>
                <c:pt idx="57">
                  <c:v>105.07455521509634</c:v>
                </c:pt>
                <c:pt idx="58">
                  <c:v>106.00777930773513</c:v>
                </c:pt>
                <c:pt idx="59">
                  <c:v>113.44313581775087</c:v>
                </c:pt>
                <c:pt idx="60">
                  <c:v>109.01384682772513</c:v>
                </c:pt>
                <c:pt idx="61">
                  <c:v>102.32950534680909</c:v>
                </c:pt>
                <c:pt idx="62">
                  <c:v>124.78020329506725</c:v>
                </c:pt>
                <c:pt idx="63">
                  <c:v>113.30687637366327</c:v>
                </c:pt>
                <c:pt idx="64">
                  <c:v>119.1916867373118</c:v>
                </c:pt>
                <c:pt idx="65">
                  <c:v>118.79075259636815</c:v>
                </c:pt>
                <c:pt idx="66">
                  <c:v>115.85918162078926</c:v>
                </c:pt>
                <c:pt idx="67">
                  <c:v>122.49399836111625</c:v>
                </c:pt>
                <c:pt idx="68">
                  <c:v>123.27408257828192</c:v>
                </c:pt>
                <c:pt idx="69">
                  <c:v>119.22411034029085</c:v>
                </c:pt>
                <c:pt idx="70">
                  <c:v>120.24479987071113</c:v>
                </c:pt>
                <c:pt idx="71">
                  <c:v>120.91169457202724</c:v>
                </c:pt>
                <c:pt idx="72">
                  <c:v>115.0802691034423</c:v>
                </c:pt>
                <c:pt idx="73">
                  <c:v>114.06614290645787</c:v>
                </c:pt>
                <c:pt idx="74">
                  <c:v>127.40556443402775</c:v>
                </c:pt>
                <c:pt idx="75">
                  <c:v>121.67102976042861</c:v>
                </c:pt>
                <c:pt idx="76">
                  <c:v>121.71247352276897</c:v>
                </c:pt>
                <c:pt idx="77">
                  <c:v>118.10288611458144</c:v>
                </c:pt>
                <c:pt idx="78">
                  <c:v>110.85232652688019</c:v>
                </c:pt>
                <c:pt idx="79">
                  <c:v>116.47917817345717</c:v>
                </c:pt>
                <c:pt idx="80">
                  <c:v>115.24804612204866</c:v>
                </c:pt>
                <c:pt idx="81">
                  <c:v>124.04080796417773</c:v>
                </c:pt>
                <c:pt idx="82">
                  <c:v>118.77308944608633</c:v>
                </c:pt>
                <c:pt idx="83">
                  <c:v>114.41451127983238</c:v>
                </c:pt>
              </c:numCache>
            </c:numRef>
          </c:val>
          <c:smooth val="0"/>
          <c:extLst>
            <c:ext xmlns:c16="http://schemas.microsoft.com/office/drawing/2014/chart" uri="{C3380CC4-5D6E-409C-BE32-E72D297353CC}">
              <c16:uniqueId val="{00000004-0950-4959-9F85-42B7EF9BEF79}"/>
            </c:ext>
          </c:extLst>
        </c:ser>
        <c:ser>
          <c:idx val="3"/>
          <c:order val="5"/>
          <c:tx>
            <c:strRef>
              <c:f>Sheet1!$F$1</c:f>
              <c:strCache>
                <c:ptCount val="1"/>
                <c:pt idx="0">
                  <c:v>USA (Imports)</c:v>
                </c:pt>
              </c:strCache>
            </c:strRef>
          </c:tx>
          <c:spPr>
            <a:ln w="28575" cap="rnd">
              <a:solidFill>
                <a:schemeClr val="accent4"/>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Sheet1!$M$2:$M$85</c:f>
              <c:numCache>
                <c:formatCode>0.0</c:formatCode>
                <c:ptCount val="84"/>
                <c:pt idx="0">
                  <c:v>100</c:v>
                </c:pt>
                <c:pt idx="1">
                  <c:v>93.705870217679205</c:v>
                </c:pt>
                <c:pt idx="2">
                  <c:v>106.11245316669662</c:v>
                </c:pt>
                <c:pt idx="3">
                  <c:v>101.48668703041919</c:v>
                </c:pt>
                <c:pt idx="4">
                  <c:v>109.28613734219756</c:v>
                </c:pt>
                <c:pt idx="5">
                  <c:v>110.27171634490607</c:v>
                </c:pt>
                <c:pt idx="6">
                  <c:v>108.48356591933026</c:v>
                </c:pt>
                <c:pt idx="7">
                  <c:v>115.40857274052188</c:v>
                </c:pt>
                <c:pt idx="8">
                  <c:v>109.09714042337973</c:v>
                </c:pt>
                <c:pt idx="9">
                  <c:v>113.25507263737214</c:v>
                </c:pt>
                <c:pt idx="10">
                  <c:v>107.92921932293851</c:v>
                </c:pt>
                <c:pt idx="11">
                  <c:v>102.30789195232487</c:v>
                </c:pt>
                <c:pt idx="12">
                  <c:v>103.86006242222177</c:v>
                </c:pt>
                <c:pt idx="13">
                  <c:v>96.121769916215797</c:v>
                </c:pt>
                <c:pt idx="14">
                  <c:v>110.85108506857793</c:v>
                </c:pt>
                <c:pt idx="15">
                  <c:v>107.70009383297732</c:v>
                </c:pt>
                <c:pt idx="16">
                  <c:v>112.34422727544968</c:v>
                </c:pt>
                <c:pt idx="17">
                  <c:v>113.03978917526803</c:v>
                </c:pt>
                <c:pt idx="18">
                  <c:v>114.68366307971812</c:v>
                </c:pt>
                <c:pt idx="19">
                  <c:v>117.31318253508753</c:v>
                </c:pt>
                <c:pt idx="20">
                  <c:v>111.79453905381753</c:v>
                </c:pt>
                <c:pt idx="21">
                  <c:v>124.85974964563079</c:v>
                </c:pt>
                <c:pt idx="22">
                  <c:v>120.44560681986066</c:v>
                </c:pt>
                <c:pt idx="23">
                  <c:v>111.52827966220129</c:v>
                </c:pt>
                <c:pt idx="24">
                  <c:v>115.62166011166791</c:v>
                </c:pt>
                <c:pt idx="25">
                  <c:v>113.28714887500252</c:v>
                </c:pt>
                <c:pt idx="26">
                  <c:v>117.32702456294462</c:v>
                </c:pt>
                <c:pt idx="27">
                  <c:v>124.87239380569252</c:v>
                </c:pt>
                <c:pt idx="28">
                  <c:v>125.40997025294973</c:v>
                </c:pt>
                <c:pt idx="29">
                  <c:v>130.21342011220028</c:v>
                </c:pt>
                <c:pt idx="30">
                  <c:v>138.85317468239867</c:v>
                </c:pt>
                <c:pt idx="31">
                  <c:v>130.32442252790034</c:v>
                </c:pt>
                <c:pt idx="32">
                  <c:v>123.73701478035764</c:v>
                </c:pt>
                <c:pt idx="33">
                  <c:v>127.7126714448282</c:v>
                </c:pt>
                <c:pt idx="34">
                  <c:v>101.51024509706058</c:v>
                </c:pt>
                <c:pt idx="35">
                  <c:v>94.885636899651942</c:v>
                </c:pt>
                <c:pt idx="36">
                  <c:v>84.517359100800576</c:v>
                </c:pt>
                <c:pt idx="37">
                  <c:v>74.916515269486979</c:v>
                </c:pt>
                <c:pt idx="38">
                  <c:v>83.383643780736961</c:v>
                </c:pt>
                <c:pt idx="39">
                  <c:v>81.638949336847077</c:v>
                </c:pt>
                <c:pt idx="40">
                  <c:v>79.77280440815349</c:v>
                </c:pt>
                <c:pt idx="41">
                  <c:v>87.023697817884155</c:v>
                </c:pt>
                <c:pt idx="42">
                  <c:v>92.746644306467829</c:v>
                </c:pt>
                <c:pt idx="43">
                  <c:v>89.735936699341835</c:v>
                </c:pt>
                <c:pt idx="44">
                  <c:v>96.362408246654283</c:v>
                </c:pt>
                <c:pt idx="45">
                  <c:v>100.46277625826031</c:v>
                </c:pt>
                <c:pt idx="46">
                  <c:v>97.908123540098629</c:v>
                </c:pt>
                <c:pt idx="47">
                  <c:v>99.826708458943074</c:v>
                </c:pt>
                <c:pt idx="48">
                  <c:v>93.524193602055007</c:v>
                </c:pt>
                <c:pt idx="49">
                  <c:v>91.603612236885013</c:v>
                </c:pt>
                <c:pt idx="50">
                  <c:v>107.91590968076822</c:v>
                </c:pt>
                <c:pt idx="51">
                  <c:v>104.89448781169517</c:v>
                </c:pt>
                <c:pt idx="52">
                  <c:v>106.94543712192299</c:v>
                </c:pt>
                <c:pt idx="53">
                  <c:v>115.38135452228366</c:v>
                </c:pt>
                <c:pt idx="54">
                  <c:v>112.47932014347795</c:v>
                </c:pt>
                <c:pt idx="55">
                  <c:v>117.33501034824678</c:v>
                </c:pt>
                <c:pt idx="56">
                  <c:v>114.58976355420685</c:v>
                </c:pt>
                <c:pt idx="57">
                  <c:v>116.6158903817871</c:v>
                </c:pt>
                <c:pt idx="58">
                  <c:v>115.48776511143497</c:v>
                </c:pt>
                <c:pt idx="59">
                  <c:v>113.68384275988738</c:v>
                </c:pt>
                <c:pt idx="60">
                  <c:v>114.31545182907756</c:v>
                </c:pt>
                <c:pt idx="61">
                  <c:v>106.8459475467002</c:v>
                </c:pt>
                <c:pt idx="62">
                  <c:v>126.98283721642143</c:v>
                </c:pt>
                <c:pt idx="63">
                  <c:v>121.80824798525292</c:v>
                </c:pt>
                <c:pt idx="64">
                  <c:v>129.06632860175554</c:v>
                </c:pt>
                <c:pt idx="65">
                  <c:v>130.84003806557661</c:v>
                </c:pt>
                <c:pt idx="66">
                  <c:v>127.92555917134167</c:v>
                </c:pt>
                <c:pt idx="67">
                  <c:v>134.07847365023594</c:v>
                </c:pt>
                <c:pt idx="68">
                  <c:v>129.41490813019493</c:v>
                </c:pt>
                <c:pt idx="69">
                  <c:v>130.95330312044561</c:v>
                </c:pt>
                <c:pt idx="70">
                  <c:v>129.82590988041287</c:v>
                </c:pt>
                <c:pt idx="71">
                  <c:v>125.85491159070187</c:v>
                </c:pt>
                <c:pt idx="72">
                  <c:v>125.37935807595812</c:v>
                </c:pt>
                <c:pt idx="73">
                  <c:v>117.28689599180126</c:v>
                </c:pt>
                <c:pt idx="74">
                  <c:v>134.6251006541689</c:v>
                </c:pt>
                <c:pt idx="75">
                  <c:v>129.40073336128359</c:v>
                </c:pt>
                <c:pt idx="76">
                  <c:v>135.490892877345</c:v>
                </c:pt>
                <c:pt idx="77">
                  <c:v>131.06190980055501</c:v>
                </c:pt>
                <c:pt idx="78">
                  <c:v>131.75627383257802</c:v>
                </c:pt>
                <c:pt idx="79">
                  <c:v>133.08251312663458</c:v>
                </c:pt>
                <c:pt idx="80">
                  <c:v>126.75550852815323</c:v>
                </c:pt>
                <c:pt idx="81">
                  <c:v>135.71649131213107</c:v>
                </c:pt>
                <c:pt idx="82">
                  <c:v>132.74351654055781</c:v>
                </c:pt>
                <c:pt idx="83">
                  <c:v>120.95849388089202</c:v>
                </c:pt>
              </c:numCache>
            </c:numRef>
          </c:val>
          <c:smooth val="0"/>
          <c:extLst>
            <c:ext xmlns:c16="http://schemas.microsoft.com/office/drawing/2014/chart" uri="{C3380CC4-5D6E-409C-BE32-E72D297353CC}">
              <c16:uniqueId val="{00000005-0950-4959-9F85-42B7EF9BEF79}"/>
            </c:ext>
          </c:extLst>
        </c:ser>
        <c:ser>
          <c:idx val="4"/>
          <c:order val="6"/>
          <c:tx>
            <c:strRef>
              <c:f>Sheet1!$N$1</c:f>
              <c:strCache>
                <c:ptCount val="1"/>
                <c:pt idx="0">
                  <c:v>UK (Imports)</c:v>
                </c:pt>
              </c:strCache>
            </c:strRef>
          </c:tx>
          <c:spPr>
            <a:ln w="28575" cap="rnd">
              <a:solidFill>
                <a:schemeClr val="accent5"/>
              </a:solidFill>
              <a:round/>
            </a:ln>
            <a:effectLst/>
          </c:spPr>
          <c:marker>
            <c:symbol val="none"/>
          </c:marker>
          <c:cat>
            <c:numRef>
              <c:f>Sheet1!$A$2:$A$85</c:f>
              <c:numCache>
                <c:formatCode>[$-409]mmm\-yy;@</c:formatCode>
                <c:ptCount val="84"/>
                <c:pt idx="0">
                  <c:v>38718</c:v>
                </c:pt>
                <c:pt idx="1">
                  <c:v>38749</c:v>
                </c:pt>
                <c:pt idx="2">
                  <c:v>38777</c:v>
                </c:pt>
                <c:pt idx="3">
                  <c:v>38808</c:v>
                </c:pt>
                <c:pt idx="4">
                  <c:v>38838</c:v>
                </c:pt>
                <c:pt idx="5">
                  <c:v>38869</c:v>
                </c:pt>
                <c:pt idx="6">
                  <c:v>38899</c:v>
                </c:pt>
                <c:pt idx="7">
                  <c:v>38930</c:v>
                </c:pt>
                <c:pt idx="8">
                  <c:v>38961</c:v>
                </c:pt>
                <c:pt idx="9">
                  <c:v>38991</c:v>
                </c:pt>
                <c:pt idx="10">
                  <c:v>39022</c:v>
                </c:pt>
                <c:pt idx="11">
                  <c:v>39052</c:v>
                </c:pt>
                <c:pt idx="12">
                  <c:v>39083</c:v>
                </c:pt>
                <c:pt idx="13">
                  <c:v>39114</c:v>
                </c:pt>
                <c:pt idx="14">
                  <c:v>39142</c:v>
                </c:pt>
                <c:pt idx="15">
                  <c:v>39173</c:v>
                </c:pt>
                <c:pt idx="16">
                  <c:v>39203</c:v>
                </c:pt>
                <c:pt idx="17">
                  <c:v>39234</c:v>
                </c:pt>
                <c:pt idx="18">
                  <c:v>39264</c:v>
                </c:pt>
                <c:pt idx="19">
                  <c:v>39295</c:v>
                </c:pt>
                <c:pt idx="20">
                  <c:v>39326</c:v>
                </c:pt>
                <c:pt idx="21">
                  <c:v>39356</c:v>
                </c:pt>
                <c:pt idx="22">
                  <c:v>39387</c:v>
                </c:pt>
                <c:pt idx="23">
                  <c:v>39417</c:v>
                </c:pt>
                <c:pt idx="24">
                  <c:v>39448</c:v>
                </c:pt>
                <c:pt idx="25">
                  <c:v>39479</c:v>
                </c:pt>
                <c:pt idx="26">
                  <c:v>39508</c:v>
                </c:pt>
                <c:pt idx="27">
                  <c:v>39539</c:v>
                </c:pt>
                <c:pt idx="28">
                  <c:v>39569</c:v>
                </c:pt>
                <c:pt idx="29">
                  <c:v>39600</c:v>
                </c:pt>
                <c:pt idx="30">
                  <c:v>39630</c:v>
                </c:pt>
                <c:pt idx="31">
                  <c:v>39661</c:v>
                </c:pt>
                <c:pt idx="32">
                  <c:v>39692</c:v>
                </c:pt>
                <c:pt idx="33">
                  <c:v>39722</c:v>
                </c:pt>
                <c:pt idx="34">
                  <c:v>39753</c:v>
                </c:pt>
                <c:pt idx="35">
                  <c:v>39783</c:v>
                </c:pt>
                <c:pt idx="36">
                  <c:v>39814</c:v>
                </c:pt>
                <c:pt idx="37">
                  <c:v>39845</c:v>
                </c:pt>
                <c:pt idx="38">
                  <c:v>39873</c:v>
                </c:pt>
                <c:pt idx="39">
                  <c:v>39904</c:v>
                </c:pt>
                <c:pt idx="40">
                  <c:v>39934</c:v>
                </c:pt>
                <c:pt idx="41">
                  <c:v>39965</c:v>
                </c:pt>
                <c:pt idx="42">
                  <c:v>39995</c:v>
                </c:pt>
                <c:pt idx="43">
                  <c:v>40026</c:v>
                </c:pt>
                <c:pt idx="44">
                  <c:v>40057</c:v>
                </c:pt>
                <c:pt idx="45">
                  <c:v>40087</c:v>
                </c:pt>
                <c:pt idx="46">
                  <c:v>40118</c:v>
                </c:pt>
                <c:pt idx="47">
                  <c:v>40148</c:v>
                </c:pt>
                <c:pt idx="48">
                  <c:v>40179</c:v>
                </c:pt>
                <c:pt idx="49">
                  <c:v>40210</c:v>
                </c:pt>
                <c:pt idx="50">
                  <c:v>40238</c:v>
                </c:pt>
                <c:pt idx="51">
                  <c:v>40269</c:v>
                </c:pt>
                <c:pt idx="52">
                  <c:v>40299</c:v>
                </c:pt>
                <c:pt idx="53">
                  <c:v>40330</c:v>
                </c:pt>
                <c:pt idx="54">
                  <c:v>40360</c:v>
                </c:pt>
                <c:pt idx="55">
                  <c:v>40391</c:v>
                </c:pt>
                <c:pt idx="56">
                  <c:v>40422</c:v>
                </c:pt>
                <c:pt idx="57">
                  <c:v>40452</c:v>
                </c:pt>
                <c:pt idx="58">
                  <c:v>40483</c:v>
                </c:pt>
                <c:pt idx="59">
                  <c:v>40513</c:v>
                </c:pt>
                <c:pt idx="60">
                  <c:v>40544</c:v>
                </c:pt>
                <c:pt idx="61">
                  <c:v>40575</c:v>
                </c:pt>
                <c:pt idx="62">
                  <c:v>40603</c:v>
                </c:pt>
                <c:pt idx="63">
                  <c:v>40634</c:v>
                </c:pt>
                <c:pt idx="64">
                  <c:v>40664</c:v>
                </c:pt>
                <c:pt idx="65">
                  <c:v>40695</c:v>
                </c:pt>
                <c:pt idx="66">
                  <c:v>40725</c:v>
                </c:pt>
                <c:pt idx="67">
                  <c:v>40756</c:v>
                </c:pt>
                <c:pt idx="68">
                  <c:v>40787</c:v>
                </c:pt>
                <c:pt idx="69">
                  <c:v>40817</c:v>
                </c:pt>
                <c:pt idx="70">
                  <c:v>40848</c:v>
                </c:pt>
                <c:pt idx="71">
                  <c:v>40878</c:v>
                </c:pt>
                <c:pt idx="72">
                  <c:v>40909</c:v>
                </c:pt>
                <c:pt idx="73">
                  <c:v>40940</c:v>
                </c:pt>
                <c:pt idx="74">
                  <c:v>40980</c:v>
                </c:pt>
                <c:pt idx="75">
                  <c:v>41011</c:v>
                </c:pt>
                <c:pt idx="76">
                  <c:v>41041</c:v>
                </c:pt>
                <c:pt idx="77">
                  <c:v>41072</c:v>
                </c:pt>
                <c:pt idx="78">
                  <c:v>41102</c:v>
                </c:pt>
                <c:pt idx="79">
                  <c:v>41133</c:v>
                </c:pt>
                <c:pt idx="80">
                  <c:v>41164</c:v>
                </c:pt>
                <c:pt idx="81">
                  <c:v>41194</c:v>
                </c:pt>
                <c:pt idx="82">
                  <c:v>41225</c:v>
                </c:pt>
                <c:pt idx="83">
                  <c:v>41255</c:v>
                </c:pt>
              </c:numCache>
            </c:numRef>
          </c:cat>
          <c:val>
            <c:numRef>
              <c:f>Sheet1!$N$2:$N$85</c:f>
              <c:numCache>
                <c:formatCode>0.0</c:formatCode>
                <c:ptCount val="84"/>
                <c:pt idx="0">
                  <c:v>100</c:v>
                </c:pt>
                <c:pt idx="1">
                  <c:v>102.88547805496222</c:v>
                </c:pt>
                <c:pt idx="2">
                  <c:v>119.55437371461124</c:v>
                </c:pt>
                <c:pt idx="3">
                  <c:v>107.45882228439601</c:v>
                </c:pt>
                <c:pt idx="4">
                  <c:v>122.47374648296672</c:v>
                </c:pt>
                <c:pt idx="5">
                  <c:v>118.69459971652228</c:v>
                </c:pt>
                <c:pt idx="6">
                  <c:v>101.95533465399045</c:v>
                </c:pt>
                <c:pt idx="7">
                  <c:v>100.31097847194788</c:v>
                </c:pt>
                <c:pt idx="8">
                  <c:v>102.38091645140375</c:v>
                </c:pt>
                <c:pt idx="9">
                  <c:v>101.77809243184672</c:v>
                </c:pt>
                <c:pt idx="10">
                  <c:v>107.23510648926296</c:v>
                </c:pt>
                <c:pt idx="11">
                  <c:v>96.466528662107905</c:v>
                </c:pt>
                <c:pt idx="12">
                  <c:v>101.21282930061022</c:v>
                </c:pt>
                <c:pt idx="13">
                  <c:v>100.48447064167499</c:v>
                </c:pt>
                <c:pt idx="14">
                  <c:v>115.29546751621005</c:v>
                </c:pt>
                <c:pt idx="15">
                  <c:v>103.34730575271718</c:v>
                </c:pt>
                <c:pt idx="16">
                  <c:v>106.5340527797473</c:v>
                </c:pt>
                <c:pt idx="17">
                  <c:v>111.75866281235072</c:v>
                </c:pt>
                <c:pt idx="18">
                  <c:v>114.78818500311017</c:v>
                </c:pt>
                <c:pt idx="19">
                  <c:v>105.52599866514356</c:v>
                </c:pt>
                <c:pt idx="20">
                  <c:v>114.46943739441164</c:v>
                </c:pt>
                <c:pt idx="21">
                  <c:v>126.74386885629995</c:v>
                </c:pt>
                <c:pt idx="22">
                  <c:v>130.4864707910707</c:v>
                </c:pt>
                <c:pt idx="23">
                  <c:v>106.7182426375693</c:v>
                </c:pt>
                <c:pt idx="24">
                  <c:v>119.49713224852904</c:v>
                </c:pt>
                <c:pt idx="25">
                  <c:v>122.48278854332372</c:v>
                </c:pt>
                <c:pt idx="26">
                  <c:v>125.41301285194386</c:v>
                </c:pt>
                <c:pt idx="27">
                  <c:v>126.12011034704747</c:v>
                </c:pt>
                <c:pt idx="28">
                  <c:v>120.21071645094071</c:v>
                </c:pt>
                <c:pt idx="29">
                  <c:v>128.99608105818564</c:v>
                </c:pt>
                <c:pt idx="30">
                  <c:v>137.94353210882494</c:v>
                </c:pt>
                <c:pt idx="31">
                  <c:v>106.24225097154788</c:v>
                </c:pt>
                <c:pt idx="32">
                  <c:v>114.38486551834397</c:v>
                </c:pt>
                <c:pt idx="33">
                  <c:v>110.30088911131206</c:v>
                </c:pt>
                <c:pt idx="34">
                  <c:v>90.095178341634934</c:v>
                </c:pt>
                <c:pt idx="35">
                  <c:v>80.057372252989239</c:v>
                </c:pt>
                <c:pt idx="36">
                  <c:v>79.686861282785358</c:v>
                </c:pt>
                <c:pt idx="37">
                  <c:v>83.081657314215619</c:v>
                </c:pt>
                <c:pt idx="38">
                  <c:v>93.474464449569041</c:v>
                </c:pt>
                <c:pt idx="39">
                  <c:v>84.116395756006568</c:v>
                </c:pt>
                <c:pt idx="40">
                  <c:v>78.839106158407915</c:v>
                </c:pt>
                <c:pt idx="41">
                  <c:v>93.907526565438275</c:v>
                </c:pt>
                <c:pt idx="42">
                  <c:v>92.675539026489162</c:v>
                </c:pt>
                <c:pt idx="43">
                  <c:v>80.228299417265305</c:v>
                </c:pt>
                <c:pt idx="44">
                  <c:v>98.668862610326897</c:v>
                </c:pt>
                <c:pt idx="45">
                  <c:v>101.57959172593098</c:v>
                </c:pt>
                <c:pt idx="46">
                  <c:v>103.41968461401514</c:v>
                </c:pt>
                <c:pt idx="47">
                  <c:v>96.748634391663188</c:v>
                </c:pt>
                <c:pt idx="48">
                  <c:v>92.679887758150386</c:v>
                </c:pt>
                <c:pt idx="49">
                  <c:v>90.043371575727306</c:v>
                </c:pt>
                <c:pt idx="50">
                  <c:v>103.26275841594494</c:v>
                </c:pt>
                <c:pt idx="51">
                  <c:v>97.749847444832525</c:v>
                </c:pt>
                <c:pt idx="52">
                  <c:v>96.763386025804479</c:v>
                </c:pt>
                <c:pt idx="53">
                  <c:v>108.77764490503061</c:v>
                </c:pt>
                <c:pt idx="54">
                  <c:v>104.33590481238453</c:v>
                </c:pt>
                <c:pt idx="55">
                  <c:v>96.829729895459963</c:v>
                </c:pt>
                <c:pt idx="56">
                  <c:v>107.24130490172539</c:v>
                </c:pt>
                <c:pt idx="57">
                  <c:v>110.294117438295</c:v>
                </c:pt>
                <c:pt idx="58">
                  <c:v>116.78635241103881</c:v>
                </c:pt>
                <c:pt idx="59">
                  <c:v>111.04132570995915</c:v>
                </c:pt>
                <c:pt idx="60">
                  <c:v>108.87530617110464</c:v>
                </c:pt>
                <c:pt idx="61">
                  <c:v>104.83351733554511</c:v>
                </c:pt>
                <c:pt idx="62">
                  <c:v>123.02583718422613</c:v>
                </c:pt>
                <c:pt idx="63">
                  <c:v>109.382424991191</c:v>
                </c:pt>
                <c:pt idx="64">
                  <c:v>119.77055460601254</c:v>
                </c:pt>
                <c:pt idx="65">
                  <c:v>120.22652972367953</c:v>
                </c:pt>
                <c:pt idx="66">
                  <c:v>121.46108769101274</c:v>
                </c:pt>
                <c:pt idx="67">
                  <c:v>117.63119364064778</c:v>
                </c:pt>
                <c:pt idx="68">
                  <c:v>123.6257715551786</c:v>
                </c:pt>
                <c:pt idx="69">
                  <c:v>122.77425394123311</c:v>
                </c:pt>
                <c:pt idx="70">
                  <c:v>127.47685317242676</c:v>
                </c:pt>
                <c:pt idx="71">
                  <c:v>110.48336773016007</c:v>
                </c:pt>
                <c:pt idx="72">
                  <c:v>114.27837588478782</c:v>
                </c:pt>
                <c:pt idx="73">
                  <c:v>117.15695004348146</c:v>
                </c:pt>
                <c:pt idx="74">
                  <c:v>128.6499666911937</c:v>
                </c:pt>
                <c:pt idx="75">
                  <c:v>118.41054644211559</c:v>
                </c:pt>
                <c:pt idx="76">
                  <c:v>114.84093850006121</c:v>
                </c:pt>
                <c:pt idx="77">
                  <c:v>112.61697774832089</c:v>
                </c:pt>
                <c:pt idx="78">
                  <c:v>113.87208628681603</c:v>
                </c:pt>
                <c:pt idx="79">
                  <c:v>120.93185900760533</c:v>
                </c:pt>
                <c:pt idx="80">
                  <c:v>137.13782345497108</c:v>
                </c:pt>
                <c:pt idx="81">
                  <c:v>135.66512347622174</c:v>
                </c:pt>
                <c:pt idx="82">
                  <c:v>121.28281699600865</c:v>
                </c:pt>
                <c:pt idx="83">
                  <c:v>112.21108863081331</c:v>
                </c:pt>
              </c:numCache>
            </c:numRef>
          </c:val>
          <c:smooth val="0"/>
          <c:extLst>
            <c:ext xmlns:c16="http://schemas.microsoft.com/office/drawing/2014/chart" uri="{C3380CC4-5D6E-409C-BE32-E72D297353CC}">
              <c16:uniqueId val="{00000006-0950-4959-9F85-42B7EF9BEF79}"/>
            </c:ext>
          </c:extLst>
        </c:ser>
        <c:dLbls>
          <c:showLegendKey val="0"/>
          <c:showVal val="0"/>
          <c:showCatName val="0"/>
          <c:showSerName val="0"/>
          <c:showPercent val="0"/>
          <c:showBubbleSize val="0"/>
        </c:dLbls>
        <c:smooth val="0"/>
        <c:axId val="190214528"/>
        <c:axId val="190216064"/>
      </c:lineChart>
      <c:dateAx>
        <c:axId val="190214528"/>
        <c:scaling>
          <c:orientation val="minMax"/>
        </c:scaling>
        <c:delete val="0"/>
        <c:axPos val="b"/>
        <c:numFmt formatCode="[$-409]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90216064"/>
        <c:crosses val="autoZero"/>
        <c:auto val="1"/>
        <c:lblOffset val="100"/>
        <c:baseTimeUnit val="months"/>
      </c:dateAx>
      <c:valAx>
        <c:axId val="190216064"/>
        <c:scaling>
          <c:orientation val="minMax"/>
          <c:min val="5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90214528"/>
        <c:crosses val="autoZero"/>
        <c:crossBetween val="between"/>
        <c:majorUnit val="25"/>
      </c:valAx>
      <c:spPr>
        <a:noFill/>
        <a:ln>
          <a:noFill/>
        </a:ln>
        <a:effectLst/>
      </c:spPr>
    </c:plotArea>
    <c:legend>
      <c:legendPos val="b"/>
      <c:layout>
        <c:manualLayout>
          <c:xMode val="edge"/>
          <c:yMode val="edge"/>
          <c:x val="7.641597260141457E-2"/>
          <c:y val="5.3041811459895664E-2"/>
          <c:w val="0.17990468988584637"/>
          <c:h val="0.33973462852164077"/>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percentStacked"/>
        <c:varyColors val="0"/>
        <c:ser>
          <c:idx val="0"/>
          <c:order val="0"/>
          <c:tx>
            <c:strRef>
              <c:f>Sheet1!$A$2</c:f>
              <c:strCache>
                <c:ptCount val="1"/>
                <c:pt idx="0">
                  <c:v>Agricultural Products</c:v>
                </c:pt>
              </c:strCache>
            </c:strRef>
          </c:tx>
          <c:spPr>
            <a:solidFill>
              <a:schemeClr val="accent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Sheet1!$B$2:$O$2</c:f>
              <c:numCache>
                <c:formatCode>General</c:formatCode>
                <c:ptCount val="11"/>
                <c:pt idx="0">
                  <c:v>57</c:v>
                </c:pt>
                <c:pt idx="1">
                  <c:v>54.2</c:v>
                </c:pt>
                <c:pt idx="2">
                  <c:v>43.6</c:v>
                </c:pt>
                <c:pt idx="3">
                  <c:v>31.7</c:v>
                </c:pt>
                <c:pt idx="4">
                  <c:v>26.1</c:v>
                </c:pt>
                <c:pt idx="5">
                  <c:v>18.100000000000001</c:v>
                </c:pt>
                <c:pt idx="6">
                  <c:v>13.1</c:v>
                </c:pt>
                <c:pt idx="7">
                  <c:v>10.7</c:v>
                </c:pt>
                <c:pt idx="8">
                  <c:v>7.8</c:v>
                </c:pt>
                <c:pt idx="9">
                  <c:v>9.18</c:v>
                </c:pt>
                <c:pt idx="10">
                  <c:v>9.3699999999999992</c:v>
                </c:pt>
              </c:numCache>
            </c:numRef>
          </c:val>
          <c:extLst>
            <c:ext xmlns:c16="http://schemas.microsoft.com/office/drawing/2014/chart" uri="{C3380CC4-5D6E-409C-BE32-E72D297353CC}">
              <c16:uniqueId val="{00000000-513D-4779-8FAA-42B2BC97A10B}"/>
            </c:ext>
          </c:extLst>
        </c:ser>
        <c:ser>
          <c:idx val="1"/>
          <c:order val="1"/>
          <c:tx>
            <c:strRef>
              <c:f>Sheet1!$A$3</c:f>
              <c:strCache>
                <c:ptCount val="1"/>
                <c:pt idx="0">
                  <c:v>Natural Resources</c:v>
                </c:pt>
              </c:strCache>
            </c:strRef>
          </c:tx>
          <c:spPr>
            <a:solidFill>
              <a:schemeClr val="accent2">
                <a:lumMod val="50000"/>
              </a:schemeClr>
            </a:solidFill>
            <a:ln>
              <a:noFill/>
            </a:ln>
            <a:effectLst/>
          </c:spPr>
          <c:invertIfNegative val="0"/>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Sheet1!$B$3:$O$3</c:f>
              <c:numCache>
                <c:formatCode>General</c:formatCode>
                <c:ptCount val="11"/>
                <c:pt idx="0">
                  <c:v>3</c:v>
                </c:pt>
                <c:pt idx="1">
                  <c:v>5.8</c:v>
                </c:pt>
                <c:pt idx="2">
                  <c:v>11.4</c:v>
                </c:pt>
              </c:numCache>
            </c:numRef>
          </c:val>
          <c:extLst>
            <c:ext xmlns:c16="http://schemas.microsoft.com/office/drawing/2014/chart" uri="{C3380CC4-5D6E-409C-BE32-E72D297353CC}">
              <c16:uniqueId val="{00000001-513D-4779-8FAA-42B2BC97A10B}"/>
            </c:ext>
          </c:extLst>
        </c:ser>
        <c:ser>
          <c:idx val="2"/>
          <c:order val="2"/>
          <c:tx>
            <c:strRef>
              <c:f>Sheet1!$A$4</c:f>
              <c:strCache>
                <c:ptCount val="1"/>
                <c:pt idx="0">
                  <c:v>Mining Products</c:v>
                </c:pt>
              </c:strCache>
            </c:strRef>
          </c:tx>
          <c:spPr>
            <a:solidFill>
              <a:schemeClr val="accent3"/>
            </a:solidFill>
            <a:ln>
              <a:noFill/>
            </a:ln>
            <a:effectLst/>
          </c:spPr>
          <c:invertIfNegative val="0"/>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Sheet1!$B$4:$O$4</c:f>
              <c:numCache>
                <c:formatCode>General</c:formatCode>
                <c:ptCount val="11"/>
                <c:pt idx="3">
                  <c:v>7.6</c:v>
                </c:pt>
                <c:pt idx="4">
                  <c:v>6.3</c:v>
                </c:pt>
                <c:pt idx="5">
                  <c:v>7.2</c:v>
                </c:pt>
                <c:pt idx="6">
                  <c:v>4.8</c:v>
                </c:pt>
                <c:pt idx="7">
                  <c:v>3.7</c:v>
                </c:pt>
                <c:pt idx="8">
                  <c:v>3.1</c:v>
                </c:pt>
                <c:pt idx="9">
                  <c:v>4.5</c:v>
                </c:pt>
                <c:pt idx="10">
                  <c:v>4.2569999999999997</c:v>
                </c:pt>
              </c:numCache>
            </c:numRef>
          </c:val>
          <c:extLst>
            <c:ext xmlns:c16="http://schemas.microsoft.com/office/drawing/2014/chart" uri="{C3380CC4-5D6E-409C-BE32-E72D297353CC}">
              <c16:uniqueId val="{00000002-513D-4779-8FAA-42B2BC97A10B}"/>
            </c:ext>
          </c:extLst>
        </c:ser>
        <c:ser>
          <c:idx val="3"/>
          <c:order val="3"/>
          <c:tx>
            <c:strRef>
              <c:f>Sheet1!$A$5</c:f>
              <c:strCache>
                <c:ptCount val="1"/>
                <c:pt idx="0">
                  <c:v>Fuels</c:v>
                </c:pt>
              </c:strCache>
            </c:strRef>
          </c:tx>
          <c:spPr>
            <a:solidFill>
              <a:schemeClr val="accent4"/>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Sheet1!$B$5:$O$5</c:f>
              <c:numCache>
                <c:formatCode>General</c:formatCode>
                <c:ptCount val="11"/>
                <c:pt idx="3">
                  <c:v>11</c:v>
                </c:pt>
                <c:pt idx="4">
                  <c:v>10.199999999999999</c:v>
                </c:pt>
                <c:pt idx="5">
                  <c:v>9.1999999999999993</c:v>
                </c:pt>
                <c:pt idx="6">
                  <c:v>23.7</c:v>
                </c:pt>
                <c:pt idx="7">
                  <c:v>10.7</c:v>
                </c:pt>
                <c:pt idx="8">
                  <c:v>10.6</c:v>
                </c:pt>
                <c:pt idx="9">
                  <c:v>15.8</c:v>
                </c:pt>
                <c:pt idx="10">
                  <c:v>12.204000000000001</c:v>
                </c:pt>
              </c:numCache>
            </c:numRef>
          </c:val>
          <c:extLst>
            <c:ext xmlns:c16="http://schemas.microsoft.com/office/drawing/2014/chart" uri="{C3380CC4-5D6E-409C-BE32-E72D297353CC}">
              <c16:uniqueId val="{00000003-513D-4779-8FAA-42B2BC97A10B}"/>
            </c:ext>
          </c:extLst>
        </c:ser>
        <c:ser>
          <c:idx val="4"/>
          <c:order val="4"/>
          <c:tx>
            <c:strRef>
              <c:f>Sheet1!$A$6</c:f>
              <c:strCache>
                <c:ptCount val="1"/>
                <c:pt idx="0">
                  <c:v>Manufactures</c:v>
                </c:pt>
              </c:strCache>
            </c:strRef>
          </c:tx>
          <c:spPr>
            <a:solidFill>
              <a:schemeClr val="accent5"/>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Sheet1!$B$6:$O$6</c:f>
              <c:numCache>
                <c:formatCode>General</c:formatCode>
                <c:ptCount val="11"/>
                <c:pt idx="0">
                  <c:v>40</c:v>
                </c:pt>
                <c:pt idx="1">
                  <c:v>40</c:v>
                </c:pt>
                <c:pt idx="2">
                  <c:v>45</c:v>
                </c:pt>
                <c:pt idx="3">
                  <c:v>44.7</c:v>
                </c:pt>
                <c:pt idx="4">
                  <c:v>52.3</c:v>
                </c:pt>
                <c:pt idx="5">
                  <c:v>61</c:v>
                </c:pt>
                <c:pt idx="6">
                  <c:v>55</c:v>
                </c:pt>
                <c:pt idx="7">
                  <c:v>70.400000000000006</c:v>
                </c:pt>
                <c:pt idx="8">
                  <c:v>74.8</c:v>
                </c:pt>
                <c:pt idx="9">
                  <c:v>67.099999999999994</c:v>
                </c:pt>
                <c:pt idx="10">
                  <c:v>68.180000000000007</c:v>
                </c:pt>
              </c:numCache>
            </c:numRef>
          </c:val>
          <c:extLst>
            <c:ext xmlns:c16="http://schemas.microsoft.com/office/drawing/2014/chart" uri="{C3380CC4-5D6E-409C-BE32-E72D297353CC}">
              <c16:uniqueId val="{00000004-513D-4779-8FAA-42B2BC97A10B}"/>
            </c:ext>
          </c:extLst>
        </c:ser>
        <c:ser>
          <c:idx val="5"/>
          <c:order val="5"/>
          <c:tx>
            <c:strRef>
              <c:f>Sheet1!$A$7</c:f>
              <c:strCache>
                <c:ptCount val="1"/>
                <c:pt idx="0">
                  <c:v>Other</c:v>
                </c:pt>
              </c:strCache>
            </c:strRef>
          </c:tx>
          <c:spPr>
            <a:solidFill>
              <a:schemeClr val="bg1">
                <a:lumMod val="75000"/>
              </a:schemeClr>
            </a:solidFill>
            <a:ln>
              <a:noFill/>
            </a:ln>
            <a:effectLst/>
          </c:spPr>
          <c:invertIfNegative val="0"/>
          <c:cat>
            <c:strRef>
              <c:f>Sheet1!$B$1:$O$1</c:f>
              <c:strCache>
                <c:ptCount val="11"/>
                <c:pt idx="0">
                  <c:v>1900</c:v>
                </c:pt>
                <c:pt idx="1">
                  <c:v>1925</c:v>
                </c:pt>
                <c:pt idx="2">
                  <c:v>1938</c:v>
                </c:pt>
                <c:pt idx="3">
                  <c:v>1955</c:v>
                </c:pt>
                <c:pt idx="4">
                  <c:v>1963</c:v>
                </c:pt>
                <c:pt idx="5">
                  <c:v>1970</c:v>
                </c:pt>
                <c:pt idx="6">
                  <c:v>1980</c:v>
                </c:pt>
                <c:pt idx="7">
                  <c:v>1990</c:v>
                </c:pt>
                <c:pt idx="8">
                  <c:v>2000</c:v>
                </c:pt>
                <c:pt idx="9">
                  <c:v>2010</c:v>
                </c:pt>
                <c:pt idx="10">
                  <c:v>2015</c:v>
                </c:pt>
              </c:strCache>
            </c:strRef>
          </c:cat>
          <c:val>
            <c:numRef>
              <c:f>Sheet1!$B$7:$O$7</c:f>
              <c:numCache>
                <c:formatCode>General</c:formatCode>
                <c:ptCount val="11"/>
                <c:pt idx="3">
                  <c:v>5</c:v>
                </c:pt>
                <c:pt idx="4">
                  <c:v>5.0999999999999996</c:v>
                </c:pt>
                <c:pt idx="5">
                  <c:v>4.5</c:v>
                </c:pt>
                <c:pt idx="6">
                  <c:v>3.4</c:v>
                </c:pt>
                <c:pt idx="7">
                  <c:v>4.5</c:v>
                </c:pt>
                <c:pt idx="8">
                  <c:v>3.7</c:v>
                </c:pt>
                <c:pt idx="9">
                  <c:v>3.5</c:v>
                </c:pt>
                <c:pt idx="10">
                  <c:v>6</c:v>
                </c:pt>
              </c:numCache>
            </c:numRef>
          </c:val>
          <c:extLst>
            <c:ext xmlns:c16="http://schemas.microsoft.com/office/drawing/2014/chart" uri="{C3380CC4-5D6E-409C-BE32-E72D297353CC}">
              <c16:uniqueId val="{00000005-513D-4779-8FAA-42B2BC97A10B}"/>
            </c:ext>
          </c:extLst>
        </c:ser>
        <c:dLbls>
          <c:showLegendKey val="0"/>
          <c:showVal val="0"/>
          <c:showCatName val="0"/>
          <c:showSerName val="0"/>
          <c:showPercent val="0"/>
          <c:showBubbleSize val="0"/>
        </c:dLbls>
        <c:gapWidth val="150"/>
        <c:overlap val="100"/>
        <c:axId val="189652352"/>
        <c:axId val="189662336"/>
      </c:barChart>
      <c:catAx>
        <c:axId val="18965235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662336"/>
        <c:crosses val="autoZero"/>
        <c:auto val="1"/>
        <c:lblAlgn val="ctr"/>
        <c:lblOffset val="100"/>
        <c:noMultiLvlLbl val="0"/>
      </c:catAx>
      <c:valAx>
        <c:axId val="18966233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65235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b="0">
          <a:solidFill>
            <a:schemeClr val="tx1"/>
          </a:solidFill>
          <a:latin typeface="Arial Narrow" panose="020B0606020202030204" pitchFamily="34" charset="0"/>
        </a:defRPr>
      </a:pPr>
      <a:endParaRPr lang="pt-BR"/>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6694735342053399E-2"/>
          <c:y val="4.8687404707970672E-2"/>
          <c:w val="0.67429859393509994"/>
          <c:h val="0.86540053555349106"/>
        </c:manualLayout>
      </c:layout>
      <c:barChart>
        <c:barDir val="col"/>
        <c:grouping val="percentStacked"/>
        <c:varyColors val="0"/>
        <c:ser>
          <c:idx val="0"/>
          <c:order val="0"/>
          <c:tx>
            <c:strRef>
              <c:f>Sheet1!$A$2</c:f>
              <c:strCache>
                <c:ptCount val="1"/>
                <c:pt idx="0">
                  <c:v>North America</c:v>
                </c:pt>
              </c:strCache>
            </c:strRef>
          </c:tx>
          <c:spPr>
            <a:solidFill>
              <a:schemeClr val="accent1"/>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Sheet1!$B$2:$M$2</c:f>
              <c:numCache>
                <c:formatCode>General</c:formatCode>
                <c:ptCount val="11"/>
                <c:pt idx="0">
                  <c:v>16.386759399999999</c:v>
                </c:pt>
                <c:pt idx="1">
                  <c:v>20.922549480000001</c:v>
                </c:pt>
                <c:pt idx="2">
                  <c:v>31.28718357</c:v>
                </c:pt>
                <c:pt idx="3">
                  <c:v>100.1019786</c:v>
                </c:pt>
                <c:pt idx="4">
                  <c:v>308.43477999999999</c:v>
                </c:pt>
                <c:pt idx="5">
                  <c:v>661.81110000000001</c:v>
                </c:pt>
                <c:pt idx="6">
                  <c:v>1162.8993800000001</c:v>
                </c:pt>
                <c:pt idx="7">
                  <c:v>1840.76</c:v>
                </c:pt>
                <c:pt idx="8">
                  <c:v>1964.62</c:v>
                </c:pt>
                <c:pt idx="9">
                  <c:v>13.2</c:v>
                </c:pt>
                <c:pt idx="10">
                  <c:v>2113948000000</c:v>
                </c:pt>
              </c:numCache>
            </c:numRef>
          </c:val>
          <c:extLst>
            <c:ext xmlns:c16="http://schemas.microsoft.com/office/drawing/2014/chart" uri="{C3380CC4-5D6E-409C-BE32-E72D297353CC}">
              <c16:uniqueId val="{00000000-C7CF-41D3-A172-7D9BCFE11E70}"/>
            </c:ext>
          </c:extLst>
        </c:ser>
        <c:ser>
          <c:idx val="1"/>
          <c:order val="1"/>
          <c:tx>
            <c:strRef>
              <c:f>Sheet1!$A$3</c:f>
              <c:strCache>
                <c:ptCount val="1"/>
                <c:pt idx="0">
                  <c:v>South &amp; Central America</c:v>
                </c:pt>
              </c:strCache>
            </c:strRef>
          </c:tx>
          <c:spPr>
            <a:solidFill>
              <a:schemeClr val="accent2"/>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Sheet1!$B$3:$M$3</c:f>
              <c:numCache>
                <c:formatCode>General</c:formatCode>
                <c:ptCount val="11"/>
                <c:pt idx="0">
                  <c:v>6.5960893540000001</c:v>
                </c:pt>
                <c:pt idx="1">
                  <c:v>8.2384716149999999</c:v>
                </c:pt>
                <c:pt idx="2">
                  <c:v>9.9388675010000007</c:v>
                </c:pt>
                <c:pt idx="3">
                  <c:v>24.880182359999999</c:v>
                </c:pt>
                <c:pt idx="4">
                  <c:v>80.816860000000005</c:v>
                </c:pt>
                <c:pt idx="5">
                  <c:v>109.1825</c:v>
                </c:pt>
                <c:pt idx="6">
                  <c:v>212.91800000000001</c:v>
                </c:pt>
                <c:pt idx="7">
                  <c:v>498.1</c:v>
                </c:pt>
                <c:pt idx="8">
                  <c:v>577</c:v>
                </c:pt>
                <c:pt idx="9">
                  <c:v>4.2</c:v>
                </c:pt>
                <c:pt idx="10">
                  <c:v>1180303109261.7905</c:v>
                </c:pt>
              </c:numCache>
            </c:numRef>
          </c:val>
          <c:extLst>
            <c:ext xmlns:c16="http://schemas.microsoft.com/office/drawing/2014/chart" uri="{C3380CC4-5D6E-409C-BE32-E72D297353CC}">
              <c16:uniqueId val="{00000001-C7CF-41D3-A172-7D9BCFE11E70}"/>
            </c:ext>
          </c:extLst>
        </c:ser>
        <c:ser>
          <c:idx val="2"/>
          <c:order val="2"/>
          <c:tx>
            <c:strRef>
              <c:f>Sheet1!$A$4</c:f>
              <c:strCache>
                <c:ptCount val="1"/>
                <c:pt idx="0">
                  <c:v>Europe</c:v>
                </c:pt>
              </c:strCache>
            </c:strRef>
          </c:tx>
          <c:spPr>
            <a:solidFill>
              <a:schemeClr val="accent3"/>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Sheet1!$B$4:$M$4</c:f>
              <c:numCache>
                <c:formatCode>General</c:formatCode>
                <c:ptCount val="11"/>
                <c:pt idx="0">
                  <c:v>18.27</c:v>
                </c:pt>
                <c:pt idx="1">
                  <c:v>29.29111017</c:v>
                </c:pt>
                <c:pt idx="2">
                  <c:v>64.998000000000005</c:v>
                </c:pt>
                <c:pt idx="3">
                  <c:v>262.86599999999999</c:v>
                </c:pt>
                <c:pt idx="4">
                  <c:v>799.34619999999995</c:v>
                </c:pt>
                <c:pt idx="5">
                  <c:v>1667.1342</c:v>
                </c:pt>
                <c:pt idx="6">
                  <c:v>3381.6517800000001</c:v>
                </c:pt>
                <c:pt idx="7">
                  <c:v>5772.250258</c:v>
                </c:pt>
                <c:pt idx="8">
                  <c:v>5631.8050000000003</c:v>
                </c:pt>
                <c:pt idx="9">
                  <c:v>35.6</c:v>
                </c:pt>
              </c:numCache>
            </c:numRef>
          </c:val>
          <c:extLst>
            <c:ext xmlns:c16="http://schemas.microsoft.com/office/drawing/2014/chart" uri="{C3380CC4-5D6E-409C-BE32-E72D297353CC}">
              <c16:uniqueId val="{00000002-C7CF-41D3-A172-7D9BCFE11E70}"/>
            </c:ext>
          </c:extLst>
        </c:ser>
        <c:ser>
          <c:idx val="3"/>
          <c:order val="3"/>
          <c:tx>
            <c:strRef>
              <c:f>Sheet1!$A$5</c:f>
              <c:strCache>
                <c:ptCount val="1"/>
                <c:pt idx="0">
                  <c:v>Africa</c:v>
                </c:pt>
              </c:strCache>
            </c:strRef>
          </c:tx>
          <c:spPr>
            <a:solidFill>
              <a:schemeClr val="accent4"/>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Sheet1!$B$5:$M$5</c:f>
              <c:numCache>
                <c:formatCode>General</c:formatCode>
                <c:ptCount val="11"/>
                <c:pt idx="0">
                  <c:v>4.234</c:v>
                </c:pt>
                <c:pt idx="1">
                  <c:v>5.4825648149999999</c:v>
                </c:pt>
                <c:pt idx="2">
                  <c:v>9.0206843719999998</c:v>
                </c:pt>
                <c:pt idx="3">
                  <c:v>27.631735930000001</c:v>
                </c:pt>
                <c:pt idx="4">
                  <c:v>81.938040000000001</c:v>
                </c:pt>
                <c:pt idx="5">
                  <c:v>92.997799999999998</c:v>
                </c:pt>
                <c:pt idx="6">
                  <c:v>175.18011999999999</c:v>
                </c:pt>
                <c:pt idx="7">
                  <c:v>424.09369820000001</c:v>
                </c:pt>
                <c:pt idx="8">
                  <c:v>508</c:v>
                </c:pt>
                <c:pt idx="9">
                  <c:v>3.5</c:v>
                </c:pt>
              </c:numCache>
            </c:numRef>
          </c:val>
          <c:extLst>
            <c:ext xmlns:c16="http://schemas.microsoft.com/office/drawing/2014/chart" uri="{C3380CC4-5D6E-409C-BE32-E72D297353CC}">
              <c16:uniqueId val="{00000003-C7CF-41D3-A172-7D9BCFE11E70}"/>
            </c:ext>
          </c:extLst>
        </c:ser>
        <c:ser>
          <c:idx val="4"/>
          <c:order val="4"/>
          <c:tx>
            <c:strRef>
              <c:f>Sheet1!$A$6</c:f>
              <c:strCache>
                <c:ptCount val="1"/>
                <c:pt idx="0">
                  <c:v>Middle East</c:v>
                </c:pt>
              </c:strCache>
            </c:strRef>
          </c:tx>
          <c:spPr>
            <a:solidFill>
              <a:schemeClr val="accent5"/>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Sheet1!$B$6:$M$6</c:f>
              <c:numCache>
                <c:formatCode>General</c:formatCode>
                <c:ptCount val="11"/>
                <c:pt idx="0">
                  <c:v>1.1599999999999999</c:v>
                </c:pt>
                <c:pt idx="1">
                  <c:v>2.2679999999999998</c:v>
                </c:pt>
                <c:pt idx="2">
                  <c:v>5.024</c:v>
                </c:pt>
                <c:pt idx="3">
                  <c:v>23.739000000000001</c:v>
                </c:pt>
                <c:pt idx="4">
                  <c:v>125.38836000000001</c:v>
                </c:pt>
                <c:pt idx="5">
                  <c:v>125.0736</c:v>
                </c:pt>
                <c:pt idx="6">
                  <c:v>301.75619999999998</c:v>
                </c:pt>
                <c:pt idx="7">
                  <c:v>766.2</c:v>
                </c:pt>
                <c:pt idx="8">
                  <c:v>894.9</c:v>
                </c:pt>
                <c:pt idx="9">
                  <c:v>7.5</c:v>
                </c:pt>
              </c:numCache>
            </c:numRef>
          </c:val>
          <c:extLst>
            <c:ext xmlns:c16="http://schemas.microsoft.com/office/drawing/2014/chart" uri="{C3380CC4-5D6E-409C-BE32-E72D297353CC}">
              <c16:uniqueId val="{00000004-C7CF-41D3-A172-7D9BCFE11E70}"/>
            </c:ext>
          </c:extLst>
        </c:ser>
        <c:ser>
          <c:idx val="5"/>
          <c:order val="5"/>
          <c:tx>
            <c:strRef>
              <c:f>Sheet1!$A$7</c:f>
              <c:strCache>
                <c:ptCount val="1"/>
                <c:pt idx="0">
                  <c:v>Asia</c:v>
                </c:pt>
              </c:strCache>
            </c:strRef>
          </c:tx>
          <c:spPr>
            <a:solidFill>
              <a:schemeClr val="accent6"/>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Sheet1!$B$7:$M$7</c:f>
              <c:numCache>
                <c:formatCode>General</c:formatCode>
                <c:ptCount val="11"/>
                <c:pt idx="0">
                  <c:v>7.8879999999999999</c:v>
                </c:pt>
                <c:pt idx="1">
                  <c:v>11.004</c:v>
                </c:pt>
                <c:pt idx="2">
                  <c:v>19.468</c:v>
                </c:pt>
                <c:pt idx="3">
                  <c:v>86.271000000000001</c:v>
                </c:pt>
                <c:pt idx="4">
                  <c:v>350.67201999999997</c:v>
                </c:pt>
                <c:pt idx="5">
                  <c:v>958.16359999999997</c:v>
                </c:pt>
                <c:pt idx="6">
                  <c:v>1913.03152</c:v>
                </c:pt>
                <c:pt idx="7">
                  <c:v>4141.7</c:v>
                </c:pt>
                <c:pt idx="8">
                  <c:v>5072.3</c:v>
                </c:pt>
                <c:pt idx="9">
                  <c:v>31.5</c:v>
                </c:pt>
              </c:numCache>
            </c:numRef>
          </c:val>
          <c:extLst>
            <c:ext xmlns:c16="http://schemas.microsoft.com/office/drawing/2014/chart" uri="{C3380CC4-5D6E-409C-BE32-E72D297353CC}">
              <c16:uniqueId val="{00000005-C7CF-41D3-A172-7D9BCFE11E70}"/>
            </c:ext>
          </c:extLst>
        </c:ser>
        <c:ser>
          <c:idx val="6"/>
          <c:order val="6"/>
          <c:tx>
            <c:strRef>
              <c:f>Sheet1!$A$8</c:f>
              <c:strCache>
                <c:ptCount val="1"/>
                <c:pt idx="0">
                  <c:v>CIS</c:v>
                </c:pt>
              </c:strCache>
            </c:strRef>
          </c:tx>
          <c:spPr>
            <a:solidFill>
              <a:schemeClr val="accent1">
                <a:lumMod val="60000"/>
              </a:schemeClr>
            </a:solidFill>
            <a:ln>
              <a:noFill/>
            </a:ln>
            <a:effectLst/>
          </c:spPr>
          <c:invertIfNegative val="0"/>
          <c:cat>
            <c:strRef>
              <c:f>Sheet1!$B$1:$M$1</c:f>
              <c:strCache>
                <c:ptCount val="11"/>
                <c:pt idx="0">
                  <c:v>1948</c:v>
                </c:pt>
                <c:pt idx="1">
                  <c:v>1953</c:v>
                </c:pt>
                <c:pt idx="2">
                  <c:v>1963</c:v>
                </c:pt>
                <c:pt idx="3">
                  <c:v>1973</c:v>
                </c:pt>
                <c:pt idx="4">
                  <c:v>1983</c:v>
                </c:pt>
                <c:pt idx="5">
                  <c:v>1993</c:v>
                </c:pt>
                <c:pt idx="6">
                  <c:v>2003</c:v>
                </c:pt>
                <c:pt idx="7">
                  <c:v>2007</c:v>
                </c:pt>
                <c:pt idx="8">
                  <c:v>2010</c:v>
                </c:pt>
                <c:pt idx="9">
                  <c:v>2012</c:v>
                </c:pt>
                <c:pt idx="10">
                  <c:v>2018</c:v>
                </c:pt>
              </c:strCache>
            </c:strRef>
          </c:cat>
          <c:val>
            <c:numRef>
              <c:f>Sheet1!$B$8:$M$8</c:f>
              <c:numCache>
                <c:formatCode>General</c:formatCode>
                <c:ptCount val="11"/>
                <c:pt idx="5">
                  <c:v>55.155000000000001</c:v>
                </c:pt>
                <c:pt idx="6">
                  <c:v>191.88</c:v>
                </c:pt>
                <c:pt idx="9">
                  <c:v>4.4000000000000004</c:v>
                </c:pt>
              </c:numCache>
            </c:numRef>
          </c:val>
          <c:extLst>
            <c:ext xmlns:c16="http://schemas.microsoft.com/office/drawing/2014/chart" uri="{C3380CC4-5D6E-409C-BE32-E72D297353CC}">
              <c16:uniqueId val="{00000006-C7CF-41D3-A172-7D9BCFE11E70}"/>
            </c:ext>
          </c:extLst>
        </c:ser>
        <c:dLbls>
          <c:showLegendKey val="0"/>
          <c:showVal val="0"/>
          <c:showCatName val="0"/>
          <c:showSerName val="0"/>
          <c:showPercent val="0"/>
          <c:showBubbleSize val="0"/>
        </c:dLbls>
        <c:gapWidth val="150"/>
        <c:overlap val="100"/>
        <c:axId val="189827712"/>
        <c:axId val="189841792"/>
      </c:barChart>
      <c:catAx>
        <c:axId val="189827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841792"/>
        <c:crosses val="autoZero"/>
        <c:auto val="1"/>
        <c:lblAlgn val="ctr"/>
        <c:lblOffset val="100"/>
        <c:tickLblSkip val="1"/>
        <c:tickMarkSkip val="1"/>
        <c:noMultiLvlLbl val="0"/>
      </c:catAx>
      <c:valAx>
        <c:axId val="189841792"/>
        <c:scaling>
          <c:orientation val="minMax"/>
          <c:max val="1"/>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898277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percentStacked"/>
        <c:varyColors val="0"/>
        <c:ser>
          <c:idx val="0"/>
          <c:order val="0"/>
          <c:tx>
            <c:strRef>
              <c:f>Sheet1!$A$2</c:f>
              <c:strCache>
                <c:ptCount val="1"/>
                <c:pt idx="0">
                  <c:v>East Asia &amp; Pacific</c:v>
                </c:pt>
              </c:strCache>
            </c:strRef>
          </c:tx>
          <c:spPr>
            <a:solidFill>
              <a:schemeClr val="accent1"/>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Sheet1!$B$2:$AR$2</c:f>
              <c:numCache>
                <c:formatCode>General</c:formatCode>
                <c:ptCount val="9"/>
                <c:pt idx="0">
                  <c:v>7.8879999999999999</c:v>
                </c:pt>
                <c:pt idx="1">
                  <c:v>11.004</c:v>
                </c:pt>
                <c:pt idx="2">
                  <c:v>15334385673.013083</c:v>
                </c:pt>
                <c:pt idx="3">
                  <c:v>39545516092.275093</c:v>
                </c:pt>
                <c:pt idx="4">
                  <c:v>309807031300.58563</c:v>
                </c:pt>
                <c:pt idx="5">
                  <c:v>764871008655.70251</c:v>
                </c:pt>
                <c:pt idx="6">
                  <c:v>1771081261967.1345</c:v>
                </c:pt>
                <c:pt idx="7">
                  <c:v>4798361115696.1211</c:v>
                </c:pt>
                <c:pt idx="8">
                  <c:v>6502218693222.8672</c:v>
                </c:pt>
              </c:numCache>
            </c:numRef>
          </c:val>
          <c:extLst>
            <c:ext xmlns:c16="http://schemas.microsoft.com/office/drawing/2014/chart" uri="{C3380CC4-5D6E-409C-BE32-E72D297353CC}">
              <c16:uniqueId val="{00000000-CBAD-47DA-BEF4-1B8DCC6E1238}"/>
            </c:ext>
          </c:extLst>
        </c:ser>
        <c:ser>
          <c:idx val="1"/>
          <c:order val="1"/>
          <c:tx>
            <c:strRef>
              <c:f>Sheet1!$A$3</c:f>
              <c:strCache>
                <c:ptCount val="1"/>
                <c:pt idx="0">
                  <c:v>Europe &amp; Central Asia</c:v>
                </c:pt>
              </c:strCache>
            </c:strRef>
          </c:tx>
          <c:spPr>
            <a:solidFill>
              <a:schemeClr val="accent2"/>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Sheet1!$B$3:$AR$3</c:f>
              <c:numCache>
                <c:formatCode>General</c:formatCode>
                <c:ptCount val="9"/>
                <c:pt idx="0">
                  <c:v>18.27</c:v>
                </c:pt>
                <c:pt idx="1">
                  <c:v>29.29111017</c:v>
                </c:pt>
                <c:pt idx="2">
                  <c:v>59329241216.086006</c:v>
                </c:pt>
                <c:pt idx="3">
                  <c:v>157044193010.64331</c:v>
                </c:pt>
                <c:pt idx="4">
                  <c:v>906091909118.68604</c:v>
                </c:pt>
                <c:pt idx="5">
                  <c:v>1766608948520.7463</c:v>
                </c:pt>
                <c:pt idx="6">
                  <c:v>2783048559364.2544</c:v>
                </c:pt>
                <c:pt idx="7">
                  <c:v>6245720551341.04</c:v>
                </c:pt>
                <c:pt idx="8">
                  <c:v>7761743905465.3076</c:v>
                </c:pt>
              </c:numCache>
            </c:numRef>
          </c:val>
          <c:extLst>
            <c:ext xmlns:c16="http://schemas.microsoft.com/office/drawing/2014/chart" uri="{C3380CC4-5D6E-409C-BE32-E72D297353CC}">
              <c16:uniqueId val="{00000001-CBAD-47DA-BEF4-1B8DCC6E1238}"/>
            </c:ext>
          </c:extLst>
        </c:ser>
        <c:ser>
          <c:idx val="2"/>
          <c:order val="2"/>
          <c:tx>
            <c:strRef>
              <c:f>Sheet1!$A$4</c:f>
              <c:strCache>
                <c:ptCount val="1"/>
                <c:pt idx="0">
                  <c:v>Latin America &amp; Caribbean</c:v>
                </c:pt>
              </c:strCache>
            </c:strRef>
          </c:tx>
          <c:spPr>
            <a:solidFill>
              <a:schemeClr val="accent3">
                <a:lumMod val="75000"/>
              </a:schemeClr>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Sheet1!$B$4:$AR$4</c:f>
              <c:numCache>
                <c:formatCode>General</c:formatCode>
                <c:ptCount val="9"/>
                <c:pt idx="0">
                  <c:v>6.5960893540000001</c:v>
                </c:pt>
                <c:pt idx="1">
                  <c:v>8.2384716149999999</c:v>
                </c:pt>
                <c:pt idx="2">
                  <c:v>9895063605.5882988</c:v>
                </c:pt>
                <c:pt idx="3">
                  <c:v>18136734632.432438</c:v>
                </c:pt>
                <c:pt idx="4">
                  <c:v>115967991511.59785</c:v>
                </c:pt>
                <c:pt idx="5">
                  <c:v>156792126559.07837</c:v>
                </c:pt>
                <c:pt idx="6">
                  <c:v>398907929569.55536</c:v>
                </c:pt>
                <c:pt idx="7">
                  <c:v>970981910538.60083</c:v>
                </c:pt>
                <c:pt idx="8">
                  <c:v>1180303109261.7905</c:v>
                </c:pt>
              </c:numCache>
            </c:numRef>
          </c:val>
          <c:extLst>
            <c:ext xmlns:c16="http://schemas.microsoft.com/office/drawing/2014/chart" uri="{C3380CC4-5D6E-409C-BE32-E72D297353CC}">
              <c16:uniqueId val="{00000002-CBAD-47DA-BEF4-1B8DCC6E1238}"/>
            </c:ext>
          </c:extLst>
        </c:ser>
        <c:ser>
          <c:idx val="3"/>
          <c:order val="3"/>
          <c:tx>
            <c:strRef>
              <c:f>Sheet1!$A$5</c:f>
              <c:strCache>
                <c:ptCount val="1"/>
                <c:pt idx="0">
                  <c:v>North America</c:v>
                </c:pt>
              </c:strCache>
            </c:strRef>
          </c:tx>
          <c:spPr>
            <a:solidFill>
              <a:schemeClr val="accent4">
                <a:lumMod val="75000"/>
              </a:schemeClr>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Sheet1!$B$5:$AR$5</c:f>
              <c:numCache>
                <c:formatCode>General</c:formatCode>
                <c:ptCount val="9"/>
                <c:pt idx="0">
                  <c:v>16.386759399999999</c:v>
                </c:pt>
                <c:pt idx="1">
                  <c:v>20.922549480000001</c:v>
                </c:pt>
                <c:pt idx="2">
                  <c:v>25447209778.383919</c:v>
                </c:pt>
                <c:pt idx="3">
                  <c:v>60019570555.74498</c:v>
                </c:pt>
                <c:pt idx="4">
                  <c:v>293337000000</c:v>
                </c:pt>
                <c:pt idx="5">
                  <c:v>521280999999.99988</c:v>
                </c:pt>
                <c:pt idx="6">
                  <c:v>1058603999999.9999</c:v>
                </c:pt>
                <c:pt idx="7">
                  <c:v>1665991000000</c:v>
                </c:pt>
                <c:pt idx="8">
                  <c:v>2113948000000</c:v>
                </c:pt>
              </c:numCache>
            </c:numRef>
          </c:val>
          <c:extLst>
            <c:ext xmlns:c16="http://schemas.microsoft.com/office/drawing/2014/chart" uri="{C3380CC4-5D6E-409C-BE32-E72D297353CC}">
              <c16:uniqueId val="{00000003-CBAD-47DA-BEF4-1B8DCC6E1238}"/>
            </c:ext>
          </c:extLst>
        </c:ser>
        <c:ser>
          <c:idx val="4"/>
          <c:order val="4"/>
          <c:tx>
            <c:strRef>
              <c:f>Sheet1!$A$6</c:f>
              <c:strCache>
                <c:ptCount val="1"/>
                <c:pt idx="0">
                  <c:v>Middle East &amp; North Africa</c:v>
                </c:pt>
              </c:strCache>
            </c:strRef>
          </c:tx>
          <c:spPr>
            <a:solidFill>
              <a:schemeClr val="accent5">
                <a:lumMod val="75000"/>
              </a:schemeClr>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Sheet1!$B$6:$AR$6</c:f>
              <c:numCache>
                <c:formatCode>General</c:formatCode>
                <c:ptCount val="9"/>
                <c:pt idx="0">
                  <c:v>1.1599999999999999</c:v>
                </c:pt>
                <c:pt idx="1">
                  <c:v>2.2679999999999998</c:v>
                </c:pt>
                <c:pt idx="2">
                  <c:v>5338061745.8147602</c:v>
                </c:pt>
                <c:pt idx="3">
                  <c:v>14753462125.967871</c:v>
                </c:pt>
                <c:pt idx="4">
                  <c:v>255743686606.37564</c:v>
                </c:pt>
                <c:pt idx="5">
                  <c:v>173812693542.77768</c:v>
                </c:pt>
                <c:pt idx="6">
                  <c:v>323108324862.93146</c:v>
                </c:pt>
                <c:pt idx="7">
                  <c:v>1077265886130.8284</c:v>
                </c:pt>
                <c:pt idx="8">
                  <c:v>1278179123700.8589</c:v>
                </c:pt>
              </c:numCache>
            </c:numRef>
          </c:val>
          <c:extLst>
            <c:ext xmlns:c16="http://schemas.microsoft.com/office/drawing/2014/chart" uri="{C3380CC4-5D6E-409C-BE32-E72D297353CC}">
              <c16:uniqueId val="{0000003B-CBAD-47DA-BEF4-1B8DCC6E1238}"/>
            </c:ext>
          </c:extLst>
        </c:ser>
        <c:ser>
          <c:idx val="5"/>
          <c:order val="5"/>
          <c:tx>
            <c:strRef>
              <c:f>Sheet1!$A$7</c:f>
              <c:strCache>
                <c:ptCount val="1"/>
                <c:pt idx="0">
                  <c:v>Sub-Saharan Africa</c:v>
                </c:pt>
              </c:strCache>
            </c:strRef>
          </c:tx>
          <c:spPr>
            <a:solidFill>
              <a:schemeClr val="bg1">
                <a:lumMod val="65000"/>
              </a:schemeClr>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Sheet1!$B$7:$AR$7</c:f>
              <c:numCache>
                <c:formatCode>General</c:formatCode>
                <c:ptCount val="9"/>
                <c:pt idx="0">
                  <c:v>4.234</c:v>
                </c:pt>
                <c:pt idx="1">
                  <c:v>5.4825648149999999</c:v>
                </c:pt>
                <c:pt idx="2">
                  <c:v>5896650166.5432186</c:v>
                </c:pt>
                <c:pt idx="3">
                  <c:v>11763979394.591816</c:v>
                </c:pt>
                <c:pt idx="4">
                  <c:v>79807405876.85878</c:v>
                </c:pt>
                <c:pt idx="5">
                  <c:v>70124190867.608002</c:v>
                </c:pt>
                <c:pt idx="6">
                  <c:v>96921119486.640839</c:v>
                </c:pt>
                <c:pt idx="7">
                  <c:v>364167623803.39795</c:v>
                </c:pt>
                <c:pt idx="8">
                  <c:v>353132894968.99951</c:v>
                </c:pt>
              </c:numCache>
            </c:numRef>
          </c:val>
          <c:extLst>
            <c:ext xmlns:c16="http://schemas.microsoft.com/office/drawing/2014/chart" uri="{C3380CC4-5D6E-409C-BE32-E72D297353CC}">
              <c16:uniqueId val="{0000003C-CBAD-47DA-BEF4-1B8DCC6E1238}"/>
            </c:ext>
          </c:extLst>
        </c:ser>
        <c:ser>
          <c:idx val="6"/>
          <c:order val="6"/>
          <c:tx>
            <c:strRef>
              <c:f>Sheet1!$A$8</c:f>
              <c:strCache>
                <c:ptCount val="1"/>
                <c:pt idx="0">
                  <c:v>South Asia</c:v>
                </c:pt>
              </c:strCache>
            </c:strRef>
          </c:tx>
          <c:spPr>
            <a:solidFill>
              <a:schemeClr val="accent1">
                <a:lumMod val="60000"/>
              </a:schemeClr>
            </a:solidFill>
            <a:ln>
              <a:noFill/>
            </a:ln>
            <a:effectLst/>
          </c:spPr>
          <c:invertIfNegative val="0"/>
          <c:cat>
            <c:strRef>
              <c:f>Sheet1!$B$1:$AR$1</c:f>
              <c:strCache>
                <c:ptCount val="9"/>
                <c:pt idx="0">
                  <c:v>1948</c:v>
                </c:pt>
                <c:pt idx="1">
                  <c:v>1953</c:v>
                </c:pt>
                <c:pt idx="2">
                  <c:v>1960</c:v>
                </c:pt>
                <c:pt idx="3">
                  <c:v>1970</c:v>
                </c:pt>
                <c:pt idx="4">
                  <c:v>1980</c:v>
                </c:pt>
                <c:pt idx="5">
                  <c:v>1990</c:v>
                </c:pt>
                <c:pt idx="6">
                  <c:v>2000</c:v>
                </c:pt>
                <c:pt idx="7">
                  <c:v>2010</c:v>
                </c:pt>
                <c:pt idx="8">
                  <c:v>2018</c:v>
                </c:pt>
              </c:strCache>
            </c:strRef>
          </c:cat>
          <c:val>
            <c:numRef>
              <c:f>Sheet1!$B$8:$AR$8</c:f>
              <c:numCache>
                <c:formatCode>General</c:formatCode>
                <c:ptCount val="9"/>
                <c:pt idx="0">
                  <c:v>1</c:v>
                </c:pt>
                <c:pt idx="1">
                  <c:v>2</c:v>
                </c:pt>
                <c:pt idx="2">
                  <c:v>2326217007.123498</c:v>
                </c:pt>
                <c:pt idx="3">
                  <c:v>3138158258.9236941</c:v>
                </c:pt>
                <c:pt idx="4">
                  <c:v>13799999999.999998</c:v>
                </c:pt>
                <c:pt idx="5">
                  <c:v>27728000000.000008</c:v>
                </c:pt>
                <c:pt idx="6">
                  <c:v>64379000000.000008</c:v>
                </c:pt>
                <c:pt idx="7">
                  <c:v>277640000000</c:v>
                </c:pt>
                <c:pt idx="8">
                  <c:v>402884000000</c:v>
                </c:pt>
              </c:numCache>
            </c:numRef>
          </c:val>
          <c:extLst>
            <c:ext xmlns:c16="http://schemas.microsoft.com/office/drawing/2014/chart" uri="{C3380CC4-5D6E-409C-BE32-E72D297353CC}">
              <c16:uniqueId val="{0000003D-CBAD-47DA-BEF4-1B8DCC6E1238}"/>
            </c:ext>
          </c:extLst>
        </c:ser>
        <c:dLbls>
          <c:showLegendKey val="0"/>
          <c:showVal val="0"/>
          <c:showCatName val="0"/>
          <c:showSerName val="0"/>
          <c:showPercent val="0"/>
          <c:showBubbleSize val="0"/>
        </c:dLbls>
        <c:gapWidth val="150"/>
        <c:overlap val="100"/>
        <c:axId val="194448912"/>
        <c:axId val="194443992"/>
      </c:barChart>
      <c:catAx>
        <c:axId val="1944489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94443992"/>
        <c:crosses val="autoZero"/>
        <c:auto val="1"/>
        <c:lblAlgn val="ctr"/>
        <c:lblOffset val="100"/>
        <c:noMultiLvlLbl val="0"/>
      </c:catAx>
      <c:valAx>
        <c:axId val="19444399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94448912"/>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23392132680792"/>
          <c:y val="2.5897586815773983E-2"/>
          <c:w val="0.80401412970083197"/>
          <c:h val="0.89265292691856724"/>
        </c:manualLayout>
      </c:layout>
      <c:barChart>
        <c:barDir val="bar"/>
        <c:grouping val="clustered"/>
        <c:varyColors val="0"/>
        <c:ser>
          <c:idx val="0"/>
          <c:order val="0"/>
          <c:tx>
            <c:strRef>
              <c:f>Sheet1!$B$1</c:f>
              <c:strCache>
                <c:ptCount val="1"/>
                <c:pt idx="0">
                  <c:v>Exports</c:v>
                </c:pt>
              </c:strCache>
            </c:strRef>
          </c:tx>
          <c:spPr>
            <a:solidFill>
              <a:schemeClr val="accent2">
                <a:lumMod val="50000"/>
              </a:schemeClr>
            </a:solidFill>
            <a:ln>
              <a:noFill/>
            </a:ln>
            <a:effectLst/>
          </c:spPr>
          <c:invertIfNegative val="0"/>
          <c:cat>
            <c:strRef>
              <c:f>Sheet1!$A$2:$A$21</c:f>
              <c:strCache>
                <c:ptCount val="20"/>
                <c:pt idx="0">
                  <c:v>China </c:v>
                </c:pt>
                <c:pt idx="1">
                  <c:v>United States </c:v>
                </c:pt>
                <c:pt idx="2">
                  <c:v>Germany </c:v>
                </c:pt>
                <c:pt idx="3">
                  <c:v>Japan </c:v>
                </c:pt>
                <c:pt idx="4">
                  <c:v>Netherlands </c:v>
                </c:pt>
                <c:pt idx="5">
                  <c:v>Korea, Republic of </c:v>
                </c:pt>
                <c:pt idx="6">
                  <c:v>Hong Kong, China </c:v>
                </c:pt>
                <c:pt idx="7">
                  <c:v>France </c:v>
                </c:pt>
                <c:pt idx="8">
                  <c:v>United Kingdom </c:v>
                </c:pt>
                <c:pt idx="9">
                  <c:v>Italy </c:v>
                </c:pt>
                <c:pt idx="10">
                  <c:v>Canada </c:v>
                </c:pt>
                <c:pt idx="11">
                  <c:v>Belgium </c:v>
                </c:pt>
                <c:pt idx="12">
                  <c:v>Mexico </c:v>
                </c:pt>
                <c:pt idx="13">
                  <c:v>Singapore </c:v>
                </c:pt>
                <c:pt idx="14">
                  <c:v>Russian Federation </c:v>
                </c:pt>
                <c:pt idx="15">
                  <c:v>Switzerland</c:v>
                </c:pt>
                <c:pt idx="16">
                  <c:v>Chinese Taipei </c:v>
                </c:pt>
                <c:pt idx="17">
                  <c:v>Spain </c:v>
                </c:pt>
                <c:pt idx="18">
                  <c:v>India </c:v>
                </c:pt>
                <c:pt idx="19">
                  <c:v>United Arab Emirates</c:v>
                </c:pt>
              </c:strCache>
            </c:strRef>
          </c:cat>
          <c:val>
            <c:numRef>
              <c:f>Sheet1!$B$2:$B$21</c:f>
              <c:numCache>
                <c:formatCode>General</c:formatCode>
                <c:ptCount val="20"/>
                <c:pt idx="0">
                  <c:v>2274.9490000000001</c:v>
                </c:pt>
                <c:pt idx="1">
                  <c:v>1504.9143470000001</c:v>
                </c:pt>
                <c:pt idx="2">
                  <c:v>1329.469026</c:v>
                </c:pt>
                <c:pt idx="3">
                  <c:v>624.9386750000001</c:v>
                </c:pt>
                <c:pt idx="4">
                  <c:v>567.21700800000008</c:v>
                </c:pt>
                <c:pt idx="5">
                  <c:v>526.755</c:v>
                </c:pt>
                <c:pt idx="6">
                  <c:v>510.596</c:v>
                </c:pt>
                <c:pt idx="7">
                  <c:v>505.89705099999998</c:v>
                </c:pt>
                <c:pt idx="8">
                  <c:v>460.445718</c:v>
                </c:pt>
                <c:pt idx="9">
                  <c:v>459.06760800000001</c:v>
                </c:pt>
                <c:pt idx="10">
                  <c:v>408.474694</c:v>
                </c:pt>
                <c:pt idx="11">
                  <c:v>398.158277</c:v>
                </c:pt>
                <c:pt idx="12">
                  <c:v>380.77202299999999</c:v>
                </c:pt>
                <c:pt idx="13">
                  <c:v>350.50599999999997</c:v>
                </c:pt>
                <c:pt idx="14">
                  <c:v>340.34899999999999</c:v>
                </c:pt>
                <c:pt idx="15">
                  <c:v>289.87356599999998</c:v>
                </c:pt>
                <c:pt idx="16">
                  <c:v>285.42096000000004</c:v>
                </c:pt>
                <c:pt idx="17">
                  <c:v>281.83574499999997</c:v>
                </c:pt>
                <c:pt idx="18">
                  <c:v>267.14708000000002</c:v>
                </c:pt>
                <c:pt idx="19">
                  <c:v>265</c:v>
                </c:pt>
              </c:numCache>
            </c:numRef>
          </c:val>
          <c:extLst>
            <c:ext xmlns:c16="http://schemas.microsoft.com/office/drawing/2014/chart" uri="{C3380CC4-5D6E-409C-BE32-E72D297353CC}">
              <c16:uniqueId val="{00000000-A6DC-4F5E-A76D-EDC0B445B74F}"/>
            </c:ext>
          </c:extLst>
        </c:ser>
        <c:ser>
          <c:idx val="1"/>
          <c:order val="1"/>
          <c:tx>
            <c:strRef>
              <c:f>Sheet1!$C$1</c:f>
              <c:strCache>
                <c:ptCount val="1"/>
                <c:pt idx="0">
                  <c:v>Imports</c:v>
                </c:pt>
              </c:strCache>
            </c:strRef>
          </c:tx>
          <c:spPr>
            <a:solidFill>
              <a:schemeClr val="bg2">
                <a:lumMod val="90000"/>
              </a:schemeClr>
            </a:solidFill>
            <a:ln>
              <a:noFill/>
            </a:ln>
            <a:effectLst/>
          </c:spPr>
          <c:invertIfNegative val="0"/>
          <c:cat>
            <c:strRef>
              <c:f>Sheet1!$A$2:$A$21</c:f>
              <c:strCache>
                <c:ptCount val="20"/>
                <c:pt idx="0">
                  <c:v>China </c:v>
                </c:pt>
                <c:pt idx="1">
                  <c:v>United States </c:v>
                </c:pt>
                <c:pt idx="2">
                  <c:v>Germany </c:v>
                </c:pt>
                <c:pt idx="3">
                  <c:v>Japan </c:v>
                </c:pt>
                <c:pt idx="4">
                  <c:v>Netherlands </c:v>
                </c:pt>
                <c:pt idx="5">
                  <c:v>Korea, Republic of </c:v>
                </c:pt>
                <c:pt idx="6">
                  <c:v>Hong Kong, China </c:v>
                </c:pt>
                <c:pt idx="7">
                  <c:v>France </c:v>
                </c:pt>
                <c:pt idx="8">
                  <c:v>United Kingdom </c:v>
                </c:pt>
                <c:pt idx="9">
                  <c:v>Italy </c:v>
                </c:pt>
                <c:pt idx="10">
                  <c:v>Canada </c:v>
                </c:pt>
                <c:pt idx="11">
                  <c:v>Belgium </c:v>
                </c:pt>
                <c:pt idx="12">
                  <c:v>Mexico </c:v>
                </c:pt>
                <c:pt idx="13">
                  <c:v>Singapore </c:v>
                </c:pt>
                <c:pt idx="14">
                  <c:v>Russian Federation </c:v>
                </c:pt>
                <c:pt idx="15">
                  <c:v>Switzerland</c:v>
                </c:pt>
                <c:pt idx="16">
                  <c:v>Chinese Taipei </c:v>
                </c:pt>
                <c:pt idx="17">
                  <c:v>Spain </c:v>
                </c:pt>
                <c:pt idx="18">
                  <c:v>India </c:v>
                </c:pt>
                <c:pt idx="19">
                  <c:v>United Arab Emirates</c:v>
                </c:pt>
              </c:strCache>
            </c:strRef>
          </c:cat>
          <c:val>
            <c:numRef>
              <c:f>Sheet1!$C$2:$C$21</c:f>
              <c:numCache>
                <c:formatCode>General</c:formatCode>
                <c:ptCount val="20"/>
                <c:pt idx="0">
                  <c:v>1681.951</c:v>
                </c:pt>
                <c:pt idx="1">
                  <c:v>2307.9456320000004</c:v>
                </c:pt>
                <c:pt idx="2">
                  <c:v>1050.0245870000001</c:v>
                </c:pt>
                <c:pt idx="3">
                  <c:v>648.49406700000009</c:v>
                </c:pt>
                <c:pt idx="4">
                  <c:v>505.80584999999996</c:v>
                </c:pt>
                <c:pt idx="5">
                  <c:v>436.49900000000002</c:v>
                </c:pt>
                <c:pt idx="6">
                  <c:v>559.42700000000002</c:v>
                </c:pt>
                <c:pt idx="7">
                  <c:v>572.66132400000004</c:v>
                </c:pt>
                <c:pt idx="8">
                  <c:v>625.80604099999994</c:v>
                </c:pt>
                <c:pt idx="9">
                  <c:v>408.93196500000005</c:v>
                </c:pt>
                <c:pt idx="10">
                  <c:v>436.37200000000001</c:v>
                </c:pt>
                <c:pt idx="11">
                  <c:v>375.26740500000005</c:v>
                </c:pt>
                <c:pt idx="12">
                  <c:v>405.28049300000004</c:v>
                </c:pt>
                <c:pt idx="13">
                  <c:v>296.745</c:v>
                </c:pt>
                <c:pt idx="14">
                  <c:v>194.08699999999999</c:v>
                </c:pt>
                <c:pt idx="15">
                  <c:v>251.87307899999999</c:v>
                </c:pt>
                <c:pt idx="16">
                  <c:v>237.54885000000002</c:v>
                </c:pt>
                <c:pt idx="17">
                  <c:v>309.291765</c:v>
                </c:pt>
                <c:pt idx="18">
                  <c:v>391.97656999999998</c:v>
                </c:pt>
                <c:pt idx="19">
                  <c:v>230</c:v>
                </c:pt>
              </c:numCache>
            </c:numRef>
          </c:val>
          <c:extLst>
            <c:ext xmlns:c16="http://schemas.microsoft.com/office/drawing/2014/chart" uri="{C3380CC4-5D6E-409C-BE32-E72D297353CC}">
              <c16:uniqueId val="{00000001-A6DC-4F5E-A76D-EDC0B445B74F}"/>
            </c:ext>
          </c:extLst>
        </c:ser>
        <c:dLbls>
          <c:showLegendKey val="0"/>
          <c:showVal val="0"/>
          <c:showCatName val="0"/>
          <c:showSerName val="0"/>
          <c:showPercent val="0"/>
          <c:showBubbleSize val="0"/>
        </c:dLbls>
        <c:gapWidth val="182"/>
        <c:axId val="192741376"/>
        <c:axId val="192742912"/>
      </c:barChart>
      <c:catAx>
        <c:axId val="192741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92742912"/>
        <c:crosses val="autoZero"/>
        <c:auto val="1"/>
        <c:lblAlgn val="ctr"/>
        <c:lblOffset val="100"/>
        <c:noMultiLvlLbl val="0"/>
      </c:catAx>
      <c:valAx>
        <c:axId val="192742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Billions of USD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92741376"/>
        <c:crosses val="autoZero"/>
        <c:crossBetween val="between"/>
      </c:valAx>
      <c:spPr>
        <a:noFill/>
        <a:ln>
          <a:noFill/>
        </a:ln>
        <a:effectLst/>
      </c:spPr>
    </c:plotArea>
    <c:legend>
      <c:legendPos val="b"/>
      <c:layout>
        <c:manualLayout>
          <c:xMode val="edge"/>
          <c:yMode val="edge"/>
          <c:x val="0.82957616477954443"/>
          <c:y val="9.0522354511454128E-2"/>
          <c:w val="9.6340117301070893E-2"/>
          <c:h val="0.113715432422036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latin typeface="Arial Narrow" panose="020B0606020202030204" pitchFamily="34" charset="0"/>
        </a:defRPr>
      </a:pPr>
      <a:endParaRPr lang="pt-BR"/>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623392132680792"/>
          <c:y val="2.5897586815773983E-2"/>
          <c:w val="0.80401412970083197"/>
          <c:h val="0.89265292691856724"/>
        </c:manualLayout>
      </c:layout>
      <c:barChart>
        <c:barDir val="bar"/>
        <c:grouping val="clustered"/>
        <c:varyColors val="0"/>
        <c:ser>
          <c:idx val="0"/>
          <c:order val="0"/>
          <c:tx>
            <c:strRef>
              <c:f>Sheet1!$B$1</c:f>
              <c:strCache>
                <c:ptCount val="1"/>
                <c:pt idx="0">
                  <c:v>Exports</c:v>
                </c:pt>
              </c:strCache>
            </c:strRef>
          </c:tx>
          <c:spPr>
            <a:solidFill>
              <a:schemeClr val="accent2">
                <a:lumMod val="50000"/>
              </a:schemeClr>
            </a:solidFill>
            <a:ln>
              <a:noFill/>
            </a:ln>
            <a:effectLst/>
          </c:spPr>
          <c:invertIfNegative val="0"/>
          <c:cat>
            <c:strRef>
              <c:f>Sheet1!$A$2:$A$21</c:f>
              <c:strCache>
                <c:ptCount val="20"/>
                <c:pt idx="0">
                  <c:v>China</c:v>
                </c:pt>
                <c:pt idx="1">
                  <c:v>United States</c:v>
                </c:pt>
                <c:pt idx="2">
                  <c:v>Germany</c:v>
                </c:pt>
                <c:pt idx="3">
                  <c:v>Japan</c:v>
                </c:pt>
                <c:pt idx="4">
                  <c:v>France</c:v>
                </c:pt>
                <c:pt idx="5">
                  <c:v>United Kingdom</c:v>
                </c:pt>
                <c:pt idx="6">
                  <c:v>Netherlands</c:v>
                </c:pt>
                <c:pt idx="7">
                  <c:v>Korea, Rep.</c:v>
                </c:pt>
                <c:pt idx="8">
                  <c:v>Hong Kong SAR, China</c:v>
                </c:pt>
                <c:pt idx="9">
                  <c:v>Singapore</c:v>
                </c:pt>
                <c:pt idx="10">
                  <c:v>Italy</c:v>
                </c:pt>
                <c:pt idx="11">
                  <c:v>Canada</c:v>
                </c:pt>
                <c:pt idx="12">
                  <c:v>India</c:v>
                </c:pt>
                <c:pt idx="13">
                  <c:v>Russian Federation</c:v>
                </c:pt>
                <c:pt idx="14">
                  <c:v>Spain</c:v>
                </c:pt>
                <c:pt idx="15">
                  <c:v>Mexico</c:v>
                </c:pt>
                <c:pt idx="16">
                  <c:v>Ireland</c:v>
                </c:pt>
                <c:pt idx="17">
                  <c:v>Switzerland</c:v>
                </c:pt>
                <c:pt idx="18">
                  <c:v>Belgium</c:v>
                </c:pt>
                <c:pt idx="19">
                  <c:v>United Arab Emirates</c:v>
                </c:pt>
              </c:strCache>
            </c:strRef>
          </c:cat>
          <c:val>
            <c:numRef>
              <c:f>Sheet1!$B$2:$B$21</c:f>
              <c:numCache>
                <c:formatCode>#,##0</c:formatCode>
                <c:ptCount val="20"/>
                <c:pt idx="0">
                  <c:v>2655591916228.4619</c:v>
                </c:pt>
                <c:pt idx="1">
                  <c:v>2510250000000</c:v>
                </c:pt>
                <c:pt idx="2">
                  <c:v>1872722233011.7634</c:v>
                </c:pt>
                <c:pt idx="3">
                  <c:v>917873408507.37585</c:v>
                </c:pt>
                <c:pt idx="4">
                  <c:v>884286927396.07776</c:v>
                </c:pt>
                <c:pt idx="5">
                  <c:v>875792531491.73999</c:v>
                </c:pt>
                <c:pt idx="6">
                  <c:v>770791294231.37195</c:v>
                </c:pt>
                <c:pt idx="7">
                  <c:v>716291685597.45569</c:v>
                </c:pt>
                <c:pt idx="8">
                  <c:v>681282515787.45935</c:v>
                </c:pt>
                <c:pt idx="9">
                  <c:v>663143979833.92639</c:v>
                </c:pt>
                <c:pt idx="10">
                  <c:v>656009247319.13684</c:v>
                </c:pt>
                <c:pt idx="11">
                  <c:v>550529196589.89673</c:v>
                </c:pt>
                <c:pt idx="12">
                  <c:v>538635201541.36768</c:v>
                </c:pt>
                <c:pt idx="13">
                  <c:v>509503240085.46613</c:v>
                </c:pt>
                <c:pt idx="14">
                  <c:v>498563565403.9212</c:v>
                </c:pt>
                <c:pt idx="15">
                  <c:v>479604350379.0733</c:v>
                </c:pt>
                <c:pt idx="16">
                  <c:v>468110564614.38562</c:v>
                </c:pt>
                <c:pt idx="17">
                  <c:v>466305408688.8349</c:v>
                </c:pt>
                <c:pt idx="18">
                  <c:v>448407954990.74475</c:v>
                </c:pt>
                <c:pt idx="19">
                  <c:v>392863172226.00409</c:v>
                </c:pt>
              </c:numCache>
            </c:numRef>
          </c:val>
          <c:extLst>
            <c:ext xmlns:c16="http://schemas.microsoft.com/office/drawing/2014/chart" uri="{C3380CC4-5D6E-409C-BE32-E72D297353CC}">
              <c16:uniqueId val="{00000000-A6DC-4F5E-A76D-EDC0B445B74F}"/>
            </c:ext>
          </c:extLst>
        </c:ser>
        <c:ser>
          <c:idx val="1"/>
          <c:order val="1"/>
          <c:tx>
            <c:strRef>
              <c:f>Sheet1!$C$1</c:f>
              <c:strCache>
                <c:ptCount val="1"/>
                <c:pt idx="0">
                  <c:v>Imports</c:v>
                </c:pt>
              </c:strCache>
            </c:strRef>
          </c:tx>
          <c:spPr>
            <a:solidFill>
              <a:schemeClr val="bg2">
                <a:lumMod val="90000"/>
              </a:schemeClr>
            </a:solidFill>
            <a:ln>
              <a:noFill/>
            </a:ln>
            <a:effectLst/>
          </c:spPr>
          <c:invertIfNegative val="0"/>
          <c:cat>
            <c:strRef>
              <c:f>Sheet1!$A$2:$A$21</c:f>
              <c:strCache>
                <c:ptCount val="20"/>
                <c:pt idx="0">
                  <c:v>China</c:v>
                </c:pt>
                <c:pt idx="1">
                  <c:v>United States</c:v>
                </c:pt>
                <c:pt idx="2">
                  <c:v>Germany</c:v>
                </c:pt>
                <c:pt idx="3">
                  <c:v>Japan</c:v>
                </c:pt>
                <c:pt idx="4">
                  <c:v>France</c:v>
                </c:pt>
                <c:pt idx="5">
                  <c:v>United Kingdom</c:v>
                </c:pt>
                <c:pt idx="6">
                  <c:v>Netherlands</c:v>
                </c:pt>
                <c:pt idx="7">
                  <c:v>Korea, Rep.</c:v>
                </c:pt>
                <c:pt idx="8">
                  <c:v>Hong Kong SAR, China</c:v>
                </c:pt>
                <c:pt idx="9">
                  <c:v>Singapore</c:v>
                </c:pt>
                <c:pt idx="10">
                  <c:v>Italy</c:v>
                </c:pt>
                <c:pt idx="11">
                  <c:v>Canada</c:v>
                </c:pt>
                <c:pt idx="12">
                  <c:v>India</c:v>
                </c:pt>
                <c:pt idx="13">
                  <c:v>Russian Federation</c:v>
                </c:pt>
                <c:pt idx="14">
                  <c:v>Spain</c:v>
                </c:pt>
                <c:pt idx="15">
                  <c:v>Mexico</c:v>
                </c:pt>
                <c:pt idx="16">
                  <c:v>Ireland</c:v>
                </c:pt>
                <c:pt idx="17">
                  <c:v>Switzerland</c:v>
                </c:pt>
                <c:pt idx="18">
                  <c:v>Belgium</c:v>
                </c:pt>
                <c:pt idx="19">
                  <c:v>United Arab Emirates</c:v>
                </c:pt>
              </c:strCache>
            </c:strRef>
          </c:cat>
          <c:val>
            <c:numRef>
              <c:f>Sheet1!$C$2:$C$21</c:f>
              <c:numCache>
                <c:formatCode>#,##0</c:formatCode>
                <c:ptCount val="20"/>
                <c:pt idx="0">
                  <c:v>2548007453717.0298</c:v>
                </c:pt>
                <c:pt idx="1">
                  <c:v>3128992000000</c:v>
                </c:pt>
                <c:pt idx="2">
                  <c:v>1631797476888.3201</c:v>
                </c:pt>
                <c:pt idx="3">
                  <c:v>928422545739.30005</c:v>
                </c:pt>
                <c:pt idx="4">
                  <c:v>936025089029.77002</c:v>
                </c:pt>
                <c:pt idx="5">
                  <c:v>915324873915.77795</c:v>
                </c:pt>
                <c:pt idx="6">
                  <c:v>673534933394.62598</c:v>
                </c:pt>
                <c:pt idx="7">
                  <c:v>649226600000</c:v>
                </c:pt>
                <c:pt idx="8">
                  <c:v>682046218800.92505</c:v>
                </c:pt>
                <c:pt idx="9">
                  <c:v>557030390273.13403</c:v>
                </c:pt>
                <c:pt idx="10">
                  <c:v>605893974511.66797</c:v>
                </c:pt>
                <c:pt idx="11">
                  <c:v>584174762267.09497</c:v>
                </c:pt>
                <c:pt idx="12">
                  <c:v>642960117087.83801</c:v>
                </c:pt>
                <c:pt idx="13">
                  <c:v>343429190000</c:v>
                </c:pt>
                <c:pt idx="14">
                  <c:v>459932164526.61298</c:v>
                </c:pt>
                <c:pt idx="15">
                  <c:v>502540805208</c:v>
                </c:pt>
                <c:pt idx="16">
                  <c:v>340338750456.78601</c:v>
                </c:pt>
                <c:pt idx="17">
                  <c:v>381196079285.914</c:v>
                </c:pt>
                <c:pt idx="18">
                  <c:v>449196745266.83197</c:v>
                </c:pt>
                <c:pt idx="19">
                  <c:v>232000000000</c:v>
                </c:pt>
              </c:numCache>
            </c:numRef>
          </c:val>
          <c:extLst>
            <c:ext xmlns:c16="http://schemas.microsoft.com/office/drawing/2014/chart" uri="{C3380CC4-5D6E-409C-BE32-E72D297353CC}">
              <c16:uniqueId val="{00000001-A6DC-4F5E-A76D-EDC0B445B74F}"/>
            </c:ext>
          </c:extLst>
        </c:ser>
        <c:dLbls>
          <c:showLegendKey val="0"/>
          <c:showVal val="0"/>
          <c:showCatName val="0"/>
          <c:showSerName val="0"/>
          <c:showPercent val="0"/>
          <c:showBubbleSize val="0"/>
        </c:dLbls>
        <c:gapWidth val="182"/>
        <c:axId val="192741376"/>
        <c:axId val="192742912"/>
      </c:barChart>
      <c:catAx>
        <c:axId val="19274137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92742912"/>
        <c:crosses val="autoZero"/>
        <c:auto val="1"/>
        <c:lblAlgn val="ctr"/>
        <c:lblOffset val="100"/>
        <c:noMultiLvlLbl val="0"/>
      </c:catAx>
      <c:valAx>
        <c:axId val="19274291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Billions of USD</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92741376"/>
        <c:crosses val="autoZero"/>
        <c:crossBetween val="between"/>
        <c:dispUnits>
          <c:builtInUnit val="billions"/>
        </c:dispUnits>
      </c:valAx>
      <c:spPr>
        <a:noFill/>
        <a:ln>
          <a:noFill/>
        </a:ln>
        <a:effectLst/>
      </c:spPr>
    </c:plotArea>
    <c:legend>
      <c:legendPos val="b"/>
      <c:layout>
        <c:manualLayout>
          <c:xMode val="edge"/>
          <c:yMode val="edge"/>
          <c:x val="0.82957616477954443"/>
          <c:y val="9.0522354511454128E-2"/>
          <c:w val="9.6340117301070893E-2"/>
          <c:h val="0.11371543242203612"/>
        </c:manualLayout>
      </c:layou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latin typeface="Arial Narrow" panose="020B0606020202030204" pitchFamily="34" charset="0"/>
        </a:defRPr>
      </a:pPr>
      <a:endParaRPr lang="pt-BR"/>
    </a:p>
  </c:txPr>
  <c:externalData r:id="rId3">
    <c:autoUpdate val="0"/>
  </c:externalData>
</c:chartSpace>
</file>

<file path=ppt/charts/chart2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0140604235050477"/>
          <c:y val="2.5889965238505515E-2"/>
          <c:w val="0.86649086298531242"/>
          <c:h val="0.86831811409857795"/>
        </c:manualLayout>
      </c:layout>
      <c:bubbleChart>
        <c:varyColors val="0"/>
        <c:ser>
          <c:idx val="2"/>
          <c:order val="0"/>
          <c:tx>
            <c:strRef>
              <c:f>Sheet1!$B$1</c:f>
              <c:strCache>
                <c:ptCount val="1"/>
                <c:pt idx="0">
                  <c:v>Exports</c:v>
                </c:pt>
              </c:strCache>
            </c:strRef>
          </c:tx>
          <c:spPr>
            <a:noFill/>
            <a:ln>
              <a:solidFill>
                <a:schemeClr val="accent2">
                  <a:lumMod val="50000"/>
                </a:schemeClr>
              </a:solidFill>
            </a:ln>
            <a:effectLst/>
          </c:spPr>
          <c:invertIfNegative val="0"/>
          <c:dPt>
            <c:idx val="0"/>
            <c:invertIfNegative val="0"/>
            <c:bubble3D val="0"/>
            <c:spPr>
              <a:noFill/>
              <a:ln>
                <a:solidFill>
                  <a:schemeClr val="accent3">
                    <a:lumMod val="50000"/>
                  </a:schemeClr>
                </a:solidFill>
              </a:ln>
              <a:effectLst/>
            </c:spPr>
            <c:extLst>
              <c:ext xmlns:c16="http://schemas.microsoft.com/office/drawing/2014/chart" uri="{C3380CC4-5D6E-409C-BE32-E72D297353CC}">
                <c16:uniqueId val="{00000001-C731-4CFE-ADA6-4D48B397B936}"/>
              </c:ext>
            </c:extLst>
          </c:dPt>
          <c:dPt>
            <c:idx val="1"/>
            <c:invertIfNegative val="0"/>
            <c:bubble3D val="0"/>
            <c:spPr>
              <a:noFill/>
              <a:ln>
                <a:solidFill>
                  <a:schemeClr val="accent4">
                    <a:lumMod val="50000"/>
                  </a:schemeClr>
                </a:solidFill>
              </a:ln>
              <a:effectLst/>
            </c:spPr>
            <c:extLst>
              <c:ext xmlns:c16="http://schemas.microsoft.com/office/drawing/2014/chart" uri="{C3380CC4-5D6E-409C-BE32-E72D297353CC}">
                <c16:uniqueId val="{00000003-C731-4CFE-ADA6-4D48B397B936}"/>
              </c:ext>
            </c:extLst>
          </c:dPt>
          <c:dPt>
            <c:idx val="2"/>
            <c:invertIfNegative val="0"/>
            <c:bubble3D val="0"/>
            <c:spPr>
              <a:noFill/>
              <a:ln>
                <a:solidFill>
                  <a:schemeClr val="accent3">
                    <a:lumMod val="50000"/>
                  </a:schemeClr>
                </a:solidFill>
              </a:ln>
              <a:effectLst/>
            </c:spPr>
            <c:extLst>
              <c:ext xmlns:c16="http://schemas.microsoft.com/office/drawing/2014/chart" uri="{C3380CC4-5D6E-409C-BE32-E72D297353CC}">
                <c16:uniqueId val="{00000005-C731-4CFE-ADA6-4D48B397B936}"/>
              </c:ext>
            </c:extLst>
          </c:dPt>
          <c:dPt>
            <c:idx val="3"/>
            <c:invertIfNegative val="0"/>
            <c:bubble3D val="0"/>
            <c:spPr>
              <a:noFill/>
              <a:ln>
                <a:solidFill>
                  <a:schemeClr val="accent4">
                    <a:lumMod val="50000"/>
                  </a:schemeClr>
                </a:solidFill>
              </a:ln>
              <a:effectLst/>
            </c:spPr>
            <c:extLst>
              <c:ext xmlns:c16="http://schemas.microsoft.com/office/drawing/2014/chart" uri="{C3380CC4-5D6E-409C-BE32-E72D297353CC}">
                <c16:uniqueId val="{00000007-C731-4CFE-ADA6-4D48B397B936}"/>
              </c:ext>
            </c:extLst>
          </c:dPt>
          <c:dPt>
            <c:idx val="4"/>
            <c:invertIfNegative val="0"/>
            <c:bubble3D val="0"/>
            <c:spPr>
              <a:noFill/>
              <a:ln>
                <a:solidFill>
                  <a:schemeClr val="accent3">
                    <a:lumMod val="50000"/>
                  </a:schemeClr>
                </a:solidFill>
              </a:ln>
              <a:effectLst/>
            </c:spPr>
            <c:extLst>
              <c:ext xmlns:c16="http://schemas.microsoft.com/office/drawing/2014/chart" uri="{C3380CC4-5D6E-409C-BE32-E72D297353CC}">
                <c16:uniqueId val="{00000009-C731-4CFE-ADA6-4D48B397B936}"/>
              </c:ext>
            </c:extLst>
          </c:dPt>
          <c:dPt>
            <c:idx val="5"/>
            <c:invertIfNegative val="0"/>
            <c:bubble3D val="0"/>
            <c:spPr>
              <a:noFill/>
              <a:ln>
                <a:solidFill>
                  <a:schemeClr val="accent4">
                    <a:lumMod val="50000"/>
                  </a:schemeClr>
                </a:solidFill>
              </a:ln>
              <a:effectLst/>
            </c:spPr>
            <c:extLst>
              <c:ext xmlns:c16="http://schemas.microsoft.com/office/drawing/2014/chart" uri="{C3380CC4-5D6E-409C-BE32-E72D297353CC}">
                <c16:uniqueId val="{0000000B-C731-4CFE-ADA6-4D48B397B936}"/>
              </c:ext>
            </c:extLst>
          </c:dPt>
          <c:dPt>
            <c:idx val="6"/>
            <c:invertIfNegative val="0"/>
            <c:bubble3D val="0"/>
            <c:spPr>
              <a:noFill/>
              <a:ln>
                <a:solidFill>
                  <a:schemeClr val="accent3">
                    <a:lumMod val="50000"/>
                  </a:schemeClr>
                </a:solidFill>
              </a:ln>
              <a:effectLst/>
            </c:spPr>
            <c:extLst>
              <c:ext xmlns:c16="http://schemas.microsoft.com/office/drawing/2014/chart" uri="{C3380CC4-5D6E-409C-BE32-E72D297353CC}">
                <c16:uniqueId val="{0000000D-C731-4CFE-ADA6-4D48B397B936}"/>
              </c:ext>
            </c:extLst>
          </c:dPt>
          <c:dPt>
            <c:idx val="7"/>
            <c:invertIfNegative val="0"/>
            <c:bubble3D val="0"/>
            <c:spPr>
              <a:noFill/>
              <a:ln>
                <a:solidFill>
                  <a:schemeClr val="accent4">
                    <a:lumMod val="50000"/>
                  </a:schemeClr>
                </a:solidFill>
              </a:ln>
              <a:effectLst/>
            </c:spPr>
            <c:extLst>
              <c:ext xmlns:c16="http://schemas.microsoft.com/office/drawing/2014/chart" uri="{C3380CC4-5D6E-409C-BE32-E72D297353CC}">
                <c16:uniqueId val="{0000000F-C731-4CFE-ADA6-4D48B397B936}"/>
              </c:ext>
            </c:extLst>
          </c:dPt>
          <c:dPt>
            <c:idx val="8"/>
            <c:invertIfNegative val="0"/>
            <c:bubble3D val="0"/>
            <c:spPr>
              <a:noFill/>
              <a:ln>
                <a:solidFill>
                  <a:schemeClr val="accent3">
                    <a:lumMod val="50000"/>
                  </a:schemeClr>
                </a:solidFill>
              </a:ln>
              <a:effectLst/>
            </c:spPr>
            <c:extLst>
              <c:ext xmlns:c16="http://schemas.microsoft.com/office/drawing/2014/chart" uri="{C3380CC4-5D6E-409C-BE32-E72D297353CC}">
                <c16:uniqueId val="{00000011-C731-4CFE-ADA6-4D48B397B936}"/>
              </c:ext>
            </c:extLst>
          </c:dPt>
          <c:dPt>
            <c:idx val="10"/>
            <c:invertIfNegative val="0"/>
            <c:bubble3D val="0"/>
            <c:spPr>
              <a:noFill/>
              <a:ln>
                <a:solidFill>
                  <a:schemeClr val="accent4">
                    <a:lumMod val="50000"/>
                  </a:schemeClr>
                </a:solidFill>
              </a:ln>
              <a:effectLst/>
            </c:spPr>
            <c:extLst>
              <c:ext xmlns:c16="http://schemas.microsoft.com/office/drawing/2014/chart" uri="{C3380CC4-5D6E-409C-BE32-E72D297353CC}">
                <c16:uniqueId val="{00000013-C731-4CFE-ADA6-4D48B397B936}"/>
              </c:ext>
            </c:extLst>
          </c:dPt>
          <c:dPt>
            <c:idx val="11"/>
            <c:invertIfNegative val="0"/>
            <c:bubble3D val="0"/>
            <c:spPr>
              <a:noFill/>
              <a:ln>
                <a:solidFill>
                  <a:schemeClr val="accent4">
                    <a:lumMod val="50000"/>
                  </a:schemeClr>
                </a:solidFill>
              </a:ln>
              <a:effectLst/>
            </c:spPr>
            <c:extLst>
              <c:ext xmlns:c16="http://schemas.microsoft.com/office/drawing/2014/chart" uri="{C3380CC4-5D6E-409C-BE32-E72D297353CC}">
                <c16:uniqueId val="{00000015-C731-4CFE-ADA6-4D48B397B936}"/>
              </c:ext>
            </c:extLst>
          </c:dPt>
          <c:dPt>
            <c:idx val="14"/>
            <c:invertIfNegative val="0"/>
            <c:bubble3D val="0"/>
            <c:spPr>
              <a:noFill/>
              <a:ln>
                <a:solidFill>
                  <a:schemeClr val="accent3">
                    <a:lumMod val="50000"/>
                  </a:schemeClr>
                </a:solidFill>
              </a:ln>
              <a:effectLst/>
            </c:spPr>
            <c:extLst>
              <c:ext xmlns:c16="http://schemas.microsoft.com/office/drawing/2014/chart" uri="{C3380CC4-5D6E-409C-BE32-E72D297353CC}">
                <c16:uniqueId val="{00000017-C731-4CFE-ADA6-4D48B397B936}"/>
              </c:ext>
            </c:extLst>
          </c:dPt>
          <c:dPt>
            <c:idx val="16"/>
            <c:invertIfNegative val="0"/>
            <c:bubble3D val="0"/>
            <c:spPr>
              <a:noFill/>
              <a:ln>
                <a:solidFill>
                  <a:schemeClr val="accent4">
                    <a:lumMod val="50000"/>
                  </a:schemeClr>
                </a:solidFill>
              </a:ln>
              <a:effectLst/>
            </c:spPr>
            <c:extLst>
              <c:ext xmlns:c16="http://schemas.microsoft.com/office/drawing/2014/chart" uri="{C3380CC4-5D6E-409C-BE32-E72D297353CC}">
                <c16:uniqueId val="{00000019-C731-4CFE-ADA6-4D48B397B936}"/>
              </c:ext>
            </c:extLst>
          </c:dPt>
          <c:dPt>
            <c:idx val="18"/>
            <c:invertIfNegative val="0"/>
            <c:bubble3D val="0"/>
            <c:spPr>
              <a:noFill/>
              <a:ln>
                <a:solidFill>
                  <a:schemeClr val="accent4">
                    <a:lumMod val="50000"/>
                  </a:schemeClr>
                </a:solidFill>
              </a:ln>
              <a:effectLst/>
            </c:spPr>
            <c:extLst>
              <c:ext xmlns:c16="http://schemas.microsoft.com/office/drawing/2014/chart" uri="{C3380CC4-5D6E-409C-BE32-E72D297353CC}">
                <c16:uniqueId val="{0000001B-C731-4CFE-ADA6-4D48B397B936}"/>
              </c:ext>
            </c:extLst>
          </c:dPt>
          <c:dPt>
            <c:idx val="31"/>
            <c:invertIfNegative val="0"/>
            <c:bubble3D val="0"/>
            <c:spPr>
              <a:noFill/>
              <a:ln>
                <a:solidFill>
                  <a:schemeClr val="accent4">
                    <a:lumMod val="50000"/>
                  </a:schemeClr>
                </a:solidFill>
              </a:ln>
              <a:effectLst/>
            </c:spPr>
            <c:extLst>
              <c:ext xmlns:c16="http://schemas.microsoft.com/office/drawing/2014/chart" uri="{C3380CC4-5D6E-409C-BE32-E72D297353CC}">
                <c16:uniqueId val="{0000001D-C731-4CFE-ADA6-4D48B397B936}"/>
              </c:ext>
            </c:extLst>
          </c:dPt>
          <c:dLbls>
            <c:dLbl>
              <c:idx val="0"/>
              <c:tx>
                <c:rich>
                  <a:bodyPr/>
                  <a:lstStyle/>
                  <a:p>
                    <a:fld id="{E6DBCEC7-7EB0-46D2-BB3F-7A26FE4C3790}"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C731-4CFE-ADA6-4D48B397B936}"/>
                </c:ext>
              </c:extLst>
            </c:dLbl>
            <c:dLbl>
              <c:idx val="1"/>
              <c:tx>
                <c:rich>
                  <a:bodyPr/>
                  <a:lstStyle/>
                  <a:p>
                    <a:fld id="{5E1F24F5-B347-4BAD-B192-4834FFB4FC21}"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C731-4CFE-ADA6-4D48B397B936}"/>
                </c:ext>
              </c:extLst>
            </c:dLbl>
            <c:dLbl>
              <c:idx val="2"/>
              <c:tx>
                <c:rich>
                  <a:bodyPr/>
                  <a:lstStyle/>
                  <a:p>
                    <a:fld id="{B5131BFB-9B4B-4030-976E-0118E9C69FDE}"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C731-4CFE-ADA6-4D48B397B936}"/>
                </c:ext>
              </c:extLst>
            </c:dLbl>
            <c:dLbl>
              <c:idx val="3"/>
              <c:layout>
                <c:manualLayout>
                  <c:x val="-3.4365489381819138E-2"/>
                  <c:y val="-0.11062076056452355"/>
                </c:manualLayout>
              </c:layout>
              <c:tx>
                <c:rich>
                  <a:bodyPr/>
                  <a:lstStyle/>
                  <a:p>
                    <a:fld id="{18C201E3-8E0B-4FCA-A64A-F511FEA2F2E1}"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C731-4CFE-ADA6-4D48B397B936}"/>
                </c:ext>
              </c:extLst>
            </c:dLbl>
            <c:dLbl>
              <c:idx val="4"/>
              <c:layout>
                <c:manualLayout>
                  <c:x val="6.5201984408221073E-2"/>
                  <c:y val="-4.9440847557386695E-2"/>
                </c:manualLayout>
              </c:layout>
              <c:tx>
                <c:rich>
                  <a:bodyPr/>
                  <a:lstStyle/>
                  <a:p>
                    <a:fld id="{A0454729-CFDE-47C5-A51D-3F5A16102AD8}"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9-C731-4CFE-ADA6-4D48B397B936}"/>
                </c:ext>
              </c:extLst>
            </c:dLbl>
            <c:dLbl>
              <c:idx val="5"/>
              <c:layout>
                <c:manualLayout>
                  <c:x val="-5.1548234072728835E-2"/>
                  <c:y val="-0.12238892658202606"/>
                </c:manualLayout>
              </c:layout>
              <c:tx>
                <c:rich>
                  <a:bodyPr/>
                  <a:lstStyle/>
                  <a:p>
                    <a:fld id="{12D0908B-0652-4AFD-BBBF-37C8A0C53952}"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C731-4CFE-ADA6-4D48B397B936}"/>
                </c:ext>
              </c:extLst>
            </c:dLbl>
            <c:dLbl>
              <c:idx val="6"/>
              <c:layout>
                <c:manualLayout>
                  <c:x val="5.6755191214138627E-2"/>
                  <c:y val="5.6491405319479271E-2"/>
                </c:manualLayout>
              </c:layout>
              <c:tx>
                <c:rich>
                  <a:bodyPr/>
                  <a:lstStyle/>
                  <a:p>
                    <a:fld id="{5C19B23D-00DA-4CA8-9F1F-D4D13D5046D1}"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D-C731-4CFE-ADA6-4D48B397B936}"/>
                </c:ext>
              </c:extLst>
            </c:dLbl>
            <c:dLbl>
              <c:idx val="7"/>
              <c:layout>
                <c:manualLayout>
                  <c:x val="0.1034727143869596"/>
                  <c:y val="-1.4125956444967627E-2"/>
                </c:manualLayout>
              </c:layout>
              <c:tx>
                <c:rich>
                  <a:bodyPr/>
                  <a:lstStyle/>
                  <a:p>
                    <a:fld id="{BCB864C6-3543-41CB-B038-F8E09CF1EC89}"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C731-4CFE-ADA6-4D48B397B936}"/>
                </c:ext>
              </c:extLst>
            </c:dLbl>
            <c:dLbl>
              <c:idx val="8"/>
              <c:layout>
                <c:manualLayout>
                  <c:x val="0.14171453763176839"/>
                  <c:y val="4.943324697714728E-2"/>
                </c:manualLayout>
              </c:layout>
              <c:tx>
                <c:rich>
                  <a:bodyPr/>
                  <a:lstStyle/>
                  <a:p>
                    <a:fld id="{C2C364AD-5880-4AA7-B442-39C188D4A8BF}"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1-C731-4CFE-ADA6-4D48B397B936}"/>
                </c:ext>
              </c:extLst>
            </c:dLbl>
            <c:dLbl>
              <c:idx val="9"/>
              <c:layout>
                <c:manualLayout>
                  <c:x val="-0.10875170901298571"/>
                  <c:y val="-0.13887891441468589"/>
                </c:manualLayout>
              </c:layout>
              <c:tx>
                <c:rich>
                  <a:bodyPr/>
                  <a:lstStyle/>
                  <a:p>
                    <a:fld id="{B934F8D4-07E7-4F9F-AFC3-12FB160B8689}"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E-C731-4CFE-ADA6-4D48B397B936}"/>
                </c:ext>
              </c:extLst>
            </c:dLbl>
            <c:dLbl>
              <c:idx val="10"/>
              <c:layout>
                <c:manualLayout>
                  <c:x val="-0.12444471726647212"/>
                  <c:y val="-0.18596617741793459"/>
                </c:manualLayout>
              </c:layout>
              <c:tx>
                <c:rich>
                  <a:bodyPr/>
                  <a:lstStyle/>
                  <a:p>
                    <a:fld id="{2BB85CF4-7D01-4923-9A78-171521E4C160}"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C731-4CFE-ADA6-4D48B397B936}"/>
                </c:ext>
              </c:extLst>
            </c:dLbl>
            <c:dLbl>
              <c:idx val="11"/>
              <c:layout>
                <c:manualLayout>
                  <c:x val="0.1771793054571226"/>
                  <c:y val="7.0629782224838136E-3"/>
                </c:manualLayout>
              </c:layout>
              <c:tx>
                <c:rich>
                  <a:bodyPr/>
                  <a:lstStyle/>
                  <a:p>
                    <a:fld id="{E293CF4C-570B-4FAF-B5D8-944E93985B12}"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C731-4CFE-ADA6-4D48B397B936}"/>
                </c:ext>
              </c:extLst>
            </c:dLbl>
            <c:dLbl>
              <c:idx val="12"/>
              <c:layout>
                <c:manualLayout>
                  <c:x val="-0.16725726435152374"/>
                  <c:y val="-0.16244849911712772"/>
                </c:manualLayout>
              </c:layout>
              <c:tx>
                <c:rich>
                  <a:bodyPr/>
                  <a:lstStyle/>
                  <a:p>
                    <a:fld id="{50895554-30AD-4BBA-BD57-0AF69C71AE99}"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F-C731-4CFE-ADA6-4D48B397B936}"/>
                </c:ext>
              </c:extLst>
            </c:dLbl>
            <c:dLbl>
              <c:idx val="13"/>
              <c:layout>
                <c:manualLayout>
                  <c:x val="9.2133238837703704E-2"/>
                  <c:y val="8.0047086521483221E-2"/>
                </c:manualLayout>
              </c:layout>
              <c:tx>
                <c:rich>
                  <a:bodyPr/>
                  <a:lstStyle/>
                  <a:p>
                    <a:fld id="{4F6B3BA0-937C-43D0-9B2A-FE89AD19E1B5}"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0-C731-4CFE-ADA6-4D48B397B936}"/>
                </c:ext>
              </c:extLst>
            </c:dLbl>
            <c:dLbl>
              <c:idx val="14"/>
              <c:layout>
                <c:manualLayout>
                  <c:x val="0"/>
                  <c:y val="1.6475432424503337E-2"/>
                </c:manualLayout>
              </c:layout>
              <c:tx>
                <c:rich>
                  <a:bodyPr/>
                  <a:lstStyle/>
                  <a:p>
                    <a:fld id="{080AD3C3-8EA2-4319-8C1D-FA2B6A42DDE5}"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7-C731-4CFE-ADA6-4D48B397B936}"/>
                </c:ext>
              </c:extLst>
            </c:dLbl>
            <c:dLbl>
              <c:idx val="15"/>
              <c:layout>
                <c:manualLayout>
                  <c:x val="-1.4174344436569809E-3"/>
                  <c:y val="4.7086521483225424E-2"/>
                </c:manualLayout>
              </c:layout>
              <c:tx>
                <c:rich>
                  <a:bodyPr/>
                  <a:lstStyle/>
                  <a:p>
                    <a:fld id="{13925384-43F2-49AB-ABC2-C92D40A746D9}"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21-C731-4CFE-ADA6-4D48B397B936}"/>
                </c:ext>
              </c:extLst>
            </c:dLbl>
            <c:dLbl>
              <c:idx val="16"/>
              <c:layout>
                <c:manualLayout>
                  <c:x val="-0.11025594510000324"/>
                  <c:y val="-4.7072664070010026E-2"/>
                </c:manualLayout>
              </c:layout>
              <c:tx>
                <c:rich>
                  <a:bodyPr/>
                  <a:lstStyle/>
                  <a:p>
                    <a:fld id="{1525DFB3-2A69-4359-B7CF-9FF4736A805C}"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9-C731-4CFE-ADA6-4D48B397B936}"/>
                </c:ext>
              </c:extLst>
            </c:dLbl>
            <c:dLbl>
              <c:idx val="17"/>
              <c:delete val="1"/>
              <c:extLst>
                <c:ext xmlns:c15="http://schemas.microsoft.com/office/drawing/2012/chart" uri="{CE6537A1-D6FC-4f65-9D91-7224C49458BB}"/>
                <c:ext xmlns:c16="http://schemas.microsoft.com/office/drawing/2014/chart" uri="{C3380CC4-5D6E-409C-BE32-E72D297353CC}">
                  <c16:uniqueId val="{0000001E-2BE9-48DA-B9B5-42BF2C384672}"/>
                </c:ext>
              </c:extLst>
            </c:dLbl>
            <c:dLbl>
              <c:idx val="18"/>
              <c:layout>
                <c:manualLayout>
                  <c:x val="-8.4481828063638867E-2"/>
                  <c:y val="-6.825536290151453E-2"/>
                </c:manualLayout>
              </c:layout>
              <c:tx>
                <c:rich>
                  <a:bodyPr/>
                  <a:lstStyle/>
                  <a:p>
                    <a:fld id="{B51B9276-4140-48B8-816E-DD05C97F0108}"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B-C731-4CFE-ADA6-4D48B397B936}"/>
                </c:ext>
              </c:extLst>
            </c:dLbl>
            <c:dLbl>
              <c:idx val="19"/>
              <c:delete val="1"/>
              <c:extLst>
                <c:ext xmlns:c15="http://schemas.microsoft.com/office/drawing/2012/chart" uri="{CE6537A1-D6FC-4f65-9D91-7224C49458BB}"/>
                <c:ext xmlns:c16="http://schemas.microsoft.com/office/drawing/2014/chart" uri="{C3380CC4-5D6E-409C-BE32-E72D297353CC}">
                  <c16:uniqueId val="{0000001F-2BE9-48DA-B9B5-42BF2C384672}"/>
                </c:ext>
              </c:extLst>
            </c:dLbl>
            <c:dLbl>
              <c:idx val="20"/>
              <c:delete val="1"/>
              <c:extLst>
                <c:ext xmlns:c15="http://schemas.microsoft.com/office/drawing/2012/chart" uri="{CE6537A1-D6FC-4f65-9D91-7224C49458BB}"/>
                <c:ext xmlns:c16="http://schemas.microsoft.com/office/drawing/2014/chart" uri="{C3380CC4-5D6E-409C-BE32-E72D297353CC}">
                  <c16:uniqueId val="{00000020-2BE9-48DA-B9B5-42BF2C384672}"/>
                </c:ext>
              </c:extLst>
            </c:dLbl>
            <c:dLbl>
              <c:idx val="21"/>
              <c:delete val="1"/>
              <c:extLst>
                <c:ext xmlns:c15="http://schemas.microsoft.com/office/drawing/2012/chart" uri="{CE6537A1-D6FC-4f65-9D91-7224C49458BB}"/>
                <c:ext xmlns:c16="http://schemas.microsoft.com/office/drawing/2014/chart" uri="{C3380CC4-5D6E-409C-BE32-E72D297353CC}">
                  <c16:uniqueId val="{00000021-2BE9-48DA-B9B5-42BF2C384672}"/>
                </c:ext>
              </c:extLst>
            </c:dLbl>
            <c:dLbl>
              <c:idx val="22"/>
              <c:delete val="1"/>
              <c:extLst>
                <c:ext xmlns:c15="http://schemas.microsoft.com/office/drawing/2012/chart" uri="{CE6537A1-D6FC-4f65-9D91-7224C49458BB}"/>
                <c:ext xmlns:c16="http://schemas.microsoft.com/office/drawing/2014/chart" uri="{C3380CC4-5D6E-409C-BE32-E72D297353CC}">
                  <c16:uniqueId val="{00000022-2BE9-48DA-B9B5-42BF2C384672}"/>
                </c:ext>
              </c:extLst>
            </c:dLbl>
            <c:dLbl>
              <c:idx val="23"/>
              <c:delete val="1"/>
              <c:extLst>
                <c:ext xmlns:c15="http://schemas.microsoft.com/office/drawing/2012/chart" uri="{CE6537A1-D6FC-4f65-9D91-7224C49458BB}"/>
                <c:ext xmlns:c16="http://schemas.microsoft.com/office/drawing/2014/chart" uri="{C3380CC4-5D6E-409C-BE32-E72D297353CC}">
                  <c16:uniqueId val="{00000023-2BE9-48DA-B9B5-42BF2C384672}"/>
                </c:ext>
              </c:extLst>
            </c:dLbl>
            <c:dLbl>
              <c:idx val="24"/>
              <c:delete val="1"/>
              <c:extLst>
                <c:ext xmlns:c15="http://schemas.microsoft.com/office/drawing/2012/chart" uri="{CE6537A1-D6FC-4f65-9D91-7224C49458BB}"/>
                <c:ext xmlns:c16="http://schemas.microsoft.com/office/drawing/2014/chart" uri="{C3380CC4-5D6E-409C-BE32-E72D297353CC}">
                  <c16:uniqueId val="{00000024-2BE9-48DA-B9B5-42BF2C384672}"/>
                </c:ext>
              </c:extLst>
            </c:dLbl>
            <c:dLbl>
              <c:idx val="25"/>
              <c:delete val="1"/>
              <c:extLst>
                <c:ext xmlns:c15="http://schemas.microsoft.com/office/drawing/2012/chart" uri="{CE6537A1-D6FC-4f65-9D91-7224C49458BB}"/>
                <c:ext xmlns:c16="http://schemas.microsoft.com/office/drawing/2014/chart" uri="{C3380CC4-5D6E-409C-BE32-E72D297353CC}">
                  <c16:uniqueId val="{00000025-2BE9-48DA-B9B5-42BF2C384672}"/>
                </c:ext>
              </c:extLst>
            </c:dLbl>
            <c:dLbl>
              <c:idx val="26"/>
              <c:delete val="1"/>
              <c:extLst>
                <c:ext xmlns:c15="http://schemas.microsoft.com/office/drawing/2012/chart" uri="{CE6537A1-D6FC-4f65-9D91-7224C49458BB}"/>
                <c:ext xmlns:c16="http://schemas.microsoft.com/office/drawing/2014/chart" uri="{C3380CC4-5D6E-409C-BE32-E72D297353CC}">
                  <c16:uniqueId val="{00000026-2BE9-48DA-B9B5-42BF2C384672}"/>
                </c:ext>
              </c:extLst>
            </c:dLbl>
            <c:dLbl>
              <c:idx val="27"/>
              <c:delete val="1"/>
              <c:extLst>
                <c:ext xmlns:c15="http://schemas.microsoft.com/office/drawing/2012/chart" uri="{CE6537A1-D6FC-4f65-9D91-7224C49458BB}"/>
                <c:ext xmlns:c16="http://schemas.microsoft.com/office/drawing/2014/chart" uri="{C3380CC4-5D6E-409C-BE32-E72D297353CC}">
                  <c16:uniqueId val="{00000027-2BE9-48DA-B9B5-42BF2C384672}"/>
                </c:ext>
              </c:extLst>
            </c:dLbl>
            <c:dLbl>
              <c:idx val="28"/>
              <c:delete val="1"/>
              <c:extLst>
                <c:ext xmlns:c15="http://schemas.microsoft.com/office/drawing/2012/chart" uri="{CE6537A1-D6FC-4f65-9D91-7224C49458BB}"/>
                <c:ext xmlns:c16="http://schemas.microsoft.com/office/drawing/2014/chart" uri="{C3380CC4-5D6E-409C-BE32-E72D297353CC}">
                  <c16:uniqueId val="{00000028-2BE9-48DA-B9B5-42BF2C384672}"/>
                </c:ext>
              </c:extLst>
            </c:dLbl>
            <c:dLbl>
              <c:idx val="29"/>
              <c:delete val="1"/>
              <c:extLst>
                <c:ext xmlns:c15="http://schemas.microsoft.com/office/drawing/2012/chart" uri="{CE6537A1-D6FC-4f65-9D91-7224C49458BB}"/>
                <c:ext xmlns:c16="http://schemas.microsoft.com/office/drawing/2014/chart" uri="{C3380CC4-5D6E-409C-BE32-E72D297353CC}">
                  <c16:uniqueId val="{00000029-2BE9-48DA-B9B5-42BF2C384672}"/>
                </c:ext>
              </c:extLst>
            </c:dLbl>
            <c:dLbl>
              <c:idx val="30"/>
              <c:delete val="1"/>
              <c:extLst>
                <c:ext xmlns:c15="http://schemas.microsoft.com/office/drawing/2012/chart" uri="{CE6537A1-D6FC-4f65-9D91-7224C49458BB}"/>
                <c:ext xmlns:c16="http://schemas.microsoft.com/office/drawing/2014/chart" uri="{C3380CC4-5D6E-409C-BE32-E72D297353CC}">
                  <c16:uniqueId val="{0000002A-2BE9-48DA-B9B5-42BF2C384672}"/>
                </c:ext>
              </c:extLst>
            </c:dLbl>
            <c:dLbl>
              <c:idx val="31"/>
              <c:layout>
                <c:manualLayout>
                  <c:x val="-4.8684443290910519E-2"/>
                  <c:y val="-4.2365397663008939E-2"/>
                </c:manualLayout>
              </c:layout>
              <c:tx>
                <c:rich>
                  <a:bodyPr/>
                  <a:lstStyle/>
                  <a:p>
                    <a:fld id="{6F93C20E-0996-4654-A544-52C8899EE5FD}"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D-C731-4CFE-ADA6-4D48B397B936}"/>
                </c:ext>
              </c:extLst>
            </c:dLbl>
            <c:dLbl>
              <c:idx val="32"/>
              <c:delete val="1"/>
              <c:extLst>
                <c:ext xmlns:c15="http://schemas.microsoft.com/office/drawing/2012/chart" uri="{CE6537A1-D6FC-4f65-9D91-7224C49458BB}"/>
                <c:ext xmlns:c16="http://schemas.microsoft.com/office/drawing/2014/chart" uri="{C3380CC4-5D6E-409C-BE32-E72D297353CC}">
                  <c16:uniqueId val="{0000002B-2BE9-48DA-B9B5-42BF2C384672}"/>
                </c:ext>
              </c:extLst>
            </c:dLbl>
            <c:dLbl>
              <c:idx val="33"/>
              <c:delete val="1"/>
              <c:extLst>
                <c:ext xmlns:c15="http://schemas.microsoft.com/office/drawing/2012/chart" uri="{CE6537A1-D6FC-4f65-9D91-7224C49458BB}"/>
                <c:ext xmlns:c16="http://schemas.microsoft.com/office/drawing/2014/chart" uri="{C3380CC4-5D6E-409C-BE32-E72D297353CC}">
                  <c16:uniqueId val="{0000002C-2BE9-48DA-B9B5-42BF2C384672}"/>
                </c:ext>
              </c:extLst>
            </c:dLbl>
            <c:dLbl>
              <c:idx val="34"/>
              <c:delete val="1"/>
              <c:extLst>
                <c:ext xmlns:c15="http://schemas.microsoft.com/office/drawing/2012/chart" uri="{CE6537A1-D6FC-4f65-9D91-7224C49458BB}"/>
                <c:ext xmlns:c16="http://schemas.microsoft.com/office/drawing/2014/chart" uri="{C3380CC4-5D6E-409C-BE32-E72D297353CC}">
                  <c16:uniqueId val="{0000002D-2BE9-48DA-B9B5-42BF2C384672}"/>
                </c:ext>
              </c:extLst>
            </c:dLbl>
            <c:dLbl>
              <c:idx val="35"/>
              <c:delete val="1"/>
              <c:extLst>
                <c:ext xmlns:c15="http://schemas.microsoft.com/office/drawing/2012/chart" uri="{CE6537A1-D6FC-4f65-9D91-7224C49458BB}"/>
                <c:ext xmlns:c16="http://schemas.microsoft.com/office/drawing/2014/chart" uri="{C3380CC4-5D6E-409C-BE32-E72D297353CC}">
                  <c16:uniqueId val="{0000002E-2BE9-48DA-B9B5-42BF2C384672}"/>
                </c:ext>
              </c:extLst>
            </c:dLbl>
            <c:dLbl>
              <c:idx val="36"/>
              <c:delete val="1"/>
              <c:extLst>
                <c:ext xmlns:c15="http://schemas.microsoft.com/office/drawing/2012/chart" uri="{CE6537A1-D6FC-4f65-9D91-7224C49458BB}"/>
                <c:ext xmlns:c16="http://schemas.microsoft.com/office/drawing/2014/chart" uri="{C3380CC4-5D6E-409C-BE32-E72D297353CC}">
                  <c16:uniqueId val="{0000002F-2BE9-48DA-B9B5-42BF2C384672}"/>
                </c:ext>
              </c:extLst>
            </c:dLbl>
            <c:dLbl>
              <c:idx val="37"/>
              <c:delete val="1"/>
              <c:extLst>
                <c:ext xmlns:c15="http://schemas.microsoft.com/office/drawing/2012/chart" uri="{CE6537A1-D6FC-4f65-9D91-7224C49458BB}"/>
                <c:ext xmlns:c16="http://schemas.microsoft.com/office/drawing/2014/chart" uri="{C3380CC4-5D6E-409C-BE32-E72D297353CC}">
                  <c16:uniqueId val="{00000030-2BE9-48DA-B9B5-42BF2C384672}"/>
                </c:ext>
              </c:extLst>
            </c:dLbl>
            <c:dLbl>
              <c:idx val="38"/>
              <c:delete val="1"/>
              <c:extLst>
                <c:ext xmlns:c15="http://schemas.microsoft.com/office/drawing/2012/chart" uri="{CE6537A1-D6FC-4f65-9D91-7224C49458BB}"/>
                <c:ext xmlns:c16="http://schemas.microsoft.com/office/drawing/2014/chart" uri="{C3380CC4-5D6E-409C-BE32-E72D297353CC}">
                  <c16:uniqueId val="{00000031-2BE9-48DA-B9B5-42BF2C384672}"/>
                </c:ext>
              </c:extLst>
            </c:dLbl>
            <c:dLbl>
              <c:idx val="39"/>
              <c:layout>
                <c:manualLayout>
                  <c:x val="5.6697377746278976E-3"/>
                  <c:y val="1.4125956444967456E-2"/>
                </c:manualLayout>
              </c:layout>
              <c:tx>
                <c:rich>
                  <a:bodyPr/>
                  <a:lstStyle/>
                  <a:p>
                    <a:fld id="{092EE816-EEA0-4E5E-B1A4-36F0CF22A2FA}"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32-2BE9-48DA-B9B5-42BF2C384672}"/>
                </c:ext>
              </c:extLst>
            </c:dLbl>
            <c:spPr>
              <a:solidFill>
                <a:prstClr val="white"/>
              </a:solidFill>
              <a:ln>
                <a:solidFill>
                  <a:prstClr val="black">
                    <a:lumMod val="25000"/>
                    <a:lumOff val="75000"/>
                  </a:prstClr>
                </a:solidFill>
              </a:ln>
              <a:effectLst/>
            </c:spPr>
            <c:txPr>
              <a:bodyPr rot="0" spcFirstLastPara="1" vertOverflow="clip" horzOverflow="clip" vert="horz" wrap="square" lIns="36576" tIns="18288" rIns="36576" bIns="18288" anchor="ctr" anchorCtr="1">
                <a:spAutoFit/>
              </a:bodyPr>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DataLabelsRange val="1"/>
                <c15:showLeaderLines val="0"/>
              </c:ext>
            </c:extLst>
          </c:dLbls>
          <c:xVal>
            <c:numRef>
              <c:f>Sheet1!$B$2:$B$41</c:f>
              <c:numCache>
                <c:formatCode>General</c:formatCode>
                <c:ptCount val="40"/>
                <c:pt idx="0">
                  <c:v>1898.3810000000001</c:v>
                </c:pt>
                <c:pt idx="1">
                  <c:v>1480.432</c:v>
                </c:pt>
                <c:pt idx="2">
                  <c:v>1472.2809999999999</c:v>
                </c:pt>
                <c:pt idx="3">
                  <c:v>822.56409999999994</c:v>
                </c:pt>
                <c:pt idx="4">
                  <c:v>661.01480000000004</c:v>
                </c:pt>
                <c:pt idx="5">
                  <c:v>596.06790000000001</c:v>
                </c:pt>
                <c:pt idx="6">
                  <c:v>555.2136999999999</c:v>
                </c:pt>
                <c:pt idx="7">
                  <c:v>523.18259999999998</c:v>
                </c:pt>
                <c:pt idx="8">
                  <c:v>522.01300000000003</c:v>
                </c:pt>
                <c:pt idx="9">
                  <c:v>476.65959999999995</c:v>
                </c:pt>
                <c:pt idx="10">
                  <c:v>473.1909</c:v>
                </c:pt>
                <c:pt idx="11">
                  <c:v>455.6497</c:v>
                </c:pt>
                <c:pt idx="12">
                  <c:v>452.44</c:v>
                </c:pt>
                <c:pt idx="13">
                  <c:v>409.5034</c:v>
                </c:pt>
                <c:pt idx="14">
                  <c:v>364.7355</c:v>
                </c:pt>
                <c:pt idx="15">
                  <c:v>349.56900000000002</c:v>
                </c:pt>
                <c:pt idx="16">
                  <c:v>308.7004</c:v>
                </c:pt>
                <c:pt idx="17">
                  <c:v>308.25729999999999</c:v>
                </c:pt>
                <c:pt idx="18">
                  <c:v>304.58540000000005</c:v>
                </c:pt>
                <c:pt idx="19">
                  <c:v>285</c:v>
                </c:pt>
                <c:pt idx="20">
                  <c:v>270.44040000000001</c:v>
                </c:pt>
                <c:pt idx="21">
                  <c:v>256.04000000000002</c:v>
                </c:pt>
                <c:pt idx="22">
                  <c:v>234.4263</c:v>
                </c:pt>
                <c:pt idx="23">
                  <c:v>228.8218</c:v>
                </c:pt>
                <c:pt idx="24">
                  <c:v>226.9896</c:v>
                </c:pt>
                <c:pt idx="25">
                  <c:v>200.58709999999999</c:v>
                </c:pt>
                <c:pt idx="26">
                  <c:v>187.4049</c:v>
                </c:pt>
                <c:pt idx="27">
                  <c:v>187.19370000000001</c:v>
                </c:pt>
                <c:pt idx="28">
                  <c:v>177.9599</c:v>
                </c:pt>
                <c:pt idx="29">
                  <c:v>162.2603</c:v>
                </c:pt>
                <c:pt idx="30">
                  <c:v>159.2533</c:v>
                </c:pt>
                <c:pt idx="31">
                  <c:v>134.91759999999999</c:v>
                </c:pt>
                <c:pt idx="32">
                  <c:v>131.5</c:v>
                </c:pt>
                <c:pt idx="33">
                  <c:v>126.92280000000001</c:v>
                </c:pt>
                <c:pt idx="34">
                  <c:v>116</c:v>
                </c:pt>
                <c:pt idx="35">
                  <c:v>114.29560000000001</c:v>
                </c:pt>
                <c:pt idx="36">
                  <c:v>113.2795</c:v>
                </c:pt>
                <c:pt idx="37">
                  <c:v>112.2174</c:v>
                </c:pt>
                <c:pt idx="38">
                  <c:v>103.5171</c:v>
                </c:pt>
                <c:pt idx="39">
                  <c:v>96.905670000000001</c:v>
                </c:pt>
              </c:numCache>
            </c:numRef>
          </c:xVal>
          <c:yVal>
            <c:numRef>
              <c:f>Sheet1!$C$2:$C$41</c:f>
              <c:numCache>
                <c:formatCode>General</c:formatCode>
                <c:ptCount val="40"/>
                <c:pt idx="0">
                  <c:v>1743.4839999999999</c:v>
                </c:pt>
                <c:pt idx="1">
                  <c:v>2265.8939999999998</c:v>
                </c:pt>
                <c:pt idx="2">
                  <c:v>1253.94</c:v>
                </c:pt>
                <c:pt idx="3">
                  <c:v>854.99790000000007</c:v>
                </c:pt>
                <c:pt idx="4">
                  <c:v>598.68319999999994</c:v>
                </c:pt>
                <c:pt idx="5">
                  <c:v>713.85930000000008</c:v>
                </c:pt>
                <c:pt idx="6">
                  <c:v>524.41309999999999</c:v>
                </c:pt>
                <c:pt idx="7">
                  <c:v>557.46759999999995</c:v>
                </c:pt>
                <c:pt idx="8">
                  <c:v>323.83100000000002</c:v>
                </c:pt>
                <c:pt idx="9">
                  <c:v>461.40190000000001</c:v>
                </c:pt>
                <c:pt idx="10">
                  <c:v>637.76220000000001</c:v>
                </c:pt>
                <c:pt idx="11">
                  <c:v>510.85470000000004</c:v>
                </c:pt>
                <c:pt idx="12">
                  <c:v>462.63499999999999</c:v>
                </c:pt>
                <c:pt idx="13">
                  <c:v>365.77</c:v>
                </c:pt>
                <c:pt idx="14">
                  <c:v>131.65520000000001</c:v>
                </c:pt>
                <c:pt idx="15">
                  <c:v>361.06779999999998</c:v>
                </c:pt>
                <c:pt idx="16">
                  <c:v>374.2423</c:v>
                </c:pt>
                <c:pt idx="17">
                  <c:v>281.4375</c:v>
                </c:pt>
                <c:pt idx="18">
                  <c:v>462.63279999999997</c:v>
                </c:pt>
                <c:pt idx="19">
                  <c:v>205</c:v>
                </c:pt>
                <c:pt idx="20">
                  <c:v>243.69900000000001</c:v>
                </c:pt>
                <c:pt idx="21">
                  <c:v>236.87</c:v>
                </c:pt>
                <c:pt idx="22">
                  <c:v>208.2799</c:v>
                </c:pt>
                <c:pt idx="23">
                  <c:v>228.49809999999999</c:v>
                </c:pt>
                <c:pt idx="24">
                  <c:v>187.66070000000002</c:v>
                </c:pt>
                <c:pt idx="25">
                  <c:v>176.8811</c:v>
                </c:pt>
                <c:pt idx="26">
                  <c:v>207.67170000000002</c:v>
                </c:pt>
                <c:pt idx="27">
                  <c:v>175.9931</c:v>
                </c:pt>
                <c:pt idx="28">
                  <c:v>191.03710000000001</c:v>
                </c:pt>
                <c:pt idx="29">
                  <c:v>151.559</c:v>
                </c:pt>
                <c:pt idx="30">
                  <c:v>90.852270000000004</c:v>
                </c:pt>
                <c:pt idx="31">
                  <c:v>240.8416</c:v>
                </c:pt>
                <c:pt idx="32">
                  <c:v>62.106000000000002</c:v>
                </c:pt>
                <c:pt idx="33">
                  <c:v>66.543999999999997</c:v>
                </c:pt>
                <c:pt idx="34">
                  <c:v>55</c:v>
                </c:pt>
                <c:pt idx="35">
                  <c:v>30</c:v>
                </c:pt>
                <c:pt idx="36">
                  <c:v>97.780240000000006</c:v>
                </c:pt>
                <c:pt idx="37">
                  <c:v>102.58919999999999</c:v>
                </c:pt>
                <c:pt idx="38">
                  <c:v>25.268000000000001</c:v>
                </c:pt>
                <c:pt idx="39">
                  <c:v>106.7499</c:v>
                </c:pt>
              </c:numCache>
            </c:numRef>
          </c:yVal>
          <c:bubbleSize>
            <c:numRef>
              <c:f>Sheet1!$D$2:$D$41</c:f>
              <c:numCache>
                <c:formatCode>General</c:formatCode>
                <c:ptCount val="40"/>
                <c:pt idx="0">
                  <c:v>3641.8649999999998</c:v>
                </c:pt>
                <c:pt idx="1">
                  <c:v>3746.326</c:v>
                </c:pt>
                <c:pt idx="2">
                  <c:v>2726.221</c:v>
                </c:pt>
                <c:pt idx="3">
                  <c:v>1677.5619999999999</c:v>
                </c:pt>
                <c:pt idx="4">
                  <c:v>1259.6979999999999</c:v>
                </c:pt>
                <c:pt idx="5">
                  <c:v>1309.9272000000001</c:v>
                </c:pt>
                <c:pt idx="6">
                  <c:v>1079.6268</c:v>
                </c:pt>
                <c:pt idx="7">
                  <c:v>1080.6502</c:v>
                </c:pt>
                <c:pt idx="8">
                  <c:v>845.84400000000005</c:v>
                </c:pt>
                <c:pt idx="9">
                  <c:v>938.06150000000002</c:v>
                </c:pt>
                <c:pt idx="10">
                  <c:v>1110.9530999999999</c:v>
                </c:pt>
                <c:pt idx="11">
                  <c:v>966.50440000000003</c:v>
                </c:pt>
                <c:pt idx="12">
                  <c:v>915.07500000000005</c:v>
                </c:pt>
                <c:pt idx="13">
                  <c:v>775.27340000000004</c:v>
                </c:pt>
                <c:pt idx="14">
                  <c:v>496.39070000000004</c:v>
                </c:pt>
                <c:pt idx="15">
                  <c:v>710.63679999999999</c:v>
                </c:pt>
                <c:pt idx="16">
                  <c:v>682.94270000000006</c:v>
                </c:pt>
                <c:pt idx="17">
                  <c:v>589.69479999999999</c:v>
                </c:pt>
                <c:pt idx="18">
                  <c:v>767.21820000000002</c:v>
                </c:pt>
                <c:pt idx="19">
                  <c:v>490</c:v>
                </c:pt>
                <c:pt idx="20">
                  <c:v>514.13940000000002</c:v>
                </c:pt>
                <c:pt idx="21">
                  <c:v>492.91</c:v>
                </c:pt>
                <c:pt idx="22">
                  <c:v>442.70619999999997</c:v>
                </c:pt>
                <c:pt idx="23">
                  <c:v>457.31989999999996</c:v>
                </c:pt>
                <c:pt idx="24">
                  <c:v>414.65030000000002</c:v>
                </c:pt>
                <c:pt idx="25">
                  <c:v>377.46820000000002</c:v>
                </c:pt>
                <c:pt idx="26">
                  <c:v>395.07659999999998</c:v>
                </c:pt>
                <c:pt idx="27">
                  <c:v>363.18680000000001</c:v>
                </c:pt>
                <c:pt idx="28">
                  <c:v>368.99700000000001</c:v>
                </c:pt>
                <c:pt idx="29">
                  <c:v>313.8193</c:v>
                </c:pt>
                <c:pt idx="30">
                  <c:v>250.10557</c:v>
                </c:pt>
                <c:pt idx="31">
                  <c:v>375.75919999999996</c:v>
                </c:pt>
                <c:pt idx="32">
                  <c:v>193.60599999999999</c:v>
                </c:pt>
                <c:pt idx="33">
                  <c:v>193.46680000000001</c:v>
                </c:pt>
                <c:pt idx="34">
                  <c:v>171</c:v>
                </c:pt>
                <c:pt idx="35">
                  <c:v>144.29560000000001</c:v>
                </c:pt>
                <c:pt idx="36">
                  <c:v>211.05974000000001</c:v>
                </c:pt>
                <c:pt idx="37">
                  <c:v>214.8066</c:v>
                </c:pt>
                <c:pt idx="38">
                  <c:v>128.7851</c:v>
                </c:pt>
                <c:pt idx="39">
                  <c:v>203.65557000000001</c:v>
                </c:pt>
              </c:numCache>
            </c:numRef>
          </c:bubbleSize>
          <c:bubble3D val="0"/>
          <c:extLst>
            <c:ext xmlns:c15="http://schemas.microsoft.com/office/drawing/2012/chart" uri="{02D57815-91ED-43cb-92C2-25804820EDAC}">
              <c15:datalabelsRange>
                <c15:f>Sheet1!$A$2:$A$41</c15:f>
                <c15:dlblRangeCache>
                  <c:ptCount val="40"/>
                  <c:pt idx="0">
                    <c:v>China</c:v>
                  </c:pt>
                  <c:pt idx="1">
                    <c:v>United States</c:v>
                  </c:pt>
                  <c:pt idx="2">
                    <c:v>Germany</c:v>
                  </c:pt>
                  <c:pt idx="3">
                    <c:v>Japan</c:v>
                  </c:pt>
                  <c:pt idx="4">
                    <c:v>Netherlands</c:v>
                  </c:pt>
                  <c:pt idx="5">
                    <c:v>France</c:v>
                  </c:pt>
                  <c:pt idx="6">
                    <c:v>South Korea</c:v>
                  </c:pt>
                  <c:pt idx="7">
                    <c:v>Italy</c:v>
                  </c:pt>
                  <c:pt idx="8">
                    <c:v>Russian Federation </c:v>
                  </c:pt>
                  <c:pt idx="9">
                    <c:v>Belgium</c:v>
                  </c:pt>
                  <c:pt idx="10">
                    <c:v>United Kingdom</c:v>
                  </c:pt>
                  <c:pt idx="11">
                    <c:v>Hong Kong</c:v>
                  </c:pt>
                  <c:pt idx="12">
                    <c:v>Canada</c:v>
                  </c:pt>
                  <c:pt idx="13">
                    <c:v>Singapore</c:v>
                  </c:pt>
                  <c:pt idx="14">
                    <c:v>Saudi Arabia</c:v>
                  </c:pt>
                  <c:pt idx="15">
                    <c:v>Mexico</c:v>
                  </c:pt>
                  <c:pt idx="16">
                    <c:v>Spain</c:v>
                  </c:pt>
                  <c:pt idx="17">
                    <c:v>Taipei, Chinese</c:v>
                  </c:pt>
                  <c:pt idx="18">
                    <c:v>India </c:v>
                  </c:pt>
                  <c:pt idx="19">
                    <c:v>United Arab Emirates</c:v>
                  </c:pt>
                  <c:pt idx="20">
                    <c:v>Australia</c:v>
                  </c:pt>
                  <c:pt idx="21">
                    <c:v>Brazil</c:v>
                  </c:pt>
                  <c:pt idx="22">
                    <c:v>Switzerland</c:v>
                  </c:pt>
                  <c:pt idx="23">
                    <c:v>Thailand</c:v>
                  </c:pt>
                  <c:pt idx="24">
                    <c:v>Malaysia</c:v>
                  </c:pt>
                  <c:pt idx="25">
                    <c:v>Indonesia</c:v>
                  </c:pt>
                  <c:pt idx="26">
                    <c:v>Poland</c:v>
                  </c:pt>
                  <c:pt idx="27">
                    <c:v>Sweden</c:v>
                  </c:pt>
                  <c:pt idx="28">
                    <c:v>Austria</c:v>
                  </c:pt>
                  <c:pt idx="29">
                    <c:v>Czech Republic</c:v>
                  </c:pt>
                  <c:pt idx="30">
                    <c:v>Norway</c:v>
                  </c:pt>
                  <c:pt idx="31">
                    <c:v>Turkey</c:v>
                  </c:pt>
                  <c:pt idx="32">
                    <c:v>Iran</c:v>
                  </c:pt>
                  <c:pt idx="33">
                    <c:v>Ireland</c:v>
                  </c:pt>
                  <c:pt idx="34">
                    <c:v>Nigeria</c:v>
                  </c:pt>
                  <c:pt idx="35">
                    <c:v>Qatar</c:v>
                  </c:pt>
                  <c:pt idx="36">
                    <c:v>Denmark</c:v>
                  </c:pt>
                  <c:pt idx="37">
                    <c:v>Hungary</c:v>
                  </c:pt>
                  <c:pt idx="38">
                    <c:v>Kuwait</c:v>
                  </c:pt>
                  <c:pt idx="39">
                    <c:v>Viet Nam</c:v>
                  </c:pt>
                </c15:dlblRangeCache>
              </c15:datalabelsRange>
            </c:ext>
            <c:ext xmlns:c16="http://schemas.microsoft.com/office/drawing/2014/chart" uri="{C3380CC4-5D6E-409C-BE32-E72D297353CC}">
              <c16:uniqueId val="{00000037-C731-4CFE-ADA6-4D48B397B936}"/>
            </c:ext>
          </c:extLst>
        </c:ser>
        <c:dLbls>
          <c:showLegendKey val="0"/>
          <c:showVal val="0"/>
          <c:showCatName val="0"/>
          <c:showSerName val="0"/>
          <c:showPercent val="0"/>
          <c:showBubbleSize val="0"/>
        </c:dLbls>
        <c:bubbleScale val="100"/>
        <c:showNegBubbles val="0"/>
        <c:sizeRepresents val="w"/>
        <c:axId val="192859520"/>
        <c:axId val="192861696"/>
      </c:bubbleChart>
      <c:valAx>
        <c:axId val="192859520"/>
        <c:scaling>
          <c:orientation val="minMax"/>
          <c:max val="2500"/>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Value of Exports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2861696"/>
        <c:crosses val="autoZero"/>
        <c:crossBetween val="midCat"/>
      </c:valAx>
      <c:valAx>
        <c:axId val="192861696"/>
        <c:scaling>
          <c:orientation val="minMax"/>
          <c:max val="2500"/>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Value of Imports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2859520"/>
        <c:crosses val="autoZero"/>
        <c:crossBetween val="midCat"/>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2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5482796892343167E-2"/>
          <c:y val="2.8680688336520075E-2"/>
          <c:w val="0.93451720310764919"/>
          <c:h val="0.83241124218903229"/>
        </c:manualLayout>
      </c:layout>
      <c:barChart>
        <c:barDir val="col"/>
        <c:grouping val="clustered"/>
        <c:varyColors val="0"/>
        <c:ser>
          <c:idx val="4"/>
          <c:order val="2"/>
          <c:tx>
            <c:strRef>
              <c:f>Sheet1!$F$1</c:f>
              <c:strCache>
                <c:ptCount val="1"/>
                <c:pt idx="0">
                  <c:v>Canada (Balance)</c:v>
                </c:pt>
              </c:strCache>
            </c:strRef>
          </c:tx>
          <c:spPr>
            <a:solidFill>
              <a:schemeClr val="accent5"/>
            </a:solidFill>
            <a:ln>
              <a:noFill/>
            </a:ln>
            <a:effectLst/>
          </c:spPr>
          <c:invertIfNegative val="0"/>
          <c:val>
            <c:numRef>
              <c:f>Sheet1!$F$24:$F$61</c:f>
              <c:numCache>
                <c:formatCode>#,##0</c:formatCode>
                <c:ptCount val="38"/>
                <c:pt idx="0">
                  <c:v>2500500000</c:v>
                </c:pt>
                <c:pt idx="1">
                  <c:v>1901600000</c:v>
                </c:pt>
                <c:pt idx="2">
                  <c:v>1147700000</c:v>
                </c:pt>
                <c:pt idx="3">
                  <c:v>1723600000</c:v>
                </c:pt>
                <c:pt idx="4">
                  <c:v>259200000</c:v>
                </c:pt>
                <c:pt idx="5">
                  <c:v>-2032300000</c:v>
                </c:pt>
                <c:pt idx="6">
                  <c:v>355500000</c:v>
                </c:pt>
                <c:pt idx="7">
                  <c:v>1461900000</c:v>
                </c:pt>
                <c:pt idx="8">
                  <c:v>2153900000</c:v>
                </c:pt>
                <c:pt idx="9">
                  <c:v>1652000000</c:v>
                </c:pt>
                <c:pt idx="10">
                  <c:v>5190000000</c:v>
                </c:pt>
                <c:pt idx="11">
                  <c:v>2716000000</c:v>
                </c:pt>
                <c:pt idx="12">
                  <c:v>13106000000</c:v>
                </c:pt>
                <c:pt idx="13">
                  <c:v>11960000000</c:v>
                </c:pt>
                <c:pt idx="14">
                  <c:v>12483000000</c:v>
                </c:pt>
                <c:pt idx="15">
                  <c:v>10310000000</c:v>
                </c:pt>
                <c:pt idx="16">
                  <c:v>4835000000</c:v>
                </c:pt>
                <c:pt idx="17">
                  <c:v>5575000000</c:v>
                </c:pt>
                <c:pt idx="18">
                  <c:v>4394000000</c:v>
                </c:pt>
                <c:pt idx="19">
                  <c:v>2040000000</c:v>
                </c:pt>
                <c:pt idx="20">
                  <c:v>4385000000</c:v>
                </c:pt>
                <c:pt idx="21">
                  <c:v>2381000000</c:v>
                </c:pt>
                <c:pt idx="22">
                  <c:v>5173000000</c:v>
                </c:pt>
                <c:pt idx="23">
                  <c:v>6143000000</c:v>
                </c:pt>
                <c:pt idx="24">
                  <c:v>10304000000</c:v>
                </c:pt>
                <c:pt idx="25">
                  <c:v>23771000000</c:v>
                </c:pt>
                <c:pt idx="26">
                  <c:v>26475000000</c:v>
                </c:pt>
                <c:pt idx="27">
                  <c:v>13549000000</c:v>
                </c:pt>
                <c:pt idx="28">
                  <c:v>8261000000</c:v>
                </c:pt>
                <c:pt idx="29">
                  <c:v>18263000000</c:v>
                </c:pt>
                <c:pt idx="30">
                  <c:v>31849000000</c:v>
                </c:pt>
                <c:pt idx="31">
                  <c:v>32567000000</c:v>
                </c:pt>
                <c:pt idx="32">
                  <c:v>24895000000</c:v>
                </c:pt>
                <c:pt idx="33">
                  <c:v>27718000000</c:v>
                </c:pt>
                <c:pt idx="34">
                  <c:v>36831000000</c:v>
                </c:pt>
                <c:pt idx="35">
                  <c:v>37675900000</c:v>
                </c:pt>
                <c:pt idx="36">
                  <c:v>30576000000</c:v>
                </c:pt>
                <c:pt idx="37">
                  <c:v>29374000000</c:v>
                </c:pt>
              </c:numCache>
            </c:numRef>
          </c:val>
          <c:extLst>
            <c:ext xmlns:c16="http://schemas.microsoft.com/office/drawing/2014/chart" uri="{C3380CC4-5D6E-409C-BE32-E72D297353CC}">
              <c16:uniqueId val="{00000000-DAEA-4757-A89C-3C760F29601C}"/>
            </c:ext>
          </c:extLst>
        </c:ser>
        <c:ser>
          <c:idx val="5"/>
          <c:order val="5"/>
          <c:tx>
            <c:strRef>
              <c:f>Sheet1!$G$1</c:f>
              <c:strCache>
                <c:ptCount val="1"/>
                <c:pt idx="0">
                  <c:v>United States (Balance)</c:v>
                </c:pt>
              </c:strCache>
            </c:strRef>
          </c:tx>
          <c:spPr>
            <a:solidFill>
              <a:schemeClr val="accent6"/>
            </a:solidFill>
            <a:ln>
              <a:noFill/>
            </a:ln>
            <a:effectLst/>
          </c:spPr>
          <c:invertIfNegative val="0"/>
          <c:val>
            <c:numRef>
              <c:f>Sheet1!$G$24:$G$61</c:f>
              <c:numCache>
                <c:formatCode>#,##0</c:formatCode>
                <c:ptCount val="38"/>
                <c:pt idx="0">
                  <c:v>852000000</c:v>
                </c:pt>
                <c:pt idx="1">
                  <c:v>-4186000000</c:v>
                </c:pt>
                <c:pt idx="2">
                  <c:v>-9079000000</c:v>
                </c:pt>
                <c:pt idx="3">
                  <c:v>-1795000000</c:v>
                </c:pt>
                <c:pt idx="4">
                  <c:v>-11438000000</c:v>
                </c:pt>
                <c:pt idx="5">
                  <c:v>2976000000</c:v>
                </c:pt>
                <c:pt idx="6">
                  <c:v>-15704000000</c:v>
                </c:pt>
                <c:pt idx="7">
                  <c:v>-37229000000</c:v>
                </c:pt>
                <c:pt idx="8">
                  <c:v>-40198000000</c:v>
                </c:pt>
                <c:pt idx="9">
                  <c:v>-35865000000</c:v>
                </c:pt>
                <c:pt idx="10">
                  <c:v>-31418000000</c:v>
                </c:pt>
                <c:pt idx="11">
                  <c:v>-34637000000</c:v>
                </c:pt>
                <c:pt idx="12">
                  <c:v>-38442000000</c:v>
                </c:pt>
                <c:pt idx="13">
                  <c:v>-64239000000</c:v>
                </c:pt>
                <c:pt idx="14">
                  <c:v>-122388000000</c:v>
                </c:pt>
                <c:pt idx="15">
                  <c:v>-133648000000</c:v>
                </c:pt>
                <c:pt idx="16">
                  <c:v>-155137000000</c:v>
                </c:pt>
                <c:pt idx="17">
                  <c:v>-170320000000</c:v>
                </c:pt>
                <c:pt idx="18">
                  <c:v>-137115000000</c:v>
                </c:pt>
                <c:pt idx="19">
                  <c:v>-129110000000</c:v>
                </c:pt>
                <c:pt idx="20">
                  <c:v>-123395000000</c:v>
                </c:pt>
                <c:pt idx="21">
                  <c:v>-86633000000</c:v>
                </c:pt>
                <c:pt idx="22">
                  <c:v>-105760000000</c:v>
                </c:pt>
                <c:pt idx="23">
                  <c:v>-138665000000</c:v>
                </c:pt>
                <c:pt idx="24">
                  <c:v>-176588000000</c:v>
                </c:pt>
                <c:pt idx="25">
                  <c:v>-186109000000</c:v>
                </c:pt>
                <c:pt idx="26">
                  <c:v>-196952000000</c:v>
                </c:pt>
                <c:pt idx="27">
                  <c:v>-209838000000</c:v>
                </c:pt>
                <c:pt idx="28">
                  <c:v>-262215000000</c:v>
                </c:pt>
                <c:pt idx="29">
                  <c:v>-363643000000</c:v>
                </c:pt>
                <c:pt idx="30">
                  <c:v>-477382000000</c:v>
                </c:pt>
                <c:pt idx="31">
                  <c:v>-450080000000</c:v>
                </c:pt>
                <c:pt idx="32">
                  <c:v>-507127000000</c:v>
                </c:pt>
                <c:pt idx="33">
                  <c:v>-578279000000</c:v>
                </c:pt>
                <c:pt idx="34">
                  <c:v>-707160000000</c:v>
                </c:pt>
                <c:pt idx="35">
                  <c:v>-828417200000</c:v>
                </c:pt>
                <c:pt idx="36">
                  <c:v>-881442200000</c:v>
                </c:pt>
                <c:pt idx="37">
                  <c:v>-857923800000</c:v>
                </c:pt>
              </c:numCache>
            </c:numRef>
          </c:val>
          <c:extLst>
            <c:ext xmlns:c16="http://schemas.microsoft.com/office/drawing/2014/chart" uri="{C3380CC4-5D6E-409C-BE32-E72D297353CC}">
              <c16:uniqueId val="{00000001-DAEA-4757-A89C-3C760F29601C}"/>
            </c:ext>
          </c:extLst>
        </c:ser>
        <c:dLbls>
          <c:showLegendKey val="0"/>
          <c:showVal val="0"/>
          <c:showCatName val="0"/>
          <c:showSerName val="0"/>
          <c:showPercent val="0"/>
          <c:showBubbleSize val="0"/>
        </c:dLbls>
        <c:gapWidth val="150"/>
        <c:axId val="192576512"/>
        <c:axId val="192586496"/>
      </c:barChart>
      <c:lineChart>
        <c:grouping val="standard"/>
        <c:varyColors val="0"/>
        <c:ser>
          <c:idx val="0"/>
          <c:order val="0"/>
          <c:tx>
            <c:strRef>
              <c:f>Sheet1!$B$1</c:f>
              <c:strCache>
                <c:ptCount val="1"/>
                <c:pt idx="0">
                  <c:v>Canada (Exports)</c:v>
                </c:pt>
              </c:strCache>
            </c:strRef>
          </c:tx>
          <c:spPr>
            <a:ln w="28575" cap="rnd">
              <a:solidFill>
                <a:schemeClr val="accent1"/>
              </a:solidFill>
              <a:round/>
            </a:ln>
            <a:effectLst/>
          </c:spPr>
          <c:marker>
            <c:symbol val="none"/>
          </c:marker>
          <c:cat>
            <c:numRef>
              <c:f>Sheet1!$A$24:$A$61</c:f>
              <c:numCache>
                <c:formatCode>General</c:formatCode>
                <c:ptCount val="38"/>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numCache>
            </c:numRef>
          </c:cat>
          <c:val>
            <c:numRef>
              <c:f>Sheet1!$B$24:$B$61</c:f>
              <c:numCache>
                <c:formatCode>#,##0</c:formatCode>
                <c:ptCount val="38"/>
                <c:pt idx="0">
                  <c:v>16786500000</c:v>
                </c:pt>
                <c:pt idx="1">
                  <c:v>18373600000</c:v>
                </c:pt>
                <c:pt idx="2">
                  <c:v>21185300000</c:v>
                </c:pt>
                <c:pt idx="3">
                  <c:v>26436900000</c:v>
                </c:pt>
                <c:pt idx="4">
                  <c:v>34507600000</c:v>
                </c:pt>
                <c:pt idx="5">
                  <c:v>34074200000</c:v>
                </c:pt>
                <c:pt idx="6">
                  <c:v>40598400000</c:v>
                </c:pt>
                <c:pt idx="7">
                  <c:v>43544800000</c:v>
                </c:pt>
                <c:pt idx="8">
                  <c:v>48431500000</c:v>
                </c:pt>
                <c:pt idx="9">
                  <c:v>58293900000</c:v>
                </c:pt>
                <c:pt idx="10">
                  <c:v>67734000000</c:v>
                </c:pt>
                <c:pt idx="11">
                  <c:v>72726000000</c:v>
                </c:pt>
                <c:pt idx="12">
                  <c:v>71234000000</c:v>
                </c:pt>
                <c:pt idx="13">
                  <c:v>76749000000</c:v>
                </c:pt>
                <c:pt idx="14">
                  <c:v>90272000000</c:v>
                </c:pt>
                <c:pt idx="15">
                  <c:v>90950000000</c:v>
                </c:pt>
                <c:pt idx="16">
                  <c:v>90329000000</c:v>
                </c:pt>
                <c:pt idx="17">
                  <c:v>98168000000</c:v>
                </c:pt>
                <c:pt idx="18">
                  <c:v>117105000000</c:v>
                </c:pt>
                <c:pt idx="19">
                  <c:v>121832000000</c:v>
                </c:pt>
                <c:pt idx="20">
                  <c:v>127629000000</c:v>
                </c:pt>
                <c:pt idx="21">
                  <c:v>127163000000</c:v>
                </c:pt>
                <c:pt idx="22">
                  <c:v>134435000000</c:v>
                </c:pt>
                <c:pt idx="23">
                  <c:v>145178000000</c:v>
                </c:pt>
                <c:pt idx="24">
                  <c:v>165376000000</c:v>
                </c:pt>
                <c:pt idx="25">
                  <c:v>192197000000</c:v>
                </c:pt>
                <c:pt idx="26">
                  <c:v>201633000000</c:v>
                </c:pt>
                <c:pt idx="27">
                  <c:v>214422000000</c:v>
                </c:pt>
                <c:pt idx="28">
                  <c:v>214327000000</c:v>
                </c:pt>
                <c:pt idx="29">
                  <c:v>238446000000</c:v>
                </c:pt>
                <c:pt idx="30">
                  <c:v>276635000000</c:v>
                </c:pt>
                <c:pt idx="31">
                  <c:v>259858000000</c:v>
                </c:pt>
                <c:pt idx="32">
                  <c:v>252394000000</c:v>
                </c:pt>
                <c:pt idx="33">
                  <c:v>272739000000</c:v>
                </c:pt>
                <c:pt idx="34">
                  <c:v>316762000000</c:v>
                </c:pt>
                <c:pt idx="35">
                  <c:v>360087000000</c:v>
                </c:pt>
                <c:pt idx="36">
                  <c:v>388227000000</c:v>
                </c:pt>
                <c:pt idx="37">
                  <c:v>418974000000</c:v>
                </c:pt>
              </c:numCache>
            </c:numRef>
          </c:val>
          <c:smooth val="0"/>
          <c:extLst>
            <c:ext xmlns:c16="http://schemas.microsoft.com/office/drawing/2014/chart" uri="{C3380CC4-5D6E-409C-BE32-E72D297353CC}">
              <c16:uniqueId val="{00000002-DAEA-4757-A89C-3C760F29601C}"/>
            </c:ext>
          </c:extLst>
        </c:ser>
        <c:ser>
          <c:idx val="1"/>
          <c:order val="1"/>
          <c:tx>
            <c:strRef>
              <c:f>Sheet1!$C$1</c:f>
              <c:strCache>
                <c:ptCount val="1"/>
                <c:pt idx="0">
                  <c:v>Canada (Imports)</c:v>
                </c:pt>
              </c:strCache>
            </c:strRef>
          </c:tx>
          <c:spPr>
            <a:ln w="28575" cap="rnd">
              <a:solidFill>
                <a:schemeClr val="accent2"/>
              </a:solidFill>
              <a:round/>
            </a:ln>
            <a:effectLst/>
          </c:spPr>
          <c:marker>
            <c:symbol val="none"/>
          </c:marker>
          <c:cat>
            <c:numRef>
              <c:f>Sheet1!$A$24:$A$61</c:f>
              <c:numCache>
                <c:formatCode>General</c:formatCode>
                <c:ptCount val="38"/>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numCache>
            </c:numRef>
          </c:cat>
          <c:val>
            <c:numRef>
              <c:f>Sheet1!$C$24:$C$61</c:f>
              <c:numCache>
                <c:formatCode>#,##0</c:formatCode>
                <c:ptCount val="38"/>
                <c:pt idx="0">
                  <c:v>14286000000</c:v>
                </c:pt>
                <c:pt idx="1">
                  <c:v>16472000000</c:v>
                </c:pt>
                <c:pt idx="2">
                  <c:v>20037600000</c:v>
                </c:pt>
                <c:pt idx="3">
                  <c:v>24713300000</c:v>
                </c:pt>
                <c:pt idx="4">
                  <c:v>34248400000</c:v>
                </c:pt>
                <c:pt idx="5">
                  <c:v>36106500000</c:v>
                </c:pt>
                <c:pt idx="6">
                  <c:v>40242900000</c:v>
                </c:pt>
                <c:pt idx="7">
                  <c:v>42082900000</c:v>
                </c:pt>
                <c:pt idx="8">
                  <c:v>46277600000</c:v>
                </c:pt>
                <c:pt idx="9">
                  <c:v>56641900000</c:v>
                </c:pt>
                <c:pt idx="10">
                  <c:v>62544000000</c:v>
                </c:pt>
                <c:pt idx="11">
                  <c:v>70010000000</c:v>
                </c:pt>
                <c:pt idx="12">
                  <c:v>58128000000</c:v>
                </c:pt>
                <c:pt idx="13">
                  <c:v>64789000000</c:v>
                </c:pt>
                <c:pt idx="14">
                  <c:v>77789000000</c:v>
                </c:pt>
                <c:pt idx="15">
                  <c:v>80640000000</c:v>
                </c:pt>
                <c:pt idx="16">
                  <c:v>85494000000</c:v>
                </c:pt>
                <c:pt idx="17">
                  <c:v>92593000000</c:v>
                </c:pt>
                <c:pt idx="18">
                  <c:v>112711000000</c:v>
                </c:pt>
                <c:pt idx="19">
                  <c:v>119792000000</c:v>
                </c:pt>
                <c:pt idx="20">
                  <c:v>123244000000</c:v>
                </c:pt>
                <c:pt idx="21">
                  <c:v>124782000000</c:v>
                </c:pt>
                <c:pt idx="22">
                  <c:v>129262000000</c:v>
                </c:pt>
                <c:pt idx="23">
                  <c:v>139035000000</c:v>
                </c:pt>
                <c:pt idx="24">
                  <c:v>155072000000</c:v>
                </c:pt>
                <c:pt idx="25">
                  <c:v>168426000000</c:v>
                </c:pt>
                <c:pt idx="26">
                  <c:v>175158000000</c:v>
                </c:pt>
                <c:pt idx="27">
                  <c:v>200873000000</c:v>
                </c:pt>
                <c:pt idx="28">
                  <c:v>206066000000</c:v>
                </c:pt>
                <c:pt idx="29">
                  <c:v>220183000000</c:v>
                </c:pt>
                <c:pt idx="30">
                  <c:v>244786000000</c:v>
                </c:pt>
                <c:pt idx="31">
                  <c:v>227291000000</c:v>
                </c:pt>
                <c:pt idx="32">
                  <c:v>227499000000</c:v>
                </c:pt>
                <c:pt idx="33">
                  <c:v>245021000000</c:v>
                </c:pt>
                <c:pt idx="34">
                  <c:v>279931000000</c:v>
                </c:pt>
                <c:pt idx="35">
                  <c:v>322411100000</c:v>
                </c:pt>
                <c:pt idx="36">
                  <c:v>357651000000</c:v>
                </c:pt>
                <c:pt idx="37">
                  <c:v>389600000000</c:v>
                </c:pt>
              </c:numCache>
            </c:numRef>
          </c:val>
          <c:smooth val="0"/>
          <c:extLst>
            <c:ext xmlns:c16="http://schemas.microsoft.com/office/drawing/2014/chart" uri="{C3380CC4-5D6E-409C-BE32-E72D297353CC}">
              <c16:uniqueId val="{00000003-DAEA-4757-A89C-3C760F29601C}"/>
            </c:ext>
          </c:extLst>
        </c:ser>
        <c:ser>
          <c:idx val="2"/>
          <c:order val="3"/>
          <c:tx>
            <c:strRef>
              <c:f>Sheet1!$D$1</c:f>
              <c:strCache>
                <c:ptCount val="1"/>
                <c:pt idx="0">
                  <c:v>United States (Exports)</c:v>
                </c:pt>
              </c:strCache>
            </c:strRef>
          </c:tx>
          <c:spPr>
            <a:ln w="28575" cap="rnd">
              <a:solidFill>
                <a:schemeClr val="accent3"/>
              </a:solidFill>
              <a:round/>
            </a:ln>
            <a:effectLst/>
          </c:spPr>
          <c:marker>
            <c:symbol val="none"/>
          </c:marker>
          <c:cat>
            <c:numRef>
              <c:f>Sheet1!$A$24:$A$61</c:f>
              <c:numCache>
                <c:formatCode>General</c:formatCode>
                <c:ptCount val="38"/>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numCache>
            </c:numRef>
          </c:cat>
          <c:val>
            <c:numRef>
              <c:f>Sheet1!$D$24:$D$61</c:f>
              <c:numCache>
                <c:formatCode>#,##0</c:formatCode>
                <c:ptCount val="38"/>
                <c:pt idx="0">
                  <c:v>43241000000</c:v>
                </c:pt>
                <c:pt idx="1">
                  <c:v>44156000000</c:v>
                </c:pt>
                <c:pt idx="2">
                  <c:v>49783000000</c:v>
                </c:pt>
                <c:pt idx="3">
                  <c:v>71404000000</c:v>
                </c:pt>
                <c:pt idx="4">
                  <c:v>99437000000</c:v>
                </c:pt>
                <c:pt idx="5">
                  <c:v>108856000000</c:v>
                </c:pt>
                <c:pt idx="6">
                  <c:v>116794000000</c:v>
                </c:pt>
                <c:pt idx="7">
                  <c:v>123182000000</c:v>
                </c:pt>
                <c:pt idx="8">
                  <c:v>145847000000</c:v>
                </c:pt>
                <c:pt idx="9">
                  <c:v>186363000000</c:v>
                </c:pt>
                <c:pt idx="10">
                  <c:v>225566000000</c:v>
                </c:pt>
                <c:pt idx="11">
                  <c:v>238715000000</c:v>
                </c:pt>
                <c:pt idx="12">
                  <c:v>216442000000</c:v>
                </c:pt>
                <c:pt idx="13">
                  <c:v>205639000000</c:v>
                </c:pt>
                <c:pt idx="14">
                  <c:v>223976000000</c:v>
                </c:pt>
                <c:pt idx="15">
                  <c:v>218815000000</c:v>
                </c:pt>
                <c:pt idx="16">
                  <c:v>227158000000</c:v>
                </c:pt>
                <c:pt idx="17">
                  <c:v>254122000000</c:v>
                </c:pt>
                <c:pt idx="18">
                  <c:v>322427000000</c:v>
                </c:pt>
                <c:pt idx="19">
                  <c:v>363812000000</c:v>
                </c:pt>
                <c:pt idx="20">
                  <c:v>393592000000</c:v>
                </c:pt>
                <c:pt idx="21">
                  <c:v>421730000000</c:v>
                </c:pt>
                <c:pt idx="22">
                  <c:v>448163000000</c:v>
                </c:pt>
                <c:pt idx="23">
                  <c:v>464773000000</c:v>
                </c:pt>
                <c:pt idx="24">
                  <c:v>512627000000</c:v>
                </c:pt>
                <c:pt idx="25">
                  <c:v>584743000000</c:v>
                </c:pt>
                <c:pt idx="26">
                  <c:v>625073000000</c:v>
                </c:pt>
                <c:pt idx="27">
                  <c:v>689182000000</c:v>
                </c:pt>
                <c:pt idx="28">
                  <c:v>682138000000</c:v>
                </c:pt>
                <c:pt idx="29">
                  <c:v>695797000000</c:v>
                </c:pt>
                <c:pt idx="30">
                  <c:v>781918000000</c:v>
                </c:pt>
                <c:pt idx="31">
                  <c:v>729100000000</c:v>
                </c:pt>
                <c:pt idx="32">
                  <c:v>693103000000</c:v>
                </c:pt>
                <c:pt idx="33">
                  <c:v>724771000000</c:v>
                </c:pt>
                <c:pt idx="34">
                  <c:v>818520000000</c:v>
                </c:pt>
                <c:pt idx="35">
                  <c:v>904288800000</c:v>
                </c:pt>
                <c:pt idx="36">
                  <c:v>1036634700000</c:v>
                </c:pt>
                <c:pt idx="37">
                  <c:v>1162479300000</c:v>
                </c:pt>
              </c:numCache>
            </c:numRef>
          </c:val>
          <c:smooth val="0"/>
          <c:extLst>
            <c:ext xmlns:c16="http://schemas.microsoft.com/office/drawing/2014/chart" uri="{C3380CC4-5D6E-409C-BE32-E72D297353CC}">
              <c16:uniqueId val="{00000004-DAEA-4757-A89C-3C760F29601C}"/>
            </c:ext>
          </c:extLst>
        </c:ser>
        <c:ser>
          <c:idx val="3"/>
          <c:order val="4"/>
          <c:tx>
            <c:strRef>
              <c:f>Sheet1!$E$1</c:f>
              <c:strCache>
                <c:ptCount val="1"/>
                <c:pt idx="0">
                  <c:v>United States (Imports)</c:v>
                </c:pt>
              </c:strCache>
            </c:strRef>
          </c:tx>
          <c:spPr>
            <a:ln w="28575" cap="rnd">
              <a:solidFill>
                <a:schemeClr val="accent4"/>
              </a:solidFill>
              <a:round/>
            </a:ln>
            <a:effectLst/>
          </c:spPr>
          <c:marker>
            <c:symbol val="none"/>
          </c:marker>
          <c:cat>
            <c:numRef>
              <c:f>Sheet1!$A$24:$A$61</c:f>
              <c:numCache>
                <c:formatCode>General</c:formatCode>
                <c:ptCount val="38"/>
                <c:pt idx="0">
                  <c:v>1970</c:v>
                </c:pt>
                <c:pt idx="1">
                  <c:v>1971</c:v>
                </c:pt>
                <c:pt idx="2">
                  <c:v>1972</c:v>
                </c:pt>
                <c:pt idx="3">
                  <c:v>1973</c:v>
                </c:pt>
                <c:pt idx="4">
                  <c:v>1974</c:v>
                </c:pt>
                <c:pt idx="5">
                  <c:v>1975</c:v>
                </c:pt>
                <c:pt idx="6">
                  <c:v>1976</c:v>
                </c:pt>
                <c:pt idx="7">
                  <c:v>1977</c:v>
                </c:pt>
                <c:pt idx="8">
                  <c:v>1978</c:v>
                </c:pt>
                <c:pt idx="9">
                  <c:v>1979</c:v>
                </c:pt>
                <c:pt idx="10">
                  <c:v>1980</c:v>
                </c:pt>
                <c:pt idx="11">
                  <c:v>1981</c:v>
                </c:pt>
                <c:pt idx="12">
                  <c:v>1982</c:v>
                </c:pt>
                <c:pt idx="13">
                  <c:v>1983</c:v>
                </c:pt>
                <c:pt idx="14">
                  <c:v>1984</c:v>
                </c:pt>
                <c:pt idx="15">
                  <c:v>1985</c:v>
                </c:pt>
                <c:pt idx="16">
                  <c:v>1986</c:v>
                </c:pt>
                <c:pt idx="17">
                  <c:v>1987</c:v>
                </c:pt>
                <c:pt idx="18">
                  <c:v>1988</c:v>
                </c:pt>
                <c:pt idx="19">
                  <c:v>1989</c:v>
                </c:pt>
                <c:pt idx="20">
                  <c:v>1990</c:v>
                </c:pt>
                <c:pt idx="21">
                  <c:v>1991</c:v>
                </c:pt>
                <c:pt idx="22">
                  <c:v>1992</c:v>
                </c:pt>
                <c:pt idx="23">
                  <c:v>1993</c:v>
                </c:pt>
                <c:pt idx="24">
                  <c:v>1994</c:v>
                </c:pt>
                <c:pt idx="25">
                  <c:v>1995</c:v>
                </c:pt>
                <c:pt idx="26">
                  <c:v>1996</c:v>
                </c:pt>
                <c:pt idx="27">
                  <c:v>1997</c:v>
                </c:pt>
                <c:pt idx="28">
                  <c:v>1998</c:v>
                </c:pt>
                <c:pt idx="29">
                  <c:v>1999</c:v>
                </c:pt>
                <c:pt idx="30">
                  <c:v>2000</c:v>
                </c:pt>
                <c:pt idx="31">
                  <c:v>2001</c:v>
                </c:pt>
                <c:pt idx="32">
                  <c:v>2002</c:v>
                </c:pt>
                <c:pt idx="33">
                  <c:v>2003</c:v>
                </c:pt>
                <c:pt idx="34">
                  <c:v>2004</c:v>
                </c:pt>
                <c:pt idx="35">
                  <c:v>2005</c:v>
                </c:pt>
                <c:pt idx="36">
                  <c:v>2006</c:v>
                </c:pt>
                <c:pt idx="37">
                  <c:v>2007</c:v>
                </c:pt>
              </c:numCache>
            </c:numRef>
          </c:cat>
          <c:val>
            <c:numRef>
              <c:f>Sheet1!$E$24:$E$61</c:f>
              <c:numCache>
                <c:formatCode>#,##0</c:formatCode>
                <c:ptCount val="38"/>
                <c:pt idx="0">
                  <c:v>42389000000</c:v>
                </c:pt>
                <c:pt idx="1">
                  <c:v>48342000000</c:v>
                </c:pt>
                <c:pt idx="2">
                  <c:v>58862000000</c:v>
                </c:pt>
                <c:pt idx="3">
                  <c:v>73199000000</c:v>
                </c:pt>
                <c:pt idx="4">
                  <c:v>110875000000</c:v>
                </c:pt>
                <c:pt idx="5">
                  <c:v>105880000000</c:v>
                </c:pt>
                <c:pt idx="6">
                  <c:v>132498000000</c:v>
                </c:pt>
                <c:pt idx="7">
                  <c:v>160411000000</c:v>
                </c:pt>
                <c:pt idx="8">
                  <c:v>186045000000</c:v>
                </c:pt>
                <c:pt idx="9">
                  <c:v>222228000000</c:v>
                </c:pt>
                <c:pt idx="10">
                  <c:v>256984000000</c:v>
                </c:pt>
                <c:pt idx="11">
                  <c:v>273352000000</c:v>
                </c:pt>
                <c:pt idx="12">
                  <c:v>254884000000</c:v>
                </c:pt>
                <c:pt idx="13">
                  <c:v>269878000000</c:v>
                </c:pt>
                <c:pt idx="14">
                  <c:v>346364000000</c:v>
                </c:pt>
                <c:pt idx="15">
                  <c:v>352463000000</c:v>
                </c:pt>
                <c:pt idx="16">
                  <c:v>382295000000</c:v>
                </c:pt>
                <c:pt idx="17">
                  <c:v>424442000000</c:v>
                </c:pt>
                <c:pt idx="18">
                  <c:v>459542000000</c:v>
                </c:pt>
                <c:pt idx="19">
                  <c:v>492922000000</c:v>
                </c:pt>
                <c:pt idx="20">
                  <c:v>516987000000</c:v>
                </c:pt>
                <c:pt idx="21">
                  <c:v>508363000000</c:v>
                </c:pt>
                <c:pt idx="22">
                  <c:v>553923000000</c:v>
                </c:pt>
                <c:pt idx="23">
                  <c:v>603438000000</c:v>
                </c:pt>
                <c:pt idx="24">
                  <c:v>689215000000</c:v>
                </c:pt>
                <c:pt idx="25">
                  <c:v>770852000000</c:v>
                </c:pt>
                <c:pt idx="26">
                  <c:v>822025000000</c:v>
                </c:pt>
                <c:pt idx="27">
                  <c:v>899020000000</c:v>
                </c:pt>
                <c:pt idx="28">
                  <c:v>944353000000</c:v>
                </c:pt>
                <c:pt idx="29">
                  <c:v>1059440000000</c:v>
                </c:pt>
                <c:pt idx="30">
                  <c:v>1259300000000</c:v>
                </c:pt>
                <c:pt idx="31">
                  <c:v>1179180000000</c:v>
                </c:pt>
                <c:pt idx="32">
                  <c:v>1200230000000</c:v>
                </c:pt>
                <c:pt idx="33">
                  <c:v>1303050000000</c:v>
                </c:pt>
                <c:pt idx="34">
                  <c:v>1525680000000</c:v>
                </c:pt>
                <c:pt idx="35">
                  <c:v>1732706000000</c:v>
                </c:pt>
                <c:pt idx="36">
                  <c:v>1918076900000</c:v>
                </c:pt>
                <c:pt idx="37">
                  <c:v>2020403100000</c:v>
                </c:pt>
              </c:numCache>
            </c:numRef>
          </c:val>
          <c:smooth val="0"/>
          <c:extLst>
            <c:ext xmlns:c16="http://schemas.microsoft.com/office/drawing/2014/chart" uri="{C3380CC4-5D6E-409C-BE32-E72D297353CC}">
              <c16:uniqueId val="{00000005-DAEA-4757-A89C-3C760F29601C}"/>
            </c:ext>
          </c:extLst>
        </c:ser>
        <c:dLbls>
          <c:showLegendKey val="0"/>
          <c:showVal val="0"/>
          <c:showCatName val="0"/>
          <c:showSerName val="0"/>
          <c:showPercent val="0"/>
          <c:showBubbleSize val="0"/>
        </c:dLbls>
        <c:marker val="1"/>
        <c:smooth val="0"/>
        <c:axId val="192572800"/>
        <c:axId val="192574592"/>
      </c:lineChart>
      <c:catAx>
        <c:axId val="1925728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2574592"/>
        <c:crosses val="autoZero"/>
        <c:auto val="1"/>
        <c:lblAlgn val="ctr"/>
        <c:lblOffset val="100"/>
        <c:tickLblSkip val="2"/>
        <c:tickMarkSkip val="1"/>
        <c:noMultiLvlLbl val="0"/>
      </c:catAx>
      <c:valAx>
        <c:axId val="192574592"/>
        <c:scaling>
          <c:orientation val="minMax"/>
          <c:max val="2100000000000"/>
          <c:min val="0"/>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2572800"/>
        <c:crosses val="autoZero"/>
        <c:crossBetween val="between"/>
        <c:majorUnit val="250000000000"/>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dispUnitsLbl>
        </c:dispUnits>
      </c:valAx>
      <c:catAx>
        <c:axId val="192576512"/>
        <c:scaling>
          <c:orientation val="minMax"/>
        </c:scaling>
        <c:delete val="1"/>
        <c:axPos val="b"/>
        <c:majorTickMark val="none"/>
        <c:minorTickMark val="none"/>
        <c:tickLblPos val="none"/>
        <c:crossAx val="192586496"/>
        <c:crossesAt val="0"/>
        <c:auto val="1"/>
        <c:lblAlgn val="ctr"/>
        <c:lblOffset val="100"/>
        <c:noMultiLvlLbl val="0"/>
      </c:catAx>
      <c:valAx>
        <c:axId val="192586496"/>
        <c:scaling>
          <c:orientation val="minMax"/>
          <c:min val="-900000000000"/>
        </c:scaling>
        <c:delete val="0"/>
        <c:axPos val="r"/>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2576512"/>
        <c:crosses val="max"/>
        <c:crossBetween val="between"/>
        <c:dispUnits>
          <c:builtInUnit val="billions"/>
          <c:dispUnitsLbl>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pt-BR"/>
              </a:p>
            </c:txPr>
          </c:dispUnitsLbl>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legend>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Volume of Trade</a:t>
            </a:r>
          </a:p>
        </c:rich>
      </c:tx>
      <c:overlay val="0"/>
    </c:title>
    <c:autoTitleDeleted val="0"/>
    <c:plotArea>
      <c:layout>
        <c:manualLayout>
          <c:layoutTarget val="inner"/>
          <c:xMode val="edge"/>
          <c:yMode val="edge"/>
          <c:x val="9.4326219968528996E-2"/>
          <c:y val="0.19880890004726762"/>
          <c:w val="0.77373453588694863"/>
          <c:h val="0.64034000290732918"/>
        </c:manualLayout>
      </c:layout>
      <c:pieChart>
        <c:varyColors val="1"/>
        <c:ser>
          <c:idx val="0"/>
          <c:order val="0"/>
          <c:tx>
            <c:strRef>
              <c:f>Sheet1!$B$1</c:f>
              <c:strCache>
                <c:ptCount val="1"/>
                <c:pt idx="0">
                  <c:v>Volume</c:v>
                </c:pt>
              </c:strCache>
            </c:strRef>
          </c:tx>
          <c:spPr>
            <a:ln>
              <a:solidFill>
                <a:schemeClr val="accent2">
                  <a:lumMod val="50000"/>
                </a:schemeClr>
              </a:solidFill>
            </a:ln>
          </c:spPr>
          <c:dPt>
            <c:idx val="0"/>
            <c:bubble3D val="0"/>
            <c:explosion val="30"/>
            <c:spPr>
              <a:noFill/>
              <a:ln w="76200">
                <a:solidFill>
                  <a:schemeClr val="accent2">
                    <a:lumMod val="50000"/>
                  </a:schemeClr>
                </a:solidFill>
              </a:ln>
            </c:spPr>
            <c:extLst>
              <c:ext xmlns:c16="http://schemas.microsoft.com/office/drawing/2014/chart" uri="{C3380CC4-5D6E-409C-BE32-E72D297353CC}">
                <c16:uniqueId val="{00000001-4DEA-4E13-BEEE-B3B506F7E8CE}"/>
              </c:ext>
            </c:extLst>
          </c:dPt>
          <c:dPt>
            <c:idx val="1"/>
            <c:bubble3D val="0"/>
            <c:spPr>
              <a:solidFill>
                <a:schemeClr val="bg2">
                  <a:lumMod val="90000"/>
                </a:schemeClr>
              </a:solidFill>
              <a:ln>
                <a:noFill/>
              </a:ln>
            </c:spPr>
            <c:extLst>
              <c:ext xmlns:c16="http://schemas.microsoft.com/office/drawing/2014/chart" uri="{C3380CC4-5D6E-409C-BE32-E72D297353CC}">
                <c16:uniqueId val="{00000003-4DEA-4E13-BEEE-B3B506F7E8CE}"/>
              </c:ext>
            </c:extLst>
          </c:dPt>
          <c:dPt>
            <c:idx val="2"/>
            <c:bubble3D val="0"/>
            <c:spPr>
              <a:solidFill>
                <a:schemeClr val="accent3">
                  <a:lumMod val="75000"/>
                </a:schemeClr>
              </a:solidFill>
              <a:ln>
                <a:noFill/>
              </a:ln>
            </c:spPr>
            <c:extLst>
              <c:ext xmlns:c16="http://schemas.microsoft.com/office/drawing/2014/chart" uri="{C3380CC4-5D6E-409C-BE32-E72D297353CC}">
                <c16:uniqueId val="{00000005-4DEA-4E13-BEEE-B3B506F7E8CE}"/>
              </c:ext>
            </c:extLst>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Seaborne</c:v>
                </c:pt>
                <c:pt idx="1">
                  <c:v>Airborne</c:v>
                </c:pt>
                <c:pt idx="2">
                  <c:v>Overland</c:v>
                </c:pt>
              </c:strCache>
            </c:strRef>
          </c:cat>
          <c:val>
            <c:numRef>
              <c:f>Sheet1!$B$2:$B$4</c:f>
              <c:numCache>
                <c:formatCode>General</c:formatCode>
                <c:ptCount val="3"/>
                <c:pt idx="0">
                  <c:v>94</c:v>
                </c:pt>
                <c:pt idx="1">
                  <c:v>1.8</c:v>
                </c:pt>
                <c:pt idx="2">
                  <c:v>3.9</c:v>
                </c:pt>
              </c:numCache>
            </c:numRef>
          </c:val>
          <c:extLst>
            <c:ext xmlns:c16="http://schemas.microsoft.com/office/drawing/2014/chart" uri="{C3380CC4-5D6E-409C-BE32-E72D297353CC}">
              <c16:uniqueId val="{00000006-4DEA-4E13-BEEE-B3B506F7E8CE}"/>
            </c:ext>
          </c:extLst>
        </c:ser>
        <c:dLbls>
          <c:showLegendKey val="0"/>
          <c:showVal val="0"/>
          <c:showCatName val="0"/>
          <c:showSerName val="0"/>
          <c:showPercent val="0"/>
          <c:showBubbleSize val="0"/>
          <c:showLeaderLines val="1"/>
        </c:dLbls>
        <c:firstSliceAng val="290"/>
      </c:pieChart>
    </c:plotArea>
    <c:legend>
      <c:legendPos val="b"/>
      <c:overlay val="0"/>
    </c:legend>
    <c:plotVisOnly val="1"/>
    <c:dispBlanksAs val="gap"/>
    <c:showDLblsOverMax val="0"/>
  </c:chart>
  <c:txPr>
    <a:bodyPr/>
    <a:lstStyle/>
    <a:p>
      <a:pPr>
        <a:defRPr sz="1800">
          <a:latin typeface="Arial Narrow" panose="020B0606020202030204" pitchFamily="34" charset="0"/>
        </a:defRPr>
      </a:pPr>
      <a:endParaRPr lang="pt-BR"/>
    </a:p>
  </c:txPr>
  <c:externalData r:id="rId1">
    <c:autoUpdate val="0"/>
  </c:externalData>
</c:chartSpace>
</file>

<file path=ppt/charts/chart3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5.6284240658356473E-2"/>
          <c:y val="3.7022899311499116E-2"/>
          <c:w val="0.91577629102714442"/>
          <c:h val="0.81070043197508934"/>
        </c:manualLayout>
      </c:layout>
      <c:lineChart>
        <c:grouping val="standard"/>
        <c:varyColors val="0"/>
        <c:ser>
          <c:idx val="0"/>
          <c:order val="0"/>
          <c:tx>
            <c:strRef>
              <c:f>Sheet1!$B$1</c:f>
              <c:strCache>
                <c:ptCount val="1"/>
                <c:pt idx="0">
                  <c:v>Exports</c:v>
                </c:pt>
              </c:strCache>
            </c:strRef>
          </c:tx>
          <c:spPr>
            <a:ln w="28575" cap="rnd">
              <a:solidFill>
                <a:schemeClr val="accent2">
                  <a:lumMod val="50000"/>
                </a:schemeClr>
              </a:solidFill>
              <a:round/>
            </a:ln>
            <a:effectLst/>
          </c:spPr>
          <c:marker>
            <c:symbol val="none"/>
          </c:marker>
          <c:cat>
            <c:numRef>
              <c:f>Sheet1!$A$2:$A$421</c:f>
              <c:numCache>
                <c:formatCode>mmm\-yy</c:formatCode>
                <c:ptCount val="420"/>
                <c:pt idx="0">
                  <c:v>31048</c:v>
                </c:pt>
                <c:pt idx="1">
                  <c:v>31079</c:v>
                </c:pt>
                <c:pt idx="2">
                  <c:v>31107</c:v>
                </c:pt>
                <c:pt idx="3">
                  <c:v>31138</c:v>
                </c:pt>
                <c:pt idx="4">
                  <c:v>31168</c:v>
                </c:pt>
                <c:pt idx="5">
                  <c:v>31199</c:v>
                </c:pt>
                <c:pt idx="6">
                  <c:v>31229</c:v>
                </c:pt>
                <c:pt idx="7">
                  <c:v>31260</c:v>
                </c:pt>
                <c:pt idx="8">
                  <c:v>31291</c:v>
                </c:pt>
                <c:pt idx="9">
                  <c:v>31321</c:v>
                </c:pt>
                <c:pt idx="10">
                  <c:v>31352</c:v>
                </c:pt>
                <c:pt idx="11">
                  <c:v>31382</c:v>
                </c:pt>
                <c:pt idx="12">
                  <c:v>31413</c:v>
                </c:pt>
                <c:pt idx="13">
                  <c:v>31444</c:v>
                </c:pt>
                <c:pt idx="14">
                  <c:v>31472</c:v>
                </c:pt>
                <c:pt idx="15">
                  <c:v>31503</c:v>
                </c:pt>
                <c:pt idx="16">
                  <c:v>31533</c:v>
                </c:pt>
                <c:pt idx="17">
                  <c:v>31564</c:v>
                </c:pt>
                <c:pt idx="18">
                  <c:v>31594</c:v>
                </c:pt>
                <c:pt idx="19">
                  <c:v>31625</c:v>
                </c:pt>
                <c:pt idx="20">
                  <c:v>31656</c:v>
                </c:pt>
                <c:pt idx="21">
                  <c:v>31686</c:v>
                </c:pt>
                <c:pt idx="22">
                  <c:v>31717</c:v>
                </c:pt>
                <c:pt idx="23">
                  <c:v>31747</c:v>
                </c:pt>
                <c:pt idx="24">
                  <c:v>31778</c:v>
                </c:pt>
                <c:pt idx="25">
                  <c:v>31809</c:v>
                </c:pt>
                <c:pt idx="26">
                  <c:v>31837</c:v>
                </c:pt>
                <c:pt idx="27">
                  <c:v>31868</c:v>
                </c:pt>
                <c:pt idx="28">
                  <c:v>31898</c:v>
                </c:pt>
                <c:pt idx="29">
                  <c:v>31929</c:v>
                </c:pt>
                <c:pt idx="30">
                  <c:v>31959</c:v>
                </c:pt>
                <c:pt idx="31">
                  <c:v>31990</c:v>
                </c:pt>
                <c:pt idx="32">
                  <c:v>32021</c:v>
                </c:pt>
                <c:pt idx="33">
                  <c:v>32051</c:v>
                </c:pt>
                <c:pt idx="34">
                  <c:v>32082</c:v>
                </c:pt>
                <c:pt idx="35">
                  <c:v>32112</c:v>
                </c:pt>
                <c:pt idx="36">
                  <c:v>32143</c:v>
                </c:pt>
                <c:pt idx="37">
                  <c:v>32174</c:v>
                </c:pt>
                <c:pt idx="38">
                  <c:v>32203</c:v>
                </c:pt>
                <c:pt idx="39">
                  <c:v>32234</c:v>
                </c:pt>
                <c:pt idx="40">
                  <c:v>32264</c:v>
                </c:pt>
                <c:pt idx="41">
                  <c:v>32295</c:v>
                </c:pt>
                <c:pt idx="42">
                  <c:v>32325</c:v>
                </c:pt>
                <c:pt idx="43">
                  <c:v>32356</c:v>
                </c:pt>
                <c:pt idx="44">
                  <c:v>32387</c:v>
                </c:pt>
                <c:pt idx="45">
                  <c:v>32417</c:v>
                </c:pt>
                <c:pt idx="46">
                  <c:v>32448</c:v>
                </c:pt>
                <c:pt idx="47">
                  <c:v>32478</c:v>
                </c:pt>
                <c:pt idx="48">
                  <c:v>32509</c:v>
                </c:pt>
                <c:pt idx="49">
                  <c:v>32540</c:v>
                </c:pt>
                <c:pt idx="50">
                  <c:v>32568</c:v>
                </c:pt>
                <c:pt idx="51">
                  <c:v>32599</c:v>
                </c:pt>
                <c:pt idx="52">
                  <c:v>32629</c:v>
                </c:pt>
                <c:pt idx="53">
                  <c:v>32660</c:v>
                </c:pt>
                <c:pt idx="54">
                  <c:v>32690</c:v>
                </c:pt>
                <c:pt idx="55">
                  <c:v>32721</c:v>
                </c:pt>
                <c:pt idx="56">
                  <c:v>32752</c:v>
                </c:pt>
                <c:pt idx="57">
                  <c:v>32782</c:v>
                </c:pt>
                <c:pt idx="58">
                  <c:v>32813</c:v>
                </c:pt>
                <c:pt idx="59">
                  <c:v>32843</c:v>
                </c:pt>
                <c:pt idx="60">
                  <c:v>32874</c:v>
                </c:pt>
                <c:pt idx="61">
                  <c:v>32905</c:v>
                </c:pt>
                <c:pt idx="62">
                  <c:v>32933</c:v>
                </c:pt>
                <c:pt idx="63">
                  <c:v>32964</c:v>
                </c:pt>
                <c:pt idx="64">
                  <c:v>32994</c:v>
                </c:pt>
                <c:pt idx="65">
                  <c:v>33025</c:v>
                </c:pt>
                <c:pt idx="66">
                  <c:v>33055</c:v>
                </c:pt>
                <c:pt idx="67">
                  <c:v>33086</c:v>
                </c:pt>
                <c:pt idx="68">
                  <c:v>33117</c:v>
                </c:pt>
                <c:pt idx="69">
                  <c:v>33147</c:v>
                </c:pt>
                <c:pt idx="70">
                  <c:v>33178</c:v>
                </c:pt>
                <c:pt idx="71">
                  <c:v>33208</c:v>
                </c:pt>
                <c:pt idx="72">
                  <c:v>33239</c:v>
                </c:pt>
                <c:pt idx="73">
                  <c:v>33270</c:v>
                </c:pt>
                <c:pt idx="74">
                  <c:v>33298</c:v>
                </c:pt>
                <c:pt idx="75">
                  <c:v>33329</c:v>
                </c:pt>
                <c:pt idx="76">
                  <c:v>33359</c:v>
                </c:pt>
                <c:pt idx="77">
                  <c:v>33390</c:v>
                </c:pt>
                <c:pt idx="78">
                  <c:v>33420</c:v>
                </c:pt>
                <c:pt idx="79">
                  <c:v>33451</c:v>
                </c:pt>
                <c:pt idx="80">
                  <c:v>33482</c:v>
                </c:pt>
                <c:pt idx="81">
                  <c:v>33512</c:v>
                </c:pt>
                <c:pt idx="82">
                  <c:v>33543</c:v>
                </c:pt>
                <c:pt idx="83">
                  <c:v>33573</c:v>
                </c:pt>
                <c:pt idx="84">
                  <c:v>33604</c:v>
                </c:pt>
                <c:pt idx="85">
                  <c:v>33635</c:v>
                </c:pt>
                <c:pt idx="86">
                  <c:v>33664</c:v>
                </c:pt>
                <c:pt idx="87">
                  <c:v>33695</c:v>
                </c:pt>
                <c:pt idx="88">
                  <c:v>33725</c:v>
                </c:pt>
                <c:pt idx="89">
                  <c:v>33756</c:v>
                </c:pt>
                <c:pt idx="90">
                  <c:v>33786</c:v>
                </c:pt>
                <c:pt idx="91">
                  <c:v>33817</c:v>
                </c:pt>
                <c:pt idx="92">
                  <c:v>33848</c:v>
                </c:pt>
                <c:pt idx="93">
                  <c:v>33878</c:v>
                </c:pt>
                <c:pt idx="94">
                  <c:v>33909</c:v>
                </c:pt>
                <c:pt idx="95">
                  <c:v>33939</c:v>
                </c:pt>
                <c:pt idx="96">
                  <c:v>33970</c:v>
                </c:pt>
                <c:pt idx="97">
                  <c:v>34001</c:v>
                </c:pt>
                <c:pt idx="98">
                  <c:v>34029</c:v>
                </c:pt>
                <c:pt idx="99">
                  <c:v>34060</c:v>
                </c:pt>
                <c:pt idx="100">
                  <c:v>34090</c:v>
                </c:pt>
                <c:pt idx="101">
                  <c:v>34121</c:v>
                </c:pt>
                <c:pt idx="102">
                  <c:v>34151</c:v>
                </c:pt>
                <c:pt idx="103">
                  <c:v>34182</c:v>
                </c:pt>
                <c:pt idx="104">
                  <c:v>34213</c:v>
                </c:pt>
                <c:pt idx="105">
                  <c:v>34243</c:v>
                </c:pt>
                <c:pt idx="106">
                  <c:v>34274</c:v>
                </c:pt>
                <c:pt idx="107">
                  <c:v>34304</c:v>
                </c:pt>
                <c:pt idx="108">
                  <c:v>34335</c:v>
                </c:pt>
                <c:pt idx="109">
                  <c:v>34366</c:v>
                </c:pt>
                <c:pt idx="110">
                  <c:v>34394</c:v>
                </c:pt>
                <c:pt idx="111">
                  <c:v>34425</c:v>
                </c:pt>
                <c:pt idx="112">
                  <c:v>34455</c:v>
                </c:pt>
                <c:pt idx="113">
                  <c:v>34486</c:v>
                </c:pt>
                <c:pt idx="114">
                  <c:v>34516</c:v>
                </c:pt>
                <c:pt idx="115">
                  <c:v>34547</c:v>
                </c:pt>
                <c:pt idx="116">
                  <c:v>34578</c:v>
                </c:pt>
                <c:pt idx="117">
                  <c:v>34608</c:v>
                </c:pt>
                <c:pt idx="118">
                  <c:v>34639</c:v>
                </c:pt>
                <c:pt idx="119">
                  <c:v>34669</c:v>
                </c:pt>
                <c:pt idx="120">
                  <c:v>34700</c:v>
                </c:pt>
                <c:pt idx="121">
                  <c:v>34731</c:v>
                </c:pt>
                <c:pt idx="122">
                  <c:v>34759</c:v>
                </c:pt>
                <c:pt idx="123">
                  <c:v>34790</c:v>
                </c:pt>
                <c:pt idx="124">
                  <c:v>34820</c:v>
                </c:pt>
                <c:pt idx="125">
                  <c:v>34851</c:v>
                </c:pt>
                <c:pt idx="126">
                  <c:v>34881</c:v>
                </c:pt>
                <c:pt idx="127">
                  <c:v>34912</c:v>
                </c:pt>
                <c:pt idx="128">
                  <c:v>34943</c:v>
                </c:pt>
                <c:pt idx="129">
                  <c:v>34973</c:v>
                </c:pt>
                <c:pt idx="130">
                  <c:v>35004</c:v>
                </c:pt>
                <c:pt idx="131">
                  <c:v>35034</c:v>
                </c:pt>
                <c:pt idx="132">
                  <c:v>35065</c:v>
                </c:pt>
                <c:pt idx="133">
                  <c:v>35096</c:v>
                </c:pt>
                <c:pt idx="134">
                  <c:v>35125</c:v>
                </c:pt>
                <c:pt idx="135">
                  <c:v>35156</c:v>
                </c:pt>
                <c:pt idx="136">
                  <c:v>35186</c:v>
                </c:pt>
                <c:pt idx="137">
                  <c:v>35217</c:v>
                </c:pt>
                <c:pt idx="138">
                  <c:v>35247</c:v>
                </c:pt>
                <c:pt idx="139">
                  <c:v>35278</c:v>
                </c:pt>
                <c:pt idx="140">
                  <c:v>35309</c:v>
                </c:pt>
                <c:pt idx="141">
                  <c:v>35339</c:v>
                </c:pt>
                <c:pt idx="142">
                  <c:v>35370</c:v>
                </c:pt>
                <c:pt idx="143">
                  <c:v>35400</c:v>
                </c:pt>
                <c:pt idx="144">
                  <c:v>35431</c:v>
                </c:pt>
                <c:pt idx="145">
                  <c:v>35462</c:v>
                </c:pt>
                <c:pt idx="146">
                  <c:v>35490</c:v>
                </c:pt>
                <c:pt idx="147">
                  <c:v>35521</c:v>
                </c:pt>
                <c:pt idx="148">
                  <c:v>35551</c:v>
                </c:pt>
                <c:pt idx="149">
                  <c:v>35582</c:v>
                </c:pt>
                <c:pt idx="150">
                  <c:v>35612</c:v>
                </c:pt>
                <c:pt idx="151">
                  <c:v>35643</c:v>
                </c:pt>
                <c:pt idx="152">
                  <c:v>35674</c:v>
                </c:pt>
                <c:pt idx="153">
                  <c:v>35704</c:v>
                </c:pt>
                <c:pt idx="154">
                  <c:v>35735</c:v>
                </c:pt>
                <c:pt idx="155">
                  <c:v>35765</c:v>
                </c:pt>
                <c:pt idx="156">
                  <c:v>35796</c:v>
                </c:pt>
                <c:pt idx="157">
                  <c:v>35827</c:v>
                </c:pt>
                <c:pt idx="158">
                  <c:v>35855</c:v>
                </c:pt>
                <c:pt idx="159">
                  <c:v>35886</c:v>
                </c:pt>
                <c:pt idx="160">
                  <c:v>35916</c:v>
                </c:pt>
                <c:pt idx="161">
                  <c:v>35947</c:v>
                </c:pt>
                <c:pt idx="162">
                  <c:v>35977</c:v>
                </c:pt>
                <c:pt idx="163">
                  <c:v>36008</c:v>
                </c:pt>
                <c:pt idx="164">
                  <c:v>36039</c:v>
                </c:pt>
                <c:pt idx="165">
                  <c:v>36069</c:v>
                </c:pt>
                <c:pt idx="166">
                  <c:v>36100</c:v>
                </c:pt>
                <c:pt idx="167">
                  <c:v>36130</c:v>
                </c:pt>
                <c:pt idx="168">
                  <c:v>36161</c:v>
                </c:pt>
                <c:pt idx="169">
                  <c:v>36192</c:v>
                </c:pt>
                <c:pt idx="170">
                  <c:v>36220</c:v>
                </c:pt>
                <c:pt idx="171">
                  <c:v>36251</c:v>
                </c:pt>
                <c:pt idx="172">
                  <c:v>36281</c:v>
                </c:pt>
                <c:pt idx="173">
                  <c:v>36312</c:v>
                </c:pt>
                <c:pt idx="174">
                  <c:v>36342</c:v>
                </c:pt>
                <c:pt idx="175">
                  <c:v>36373</c:v>
                </c:pt>
                <c:pt idx="176">
                  <c:v>36404</c:v>
                </c:pt>
                <c:pt idx="177">
                  <c:v>36434</c:v>
                </c:pt>
                <c:pt idx="178">
                  <c:v>36465</c:v>
                </c:pt>
                <c:pt idx="179">
                  <c:v>36495</c:v>
                </c:pt>
                <c:pt idx="180">
                  <c:v>36526</c:v>
                </c:pt>
                <c:pt idx="181">
                  <c:v>36557</c:v>
                </c:pt>
                <c:pt idx="182">
                  <c:v>36586</c:v>
                </c:pt>
                <c:pt idx="183">
                  <c:v>36617</c:v>
                </c:pt>
                <c:pt idx="184">
                  <c:v>36647</c:v>
                </c:pt>
                <c:pt idx="185">
                  <c:v>36678</c:v>
                </c:pt>
                <c:pt idx="186">
                  <c:v>36708</c:v>
                </c:pt>
                <c:pt idx="187">
                  <c:v>36739</c:v>
                </c:pt>
                <c:pt idx="188">
                  <c:v>36770</c:v>
                </c:pt>
                <c:pt idx="189">
                  <c:v>36800</c:v>
                </c:pt>
                <c:pt idx="190">
                  <c:v>36831</c:v>
                </c:pt>
                <c:pt idx="191">
                  <c:v>36861</c:v>
                </c:pt>
                <c:pt idx="192">
                  <c:v>36892</c:v>
                </c:pt>
                <c:pt idx="193">
                  <c:v>36923</c:v>
                </c:pt>
                <c:pt idx="194">
                  <c:v>36951</c:v>
                </c:pt>
                <c:pt idx="195">
                  <c:v>36982</c:v>
                </c:pt>
                <c:pt idx="196">
                  <c:v>37012</c:v>
                </c:pt>
                <c:pt idx="197">
                  <c:v>37043</c:v>
                </c:pt>
                <c:pt idx="198">
                  <c:v>37073</c:v>
                </c:pt>
                <c:pt idx="199">
                  <c:v>37104</c:v>
                </c:pt>
                <c:pt idx="200">
                  <c:v>37135</c:v>
                </c:pt>
                <c:pt idx="201">
                  <c:v>37165</c:v>
                </c:pt>
                <c:pt idx="202">
                  <c:v>37196</c:v>
                </c:pt>
                <c:pt idx="203">
                  <c:v>37226</c:v>
                </c:pt>
                <c:pt idx="204">
                  <c:v>37257</c:v>
                </c:pt>
                <c:pt idx="205">
                  <c:v>37288</c:v>
                </c:pt>
                <c:pt idx="206">
                  <c:v>37316</c:v>
                </c:pt>
                <c:pt idx="207">
                  <c:v>37347</c:v>
                </c:pt>
                <c:pt idx="208">
                  <c:v>37377</c:v>
                </c:pt>
                <c:pt idx="209">
                  <c:v>37408</c:v>
                </c:pt>
                <c:pt idx="210">
                  <c:v>37438</c:v>
                </c:pt>
                <c:pt idx="211">
                  <c:v>37469</c:v>
                </c:pt>
                <c:pt idx="212">
                  <c:v>37500</c:v>
                </c:pt>
                <c:pt idx="213">
                  <c:v>37530</c:v>
                </c:pt>
                <c:pt idx="214">
                  <c:v>37561</c:v>
                </c:pt>
                <c:pt idx="215">
                  <c:v>37591</c:v>
                </c:pt>
                <c:pt idx="216">
                  <c:v>37622</c:v>
                </c:pt>
                <c:pt idx="217">
                  <c:v>37653</c:v>
                </c:pt>
                <c:pt idx="218">
                  <c:v>37681</c:v>
                </c:pt>
                <c:pt idx="219">
                  <c:v>37712</c:v>
                </c:pt>
                <c:pt idx="220">
                  <c:v>37742</c:v>
                </c:pt>
                <c:pt idx="221">
                  <c:v>37773</c:v>
                </c:pt>
                <c:pt idx="222">
                  <c:v>37803</c:v>
                </c:pt>
                <c:pt idx="223">
                  <c:v>37834</c:v>
                </c:pt>
                <c:pt idx="224">
                  <c:v>37865</c:v>
                </c:pt>
                <c:pt idx="225">
                  <c:v>37895</c:v>
                </c:pt>
                <c:pt idx="226">
                  <c:v>37926</c:v>
                </c:pt>
                <c:pt idx="227">
                  <c:v>37956</c:v>
                </c:pt>
                <c:pt idx="228">
                  <c:v>37987</c:v>
                </c:pt>
                <c:pt idx="229">
                  <c:v>38018</c:v>
                </c:pt>
                <c:pt idx="230">
                  <c:v>38047</c:v>
                </c:pt>
                <c:pt idx="231">
                  <c:v>38078</c:v>
                </c:pt>
                <c:pt idx="232">
                  <c:v>38108</c:v>
                </c:pt>
                <c:pt idx="233">
                  <c:v>38139</c:v>
                </c:pt>
                <c:pt idx="234">
                  <c:v>38169</c:v>
                </c:pt>
                <c:pt idx="235">
                  <c:v>38200</c:v>
                </c:pt>
                <c:pt idx="236">
                  <c:v>38231</c:v>
                </c:pt>
                <c:pt idx="237">
                  <c:v>38261</c:v>
                </c:pt>
                <c:pt idx="238">
                  <c:v>38292</c:v>
                </c:pt>
                <c:pt idx="239">
                  <c:v>38322</c:v>
                </c:pt>
                <c:pt idx="240">
                  <c:v>38353</c:v>
                </c:pt>
                <c:pt idx="241">
                  <c:v>38384</c:v>
                </c:pt>
                <c:pt idx="242">
                  <c:v>38412</c:v>
                </c:pt>
                <c:pt idx="243">
                  <c:v>38443</c:v>
                </c:pt>
                <c:pt idx="244">
                  <c:v>38473</c:v>
                </c:pt>
                <c:pt idx="245">
                  <c:v>38504</c:v>
                </c:pt>
                <c:pt idx="246">
                  <c:v>38534</c:v>
                </c:pt>
                <c:pt idx="247">
                  <c:v>38565</c:v>
                </c:pt>
                <c:pt idx="248">
                  <c:v>38596</c:v>
                </c:pt>
                <c:pt idx="249">
                  <c:v>38626</c:v>
                </c:pt>
                <c:pt idx="250">
                  <c:v>38657</c:v>
                </c:pt>
                <c:pt idx="251">
                  <c:v>38687</c:v>
                </c:pt>
                <c:pt idx="252">
                  <c:v>38718</c:v>
                </c:pt>
                <c:pt idx="253">
                  <c:v>38749</c:v>
                </c:pt>
                <c:pt idx="254">
                  <c:v>38777</c:v>
                </c:pt>
                <c:pt idx="255">
                  <c:v>38808</c:v>
                </c:pt>
                <c:pt idx="256">
                  <c:v>38838</c:v>
                </c:pt>
                <c:pt idx="257">
                  <c:v>38869</c:v>
                </c:pt>
                <c:pt idx="258">
                  <c:v>38899</c:v>
                </c:pt>
                <c:pt idx="259">
                  <c:v>38930</c:v>
                </c:pt>
                <c:pt idx="260">
                  <c:v>38961</c:v>
                </c:pt>
                <c:pt idx="261">
                  <c:v>38991</c:v>
                </c:pt>
                <c:pt idx="262">
                  <c:v>39022</c:v>
                </c:pt>
                <c:pt idx="263">
                  <c:v>39052</c:v>
                </c:pt>
                <c:pt idx="264">
                  <c:v>39083</c:v>
                </c:pt>
                <c:pt idx="265">
                  <c:v>39114</c:v>
                </c:pt>
                <c:pt idx="266">
                  <c:v>39142</c:v>
                </c:pt>
                <c:pt idx="267">
                  <c:v>39173</c:v>
                </c:pt>
                <c:pt idx="268">
                  <c:v>39203</c:v>
                </c:pt>
                <c:pt idx="269">
                  <c:v>39234</c:v>
                </c:pt>
                <c:pt idx="270">
                  <c:v>39264</c:v>
                </c:pt>
                <c:pt idx="271">
                  <c:v>39295</c:v>
                </c:pt>
                <c:pt idx="272">
                  <c:v>39326</c:v>
                </c:pt>
                <c:pt idx="273">
                  <c:v>39356</c:v>
                </c:pt>
                <c:pt idx="274">
                  <c:v>39387</c:v>
                </c:pt>
                <c:pt idx="275">
                  <c:v>39417</c:v>
                </c:pt>
                <c:pt idx="276">
                  <c:v>39448</c:v>
                </c:pt>
                <c:pt idx="277">
                  <c:v>39479</c:v>
                </c:pt>
                <c:pt idx="278">
                  <c:v>39508</c:v>
                </c:pt>
                <c:pt idx="279">
                  <c:v>39539</c:v>
                </c:pt>
                <c:pt idx="280">
                  <c:v>39569</c:v>
                </c:pt>
                <c:pt idx="281">
                  <c:v>39600</c:v>
                </c:pt>
                <c:pt idx="282">
                  <c:v>39630</c:v>
                </c:pt>
                <c:pt idx="283">
                  <c:v>39661</c:v>
                </c:pt>
                <c:pt idx="284">
                  <c:v>39692</c:v>
                </c:pt>
                <c:pt idx="285">
                  <c:v>39722</c:v>
                </c:pt>
                <c:pt idx="286">
                  <c:v>39753</c:v>
                </c:pt>
                <c:pt idx="287">
                  <c:v>39783</c:v>
                </c:pt>
                <c:pt idx="288">
                  <c:v>39814</c:v>
                </c:pt>
                <c:pt idx="289">
                  <c:v>39845</c:v>
                </c:pt>
                <c:pt idx="290">
                  <c:v>39873</c:v>
                </c:pt>
                <c:pt idx="291">
                  <c:v>39904</c:v>
                </c:pt>
                <c:pt idx="292">
                  <c:v>39934</c:v>
                </c:pt>
                <c:pt idx="293">
                  <c:v>39965</c:v>
                </c:pt>
                <c:pt idx="294">
                  <c:v>39995</c:v>
                </c:pt>
                <c:pt idx="295">
                  <c:v>40026</c:v>
                </c:pt>
                <c:pt idx="296">
                  <c:v>40057</c:v>
                </c:pt>
                <c:pt idx="297">
                  <c:v>40087</c:v>
                </c:pt>
                <c:pt idx="298">
                  <c:v>40118</c:v>
                </c:pt>
                <c:pt idx="299">
                  <c:v>40148</c:v>
                </c:pt>
                <c:pt idx="300">
                  <c:v>40179</c:v>
                </c:pt>
                <c:pt idx="301">
                  <c:v>40210</c:v>
                </c:pt>
                <c:pt idx="302">
                  <c:v>40238</c:v>
                </c:pt>
                <c:pt idx="303">
                  <c:v>40269</c:v>
                </c:pt>
                <c:pt idx="304">
                  <c:v>40299</c:v>
                </c:pt>
                <c:pt idx="305">
                  <c:v>40330</c:v>
                </c:pt>
                <c:pt idx="306">
                  <c:v>40360</c:v>
                </c:pt>
                <c:pt idx="307">
                  <c:v>40391</c:v>
                </c:pt>
                <c:pt idx="308">
                  <c:v>40422</c:v>
                </c:pt>
                <c:pt idx="309">
                  <c:v>40452</c:v>
                </c:pt>
                <c:pt idx="310">
                  <c:v>40483</c:v>
                </c:pt>
                <c:pt idx="311">
                  <c:v>40513</c:v>
                </c:pt>
                <c:pt idx="312">
                  <c:v>40544</c:v>
                </c:pt>
                <c:pt idx="313">
                  <c:v>40575</c:v>
                </c:pt>
                <c:pt idx="314">
                  <c:v>40603</c:v>
                </c:pt>
                <c:pt idx="315">
                  <c:v>40634</c:v>
                </c:pt>
                <c:pt idx="316">
                  <c:v>40664</c:v>
                </c:pt>
                <c:pt idx="317">
                  <c:v>40695</c:v>
                </c:pt>
                <c:pt idx="318">
                  <c:v>40725</c:v>
                </c:pt>
                <c:pt idx="319">
                  <c:v>40756</c:v>
                </c:pt>
                <c:pt idx="320">
                  <c:v>40787</c:v>
                </c:pt>
                <c:pt idx="321">
                  <c:v>40817</c:v>
                </c:pt>
                <c:pt idx="322">
                  <c:v>40848</c:v>
                </c:pt>
                <c:pt idx="323">
                  <c:v>40878</c:v>
                </c:pt>
                <c:pt idx="324">
                  <c:v>40909</c:v>
                </c:pt>
                <c:pt idx="325">
                  <c:v>40940</c:v>
                </c:pt>
                <c:pt idx="326">
                  <c:v>40969</c:v>
                </c:pt>
                <c:pt idx="327">
                  <c:v>41000</c:v>
                </c:pt>
                <c:pt idx="328">
                  <c:v>41030</c:v>
                </c:pt>
                <c:pt idx="329">
                  <c:v>41061</c:v>
                </c:pt>
                <c:pt idx="330">
                  <c:v>41091</c:v>
                </c:pt>
                <c:pt idx="331">
                  <c:v>41122</c:v>
                </c:pt>
                <c:pt idx="332">
                  <c:v>41153</c:v>
                </c:pt>
                <c:pt idx="333">
                  <c:v>41183</c:v>
                </c:pt>
                <c:pt idx="334">
                  <c:v>41214</c:v>
                </c:pt>
                <c:pt idx="335">
                  <c:v>41244</c:v>
                </c:pt>
                <c:pt idx="336">
                  <c:v>41275</c:v>
                </c:pt>
                <c:pt idx="337">
                  <c:v>41306</c:v>
                </c:pt>
                <c:pt idx="338">
                  <c:v>41334</c:v>
                </c:pt>
                <c:pt idx="339">
                  <c:v>41365</c:v>
                </c:pt>
                <c:pt idx="340">
                  <c:v>41395</c:v>
                </c:pt>
                <c:pt idx="341">
                  <c:v>41426</c:v>
                </c:pt>
                <c:pt idx="342">
                  <c:v>41456</c:v>
                </c:pt>
                <c:pt idx="343">
                  <c:v>41487</c:v>
                </c:pt>
                <c:pt idx="344">
                  <c:v>41518</c:v>
                </c:pt>
                <c:pt idx="345">
                  <c:v>41548</c:v>
                </c:pt>
                <c:pt idx="346">
                  <c:v>41579</c:v>
                </c:pt>
                <c:pt idx="347">
                  <c:v>41609</c:v>
                </c:pt>
                <c:pt idx="348">
                  <c:v>41640</c:v>
                </c:pt>
                <c:pt idx="349">
                  <c:v>41671</c:v>
                </c:pt>
                <c:pt idx="350">
                  <c:v>41699</c:v>
                </c:pt>
                <c:pt idx="351">
                  <c:v>41730</c:v>
                </c:pt>
                <c:pt idx="352">
                  <c:v>41760</c:v>
                </c:pt>
                <c:pt idx="353">
                  <c:v>41791</c:v>
                </c:pt>
                <c:pt idx="354">
                  <c:v>41821</c:v>
                </c:pt>
                <c:pt idx="355">
                  <c:v>41852</c:v>
                </c:pt>
                <c:pt idx="356">
                  <c:v>41883</c:v>
                </c:pt>
                <c:pt idx="357">
                  <c:v>41913</c:v>
                </c:pt>
                <c:pt idx="358">
                  <c:v>41944</c:v>
                </c:pt>
                <c:pt idx="359">
                  <c:v>41974</c:v>
                </c:pt>
                <c:pt idx="360">
                  <c:v>42005</c:v>
                </c:pt>
                <c:pt idx="361">
                  <c:v>42036</c:v>
                </c:pt>
                <c:pt idx="362">
                  <c:v>42064</c:v>
                </c:pt>
                <c:pt idx="363">
                  <c:v>42095</c:v>
                </c:pt>
                <c:pt idx="364">
                  <c:v>42125</c:v>
                </c:pt>
                <c:pt idx="365">
                  <c:v>42156</c:v>
                </c:pt>
                <c:pt idx="366">
                  <c:v>42186</c:v>
                </c:pt>
                <c:pt idx="367">
                  <c:v>42217</c:v>
                </c:pt>
                <c:pt idx="368">
                  <c:v>42248</c:v>
                </c:pt>
                <c:pt idx="369">
                  <c:v>42278</c:v>
                </c:pt>
                <c:pt idx="370">
                  <c:v>42309</c:v>
                </c:pt>
                <c:pt idx="371">
                  <c:v>42339</c:v>
                </c:pt>
                <c:pt idx="372">
                  <c:v>42370</c:v>
                </c:pt>
                <c:pt idx="373">
                  <c:v>42401</c:v>
                </c:pt>
                <c:pt idx="374">
                  <c:v>42430</c:v>
                </c:pt>
                <c:pt idx="375">
                  <c:v>42461</c:v>
                </c:pt>
                <c:pt idx="376">
                  <c:v>42491</c:v>
                </c:pt>
                <c:pt idx="377">
                  <c:v>42522</c:v>
                </c:pt>
                <c:pt idx="378">
                  <c:v>42552</c:v>
                </c:pt>
                <c:pt idx="379">
                  <c:v>42583</c:v>
                </c:pt>
                <c:pt idx="380">
                  <c:v>42614</c:v>
                </c:pt>
                <c:pt idx="381">
                  <c:v>42644</c:v>
                </c:pt>
                <c:pt idx="382">
                  <c:v>42675</c:v>
                </c:pt>
                <c:pt idx="383">
                  <c:v>42705</c:v>
                </c:pt>
                <c:pt idx="384">
                  <c:v>42736</c:v>
                </c:pt>
                <c:pt idx="385">
                  <c:v>42767</c:v>
                </c:pt>
                <c:pt idx="386">
                  <c:v>42795</c:v>
                </c:pt>
                <c:pt idx="387">
                  <c:v>42826</c:v>
                </c:pt>
                <c:pt idx="388">
                  <c:v>42856</c:v>
                </c:pt>
                <c:pt idx="389">
                  <c:v>42887</c:v>
                </c:pt>
                <c:pt idx="390">
                  <c:v>42917</c:v>
                </c:pt>
                <c:pt idx="391">
                  <c:v>42948</c:v>
                </c:pt>
                <c:pt idx="392">
                  <c:v>42979</c:v>
                </c:pt>
                <c:pt idx="393">
                  <c:v>43009</c:v>
                </c:pt>
                <c:pt idx="394">
                  <c:v>43040</c:v>
                </c:pt>
                <c:pt idx="395">
                  <c:v>43070</c:v>
                </c:pt>
                <c:pt idx="396">
                  <c:v>43101</c:v>
                </c:pt>
                <c:pt idx="397">
                  <c:v>43132</c:v>
                </c:pt>
                <c:pt idx="398">
                  <c:v>43160</c:v>
                </c:pt>
                <c:pt idx="399">
                  <c:v>43191</c:v>
                </c:pt>
                <c:pt idx="400">
                  <c:v>43221</c:v>
                </c:pt>
                <c:pt idx="401">
                  <c:v>43252</c:v>
                </c:pt>
                <c:pt idx="402">
                  <c:v>43282</c:v>
                </c:pt>
                <c:pt idx="403">
                  <c:v>43313</c:v>
                </c:pt>
                <c:pt idx="404">
                  <c:v>43344</c:v>
                </c:pt>
                <c:pt idx="405">
                  <c:v>43374</c:v>
                </c:pt>
                <c:pt idx="406">
                  <c:v>43405</c:v>
                </c:pt>
                <c:pt idx="407">
                  <c:v>43435</c:v>
                </c:pt>
                <c:pt idx="408">
                  <c:v>43466</c:v>
                </c:pt>
                <c:pt idx="409">
                  <c:v>43497</c:v>
                </c:pt>
                <c:pt idx="410">
                  <c:v>43525</c:v>
                </c:pt>
                <c:pt idx="411">
                  <c:v>43556</c:v>
                </c:pt>
                <c:pt idx="412">
                  <c:v>43586</c:v>
                </c:pt>
                <c:pt idx="413">
                  <c:v>43617</c:v>
                </c:pt>
                <c:pt idx="414">
                  <c:v>43647</c:v>
                </c:pt>
                <c:pt idx="415">
                  <c:v>43678</c:v>
                </c:pt>
                <c:pt idx="416">
                  <c:v>43709</c:v>
                </c:pt>
                <c:pt idx="417">
                  <c:v>43739</c:v>
                </c:pt>
                <c:pt idx="418">
                  <c:v>43770</c:v>
                </c:pt>
                <c:pt idx="419">
                  <c:v>43800</c:v>
                </c:pt>
              </c:numCache>
            </c:numRef>
          </c:cat>
          <c:val>
            <c:numRef>
              <c:f>Sheet1!$B$2:$B$421</c:f>
              <c:numCache>
                <c:formatCode>General</c:formatCode>
                <c:ptCount val="420"/>
                <c:pt idx="0">
                  <c:v>319.2</c:v>
                </c:pt>
                <c:pt idx="1">
                  <c:v>222.7</c:v>
                </c:pt>
                <c:pt idx="2">
                  <c:v>239.5</c:v>
                </c:pt>
                <c:pt idx="3">
                  <c:v>265.60000000000002</c:v>
                </c:pt>
                <c:pt idx="4">
                  <c:v>329.3</c:v>
                </c:pt>
                <c:pt idx="5">
                  <c:v>280.89999999999998</c:v>
                </c:pt>
                <c:pt idx="6">
                  <c:v>383.1</c:v>
                </c:pt>
                <c:pt idx="7">
                  <c:v>320.89999999999998</c:v>
                </c:pt>
                <c:pt idx="8">
                  <c:v>339.1</c:v>
                </c:pt>
                <c:pt idx="9">
                  <c:v>377.1</c:v>
                </c:pt>
                <c:pt idx="10">
                  <c:v>316.3</c:v>
                </c:pt>
                <c:pt idx="11">
                  <c:v>462</c:v>
                </c:pt>
                <c:pt idx="12">
                  <c:v>300</c:v>
                </c:pt>
                <c:pt idx="13">
                  <c:v>330.6</c:v>
                </c:pt>
                <c:pt idx="14">
                  <c:v>289.60000000000002</c:v>
                </c:pt>
                <c:pt idx="15">
                  <c:v>318.89999999999998</c:v>
                </c:pt>
                <c:pt idx="16">
                  <c:v>256.8</c:v>
                </c:pt>
                <c:pt idx="17">
                  <c:v>275.3</c:v>
                </c:pt>
                <c:pt idx="18">
                  <c:v>198.6</c:v>
                </c:pt>
                <c:pt idx="19">
                  <c:v>235.6</c:v>
                </c:pt>
                <c:pt idx="20">
                  <c:v>216.4</c:v>
                </c:pt>
                <c:pt idx="21">
                  <c:v>198.8</c:v>
                </c:pt>
                <c:pt idx="22">
                  <c:v>226.7</c:v>
                </c:pt>
                <c:pt idx="23">
                  <c:v>259</c:v>
                </c:pt>
                <c:pt idx="24">
                  <c:v>213.3</c:v>
                </c:pt>
                <c:pt idx="25">
                  <c:v>212.7</c:v>
                </c:pt>
                <c:pt idx="26">
                  <c:v>207.6</c:v>
                </c:pt>
                <c:pt idx="27">
                  <c:v>439.6</c:v>
                </c:pt>
                <c:pt idx="28">
                  <c:v>228.7</c:v>
                </c:pt>
                <c:pt idx="29">
                  <c:v>261.8</c:v>
                </c:pt>
                <c:pt idx="30">
                  <c:v>227.4</c:v>
                </c:pt>
                <c:pt idx="31">
                  <c:v>278.2</c:v>
                </c:pt>
                <c:pt idx="32">
                  <c:v>304.10000000000002</c:v>
                </c:pt>
                <c:pt idx="33">
                  <c:v>376.9</c:v>
                </c:pt>
                <c:pt idx="34">
                  <c:v>350.5</c:v>
                </c:pt>
                <c:pt idx="35">
                  <c:v>396.5</c:v>
                </c:pt>
                <c:pt idx="36">
                  <c:v>289.5</c:v>
                </c:pt>
                <c:pt idx="37">
                  <c:v>360.3</c:v>
                </c:pt>
                <c:pt idx="38">
                  <c:v>407.8</c:v>
                </c:pt>
                <c:pt idx="39">
                  <c:v>446.5</c:v>
                </c:pt>
                <c:pt idx="40">
                  <c:v>313.8</c:v>
                </c:pt>
                <c:pt idx="41">
                  <c:v>503.2</c:v>
                </c:pt>
                <c:pt idx="42">
                  <c:v>483.6</c:v>
                </c:pt>
                <c:pt idx="43">
                  <c:v>424.4</c:v>
                </c:pt>
                <c:pt idx="44">
                  <c:v>396.4</c:v>
                </c:pt>
                <c:pt idx="45">
                  <c:v>412.9</c:v>
                </c:pt>
                <c:pt idx="46">
                  <c:v>449.3</c:v>
                </c:pt>
                <c:pt idx="47">
                  <c:v>533.9</c:v>
                </c:pt>
                <c:pt idx="48">
                  <c:v>439</c:v>
                </c:pt>
                <c:pt idx="49">
                  <c:v>464.7</c:v>
                </c:pt>
                <c:pt idx="50">
                  <c:v>565.4</c:v>
                </c:pt>
                <c:pt idx="51">
                  <c:v>415.3</c:v>
                </c:pt>
                <c:pt idx="52">
                  <c:v>482.4</c:v>
                </c:pt>
                <c:pt idx="53">
                  <c:v>362.7</c:v>
                </c:pt>
                <c:pt idx="54">
                  <c:v>637.70000000000005</c:v>
                </c:pt>
                <c:pt idx="55">
                  <c:v>688.5</c:v>
                </c:pt>
                <c:pt idx="56">
                  <c:v>427.9</c:v>
                </c:pt>
                <c:pt idx="57">
                  <c:v>542.4</c:v>
                </c:pt>
                <c:pt idx="58">
                  <c:v>305</c:v>
                </c:pt>
                <c:pt idx="59">
                  <c:v>424.4</c:v>
                </c:pt>
                <c:pt idx="60">
                  <c:v>361.2</c:v>
                </c:pt>
                <c:pt idx="61">
                  <c:v>519.6</c:v>
                </c:pt>
                <c:pt idx="62">
                  <c:v>376.1</c:v>
                </c:pt>
                <c:pt idx="63">
                  <c:v>343.6</c:v>
                </c:pt>
                <c:pt idx="64">
                  <c:v>379.9</c:v>
                </c:pt>
                <c:pt idx="65">
                  <c:v>504.5</c:v>
                </c:pt>
                <c:pt idx="66">
                  <c:v>394.4</c:v>
                </c:pt>
                <c:pt idx="67">
                  <c:v>408.4</c:v>
                </c:pt>
                <c:pt idx="68">
                  <c:v>358.6</c:v>
                </c:pt>
                <c:pt idx="69">
                  <c:v>459</c:v>
                </c:pt>
                <c:pt idx="70">
                  <c:v>327.9</c:v>
                </c:pt>
                <c:pt idx="71">
                  <c:v>373.2</c:v>
                </c:pt>
                <c:pt idx="72">
                  <c:v>406</c:v>
                </c:pt>
                <c:pt idx="73">
                  <c:v>487.6</c:v>
                </c:pt>
                <c:pt idx="74">
                  <c:v>472.3</c:v>
                </c:pt>
                <c:pt idx="75">
                  <c:v>440.3</c:v>
                </c:pt>
                <c:pt idx="76">
                  <c:v>625.29999999999995</c:v>
                </c:pt>
                <c:pt idx="77">
                  <c:v>530.20000000000005</c:v>
                </c:pt>
                <c:pt idx="78">
                  <c:v>522.79999999999995</c:v>
                </c:pt>
                <c:pt idx="79">
                  <c:v>565.20000000000005</c:v>
                </c:pt>
                <c:pt idx="80">
                  <c:v>501.9</c:v>
                </c:pt>
                <c:pt idx="81">
                  <c:v>552.29999999999995</c:v>
                </c:pt>
                <c:pt idx="82">
                  <c:v>595.29999999999995</c:v>
                </c:pt>
                <c:pt idx="83">
                  <c:v>579</c:v>
                </c:pt>
                <c:pt idx="84">
                  <c:v>502.5</c:v>
                </c:pt>
                <c:pt idx="85">
                  <c:v>471.1</c:v>
                </c:pt>
                <c:pt idx="86">
                  <c:v>646.29999999999995</c:v>
                </c:pt>
                <c:pt idx="87">
                  <c:v>580.70000000000005</c:v>
                </c:pt>
                <c:pt idx="88">
                  <c:v>621.70000000000005</c:v>
                </c:pt>
                <c:pt idx="89">
                  <c:v>689.2</c:v>
                </c:pt>
                <c:pt idx="90">
                  <c:v>438.8</c:v>
                </c:pt>
                <c:pt idx="91">
                  <c:v>730.4</c:v>
                </c:pt>
                <c:pt idx="92">
                  <c:v>489.3</c:v>
                </c:pt>
                <c:pt idx="93">
                  <c:v>746.3</c:v>
                </c:pt>
                <c:pt idx="94">
                  <c:v>620.5</c:v>
                </c:pt>
                <c:pt idx="95">
                  <c:v>881.7</c:v>
                </c:pt>
                <c:pt idx="96">
                  <c:v>620.70000000000005</c:v>
                </c:pt>
                <c:pt idx="97">
                  <c:v>683.8</c:v>
                </c:pt>
                <c:pt idx="98">
                  <c:v>621.6</c:v>
                </c:pt>
                <c:pt idx="99">
                  <c:v>728.4</c:v>
                </c:pt>
                <c:pt idx="100">
                  <c:v>586.20000000000005</c:v>
                </c:pt>
                <c:pt idx="101">
                  <c:v>754.8</c:v>
                </c:pt>
                <c:pt idx="102">
                  <c:v>711.6</c:v>
                </c:pt>
                <c:pt idx="103">
                  <c:v>766.5</c:v>
                </c:pt>
                <c:pt idx="104">
                  <c:v>836.2</c:v>
                </c:pt>
                <c:pt idx="105">
                  <c:v>623.79999999999995</c:v>
                </c:pt>
                <c:pt idx="106">
                  <c:v>781.8</c:v>
                </c:pt>
                <c:pt idx="107" formatCode="#,##0.00">
                  <c:v>1047.5</c:v>
                </c:pt>
                <c:pt idx="108">
                  <c:v>551</c:v>
                </c:pt>
                <c:pt idx="109">
                  <c:v>877.9</c:v>
                </c:pt>
                <c:pt idx="110">
                  <c:v>783.7</c:v>
                </c:pt>
                <c:pt idx="111">
                  <c:v>712.7</c:v>
                </c:pt>
                <c:pt idx="112">
                  <c:v>757.3</c:v>
                </c:pt>
                <c:pt idx="113" formatCode="#,##0.00">
                  <c:v>1009.4</c:v>
                </c:pt>
                <c:pt idx="114">
                  <c:v>970.4</c:v>
                </c:pt>
                <c:pt idx="115">
                  <c:v>926.4</c:v>
                </c:pt>
                <c:pt idx="116">
                  <c:v>628.5</c:v>
                </c:pt>
                <c:pt idx="117">
                  <c:v>618.4</c:v>
                </c:pt>
                <c:pt idx="118">
                  <c:v>648</c:v>
                </c:pt>
                <c:pt idx="119">
                  <c:v>798</c:v>
                </c:pt>
                <c:pt idx="120">
                  <c:v>744.9</c:v>
                </c:pt>
                <c:pt idx="121" formatCode="#,##0.00">
                  <c:v>1085.5</c:v>
                </c:pt>
                <c:pt idx="122" formatCode="#,##0.00">
                  <c:v>1070.0999999999999</c:v>
                </c:pt>
                <c:pt idx="123">
                  <c:v>896.4</c:v>
                </c:pt>
                <c:pt idx="124">
                  <c:v>831</c:v>
                </c:pt>
                <c:pt idx="125">
                  <c:v>946.7</c:v>
                </c:pt>
                <c:pt idx="126">
                  <c:v>985.7</c:v>
                </c:pt>
                <c:pt idx="127">
                  <c:v>881.4</c:v>
                </c:pt>
                <c:pt idx="128">
                  <c:v>959.6</c:v>
                </c:pt>
                <c:pt idx="129" formatCode="#,##0.00">
                  <c:v>1097.4000000000001</c:v>
                </c:pt>
                <c:pt idx="130" formatCode="#,##0.00">
                  <c:v>1124.7</c:v>
                </c:pt>
                <c:pt idx="131" formatCode="#,##0.00">
                  <c:v>1130.3</c:v>
                </c:pt>
                <c:pt idx="132">
                  <c:v>929.2</c:v>
                </c:pt>
                <c:pt idx="133" formatCode="#,##0.00">
                  <c:v>1146.9000000000001</c:v>
                </c:pt>
                <c:pt idx="134" formatCode="#,##0.00">
                  <c:v>1092.5</c:v>
                </c:pt>
                <c:pt idx="135">
                  <c:v>841.3</c:v>
                </c:pt>
                <c:pt idx="136">
                  <c:v>881.6</c:v>
                </c:pt>
                <c:pt idx="137">
                  <c:v>771.6</c:v>
                </c:pt>
                <c:pt idx="138">
                  <c:v>998.2</c:v>
                </c:pt>
                <c:pt idx="139">
                  <c:v>778.3</c:v>
                </c:pt>
                <c:pt idx="140">
                  <c:v>753.4</c:v>
                </c:pt>
                <c:pt idx="141">
                  <c:v>927.5</c:v>
                </c:pt>
                <c:pt idx="142" formatCode="#,##0.00">
                  <c:v>1586.4</c:v>
                </c:pt>
                <c:pt idx="143" formatCode="#,##0.00">
                  <c:v>1285.7</c:v>
                </c:pt>
                <c:pt idx="144">
                  <c:v>938.4</c:v>
                </c:pt>
                <c:pt idx="145">
                  <c:v>913.3</c:v>
                </c:pt>
                <c:pt idx="146" formatCode="#,##0.00">
                  <c:v>1021.6</c:v>
                </c:pt>
                <c:pt idx="147">
                  <c:v>964.7</c:v>
                </c:pt>
                <c:pt idx="148" formatCode="#,##0.00">
                  <c:v>1056.8</c:v>
                </c:pt>
                <c:pt idx="149">
                  <c:v>920.3</c:v>
                </c:pt>
                <c:pt idx="150" formatCode="#,##0.00">
                  <c:v>1097.0999999999999</c:v>
                </c:pt>
                <c:pt idx="151">
                  <c:v>938</c:v>
                </c:pt>
                <c:pt idx="152" formatCode="#,##0.00">
                  <c:v>1039.8</c:v>
                </c:pt>
                <c:pt idx="153" formatCode="#,##0.00">
                  <c:v>1438.8</c:v>
                </c:pt>
                <c:pt idx="154" formatCode="#,##0.00">
                  <c:v>1300.7</c:v>
                </c:pt>
                <c:pt idx="155" formatCode="#,##0.00">
                  <c:v>1232.7</c:v>
                </c:pt>
                <c:pt idx="156" formatCode="#,##0.00">
                  <c:v>1271.0999999999999</c:v>
                </c:pt>
                <c:pt idx="157" formatCode="#,##0.00">
                  <c:v>1019.3</c:v>
                </c:pt>
                <c:pt idx="158" formatCode="#,##0.00">
                  <c:v>1034.2</c:v>
                </c:pt>
                <c:pt idx="159">
                  <c:v>984.9</c:v>
                </c:pt>
                <c:pt idx="160">
                  <c:v>911.3</c:v>
                </c:pt>
                <c:pt idx="161" formatCode="#,##0.00">
                  <c:v>1282.7</c:v>
                </c:pt>
                <c:pt idx="162" formatCode="#,##0.00">
                  <c:v>1100.8</c:v>
                </c:pt>
                <c:pt idx="163">
                  <c:v>869.9</c:v>
                </c:pt>
                <c:pt idx="164" formatCode="#,##0.00">
                  <c:v>1214.9000000000001</c:v>
                </c:pt>
                <c:pt idx="165" formatCode="#,##0.00">
                  <c:v>1855.2</c:v>
                </c:pt>
                <c:pt idx="166" formatCode="#,##0.00">
                  <c:v>1317.2</c:v>
                </c:pt>
                <c:pt idx="167" formatCode="#,##0.00">
                  <c:v>1379.7</c:v>
                </c:pt>
                <c:pt idx="168">
                  <c:v>781.3</c:v>
                </c:pt>
                <c:pt idx="169">
                  <c:v>923.9</c:v>
                </c:pt>
                <c:pt idx="170" formatCode="#,##0.00">
                  <c:v>1076</c:v>
                </c:pt>
                <c:pt idx="171" formatCode="#,##0.00">
                  <c:v>1035</c:v>
                </c:pt>
                <c:pt idx="172" formatCode="#,##0.00">
                  <c:v>1113.8</c:v>
                </c:pt>
                <c:pt idx="173" formatCode="#,##0.00">
                  <c:v>1442</c:v>
                </c:pt>
                <c:pt idx="174" formatCode="#,##0.00">
                  <c:v>1074</c:v>
                </c:pt>
                <c:pt idx="175" formatCode="#,##0.00">
                  <c:v>1151.3</c:v>
                </c:pt>
                <c:pt idx="176" formatCode="#,##0.00">
                  <c:v>1325.3</c:v>
                </c:pt>
                <c:pt idx="177" formatCode="#,##0.00">
                  <c:v>1069.0999999999999</c:v>
                </c:pt>
                <c:pt idx="178" formatCode="#,##0.00">
                  <c:v>1025.5</c:v>
                </c:pt>
                <c:pt idx="179" formatCode="#,##0.00">
                  <c:v>1093.9000000000001</c:v>
                </c:pt>
                <c:pt idx="180">
                  <c:v>863.1</c:v>
                </c:pt>
                <c:pt idx="181">
                  <c:v>972.7</c:v>
                </c:pt>
                <c:pt idx="182" formatCode="#,##0.00">
                  <c:v>1330.5</c:v>
                </c:pt>
                <c:pt idx="183" formatCode="#,##0.00">
                  <c:v>1227.5</c:v>
                </c:pt>
                <c:pt idx="184" formatCode="#,##0.00">
                  <c:v>1526.3</c:v>
                </c:pt>
                <c:pt idx="185" formatCode="#,##0.00">
                  <c:v>1335.6</c:v>
                </c:pt>
                <c:pt idx="186" formatCode="#,##0.00">
                  <c:v>1642.8</c:v>
                </c:pt>
                <c:pt idx="187" formatCode="#,##0.00">
                  <c:v>1429</c:v>
                </c:pt>
                <c:pt idx="188" formatCode="#,##0.00">
                  <c:v>1333.3</c:v>
                </c:pt>
                <c:pt idx="189" formatCode="#,##0.00">
                  <c:v>1487.3</c:v>
                </c:pt>
                <c:pt idx="190" formatCode="#,##0.00">
                  <c:v>1450.4</c:v>
                </c:pt>
                <c:pt idx="191" formatCode="#,##0.00">
                  <c:v>1586.7</c:v>
                </c:pt>
                <c:pt idx="192" formatCode="#,##0.00">
                  <c:v>1187.5</c:v>
                </c:pt>
                <c:pt idx="193" formatCode="#,##0.00">
                  <c:v>1289.8</c:v>
                </c:pt>
                <c:pt idx="194" formatCode="#,##0.00">
                  <c:v>1855.8</c:v>
                </c:pt>
                <c:pt idx="195" formatCode="#,##0.00">
                  <c:v>1398.9</c:v>
                </c:pt>
                <c:pt idx="196" formatCode="#,##0.00">
                  <c:v>1596</c:v>
                </c:pt>
                <c:pt idx="197" formatCode="#,##0.00">
                  <c:v>1786.4</c:v>
                </c:pt>
                <c:pt idx="198" formatCode="#,##0.00">
                  <c:v>1487</c:v>
                </c:pt>
                <c:pt idx="199" formatCode="#,##0.00">
                  <c:v>1929.7</c:v>
                </c:pt>
                <c:pt idx="200" formatCode="#,##0.00">
                  <c:v>1427.8</c:v>
                </c:pt>
                <c:pt idx="201" formatCode="#,##0.00">
                  <c:v>1647.7</c:v>
                </c:pt>
                <c:pt idx="202" formatCode="#,##0.00">
                  <c:v>1674.5</c:v>
                </c:pt>
                <c:pt idx="203" formatCode="#,##0.00">
                  <c:v>1901.2</c:v>
                </c:pt>
                <c:pt idx="204" formatCode="#,##0.00">
                  <c:v>1569.3</c:v>
                </c:pt>
                <c:pt idx="205" formatCode="#,##0.00">
                  <c:v>1529.5</c:v>
                </c:pt>
                <c:pt idx="206" formatCode="#,##0.00">
                  <c:v>1620.5</c:v>
                </c:pt>
                <c:pt idx="207" formatCode="#,##0.00">
                  <c:v>1544.5</c:v>
                </c:pt>
                <c:pt idx="208" formatCode="#,##0.00">
                  <c:v>1773.9</c:v>
                </c:pt>
                <c:pt idx="209" formatCode="#,##0.00">
                  <c:v>2205.9</c:v>
                </c:pt>
                <c:pt idx="210" formatCode="#,##0.00">
                  <c:v>1848</c:v>
                </c:pt>
                <c:pt idx="211" formatCode="#,##0.00">
                  <c:v>1839.8</c:v>
                </c:pt>
                <c:pt idx="212" formatCode="#,##0.00">
                  <c:v>2023.7</c:v>
                </c:pt>
                <c:pt idx="213" formatCode="#,##0.00">
                  <c:v>1962.7</c:v>
                </c:pt>
                <c:pt idx="214" formatCode="#,##0.00">
                  <c:v>2160.8000000000002</c:v>
                </c:pt>
                <c:pt idx="215" formatCode="#,##0.00">
                  <c:v>2049.1</c:v>
                </c:pt>
                <c:pt idx="216" formatCode="#,##0.00">
                  <c:v>2069.8000000000002</c:v>
                </c:pt>
                <c:pt idx="217" formatCode="#,##0.00">
                  <c:v>2048.6999999999998</c:v>
                </c:pt>
                <c:pt idx="218" formatCode="#,##0.00">
                  <c:v>2423.1</c:v>
                </c:pt>
                <c:pt idx="219" formatCode="#,##0.00">
                  <c:v>2121.9</c:v>
                </c:pt>
                <c:pt idx="220" formatCode="#,##0.00">
                  <c:v>1984.3</c:v>
                </c:pt>
                <c:pt idx="221" formatCode="#,##0.00">
                  <c:v>2119.6</c:v>
                </c:pt>
                <c:pt idx="222" formatCode="#,##0.00">
                  <c:v>2067.4</c:v>
                </c:pt>
                <c:pt idx="223" formatCode="#,##0.00">
                  <c:v>2034.4</c:v>
                </c:pt>
                <c:pt idx="224" formatCode="#,##0.00">
                  <c:v>2091</c:v>
                </c:pt>
                <c:pt idx="225" formatCode="#,##0.00">
                  <c:v>2778.3</c:v>
                </c:pt>
                <c:pt idx="226" formatCode="#,##0.00">
                  <c:v>3319.7</c:v>
                </c:pt>
                <c:pt idx="227" formatCode="#,##0.00">
                  <c:v>3309.6</c:v>
                </c:pt>
                <c:pt idx="228" formatCode="#,##0.00">
                  <c:v>2629</c:v>
                </c:pt>
                <c:pt idx="229" formatCode="#,##0.00">
                  <c:v>2979.4</c:v>
                </c:pt>
                <c:pt idx="230" formatCode="#,##0.00">
                  <c:v>3374.6</c:v>
                </c:pt>
                <c:pt idx="231" formatCode="#,##0.00">
                  <c:v>2734.6</c:v>
                </c:pt>
                <c:pt idx="232" formatCode="#,##0.00">
                  <c:v>2874.2</c:v>
                </c:pt>
                <c:pt idx="233" formatCode="#,##0.00">
                  <c:v>2790.8</c:v>
                </c:pt>
                <c:pt idx="234" formatCode="#,##0.00">
                  <c:v>2667.9</c:v>
                </c:pt>
                <c:pt idx="235" formatCode="#,##0.00">
                  <c:v>2674.9</c:v>
                </c:pt>
                <c:pt idx="236" formatCode="#,##0.00">
                  <c:v>2861.5</c:v>
                </c:pt>
                <c:pt idx="237" formatCode="#,##0.00">
                  <c:v>2946.7</c:v>
                </c:pt>
                <c:pt idx="238" formatCode="#,##0.00">
                  <c:v>2964.5</c:v>
                </c:pt>
                <c:pt idx="239" formatCode="#,##0.00">
                  <c:v>3246</c:v>
                </c:pt>
                <c:pt idx="240" formatCode="#,##0.00">
                  <c:v>2609.3000000000002</c:v>
                </c:pt>
                <c:pt idx="241" formatCode="#,##0.00">
                  <c:v>3108.1</c:v>
                </c:pt>
                <c:pt idx="242" formatCode="#,##0.00">
                  <c:v>3336.4</c:v>
                </c:pt>
                <c:pt idx="243" formatCode="#,##0.00">
                  <c:v>3371.8</c:v>
                </c:pt>
                <c:pt idx="244" formatCode="#,##0.00">
                  <c:v>3236.8</c:v>
                </c:pt>
                <c:pt idx="245" formatCode="#,##0.00">
                  <c:v>3430.9</c:v>
                </c:pt>
                <c:pt idx="246" formatCode="#,##0.00">
                  <c:v>3631.6</c:v>
                </c:pt>
                <c:pt idx="247" formatCode="#,##0.00">
                  <c:v>3888.7</c:v>
                </c:pt>
                <c:pt idx="248" formatCode="#,##0.00">
                  <c:v>3209.1</c:v>
                </c:pt>
                <c:pt idx="249" formatCode="#,##0.00">
                  <c:v>3947.6</c:v>
                </c:pt>
                <c:pt idx="250" formatCode="#,##0.00">
                  <c:v>3890</c:v>
                </c:pt>
                <c:pt idx="251" formatCode="#,##0.00">
                  <c:v>4265</c:v>
                </c:pt>
                <c:pt idx="252" formatCode="#,##0.00">
                  <c:v>3479.4</c:v>
                </c:pt>
                <c:pt idx="253" formatCode="#,##0.00">
                  <c:v>4098.3999999999996</c:v>
                </c:pt>
                <c:pt idx="254" formatCode="#,##0.00">
                  <c:v>4958.8999999999996</c:v>
                </c:pt>
                <c:pt idx="255" formatCode="#,##0.00">
                  <c:v>4328.3999999999996</c:v>
                </c:pt>
                <c:pt idx="256" formatCode="#,##0.00">
                  <c:v>4500.8999999999996</c:v>
                </c:pt>
                <c:pt idx="257" formatCode="#,##0.00">
                  <c:v>4348</c:v>
                </c:pt>
                <c:pt idx="258" formatCode="#,##0.00">
                  <c:v>5060</c:v>
                </c:pt>
                <c:pt idx="259" formatCode="#,##0.00">
                  <c:v>4758.2</c:v>
                </c:pt>
                <c:pt idx="260" formatCode="#,##0.00">
                  <c:v>4644.6000000000004</c:v>
                </c:pt>
                <c:pt idx="261" formatCode="#,##0.00">
                  <c:v>4991.3</c:v>
                </c:pt>
                <c:pt idx="262" formatCode="#,##0.00">
                  <c:v>4809.1000000000004</c:v>
                </c:pt>
                <c:pt idx="263" formatCode="#,##0.00">
                  <c:v>5208.6000000000004</c:v>
                </c:pt>
                <c:pt idx="264" formatCode="#,##0.00">
                  <c:v>4441.8999999999996</c:v>
                </c:pt>
                <c:pt idx="265" formatCode="#,##0.00">
                  <c:v>4633.8999999999996</c:v>
                </c:pt>
                <c:pt idx="266" formatCode="#,##0.00">
                  <c:v>5574.3</c:v>
                </c:pt>
                <c:pt idx="267" formatCode="#,##0.00">
                  <c:v>4758</c:v>
                </c:pt>
                <c:pt idx="268" formatCode="#,##0.00">
                  <c:v>5238.3</c:v>
                </c:pt>
                <c:pt idx="269" formatCode="#,##0.00">
                  <c:v>5910.9</c:v>
                </c:pt>
                <c:pt idx="270" formatCode="#,##0.00">
                  <c:v>4792.6000000000004</c:v>
                </c:pt>
                <c:pt idx="271" formatCode="#,##0.00">
                  <c:v>5882.8</c:v>
                </c:pt>
                <c:pt idx="272" formatCode="#,##0.00">
                  <c:v>5608.6</c:v>
                </c:pt>
                <c:pt idx="273" formatCode="#,##0.00">
                  <c:v>5684.1</c:v>
                </c:pt>
                <c:pt idx="274" formatCode="#,##0.00">
                  <c:v>5847.9</c:v>
                </c:pt>
                <c:pt idx="275" formatCode="#,##0.00">
                  <c:v>6862.9</c:v>
                </c:pt>
                <c:pt idx="276" formatCode="#,##0.00">
                  <c:v>5854.9</c:v>
                </c:pt>
                <c:pt idx="277" formatCode="#,##0.00">
                  <c:v>5773.9</c:v>
                </c:pt>
                <c:pt idx="278" formatCode="#,##0.00">
                  <c:v>6354.1</c:v>
                </c:pt>
                <c:pt idx="279" formatCode="#,##0.00">
                  <c:v>5680.6</c:v>
                </c:pt>
                <c:pt idx="280" formatCode="#,##0.00">
                  <c:v>6614.3</c:v>
                </c:pt>
                <c:pt idx="281" formatCode="#,##0.00">
                  <c:v>6413.7</c:v>
                </c:pt>
                <c:pt idx="282" formatCode="#,##0.00">
                  <c:v>6437.3</c:v>
                </c:pt>
                <c:pt idx="283" formatCode="#,##0.00">
                  <c:v>6506.7</c:v>
                </c:pt>
                <c:pt idx="284" formatCode="#,##0.00">
                  <c:v>5320.4</c:v>
                </c:pt>
                <c:pt idx="285" formatCode="#,##0.00">
                  <c:v>6071.6</c:v>
                </c:pt>
                <c:pt idx="286" formatCode="#,##0.00">
                  <c:v>5223.3999999999996</c:v>
                </c:pt>
                <c:pt idx="287" formatCode="#,##0.00">
                  <c:v>5206.1000000000004</c:v>
                </c:pt>
                <c:pt idx="288" formatCode="#,##0.00">
                  <c:v>4178.1000000000004</c:v>
                </c:pt>
                <c:pt idx="289" formatCode="#,##0.00">
                  <c:v>4678.3999999999996</c:v>
                </c:pt>
                <c:pt idx="290">
                  <c:v>5569.9</c:v>
                </c:pt>
                <c:pt idx="291">
                  <c:v>5164.8999999999996</c:v>
                </c:pt>
                <c:pt idx="292">
                  <c:v>5247.8</c:v>
                </c:pt>
                <c:pt idx="293">
                  <c:v>5549.2</c:v>
                </c:pt>
                <c:pt idx="294">
                  <c:v>5274.3</c:v>
                </c:pt>
                <c:pt idx="295" formatCode="#,##0.00">
                  <c:v>5553.1</c:v>
                </c:pt>
                <c:pt idx="296" formatCode="#,##0.00">
                  <c:v>5813.7</c:v>
                </c:pt>
                <c:pt idx="297" formatCode="#,##0.00">
                  <c:v>6857.4</c:v>
                </c:pt>
                <c:pt idx="298" formatCode="#,##0.00">
                  <c:v>7326.3</c:v>
                </c:pt>
                <c:pt idx="299" formatCode="#,##0.00">
                  <c:v>8362.9</c:v>
                </c:pt>
                <c:pt idx="300" formatCode="#,##0.00">
                  <c:v>6888.8</c:v>
                </c:pt>
                <c:pt idx="301" formatCode="#,##0.00">
                  <c:v>6855.1</c:v>
                </c:pt>
                <c:pt idx="302">
                  <c:v>7403.6</c:v>
                </c:pt>
                <c:pt idx="303" formatCode="#,##0.00">
                  <c:v>6591.2</c:v>
                </c:pt>
                <c:pt idx="304" formatCode="#,##0.00">
                  <c:v>6752.7</c:v>
                </c:pt>
                <c:pt idx="305" formatCode="#,##0.00">
                  <c:v>6715</c:v>
                </c:pt>
                <c:pt idx="306" formatCode="#,##0.00">
                  <c:v>7344.7</c:v>
                </c:pt>
                <c:pt idx="307" formatCode="#,##0.00">
                  <c:v>7253.5</c:v>
                </c:pt>
                <c:pt idx="308" formatCode="#,##0.00">
                  <c:v>7168.2</c:v>
                </c:pt>
                <c:pt idx="309" formatCode="#,##0.00">
                  <c:v>9303.4</c:v>
                </c:pt>
                <c:pt idx="310" formatCode="#,##0.00">
                  <c:v>9481.4</c:v>
                </c:pt>
                <c:pt idx="311" formatCode="#,##0.00">
                  <c:v>10120.700000000001</c:v>
                </c:pt>
                <c:pt idx="312" formatCode="#,##0.00">
                  <c:v>8017.8</c:v>
                </c:pt>
                <c:pt idx="313" formatCode="#,##0.00">
                  <c:v>8383.2999999999993</c:v>
                </c:pt>
                <c:pt idx="314" formatCode="#,##0.00">
                  <c:v>9563.7000000000007</c:v>
                </c:pt>
                <c:pt idx="315" formatCode="#,##0.00">
                  <c:v>8000.5</c:v>
                </c:pt>
                <c:pt idx="316" formatCode="#,##0.00">
                  <c:v>7849.2</c:v>
                </c:pt>
                <c:pt idx="317" formatCode="#,##0.00">
                  <c:v>7867</c:v>
                </c:pt>
                <c:pt idx="318" formatCode="#,##0.00">
                  <c:v>8157.9</c:v>
                </c:pt>
                <c:pt idx="319" formatCode="#,##0.00">
                  <c:v>8421.6</c:v>
                </c:pt>
                <c:pt idx="320" formatCode="#,##0.00">
                  <c:v>8370.1</c:v>
                </c:pt>
                <c:pt idx="321" formatCode="#,##0.00">
                  <c:v>9745.6</c:v>
                </c:pt>
                <c:pt idx="322" formatCode="#,##0.00">
                  <c:v>9997.2000000000007</c:v>
                </c:pt>
                <c:pt idx="323" formatCode="#,##0.00">
                  <c:v>9747.7000000000007</c:v>
                </c:pt>
                <c:pt idx="324" formatCode="#,##0.00">
                  <c:v>8359.7999999999993</c:v>
                </c:pt>
                <c:pt idx="325" formatCode="#,##0.00">
                  <c:v>8785.1</c:v>
                </c:pt>
                <c:pt idx="326" formatCode="#,##0.00">
                  <c:v>9812</c:v>
                </c:pt>
                <c:pt idx="327" formatCode="#,##0.00">
                  <c:v>8467.2999999999993</c:v>
                </c:pt>
                <c:pt idx="328" formatCode="#,##0.00">
                  <c:v>8959.9</c:v>
                </c:pt>
                <c:pt idx="329" formatCode="#,##0.00">
                  <c:v>8478.5</c:v>
                </c:pt>
                <c:pt idx="330" formatCode="#,##0.00">
                  <c:v>8515</c:v>
                </c:pt>
                <c:pt idx="331" formatCode="#,##0.00">
                  <c:v>8615.5</c:v>
                </c:pt>
                <c:pt idx="332" formatCode="#,##0.00">
                  <c:v>8804.1</c:v>
                </c:pt>
                <c:pt idx="333" formatCode="#,##0.00">
                  <c:v>10822.4</c:v>
                </c:pt>
                <c:pt idx="334" formatCode="#,##0.00">
                  <c:v>10586.9</c:v>
                </c:pt>
                <c:pt idx="335" formatCode="#,##0.00">
                  <c:v>10308.9</c:v>
                </c:pt>
                <c:pt idx="336" formatCode="#,##0.00">
                  <c:v>9383.4</c:v>
                </c:pt>
                <c:pt idx="337" formatCode="#,##0.00">
                  <c:v>9133.9</c:v>
                </c:pt>
                <c:pt idx="338" formatCode="#,##0.00">
                  <c:v>9534.2999999999993</c:v>
                </c:pt>
                <c:pt idx="339" formatCode="#,##0.00">
                  <c:v>8947.6</c:v>
                </c:pt>
                <c:pt idx="340" formatCode="#,##0.00">
                  <c:v>8748.6</c:v>
                </c:pt>
                <c:pt idx="341" formatCode="#,##0.00">
                  <c:v>9218.6</c:v>
                </c:pt>
                <c:pt idx="342" formatCode="#,##0.00">
                  <c:v>8722.7000000000007</c:v>
                </c:pt>
                <c:pt idx="343" formatCode="#,##0.00">
                  <c:v>9349.7000000000007</c:v>
                </c:pt>
                <c:pt idx="344" formatCode="#,##0.00">
                  <c:v>9521.5</c:v>
                </c:pt>
                <c:pt idx="345" formatCode="#,##0.00">
                  <c:v>13105.3</c:v>
                </c:pt>
                <c:pt idx="346" formatCode="#,##0.00">
                  <c:v>13064.7</c:v>
                </c:pt>
                <c:pt idx="347" formatCode="#,##0.00">
                  <c:v>13006</c:v>
                </c:pt>
                <c:pt idx="348" formatCode="#,##0.00">
                  <c:v>10266.1</c:v>
                </c:pt>
                <c:pt idx="349" formatCode="#,##0.00">
                  <c:v>9766.4</c:v>
                </c:pt>
                <c:pt idx="350" formatCode="#,##0.00">
                  <c:v>10922</c:v>
                </c:pt>
                <c:pt idx="351" formatCode="#,##0.00">
                  <c:v>9027.2000000000007</c:v>
                </c:pt>
                <c:pt idx="352" formatCode="#,##0.00">
                  <c:v>9220.2000000000007</c:v>
                </c:pt>
                <c:pt idx="353" formatCode="#,##0.00">
                  <c:v>9335.9</c:v>
                </c:pt>
                <c:pt idx="354" formatCode="#,##0.00">
                  <c:v>9288.1</c:v>
                </c:pt>
                <c:pt idx="355" formatCode="#,##0.00">
                  <c:v>9623.1</c:v>
                </c:pt>
                <c:pt idx="356" formatCode="#,##0.00">
                  <c:v>9313</c:v>
                </c:pt>
                <c:pt idx="357" formatCode="#,##0.00">
                  <c:v>12629.9</c:v>
                </c:pt>
                <c:pt idx="358" formatCode="#,##0.00">
                  <c:v>12117.7</c:v>
                </c:pt>
                <c:pt idx="359" formatCode="#,##0.00">
                  <c:v>12166.2</c:v>
                </c:pt>
                <c:pt idx="360" formatCode="#,##0.00">
                  <c:v>9552</c:v>
                </c:pt>
                <c:pt idx="361" formatCode="#,##0.00">
                  <c:v>8699.7999999999993</c:v>
                </c:pt>
                <c:pt idx="362" formatCode="#,##0.00">
                  <c:v>9887.2000000000007</c:v>
                </c:pt>
                <c:pt idx="363" formatCode="#,##0.00">
                  <c:v>9316.7999999999993</c:v>
                </c:pt>
                <c:pt idx="364" formatCode="#,##0.00">
                  <c:v>8758.7999999999993</c:v>
                </c:pt>
                <c:pt idx="365" formatCode="#,##0.00">
                  <c:v>9687.7999999999993</c:v>
                </c:pt>
                <c:pt idx="366" formatCode="#,##0.00">
                  <c:v>9500.7000000000007</c:v>
                </c:pt>
                <c:pt idx="367" formatCode="#,##0.00">
                  <c:v>9166.7000000000007</c:v>
                </c:pt>
                <c:pt idx="368" formatCode="#,##0.00">
                  <c:v>9423.7000000000007</c:v>
                </c:pt>
                <c:pt idx="369" formatCode="#,##0.00">
                  <c:v>11384.3</c:v>
                </c:pt>
                <c:pt idx="370" formatCode="#,##0.00">
                  <c:v>10681</c:v>
                </c:pt>
                <c:pt idx="371" formatCode="#,##0.00">
                  <c:v>10127.4</c:v>
                </c:pt>
                <c:pt idx="372" formatCode="#,##0.00">
                  <c:v>8218.2999999999993</c:v>
                </c:pt>
                <c:pt idx="373" formatCode="#,##0.00">
                  <c:v>8055.1</c:v>
                </c:pt>
                <c:pt idx="374" formatCode="#,##0.00">
                  <c:v>8913.4</c:v>
                </c:pt>
                <c:pt idx="375" formatCode="#,##0.00">
                  <c:v>8670.6</c:v>
                </c:pt>
                <c:pt idx="376" formatCode="#,##0.00">
                  <c:v>8537.2999999999993</c:v>
                </c:pt>
                <c:pt idx="377" formatCode="#,##0.00">
                  <c:v>8838.2999999999993</c:v>
                </c:pt>
                <c:pt idx="378" formatCode="#,##0.00">
                  <c:v>9125.2999999999993</c:v>
                </c:pt>
                <c:pt idx="379" formatCode="#,##0.00">
                  <c:v>9369.1</c:v>
                </c:pt>
                <c:pt idx="380" formatCode="#,##0.00">
                  <c:v>9507.1</c:v>
                </c:pt>
                <c:pt idx="381" formatCode="#,##0.00">
                  <c:v>12616</c:v>
                </c:pt>
                <c:pt idx="382" formatCode="#,##0.00">
                  <c:v>12069.8</c:v>
                </c:pt>
                <c:pt idx="383" formatCode="#,##0.00">
                  <c:v>11681.8</c:v>
                </c:pt>
                <c:pt idx="384" formatCode="#,##0.00">
                  <c:v>9961.1</c:v>
                </c:pt>
                <c:pt idx="385" formatCode="#,##0.00">
                  <c:v>9735.7999999999993</c:v>
                </c:pt>
                <c:pt idx="386" formatCode="#,##0.00">
                  <c:v>9719.2000000000007</c:v>
                </c:pt>
                <c:pt idx="387" formatCode="#,##0.00">
                  <c:v>9805.7000000000007</c:v>
                </c:pt>
                <c:pt idx="388" formatCode="#,##0.00">
                  <c:v>9862.2000000000007</c:v>
                </c:pt>
                <c:pt idx="389" formatCode="#,##0.00">
                  <c:v>9717.4</c:v>
                </c:pt>
                <c:pt idx="390" formatCode="#,##0.00">
                  <c:v>9979.1</c:v>
                </c:pt>
                <c:pt idx="391" formatCode="#,##0.00">
                  <c:v>10828.3</c:v>
                </c:pt>
                <c:pt idx="392" formatCode="#,##0.00">
                  <c:v>10911.7</c:v>
                </c:pt>
                <c:pt idx="393" formatCode="#,##0.00">
                  <c:v>12963.4</c:v>
                </c:pt>
                <c:pt idx="394" formatCode="#,##0.00">
                  <c:v>12765</c:v>
                </c:pt>
                <c:pt idx="395" formatCode="#,##0.00">
                  <c:v>13644.8</c:v>
                </c:pt>
                <c:pt idx="396" formatCode="#,##0.00">
                  <c:v>9835.2999999999993</c:v>
                </c:pt>
                <c:pt idx="397" formatCode="#,##0.00">
                  <c:v>9806.1</c:v>
                </c:pt>
                <c:pt idx="398" formatCode="#,##0.00">
                  <c:v>12382.1</c:v>
                </c:pt>
                <c:pt idx="399" formatCode="#,##0.00">
                  <c:v>10268</c:v>
                </c:pt>
                <c:pt idx="400" formatCode="#,##0.00">
                  <c:v>10610.8</c:v>
                </c:pt>
                <c:pt idx="401" formatCode="#,##0.00">
                  <c:v>11115.6</c:v>
                </c:pt>
                <c:pt idx="402" formatCode="#,##0.00">
                  <c:v>10261.700000000001</c:v>
                </c:pt>
                <c:pt idx="403" formatCode="#,##0.00">
                  <c:v>9294.2999999999993</c:v>
                </c:pt>
                <c:pt idx="404" formatCode="#,##0.00">
                  <c:v>9789.1</c:v>
                </c:pt>
                <c:pt idx="405" formatCode="#,##0.00">
                  <c:v>9130.5</c:v>
                </c:pt>
                <c:pt idx="406" formatCode="#,##0.00">
                  <c:v>8664.9</c:v>
                </c:pt>
                <c:pt idx="407" formatCode="#,##0.00">
                  <c:v>9183</c:v>
                </c:pt>
                <c:pt idx="408" formatCode="#,##0.00">
                  <c:v>7134.3</c:v>
                </c:pt>
                <c:pt idx="409" formatCode="#,##0.00">
                  <c:v>8433.6</c:v>
                </c:pt>
                <c:pt idx="410" formatCode="#,##0.00">
                  <c:v>10426.5</c:v>
                </c:pt>
                <c:pt idx="411" formatCode="#,##0.00">
                  <c:v>7896.3</c:v>
                </c:pt>
                <c:pt idx="412" formatCode="#,##0.00">
                  <c:v>9074.5</c:v>
                </c:pt>
                <c:pt idx="413" formatCode="#,##0.00">
                  <c:v>9034.7000000000007</c:v>
                </c:pt>
                <c:pt idx="414" formatCode="#,##0.00">
                  <c:v>8733.7000000000007</c:v>
                </c:pt>
                <c:pt idx="415" formatCode="#,##0.00">
                  <c:v>9430.6</c:v>
                </c:pt>
                <c:pt idx="416" formatCode="#,##0.00">
                  <c:v>8597.7000000000007</c:v>
                </c:pt>
                <c:pt idx="417" formatCode="#,##0.00">
                  <c:v>8886.4</c:v>
                </c:pt>
                <c:pt idx="418" formatCode="#,##0.00">
                  <c:v>10103.299999999999</c:v>
                </c:pt>
                <c:pt idx="419" formatCode="#,##0.00">
                  <c:v>8875.1</c:v>
                </c:pt>
              </c:numCache>
            </c:numRef>
          </c:val>
          <c:smooth val="0"/>
          <c:extLst>
            <c:ext xmlns:c16="http://schemas.microsoft.com/office/drawing/2014/chart" uri="{C3380CC4-5D6E-409C-BE32-E72D297353CC}">
              <c16:uniqueId val="{00000000-44D7-40AF-9405-C67D6B81ED8D}"/>
            </c:ext>
          </c:extLst>
        </c:ser>
        <c:ser>
          <c:idx val="1"/>
          <c:order val="1"/>
          <c:tx>
            <c:strRef>
              <c:f>Sheet1!$C$1</c:f>
              <c:strCache>
                <c:ptCount val="1"/>
                <c:pt idx="0">
                  <c:v>Imports</c:v>
                </c:pt>
              </c:strCache>
            </c:strRef>
          </c:tx>
          <c:spPr>
            <a:ln w="28575" cap="rnd">
              <a:solidFill>
                <a:schemeClr val="accent2">
                  <a:lumMod val="75000"/>
                </a:schemeClr>
              </a:solidFill>
              <a:round/>
            </a:ln>
            <a:effectLst/>
          </c:spPr>
          <c:marker>
            <c:symbol val="none"/>
          </c:marker>
          <c:cat>
            <c:numRef>
              <c:f>Sheet1!$A$2:$A$421</c:f>
              <c:numCache>
                <c:formatCode>mmm\-yy</c:formatCode>
                <c:ptCount val="420"/>
                <c:pt idx="0">
                  <c:v>31048</c:v>
                </c:pt>
                <c:pt idx="1">
                  <c:v>31079</c:v>
                </c:pt>
                <c:pt idx="2">
                  <c:v>31107</c:v>
                </c:pt>
                <c:pt idx="3">
                  <c:v>31138</c:v>
                </c:pt>
                <c:pt idx="4">
                  <c:v>31168</c:v>
                </c:pt>
                <c:pt idx="5">
                  <c:v>31199</c:v>
                </c:pt>
                <c:pt idx="6">
                  <c:v>31229</c:v>
                </c:pt>
                <c:pt idx="7">
                  <c:v>31260</c:v>
                </c:pt>
                <c:pt idx="8">
                  <c:v>31291</c:v>
                </c:pt>
                <c:pt idx="9">
                  <c:v>31321</c:v>
                </c:pt>
                <c:pt idx="10">
                  <c:v>31352</c:v>
                </c:pt>
                <c:pt idx="11">
                  <c:v>31382</c:v>
                </c:pt>
                <c:pt idx="12">
                  <c:v>31413</c:v>
                </c:pt>
                <c:pt idx="13">
                  <c:v>31444</c:v>
                </c:pt>
                <c:pt idx="14">
                  <c:v>31472</c:v>
                </c:pt>
                <c:pt idx="15">
                  <c:v>31503</c:v>
                </c:pt>
                <c:pt idx="16">
                  <c:v>31533</c:v>
                </c:pt>
                <c:pt idx="17">
                  <c:v>31564</c:v>
                </c:pt>
                <c:pt idx="18">
                  <c:v>31594</c:v>
                </c:pt>
                <c:pt idx="19">
                  <c:v>31625</c:v>
                </c:pt>
                <c:pt idx="20">
                  <c:v>31656</c:v>
                </c:pt>
                <c:pt idx="21">
                  <c:v>31686</c:v>
                </c:pt>
                <c:pt idx="22">
                  <c:v>31717</c:v>
                </c:pt>
                <c:pt idx="23">
                  <c:v>31747</c:v>
                </c:pt>
                <c:pt idx="24">
                  <c:v>31778</c:v>
                </c:pt>
                <c:pt idx="25">
                  <c:v>31809</c:v>
                </c:pt>
                <c:pt idx="26">
                  <c:v>31837</c:v>
                </c:pt>
                <c:pt idx="27">
                  <c:v>31868</c:v>
                </c:pt>
                <c:pt idx="28">
                  <c:v>31898</c:v>
                </c:pt>
                <c:pt idx="29">
                  <c:v>31929</c:v>
                </c:pt>
                <c:pt idx="30">
                  <c:v>31959</c:v>
                </c:pt>
                <c:pt idx="31">
                  <c:v>31990</c:v>
                </c:pt>
                <c:pt idx="32">
                  <c:v>32021</c:v>
                </c:pt>
                <c:pt idx="33">
                  <c:v>32051</c:v>
                </c:pt>
                <c:pt idx="34">
                  <c:v>32082</c:v>
                </c:pt>
                <c:pt idx="35">
                  <c:v>32112</c:v>
                </c:pt>
                <c:pt idx="36">
                  <c:v>32143</c:v>
                </c:pt>
                <c:pt idx="37">
                  <c:v>32174</c:v>
                </c:pt>
                <c:pt idx="38">
                  <c:v>32203</c:v>
                </c:pt>
                <c:pt idx="39">
                  <c:v>32234</c:v>
                </c:pt>
                <c:pt idx="40">
                  <c:v>32264</c:v>
                </c:pt>
                <c:pt idx="41">
                  <c:v>32295</c:v>
                </c:pt>
                <c:pt idx="42">
                  <c:v>32325</c:v>
                </c:pt>
                <c:pt idx="43">
                  <c:v>32356</c:v>
                </c:pt>
                <c:pt idx="44">
                  <c:v>32387</c:v>
                </c:pt>
                <c:pt idx="45">
                  <c:v>32417</c:v>
                </c:pt>
                <c:pt idx="46">
                  <c:v>32448</c:v>
                </c:pt>
                <c:pt idx="47">
                  <c:v>32478</c:v>
                </c:pt>
                <c:pt idx="48">
                  <c:v>32509</c:v>
                </c:pt>
                <c:pt idx="49">
                  <c:v>32540</c:v>
                </c:pt>
                <c:pt idx="50">
                  <c:v>32568</c:v>
                </c:pt>
                <c:pt idx="51">
                  <c:v>32599</c:v>
                </c:pt>
                <c:pt idx="52">
                  <c:v>32629</c:v>
                </c:pt>
                <c:pt idx="53">
                  <c:v>32660</c:v>
                </c:pt>
                <c:pt idx="54">
                  <c:v>32690</c:v>
                </c:pt>
                <c:pt idx="55">
                  <c:v>32721</c:v>
                </c:pt>
                <c:pt idx="56">
                  <c:v>32752</c:v>
                </c:pt>
                <c:pt idx="57">
                  <c:v>32782</c:v>
                </c:pt>
                <c:pt idx="58">
                  <c:v>32813</c:v>
                </c:pt>
                <c:pt idx="59">
                  <c:v>32843</c:v>
                </c:pt>
                <c:pt idx="60">
                  <c:v>32874</c:v>
                </c:pt>
                <c:pt idx="61">
                  <c:v>32905</c:v>
                </c:pt>
                <c:pt idx="62">
                  <c:v>32933</c:v>
                </c:pt>
                <c:pt idx="63">
                  <c:v>32964</c:v>
                </c:pt>
                <c:pt idx="64">
                  <c:v>32994</c:v>
                </c:pt>
                <c:pt idx="65">
                  <c:v>33025</c:v>
                </c:pt>
                <c:pt idx="66">
                  <c:v>33055</c:v>
                </c:pt>
                <c:pt idx="67">
                  <c:v>33086</c:v>
                </c:pt>
                <c:pt idx="68">
                  <c:v>33117</c:v>
                </c:pt>
                <c:pt idx="69">
                  <c:v>33147</c:v>
                </c:pt>
                <c:pt idx="70">
                  <c:v>33178</c:v>
                </c:pt>
                <c:pt idx="71">
                  <c:v>33208</c:v>
                </c:pt>
                <c:pt idx="72">
                  <c:v>33239</c:v>
                </c:pt>
                <c:pt idx="73">
                  <c:v>33270</c:v>
                </c:pt>
                <c:pt idx="74">
                  <c:v>33298</c:v>
                </c:pt>
                <c:pt idx="75">
                  <c:v>33329</c:v>
                </c:pt>
                <c:pt idx="76">
                  <c:v>33359</c:v>
                </c:pt>
                <c:pt idx="77">
                  <c:v>33390</c:v>
                </c:pt>
                <c:pt idx="78">
                  <c:v>33420</c:v>
                </c:pt>
                <c:pt idx="79">
                  <c:v>33451</c:v>
                </c:pt>
                <c:pt idx="80">
                  <c:v>33482</c:v>
                </c:pt>
                <c:pt idx="81">
                  <c:v>33512</c:v>
                </c:pt>
                <c:pt idx="82">
                  <c:v>33543</c:v>
                </c:pt>
                <c:pt idx="83">
                  <c:v>33573</c:v>
                </c:pt>
                <c:pt idx="84">
                  <c:v>33604</c:v>
                </c:pt>
                <c:pt idx="85">
                  <c:v>33635</c:v>
                </c:pt>
                <c:pt idx="86">
                  <c:v>33664</c:v>
                </c:pt>
                <c:pt idx="87">
                  <c:v>33695</c:v>
                </c:pt>
                <c:pt idx="88">
                  <c:v>33725</c:v>
                </c:pt>
                <c:pt idx="89">
                  <c:v>33756</c:v>
                </c:pt>
                <c:pt idx="90">
                  <c:v>33786</c:v>
                </c:pt>
                <c:pt idx="91">
                  <c:v>33817</c:v>
                </c:pt>
                <c:pt idx="92">
                  <c:v>33848</c:v>
                </c:pt>
                <c:pt idx="93">
                  <c:v>33878</c:v>
                </c:pt>
                <c:pt idx="94">
                  <c:v>33909</c:v>
                </c:pt>
                <c:pt idx="95">
                  <c:v>33939</c:v>
                </c:pt>
                <c:pt idx="96">
                  <c:v>33970</c:v>
                </c:pt>
                <c:pt idx="97">
                  <c:v>34001</c:v>
                </c:pt>
                <c:pt idx="98">
                  <c:v>34029</c:v>
                </c:pt>
                <c:pt idx="99">
                  <c:v>34060</c:v>
                </c:pt>
                <c:pt idx="100">
                  <c:v>34090</c:v>
                </c:pt>
                <c:pt idx="101">
                  <c:v>34121</c:v>
                </c:pt>
                <c:pt idx="102">
                  <c:v>34151</c:v>
                </c:pt>
                <c:pt idx="103">
                  <c:v>34182</c:v>
                </c:pt>
                <c:pt idx="104">
                  <c:v>34213</c:v>
                </c:pt>
                <c:pt idx="105">
                  <c:v>34243</c:v>
                </c:pt>
                <c:pt idx="106">
                  <c:v>34274</c:v>
                </c:pt>
                <c:pt idx="107">
                  <c:v>34304</c:v>
                </c:pt>
                <c:pt idx="108">
                  <c:v>34335</c:v>
                </c:pt>
                <c:pt idx="109">
                  <c:v>34366</c:v>
                </c:pt>
                <c:pt idx="110">
                  <c:v>34394</c:v>
                </c:pt>
                <c:pt idx="111">
                  <c:v>34425</c:v>
                </c:pt>
                <c:pt idx="112">
                  <c:v>34455</c:v>
                </c:pt>
                <c:pt idx="113">
                  <c:v>34486</c:v>
                </c:pt>
                <c:pt idx="114">
                  <c:v>34516</c:v>
                </c:pt>
                <c:pt idx="115">
                  <c:v>34547</c:v>
                </c:pt>
                <c:pt idx="116">
                  <c:v>34578</c:v>
                </c:pt>
                <c:pt idx="117">
                  <c:v>34608</c:v>
                </c:pt>
                <c:pt idx="118">
                  <c:v>34639</c:v>
                </c:pt>
                <c:pt idx="119">
                  <c:v>34669</c:v>
                </c:pt>
                <c:pt idx="120">
                  <c:v>34700</c:v>
                </c:pt>
                <c:pt idx="121">
                  <c:v>34731</c:v>
                </c:pt>
                <c:pt idx="122">
                  <c:v>34759</c:v>
                </c:pt>
                <c:pt idx="123">
                  <c:v>34790</c:v>
                </c:pt>
                <c:pt idx="124">
                  <c:v>34820</c:v>
                </c:pt>
                <c:pt idx="125">
                  <c:v>34851</c:v>
                </c:pt>
                <c:pt idx="126">
                  <c:v>34881</c:v>
                </c:pt>
                <c:pt idx="127">
                  <c:v>34912</c:v>
                </c:pt>
                <c:pt idx="128">
                  <c:v>34943</c:v>
                </c:pt>
                <c:pt idx="129">
                  <c:v>34973</c:v>
                </c:pt>
                <c:pt idx="130">
                  <c:v>35004</c:v>
                </c:pt>
                <c:pt idx="131">
                  <c:v>35034</c:v>
                </c:pt>
                <c:pt idx="132">
                  <c:v>35065</c:v>
                </c:pt>
                <c:pt idx="133">
                  <c:v>35096</c:v>
                </c:pt>
                <c:pt idx="134">
                  <c:v>35125</c:v>
                </c:pt>
                <c:pt idx="135">
                  <c:v>35156</c:v>
                </c:pt>
                <c:pt idx="136">
                  <c:v>35186</c:v>
                </c:pt>
                <c:pt idx="137">
                  <c:v>35217</c:v>
                </c:pt>
                <c:pt idx="138">
                  <c:v>35247</c:v>
                </c:pt>
                <c:pt idx="139">
                  <c:v>35278</c:v>
                </c:pt>
                <c:pt idx="140">
                  <c:v>35309</c:v>
                </c:pt>
                <c:pt idx="141">
                  <c:v>35339</c:v>
                </c:pt>
                <c:pt idx="142">
                  <c:v>35370</c:v>
                </c:pt>
                <c:pt idx="143">
                  <c:v>35400</c:v>
                </c:pt>
                <c:pt idx="144">
                  <c:v>35431</c:v>
                </c:pt>
                <c:pt idx="145">
                  <c:v>35462</c:v>
                </c:pt>
                <c:pt idx="146">
                  <c:v>35490</c:v>
                </c:pt>
                <c:pt idx="147">
                  <c:v>35521</c:v>
                </c:pt>
                <c:pt idx="148">
                  <c:v>35551</c:v>
                </c:pt>
                <c:pt idx="149">
                  <c:v>35582</c:v>
                </c:pt>
                <c:pt idx="150">
                  <c:v>35612</c:v>
                </c:pt>
                <c:pt idx="151">
                  <c:v>35643</c:v>
                </c:pt>
                <c:pt idx="152">
                  <c:v>35674</c:v>
                </c:pt>
                <c:pt idx="153">
                  <c:v>35704</c:v>
                </c:pt>
                <c:pt idx="154">
                  <c:v>35735</c:v>
                </c:pt>
                <c:pt idx="155">
                  <c:v>35765</c:v>
                </c:pt>
                <c:pt idx="156">
                  <c:v>35796</c:v>
                </c:pt>
                <c:pt idx="157">
                  <c:v>35827</c:v>
                </c:pt>
                <c:pt idx="158">
                  <c:v>35855</c:v>
                </c:pt>
                <c:pt idx="159">
                  <c:v>35886</c:v>
                </c:pt>
                <c:pt idx="160">
                  <c:v>35916</c:v>
                </c:pt>
                <c:pt idx="161">
                  <c:v>35947</c:v>
                </c:pt>
                <c:pt idx="162">
                  <c:v>35977</c:v>
                </c:pt>
                <c:pt idx="163">
                  <c:v>36008</c:v>
                </c:pt>
                <c:pt idx="164">
                  <c:v>36039</c:v>
                </c:pt>
                <c:pt idx="165">
                  <c:v>36069</c:v>
                </c:pt>
                <c:pt idx="166">
                  <c:v>36100</c:v>
                </c:pt>
                <c:pt idx="167">
                  <c:v>36130</c:v>
                </c:pt>
                <c:pt idx="168">
                  <c:v>36161</c:v>
                </c:pt>
                <c:pt idx="169">
                  <c:v>36192</c:v>
                </c:pt>
                <c:pt idx="170">
                  <c:v>36220</c:v>
                </c:pt>
                <c:pt idx="171">
                  <c:v>36251</c:v>
                </c:pt>
                <c:pt idx="172">
                  <c:v>36281</c:v>
                </c:pt>
                <c:pt idx="173">
                  <c:v>36312</c:v>
                </c:pt>
                <c:pt idx="174">
                  <c:v>36342</c:v>
                </c:pt>
                <c:pt idx="175">
                  <c:v>36373</c:v>
                </c:pt>
                <c:pt idx="176">
                  <c:v>36404</c:v>
                </c:pt>
                <c:pt idx="177">
                  <c:v>36434</c:v>
                </c:pt>
                <c:pt idx="178">
                  <c:v>36465</c:v>
                </c:pt>
                <c:pt idx="179">
                  <c:v>36495</c:v>
                </c:pt>
                <c:pt idx="180">
                  <c:v>36526</c:v>
                </c:pt>
                <c:pt idx="181">
                  <c:v>36557</c:v>
                </c:pt>
                <c:pt idx="182">
                  <c:v>36586</c:v>
                </c:pt>
                <c:pt idx="183">
                  <c:v>36617</c:v>
                </c:pt>
                <c:pt idx="184">
                  <c:v>36647</c:v>
                </c:pt>
                <c:pt idx="185">
                  <c:v>36678</c:v>
                </c:pt>
                <c:pt idx="186">
                  <c:v>36708</c:v>
                </c:pt>
                <c:pt idx="187">
                  <c:v>36739</c:v>
                </c:pt>
                <c:pt idx="188">
                  <c:v>36770</c:v>
                </c:pt>
                <c:pt idx="189">
                  <c:v>36800</c:v>
                </c:pt>
                <c:pt idx="190">
                  <c:v>36831</c:v>
                </c:pt>
                <c:pt idx="191">
                  <c:v>36861</c:v>
                </c:pt>
                <c:pt idx="192">
                  <c:v>36892</c:v>
                </c:pt>
                <c:pt idx="193">
                  <c:v>36923</c:v>
                </c:pt>
                <c:pt idx="194">
                  <c:v>36951</c:v>
                </c:pt>
                <c:pt idx="195">
                  <c:v>36982</c:v>
                </c:pt>
                <c:pt idx="196">
                  <c:v>37012</c:v>
                </c:pt>
                <c:pt idx="197">
                  <c:v>37043</c:v>
                </c:pt>
                <c:pt idx="198">
                  <c:v>37073</c:v>
                </c:pt>
                <c:pt idx="199">
                  <c:v>37104</c:v>
                </c:pt>
                <c:pt idx="200">
                  <c:v>37135</c:v>
                </c:pt>
                <c:pt idx="201">
                  <c:v>37165</c:v>
                </c:pt>
                <c:pt idx="202">
                  <c:v>37196</c:v>
                </c:pt>
                <c:pt idx="203">
                  <c:v>37226</c:v>
                </c:pt>
                <c:pt idx="204">
                  <c:v>37257</c:v>
                </c:pt>
                <c:pt idx="205">
                  <c:v>37288</c:v>
                </c:pt>
                <c:pt idx="206">
                  <c:v>37316</c:v>
                </c:pt>
                <c:pt idx="207">
                  <c:v>37347</c:v>
                </c:pt>
                <c:pt idx="208">
                  <c:v>37377</c:v>
                </c:pt>
                <c:pt idx="209">
                  <c:v>37408</c:v>
                </c:pt>
                <c:pt idx="210">
                  <c:v>37438</c:v>
                </c:pt>
                <c:pt idx="211">
                  <c:v>37469</c:v>
                </c:pt>
                <c:pt idx="212">
                  <c:v>37500</c:v>
                </c:pt>
                <c:pt idx="213">
                  <c:v>37530</c:v>
                </c:pt>
                <c:pt idx="214">
                  <c:v>37561</c:v>
                </c:pt>
                <c:pt idx="215">
                  <c:v>37591</c:v>
                </c:pt>
                <c:pt idx="216">
                  <c:v>37622</c:v>
                </c:pt>
                <c:pt idx="217">
                  <c:v>37653</c:v>
                </c:pt>
                <c:pt idx="218">
                  <c:v>37681</c:v>
                </c:pt>
                <c:pt idx="219">
                  <c:v>37712</c:v>
                </c:pt>
                <c:pt idx="220">
                  <c:v>37742</c:v>
                </c:pt>
                <c:pt idx="221">
                  <c:v>37773</c:v>
                </c:pt>
                <c:pt idx="222">
                  <c:v>37803</c:v>
                </c:pt>
                <c:pt idx="223">
                  <c:v>37834</c:v>
                </c:pt>
                <c:pt idx="224">
                  <c:v>37865</c:v>
                </c:pt>
                <c:pt idx="225">
                  <c:v>37895</c:v>
                </c:pt>
                <c:pt idx="226">
                  <c:v>37926</c:v>
                </c:pt>
                <c:pt idx="227">
                  <c:v>37956</c:v>
                </c:pt>
                <c:pt idx="228">
                  <c:v>37987</c:v>
                </c:pt>
                <c:pt idx="229">
                  <c:v>38018</c:v>
                </c:pt>
                <c:pt idx="230">
                  <c:v>38047</c:v>
                </c:pt>
                <c:pt idx="231">
                  <c:v>38078</c:v>
                </c:pt>
                <c:pt idx="232">
                  <c:v>38108</c:v>
                </c:pt>
                <c:pt idx="233">
                  <c:v>38139</c:v>
                </c:pt>
                <c:pt idx="234">
                  <c:v>38169</c:v>
                </c:pt>
                <c:pt idx="235">
                  <c:v>38200</c:v>
                </c:pt>
                <c:pt idx="236">
                  <c:v>38231</c:v>
                </c:pt>
                <c:pt idx="237">
                  <c:v>38261</c:v>
                </c:pt>
                <c:pt idx="238">
                  <c:v>38292</c:v>
                </c:pt>
                <c:pt idx="239">
                  <c:v>38322</c:v>
                </c:pt>
                <c:pt idx="240">
                  <c:v>38353</c:v>
                </c:pt>
                <c:pt idx="241">
                  <c:v>38384</c:v>
                </c:pt>
                <c:pt idx="242">
                  <c:v>38412</c:v>
                </c:pt>
                <c:pt idx="243">
                  <c:v>38443</c:v>
                </c:pt>
                <c:pt idx="244">
                  <c:v>38473</c:v>
                </c:pt>
                <c:pt idx="245">
                  <c:v>38504</c:v>
                </c:pt>
                <c:pt idx="246">
                  <c:v>38534</c:v>
                </c:pt>
                <c:pt idx="247">
                  <c:v>38565</c:v>
                </c:pt>
                <c:pt idx="248">
                  <c:v>38596</c:v>
                </c:pt>
                <c:pt idx="249">
                  <c:v>38626</c:v>
                </c:pt>
                <c:pt idx="250">
                  <c:v>38657</c:v>
                </c:pt>
                <c:pt idx="251">
                  <c:v>38687</c:v>
                </c:pt>
                <c:pt idx="252">
                  <c:v>38718</c:v>
                </c:pt>
                <c:pt idx="253">
                  <c:v>38749</c:v>
                </c:pt>
                <c:pt idx="254">
                  <c:v>38777</c:v>
                </c:pt>
                <c:pt idx="255">
                  <c:v>38808</c:v>
                </c:pt>
                <c:pt idx="256">
                  <c:v>38838</c:v>
                </c:pt>
                <c:pt idx="257">
                  <c:v>38869</c:v>
                </c:pt>
                <c:pt idx="258">
                  <c:v>38899</c:v>
                </c:pt>
                <c:pt idx="259">
                  <c:v>38930</c:v>
                </c:pt>
                <c:pt idx="260">
                  <c:v>38961</c:v>
                </c:pt>
                <c:pt idx="261">
                  <c:v>38991</c:v>
                </c:pt>
                <c:pt idx="262">
                  <c:v>39022</c:v>
                </c:pt>
                <c:pt idx="263">
                  <c:v>39052</c:v>
                </c:pt>
                <c:pt idx="264">
                  <c:v>39083</c:v>
                </c:pt>
                <c:pt idx="265">
                  <c:v>39114</c:v>
                </c:pt>
                <c:pt idx="266">
                  <c:v>39142</c:v>
                </c:pt>
                <c:pt idx="267">
                  <c:v>39173</c:v>
                </c:pt>
                <c:pt idx="268">
                  <c:v>39203</c:v>
                </c:pt>
                <c:pt idx="269">
                  <c:v>39234</c:v>
                </c:pt>
                <c:pt idx="270">
                  <c:v>39264</c:v>
                </c:pt>
                <c:pt idx="271">
                  <c:v>39295</c:v>
                </c:pt>
                <c:pt idx="272">
                  <c:v>39326</c:v>
                </c:pt>
                <c:pt idx="273">
                  <c:v>39356</c:v>
                </c:pt>
                <c:pt idx="274">
                  <c:v>39387</c:v>
                </c:pt>
                <c:pt idx="275">
                  <c:v>39417</c:v>
                </c:pt>
                <c:pt idx="276">
                  <c:v>39448</c:v>
                </c:pt>
                <c:pt idx="277">
                  <c:v>39479</c:v>
                </c:pt>
                <c:pt idx="278">
                  <c:v>39508</c:v>
                </c:pt>
                <c:pt idx="279">
                  <c:v>39539</c:v>
                </c:pt>
                <c:pt idx="280">
                  <c:v>39569</c:v>
                </c:pt>
                <c:pt idx="281">
                  <c:v>39600</c:v>
                </c:pt>
                <c:pt idx="282">
                  <c:v>39630</c:v>
                </c:pt>
                <c:pt idx="283">
                  <c:v>39661</c:v>
                </c:pt>
                <c:pt idx="284">
                  <c:v>39692</c:v>
                </c:pt>
                <c:pt idx="285">
                  <c:v>39722</c:v>
                </c:pt>
                <c:pt idx="286">
                  <c:v>39753</c:v>
                </c:pt>
                <c:pt idx="287">
                  <c:v>39783</c:v>
                </c:pt>
                <c:pt idx="288">
                  <c:v>39814</c:v>
                </c:pt>
                <c:pt idx="289">
                  <c:v>39845</c:v>
                </c:pt>
                <c:pt idx="290">
                  <c:v>39873</c:v>
                </c:pt>
                <c:pt idx="291">
                  <c:v>39904</c:v>
                </c:pt>
                <c:pt idx="292">
                  <c:v>39934</c:v>
                </c:pt>
                <c:pt idx="293">
                  <c:v>39965</c:v>
                </c:pt>
                <c:pt idx="294">
                  <c:v>39995</c:v>
                </c:pt>
                <c:pt idx="295">
                  <c:v>40026</c:v>
                </c:pt>
                <c:pt idx="296">
                  <c:v>40057</c:v>
                </c:pt>
                <c:pt idx="297">
                  <c:v>40087</c:v>
                </c:pt>
                <c:pt idx="298">
                  <c:v>40118</c:v>
                </c:pt>
                <c:pt idx="299">
                  <c:v>40148</c:v>
                </c:pt>
                <c:pt idx="300">
                  <c:v>40179</c:v>
                </c:pt>
                <c:pt idx="301">
                  <c:v>40210</c:v>
                </c:pt>
                <c:pt idx="302">
                  <c:v>40238</c:v>
                </c:pt>
                <c:pt idx="303">
                  <c:v>40269</c:v>
                </c:pt>
                <c:pt idx="304">
                  <c:v>40299</c:v>
                </c:pt>
                <c:pt idx="305">
                  <c:v>40330</c:v>
                </c:pt>
                <c:pt idx="306">
                  <c:v>40360</c:v>
                </c:pt>
                <c:pt idx="307">
                  <c:v>40391</c:v>
                </c:pt>
                <c:pt idx="308">
                  <c:v>40422</c:v>
                </c:pt>
                <c:pt idx="309">
                  <c:v>40452</c:v>
                </c:pt>
                <c:pt idx="310">
                  <c:v>40483</c:v>
                </c:pt>
                <c:pt idx="311">
                  <c:v>40513</c:v>
                </c:pt>
                <c:pt idx="312">
                  <c:v>40544</c:v>
                </c:pt>
                <c:pt idx="313">
                  <c:v>40575</c:v>
                </c:pt>
                <c:pt idx="314">
                  <c:v>40603</c:v>
                </c:pt>
                <c:pt idx="315">
                  <c:v>40634</c:v>
                </c:pt>
                <c:pt idx="316">
                  <c:v>40664</c:v>
                </c:pt>
                <c:pt idx="317">
                  <c:v>40695</c:v>
                </c:pt>
                <c:pt idx="318">
                  <c:v>40725</c:v>
                </c:pt>
                <c:pt idx="319">
                  <c:v>40756</c:v>
                </c:pt>
                <c:pt idx="320">
                  <c:v>40787</c:v>
                </c:pt>
                <c:pt idx="321">
                  <c:v>40817</c:v>
                </c:pt>
                <c:pt idx="322">
                  <c:v>40848</c:v>
                </c:pt>
                <c:pt idx="323">
                  <c:v>40878</c:v>
                </c:pt>
                <c:pt idx="324">
                  <c:v>40909</c:v>
                </c:pt>
                <c:pt idx="325">
                  <c:v>40940</c:v>
                </c:pt>
                <c:pt idx="326">
                  <c:v>40969</c:v>
                </c:pt>
                <c:pt idx="327">
                  <c:v>41000</c:v>
                </c:pt>
                <c:pt idx="328">
                  <c:v>41030</c:v>
                </c:pt>
                <c:pt idx="329">
                  <c:v>41061</c:v>
                </c:pt>
                <c:pt idx="330">
                  <c:v>41091</c:v>
                </c:pt>
                <c:pt idx="331">
                  <c:v>41122</c:v>
                </c:pt>
                <c:pt idx="332">
                  <c:v>41153</c:v>
                </c:pt>
                <c:pt idx="333">
                  <c:v>41183</c:v>
                </c:pt>
                <c:pt idx="334">
                  <c:v>41214</c:v>
                </c:pt>
                <c:pt idx="335">
                  <c:v>41244</c:v>
                </c:pt>
                <c:pt idx="336">
                  <c:v>41275</c:v>
                </c:pt>
                <c:pt idx="337">
                  <c:v>41306</c:v>
                </c:pt>
                <c:pt idx="338">
                  <c:v>41334</c:v>
                </c:pt>
                <c:pt idx="339">
                  <c:v>41365</c:v>
                </c:pt>
                <c:pt idx="340">
                  <c:v>41395</c:v>
                </c:pt>
                <c:pt idx="341">
                  <c:v>41426</c:v>
                </c:pt>
                <c:pt idx="342">
                  <c:v>41456</c:v>
                </c:pt>
                <c:pt idx="343">
                  <c:v>41487</c:v>
                </c:pt>
                <c:pt idx="344">
                  <c:v>41518</c:v>
                </c:pt>
                <c:pt idx="345">
                  <c:v>41548</c:v>
                </c:pt>
                <c:pt idx="346">
                  <c:v>41579</c:v>
                </c:pt>
                <c:pt idx="347">
                  <c:v>41609</c:v>
                </c:pt>
                <c:pt idx="348">
                  <c:v>41640</c:v>
                </c:pt>
                <c:pt idx="349">
                  <c:v>41671</c:v>
                </c:pt>
                <c:pt idx="350">
                  <c:v>41699</c:v>
                </c:pt>
                <c:pt idx="351">
                  <c:v>41730</c:v>
                </c:pt>
                <c:pt idx="352">
                  <c:v>41760</c:v>
                </c:pt>
                <c:pt idx="353">
                  <c:v>41791</c:v>
                </c:pt>
                <c:pt idx="354">
                  <c:v>41821</c:v>
                </c:pt>
                <c:pt idx="355">
                  <c:v>41852</c:v>
                </c:pt>
                <c:pt idx="356">
                  <c:v>41883</c:v>
                </c:pt>
                <c:pt idx="357">
                  <c:v>41913</c:v>
                </c:pt>
                <c:pt idx="358">
                  <c:v>41944</c:v>
                </c:pt>
                <c:pt idx="359">
                  <c:v>41974</c:v>
                </c:pt>
                <c:pt idx="360">
                  <c:v>42005</c:v>
                </c:pt>
                <c:pt idx="361">
                  <c:v>42036</c:v>
                </c:pt>
                <c:pt idx="362">
                  <c:v>42064</c:v>
                </c:pt>
                <c:pt idx="363">
                  <c:v>42095</c:v>
                </c:pt>
                <c:pt idx="364">
                  <c:v>42125</c:v>
                </c:pt>
                <c:pt idx="365">
                  <c:v>42156</c:v>
                </c:pt>
                <c:pt idx="366">
                  <c:v>42186</c:v>
                </c:pt>
                <c:pt idx="367">
                  <c:v>42217</c:v>
                </c:pt>
                <c:pt idx="368">
                  <c:v>42248</c:v>
                </c:pt>
                <c:pt idx="369">
                  <c:v>42278</c:v>
                </c:pt>
                <c:pt idx="370">
                  <c:v>42309</c:v>
                </c:pt>
                <c:pt idx="371">
                  <c:v>42339</c:v>
                </c:pt>
                <c:pt idx="372">
                  <c:v>42370</c:v>
                </c:pt>
                <c:pt idx="373">
                  <c:v>42401</c:v>
                </c:pt>
                <c:pt idx="374">
                  <c:v>42430</c:v>
                </c:pt>
                <c:pt idx="375">
                  <c:v>42461</c:v>
                </c:pt>
                <c:pt idx="376">
                  <c:v>42491</c:v>
                </c:pt>
                <c:pt idx="377">
                  <c:v>42522</c:v>
                </c:pt>
                <c:pt idx="378">
                  <c:v>42552</c:v>
                </c:pt>
                <c:pt idx="379">
                  <c:v>42583</c:v>
                </c:pt>
                <c:pt idx="380">
                  <c:v>42614</c:v>
                </c:pt>
                <c:pt idx="381">
                  <c:v>42644</c:v>
                </c:pt>
                <c:pt idx="382">
                  <c:v>42675</c:v>
                </c:pt>
                <c:pt idx="383">
                  <c:v>42705</c:v>
                </c:pt>
                <c:pt idx="384">
                  <c:v>42736</c:v>
                </c:pt>
                <c:pt idx="385">
                  <c:v>42767</c:v>
                </c:pt>
                <c:pt idx="386">
                  <c:v>42795</c:v>
                </c:pt>
                <c:pt idx="387">
                  <c:v>42826</c:v>
                </c:pt>
                <c:pt idx="388">
                  <c:v>42856</c:v>
                </c:pt>
                <c:pt idx="389">
                  <c:v>42887</c:v>
                </c:pt>
                <c:pt idx="390">
                  <c:v>42917</c:v>
                </c:pt>
                <c:pt idx="391">
                  <c:v>42948</c:v>
                </c:pt>
                <c:pt idx="392">
                  <c:v>42979</c:v>
                </c:pt>
                <c:pt idx="393">
                  <c:v>43009</c:v>
                </c:pt>
                <c:pt idx="394">
                  <c:v>43040</c:v>
                </c:pt>
                <c:pt idx="395">
                  <c:v>43070</c:v>
                </c:pt>
                <c:pt idx="396">
                  <c:v>43101</c:v>
                </c:pt>
                <c:pt idx="397">
                  <c:v>43132</c:v>
                </c:pt>
                <c:pt idx="398">
                  <c:v>43160</c:v>
                </c:pt>
                <c:pt idx="399">
                  <c:v>43191</c:v>
                </c:pt>
                <c:pt idx="400">
                  <c:v>43221</c:v>
                </c:pt>
                <c:pt idx="401">
                  <c:v>43252</c:v>
                </c:pt>
                <c:pt idx="402">
                  <c:v>43282</c:v>
                </c:pt>
                <c:pt idx="403">
                  <c:v>43313</c:v>
                </c:pt>
                <c:pt idx="404">
                  <c:v>43344</c:v>
                </c:pt>
                <c:pt idx="405">
                  <c:v>43374</c:v>
                </c:pt>
                <c:pt idx="406">
                  <c:v>43405</c:v>
                </c:pt>
                <c:pt idx="407">
                  <c:v>43435</c:v>
                </c:pt>
                <c:pt idx="408">
                  <c:v>43466</c:v>
                </c:pt>
                <c:pt idx="409">
                  <c:v>43497</c:v>
                </c:pt>
                <c:pt idx="410">
                  <c:v>43525</c:v>
                </c:pt>
                <c:pt idx="411">
                  <c:v>43556</c:v>
                </c:pt>
                <c:pt idx="412">
                  <c:v>43586</c:v>
                </c:pt>
                <c:pt idx="413">
                  <c:v>43617</c:v>
                </c:pt>
                <c:pt idx="414">
                  <c:v>43647</c:v>
                </c:pt>
                <c:pt idx="415">
                  <c:v>43678</c:v>
                </c:pt>
                <c:pt idx="416">
                  <c:v>43709</c:v>
                </c:pt>
                <c:pt idx="417">
                  <c:v>43739</c:v>
                </c:pt>
                <c:pt idx="418">
                  <c:v>43770</c:v>
                </c:pt>
                <c:pt idx="419">
                  <c:v>43800</c:v>
                </c:pt>
              </c:numCache>
            </c:numRef>
          </c:cat>
          <c:val>
            <c:numRef>
              <c:f>Sheet1!$C$2:$C$421</c:f>
              <c:numCache>
                <c:formatCode>General</c:formatCode>
                <c:ptCount val="420"/>
                <c:pt idx="0">
                  <c:v>293.10000000000002</c:v>
                </c:pt>
                <c:pt idx="1">
                  <c:v>281</c:v>
                </c:pt>
                <c:pt idx="2">
                  <c:v>293</c:v>
                </c:pt>
                <c:pt idx="3">
                  <c:v>283.3</c:v>
                </c:pt>
                <c:pt idx="4">
                  <c:v>295.10000000000002</c:v>
                </c:pt>
                <c:pt idx="5">
                  <c:v>348.7</c:v>
                </c:pt>
                <c:pt idx="6">
                  <c:v>344.4</c:v>
                </c:pt>
                <c:pt idx="7">
                  <c:v>311.8</c:v>
                </c:pt>
                <c:pt idx="8">
                  <c:v>391.8</c:v>
                </c:pt>
                <c:pt idx="9">
                  <c:v>385.5</c:v>
                </c:pt>
                <c:pt idx="10">
                  <c:v>327.5</c:v>
                </c:pt>
                <c:pt idx="11">
                  <c:v>306.5</c:v>
                </c:pt>
                <c:pt idx="12">
                  <c:v>459.5</c:v>
                </c:pt>
                <c:pt idx="13">
                  <c:v>376.6</c:v>
                </c:pt>
                <c:pt idx="14">
                  <c:v>401.8</c:v>
                </c:pt>
                <c:pt idx="15">
                  <c:v>264.89999999999998</c:v>
                </c:pt>
                <c:pt idx="16">
                  <c:v>319</c:v>
                </c:pt>
                <c:pt idx="17">
                  <c:v>375.7</c:v>
                </c:pt>
                <c:pt idx="18">
                  <c:v>450.2</c:v>
                </c:pt>
                <c:pt idx="19">
                  <c:v>434.7</c:v>
                </c:pt>
                <c:pt idx="20">
                  <c:v>413.4</c:v>
                </c:pt>
                <c:pt idx="21">
                  <c:v>398.5</c:v>
                </c:pt>
                <c:pt idx="22">
                  <c:v>486</c:v>
                </c:pt>
                <c:pt idx="23">
                  <c:v>390.7</c:v>
                </c:pt>
                <c:pt idx="24">
                  <c:v>520.6</c:v>
                </c:pt>
                <c:pt idx="25">
                  <c:v>565.29999999999995</c:v>
                </c:pt>
                <c:pt idx="26">
                  <c:v>482.5</c:v>
                </c:pt>
                <c:pt idx="27">
                  <c:v>468.3</c:v>
                </c:pt>
                <c:pt idx="28">
                  <c:v>514.70000000000005</c:v>
                </c:pt>
                <c:pt idx="29">
                  <c:v>536.29999999999995</c:v>
                </c:pt>
                <c:pt idx="30">
                  <c:v>560</c:v>
                </c:pt>
                <c:pt idx="31">
                  <c:v>598.1</c:v>
                </c:pt>
                <c:pt idx="32">
                  <c:v>549.6</c:v>
                </c:pt>
                <c:pt idx="33">
                  <c:v>567.9</c:v>
                </c:pt>
                <c:pt idx="34">
                  <c:v>489.8</c:v>
                </c:pt>
                <c:pt idx="35">
                  <c:v>440.5</c:v>
                </c:pt>
                <c:pt idx="36">
                  <c:v>652.79999999999995</c:v>
                </c:pt>
                <c:pt idx="37">
                  <c:v>650.6</c:v>
                </c:pt>
                <c:pt idx="38">
                  <c:v>509.9</c:v>
                </c:pt>
                <c:pt idx="39">
                  <c:v>551.9</c:v>
                </c:pt>
                <c:pt idx="40">
                  <c:v>615.1</c:v>
                </c:pt>
                <c:pt idx="41">
                  <c:v>720.8</c:v>
                </c:pt>
                <c:pt idx="42">
                  <c:v>761.6</c:v>
                </c:pt>
                <c:pt idx="43">
                  <c:v>803.9</c:v>
                </c:pt>
                <c:pt idx="44">
                  <c:v>793.3</c:v>
                </c:pt>
                <c:pt idx="45">
                  <c:v>834</c:v>
                </c:pt>
                <c:pt idx="46">
                  <c:v>798.8</c:v>
                </c:pt>
                <c:pt idx="47">
                  <c:v>818.2</c:v>
                </c:pt>
                <c:pt idx="48">
                  <c:v>788.9</c:v>
                </c:pt>
                <c:pt idx="49">
                  <c:v>798.1</c:v>
                </c:pt>
                <c:pt idx="50">
                  <c:v>667.3</c:v>
                </c:pt>
                <c:pt idx="51">
                  <c:v>728.5</c:v>
                </c:pt>
                <c:pt idx="52">
                  <c:v>937.9</c:v>
                </c:pt>
                <c:pt idx="53" formatCode="#,##0.00">
                  <c:v>1021.7</c:v>
                </c:pt>
                <c:pt idx="54" formatCode="#,##0.00">
                  <c:v>1162.7</c:v>
                </c:pt>
                <c:pt idx="55" formatCode="#,##0.00">
                  <c:v>1279.5999999999999</c:v>
                </c:pt>
                <c:pt idx="56" formatCode="#,##0.00">
                  <c:v>1179.3</c:v>
                </c:pt>
                <c:pt idx="57" formatCode="#,##0.00">
                  <c:v>1340.4</c:v>
                </c:pt>
                <c:pt idx="58" formatCode="#,##0.00">
                  <c:v>1133.8</c:v>
                </c:pt>
                <c:pt idx="59">
                  <c:v>951.5</c:v>
                </c:pt>
                <c:pt idx="60" formatCode="#,##0.00">
                  <c:v>1186.0999999999999</c:v>
                </c:pt>
                <c:pt idx="61">
                  <c:v>993.8</c:v>
                </c:pt>
                <c:pt idx="62">
                  <c:v>931</c:v>
                </c:pt>
                <c:pt idx="63">
                  <c:v>996.4</c:v>
                </c:pt>
                <c:pt idx="64" formatCode="#,##0.00">
                  <c:v>1173.5</c:v>
                </c:pt>
                <c:pt idx="65" formatCode="#,##0.00">
                  <c:v>1317.2</c:v>
                </c:pt>
                <c:pt idx="66" formatCode="#,##0.00">
                  <c:v>1492.5</c:v>
                </c:pt>
                <c:pt idx="67" formatCode="#,##0.00">
                  <c:v>1568.6</c:v>
                </c:pt>
                <c:pt idx="68" formatCode="#,##0.00">
                  <c:v>1432.1</c:v>
                </c:pt>
                <c:pt idx="69" formatCode="#,##0.00">
                  <c:v>1652.1</c:v>
                </c:pt>
                <c:pt idx="70" formatCode="#,##0.00">
                  <c:v>1367.9</c:v>
                </c:pt>
                <c:pt idx="71" formatCode="#,##0.00">
                  <c:v>1126.2</c:v>
                </c:pt>
                <c:pt idx="72" formatCode="#,##0.00">
                  <c:v>1321.6</c:v>
                </c:pt>
                <c:pt idx="73" formatCode="#,##0.00">
                  <c:v>1253.7</c:v>
                </c:pt>
                <c:pt idx="74">
                  <c:v>974.3</c:v>
                </c:pt>
                <c:pt idx="75" formatCode="#,##0.00">
                  <c:v>1104.2</c:v>
                </c:pt>
                <c:pt idx="76" formatCode="#,##0.00">
                  <c:v>1380.8</c:v>
                </c:pt>
                <c:pt idx="77" formatCode="#,##0.00">
                  <c:v>1525.5</c:v>
                </c:pt>
                <c:pt idx="78" formatCode="#,##0.00">
                  <c:v>1813.2</c:v>
                </c:pt>
                <c:pt idx="79" formatCode="#,##0.00">
                  <c:v>1872.4</c:v>
                </c:pt>
                <c:pt idx="80" formatCode="#,##0.00">
                  <c:v>1936.3</c:v>
                </c:pt>
                <c:pt idx="81" formatCode="#,##0.00">
                  <c:v>2236.4</c:v>
                </c:pt>
                <c:pt idx="82" formatCode="#,##0.00">
                  <c:v>1957.6</c:v>
                </c:pt>
                <c:pt idx="83" formatCode="#,##0.00">
                  <c:v>1593.2</c:v>
                </c:pt>
                <c:pt idx="84" formatCode="#,##0.00">
                  <c:v>1912.6</c:v>
                </c:pt>
                <c:pt idx="85" formatCode="#,##0.00">
                  <c:v>1693.7</c:v>
                </c:pt>
                <c:pt idx="86" formatCode="#,##0.00">
                  <c:v>1441.8</c:v>
                </c:pt>
                <c:pt idx="87" formatCode="#,##0.00">
                  <c:v>1677.6</c:v>
                </c:pt>
                <c:pt idx="88" formatCode="#,##0.00">
                  <c:v>1853.9</c:v>
                </c:pt>
                <c:pt idx="89" formatCode="#,##0.00">
                  <c:v>2179.1999999999998</c:v>
                </c:pt>
                <c:pt idx="90" formatCode="#,##0.00">
                  <c:v>2503.8000000000002</c:v>
                </c:pt>
                <c:pt idx="91" formatCode="#,##0.00">
                  <c:v>2613</c:v>
                </c:pt>
                <c:pt idx="92" formatCode="#,##0.00">
                  <c:v>2760.5</c:v>
                </c:pt>
                <c:pt idx="93" formatCode="#,##0.00">
                  <c:v>2748.4</c:v>
                </c:pt>
                <c:pt idx="94" formatCode="#,##0.00">
                  <c:v>2316</c:v>
                </c:pt>
                <c:pt idx="95" formatCode="#,##0.00">
                  <c:v>2027</c:v>
                </c:pt>
                <c:pt idx="96" formatCode="#,##0.00">
                  <c:v>2187.6</c:v>
                </c:pt>
                <c:pt idx="97" formatCode="#,##0.00">
                  <c:v>1862.4</c:v>
                </c:pt>
                <c:pt idx="98" formatCode="#,##0.00">
                  <c:v>2083.1999999999998</c:v>
                </c:pt>
                <c:pt idx="99" formatCode="#,##0.00">
                  <c:v>2226.3000000000002</c:v>
                </c:pt>
                <c:pt idx="100" formatCode="#,##0.00">
                  <c:v>2376.3000000000002</c:v>
                </c:pt>
                <c:pt idx="101" formatCode="#,##0.00">
                  <c:v>2754.2</c:v>
                </c:pt>
                <c:pt idx="102" formatCode="#,##0.00">
                  <c:v>2981.1</c:v>
                </c:pt>
                <c:pt idx="103" formatCode="#,##0.00">
                  <c:v>3223.3</c:v>
                </c:pt>
                <c:pt idx="104" formatCode="#,##0.00">
                  <c:v>3338.7</c:v>
                </c:pt>
                <c:pt idx="105" formatCode="#,##0.00">
                  <c:v>3277.6</c:v>
                </c:pt>
                <c:pt idx="106" formatCode="#,##0.00">
                  <c:v>2899.6</c:v>
                </c:pt>
                <c:pt idx="107" formatCode="#,##0.00">
                  <c:v>2329.6</c:v>
                </c:pt>
                <c:pt idx="108" formatCode="#,##0.00">
                  <c:v>2763.1</c:v>
                </c:pt>
                <c:pt idx="109" formatCode="#,##0.00">
                  <c:v>2499.1999999999998</c:v>
                </c:pt>
                <c:pt idx="110" formatCode="#,##0.00">
                  <c:v>2183</c:v>
                </c:pt>
                <c:pt idx="111" formatCode="#,##0.00">
                  <c:v>2491.6</c:v>
                </c:pt>
                <c:pt idx="112" formatCode="#,##0.00">
                  <c:v>2979</c:v>
                </c:pt>
                <c:pt idx="113" formatCode="#,##0.00">
                  <c:v>3463.3</c:v>
                </c:pt>
                <c:pt idx="114" formatCode="#,##0.00">
                  <c:v>3645.4</c:v>
                </c:pt>
                <c:pt idx="115" formatCode="#,##0.00">
                  <c:v>4165.8</c:v>
                </c:pt>
                <c:pt idx="116" formatCode="#,##0.00">
                  <c:v>4134.3999999999996</c:v>
                </c:pt>
                <c:pt idx="117" formatCode="#,##0.00">
                  <c:v>4101.2</c:v>
                </c:pt>
                <c:pt idx="118" formatCode="#,##0.00">
                  <c:v>3534.3</c:v>
                </c:pt>
                <c:pt idx="119" formatCode="#,##0.00">
                  <c:v>2826.5</c:v>
                </c:pt>
                <c:pt idx="120" formatCode="#,##0.00">
                  <c:v>3450.6</c:v>
                </c:pt>
                <c:pt idx="121" formatCode="#,##0.00">
                  <c:v>3001.5</c:v>
                </c:pt>
                <c:pt idx="122" formatCode="#,##0.00">
                  <c:v>2910.4</c:v>
                </c:pt>
                <c:pt idx="123" formatCode="#,##0.00">
                  <c:v>3148.3</c:v>
                </c:pt>
                <c:pt idx="124" formatCode="#,##0.00">
                  <c:v>3654.9</c:v>
                </c:pt>
                <c:pt idx="125" formatCode="#,##0.00">
                  <c:v>3960.7</c:v>
                </c:pt>
                <c:pt idx="126" formatCode="#,##0.00">
                  <c:v>4311.8</c:v>
                </c:pt>
                <c:pt idx="127" formatCode="#,##0.00">
                  <c:v>4804.7</c:v>
                </c:pt>
                <c:pt idx="128" formatCode="#,##0.00">
                  <c:v>4584.1000000000004</c:v>
                </c:pt>
                <c:pt idx="129" formatCode="#,##0.00">
                  <c:v>4714.3</c:v>
                </c:pt>
                <c:pt idx="130" formatCode="#,##0.00">
                  <c:v>3868</c:v>
                </c:pt>
                <c:pt idx="131" formatCode="#,##0.00">
                  <c:v>3133.9</c:v>
                </c:pt>
                <c:pt idx="132" formatCode="#,##0.00">
                  <c:v>3657.7</c:v>
                </c:pt>
                <c:pt idx="133" formatCode="#,##0.00">
                  <c:v>3539.6</c:v>
                </c:pt>
                <c:pt idx="134" formatCode="#,##0.00">
                  <c:v>2863.7</c:v>
                </c:pt>
                <c:pt idx="135" formatCode="#,##0.00">
                  <c:v>3247.9</c:v>
                </c:pt>
                <c:pt idx="136" formatCode="#,##0.00">
                  <c:v>3954.3</c:v>
                </c:pt>
                <c:pt idx="137" formatCode="#,##0.00">
                  <c:v>4111.2</c:v>
                </c:pt>
                <c:pt idx="138" formatCode="#,##0.00">
                  <c:v>4816.7</c:v>
                </c:pt>
                <c:pt idx="139" formatCode="#,##0.00">
                  <c:v>5495.7</c:v>
                </c:pt>
                <c:pt idx="140" formatCode="#,##0.00">
                  <c:v>5480.7</c:v>
                </c:pt>
                <c:pt idx="141" formatCode="#,##0.00">
                  <c:v>5812.9</c:v>
                </c:pt>
                <c:pt idx="142" formatCode="#,##0.00">
                  <c:v>4585.3999999999996</c:v>
                </c:pt>
                <c:pt idx="143" formatCode="#,##0.00">
                  <c:v>3947</c:v>
                </c:pt>
                <c:pt idx="144" formatCode="#,##0.00">
                  <c:v>4667.6000000000004</c:v>
                </c:pt>
                <c:pt idx="145" formatCode="#,##0.00">
                  <c:v>4262.3999999999996</c:v>
                </c:pt>
                <c:pt idx="146" formatCode="#,##0.00">
                  <c:v>3628.6</c:v>
                </c:pt>
                <c:pt idx="147" formatCode="#,##0.00">
                  <c:v>4445</c:v>
                </c:pt>
                <c:pt idx="148" formatCode="#,##0.00">
                  <c:v>4795.1000000000004</c:v>
                </c:pt>
                <c:pt idx="149" formatCode="#,##0.00">
                  <c:v>5213.5</c:v>
                </c:pt>
                <c:pt idx="150" formatCode="#,##0.00">
                  <c:v>5777.2</c:v>
                </c:pt>
                <c:pt idx="151" formatCode="#,##0.00">
                  <c:v>6073.6</c:v>
                </c:pt>
                <c:pt idx="152" formatCode="#,##0.00">
                  <c:v>6561.4</c:v>
                </c:pt>
                <c:pt idx="153" formatCode="#,##0.00">
                  <c:v>6606.5</c:v>
                </c:pt>
                <c:pt idx="154" formatCode="#,##0.00">
                  <c:v>5425.7</c:v>
                </c:pt>
                <c:pt idx="155" formatCode="#,##0.00">
                  <c:v>5101.1000000000004</c:v>
                </c:pt>
                <c:pt idx="156" formatCode="#,##0.00">
                  <c:v>5453.2</c:v>
                </c:pt>
                <c:pt idx="157" formatCode="#,##0.00">
                  <c:v>4559.6000000000004</c:v>
                </c:pt>
                <c:pt idx="158" formatCode="#,##0.00">
                  <c:v>4798.1000000000004</c:v>
                </c:pt>
                <c:pt idx="159" formatCode="#,##0.00">
                  <c:v>5262.9</c:v>
                </c:pt>
                <c:pt idx="160" formatCode="#,##0.00">
                  <c:v>5539.4</c:v>
                </c:pt>
                <c:pt idx="161" formatCode="#,##0.00">
                  <c:v>6020.2</c:v>
                </c:pt>
                <c:pt idx="162" formatCode="#,##0.00">
                  <c:v>6556.2</c:v>
                </c:pt>
                <c:pt idx="163" formatCode="#,##0.00">
                  <c:v>6779.9</c:v>
                </c:pt>
                <c:pt idx="164" formatCode="#,##0.00">
                  <c:v>7125.2</c:v>
                </c:pt>
                <c:pt idx="165" formatCode="#,##0.00">
                  <c:v>7377.7</c:v>
                </c:pt>
                <c:pt idx="166" formatCode="#,##0.00">
                  <c:v>6374.1</c:v>
                </c:pt>
                <c:pt idx="167" formatCode="#,##0.00">
                  <c:v>5322.1</c:v>
                </c:pt>
                <c:pt idx="168" formatCode="#,##0.00">
                  <c:v>5654</c:v>
                </c:pt>
                <c:pt idx="169" formatCode="#,##0.00">
                  <c:v>5563.1</c:v>
                </c:pt>
                <c:pt idx="170" formatCode="#,##0.00">
                  <c:v>5204</c:v>
                </c:pt>
                <c:pt idx="171" formatCode="#,##0.00">
                  <c:v>5818.9</c:v>
                </c:pt>
                <c:pt idx="172" formatCode="#,##0.00">
                  <c:v>6363.1</c:v>
                </c:pt>
                <c:pt idx="173" formatCode="#,##0.00">
                  <c:v>7117.4</c:v>
                </c:pt>
                <c:pt idx="174" formatCode="#,##0.00">
                  <c:v>7405.7</c:v>
                </c:pt>
                <c:pt idx="175" formatCode="#,##0.00">
                  <c:v>8022.1</c:v>
                </c:pt>
                <c:pt idx="176" formatCode="#,##0.00">
                  <c:v>8198.2000000000007</c:v>
                </c:pt>
                <c:pt idx="177" formatCode="#,##0.00">
                  <c:v>8207.9</c:v>
                </c:pt>
                <c:pt idx="178" formatCode="#,##0.00">
                  <c:v>7543.5</c:v>
                </c:pt>
                <c:pt idx="179" formatCode="#,##0.00">
                  <c:v>6690.3</c:v>
                </c:pt>
                <c:pt idx="180" formatCode="#,##0.00">
                  <c:v>6902.1</c:v>
                </c:pt>
                <c:pt idx="181" formatCode="#,##0.00">
                  <c:v>6584.4</c:v>
                </c:pt>
                <c:pt idx="182" formatCode="#,##0.00">
                  <c:v>6424.1</c:v>
                </c:pt>
                <c:pt idx="183" formatCode="#,##0.00">
                  <c:v>7070.5</c:v>
                </c:pt>
                <c:pt idx="184" formatCode="#,##0.00">
                  <c:v>7850.2</c:v>
                </c:pt>
                <c:pt idx="185" formatCode="#,##0.00">
                  <c:v>8541.7000000000007</c:v>
                </c:pt>
                <c:pt idx="186" formatCode="#,##0.00">
                  <c:v>9246.4</c:v>
                </c:pt>
                <c:pt idx="187" formatCode="#,##0.00">
                  <c:v>10054</c:v>
                </c:pt>
                <c:pt idx="188" formatCode="#,##0.00">
                  <c:v>10061.700000000001</c:v>
                </c:pt>
                <c:pt idx="189" formatCode="#,##0.00">
                  <c:v>10611.6</c:v>
                </c:pt>
                <c:pt idx="190" formatCode="#,##0.00">
                  <c:v>9066.7999999999993</c:v>
                </c:pt>
                <c:pt idx="191" formatCode="#,##0.00">
                  <c:v>7604.7</c:v>
                </c:pt>
                <c:pt idx="192" formatCode="#,##0.00">
                  <c:v>8427.5</c:v>
                </c:pt>
                <c:pt idx="193" formatCode="#,##0.00">
                  <c:v>6375.6</c:v>
                </c:pt>
                <c:pt idx="194" formatCode="#,##0.00">
                  <c:v>7590.2</c:v>
                </c:pt>
                <c:pt idx="195" formatCode="#,##0.00">
                  <c:v>7686.8</c:v>
                </c:pt>
                <c:pt idx="196" formatCode="#,##0.00">
                  <c:v>7757.9</c:v>
                </c:pt>
                <c:pt idx="197" formatCode="#,##0.00">
                  <c:v>8398.2000000000007</c:v>
                </c:pt>
                <c:pt idx="198" formatCode="#,##0.00">
                  <c:v>8975.2999999999993</c:v>
                </c:pt>
                <c:pt idx="199" formatCode="#,##0.00">
                  <c:v>10042.9</c:v>
                </c:pt>
                <c:pt idx="200" formatCode="#,##0.00">
                  <c:v>9927.7999999999993</c:v>
                </c:pt>
                <c:pt idx="201" formatCode="#,##0.00">
                  <c:v>10808.3</c:v>
                </c:pt>
                <c:pt idx="202" formatCode="#,##0.00">
                  <c:v>8878.7999999999993</c:v>
                </c:pt>
                <c:pt idx="203" formatCode="#,##0.00">
                  <c:v>7409.1</c:v>
                </c:pt>
                <c:pt idx="204" formatCode="#,##0.00">
                  <c:v>8415.4</c:v>
                </c:pt>
                <c:pt idx="205" formatCode="#,##0.00">
                  <c:v>8020.8</c:v>
                </c:pt>
                <c:pt idx="206" formatCode="#,##0.00">
                  <c:v>7259</c:v>
                </c:pt>
                <c:pt idx="207" formatCode="#,##0.00">
                  <c:v>9097.6</c:v>
                </c:pt>
                <c:pt idx="208" formatCode="#,##0.00">
                  <c:v>9846.9</c:v>
                </c:pt>
                <c:pt idx="209" formatCode="#,##0.00">
                  <c:v>10727.2</c:v>
                </c:pt>
                <c:pt idx="210" formatCode="#,##0.00">
                  <c:v>11213.2</c:v>
                </c:pt>
                <c:pt idx="211" formatCode="#,##0.00">
                  <c:v>12671.4</c:v>
                </c:pt>
                <c:pt idx="212" formatCode="#,##0.00">
                  <c:v>12291.5</c:v>
                </c:pt>
                <c:pt idx="213" formatCode="#,##0.00">
                  <c:v>11455</c:v>
                </c:pt>
                <c:pt idx="214" formatCode="#,##0.00">
                  <c:v>12569.6</c:v>
                </c:pt>
                <c:pt idx="215" formatCode="#,##0.00">
                  <c:v>11625</c:v>
                </c:pt>
                <c:pt idx="216" formatCode="#,##0.00">
                  <c:v>11403.5</c:v>
                </c:pt>
                <c:pt idx="217" formatCode="#,##0.00">
                  <c:v>9629.6</c:v>
                </c:pt>
                <c:pt idx="218" formatCode="#,##0.00">
                  <c:v>10110</c:v>
                </c:pt>
                <c:pt idx="219" formatCode="#,##0.00">
                  <c:v>11521.9</c:v>
                </c:pt>
                <c:pt idx="220" formatCode="#,##0.00">
                  <c:v>11884.7</c:v>
                </c:pt>
                <c:pt idx="221" formatCode="#,##0.00">
                  <c:v>12127.3</c:v>
                </c:pt>
                <c:pt idx="222" formatCode="#,##0.00">
                  <c:v>13438.6</c:v>
                </c:pt>
                <c:pt idx="223" formatCode="#,##0.00">
                  <c:v>13764.9</c:v>
                </c:pt>
                <c:pt idx="224" formatCode="#,##0.00">
                  <c:v>14747.5</c:v>
                </c:pt>
                <c:pt idx="225" formatCode="#,##0.00">
                  <c:v>16458.3</c:v>
                </c:pt>
                <c:pt idx="226" formatCode="#,##0.00">
                  <c:v>14156.9</c:v>
                </c:pt>
                <c:pt idx="227" formatCode="#,##0.00">
                  <c:v>13192.8</c:v>
                </c:pt>
                <c:pt idx="228" formatCode="#,##0.00">
                  <c:v>14089</c:v>
                </c:pt>
                <c:pt idx="229" formatCode="#,##0.00">
                  <c:v>11267.1</c:v>
                </c:pt>
                <c:pt idx="230" formatCode="#,##0.00">
                  <c:v>13800.1</c:v>
                </c:pt>
                <c:pt idx="231" formatCode="#,##0.00">
                  <c:v>14744.8</c:v>
                </c:pt>
                <c:pt idx="232" formatCode="#,##0.00">
                  <c:v>15067.1</c:v>
                </c:pt>
                <c:pt idx="233" formatCode="#,##0.00">
                  <c:v>16887.8</c:v>
                </c:pt>
                <c:pt idx="234" formatCode="#,##0.00">
                  <c:v>17562.099999999999</c:v>
                </c:pt>
                <c:pt idx="235" formatCode="#,##0.00">
                  <c:v>18067.900000000001</c:v>
                </c:pt>
                <c:pt idx="236" formatCode="#,##0.00">
                  <c:v>18386.900000000001</c:v>
                </c:pt>
                <c:pt idx="237" formatCode="#,##0.00">
                  <c:v>19718.2</c:v>
                </c:pt>
                <c:pt idx="238" formatCode="#,##0.00">
                  <c:v>19679</c:v>
                </c:pt>
                <c:pt idx="239" formatCode="#,##0.00">
                  <c:v>17412</c:v>
                </c:pt>
                <c:pt idx="240" formatCode="#,##0.00">
                  <c:v>17885.8</c:v>
                </c:pt>
                <c:pt idx="241" formatCode="#,##0.00">
                  <c:v>16937.599999999999</c:v>
                </c:pt>
                <c:pt idx="242" formatCode="#,##0.00">
                  <c:v>16184.9</c:v>
                </c:pt>
                <c:pt idx="243" formatCode="#,##0.00">
                  <c:v>18148.5</c:v>
                </c:pt>
                <c:pt idx="244" formatCode="#,##0.00">
                  <c:v>19053.2</c:v>
                </c:pt>
                <c:pt idx="245" formatCode="#,##0.00">
                  <c:v>20976.7</c:v>
                </c:pt>
                <c:pt idx="246" formatCode="#,##0.00">
                  <c:v>21272.7</c:v>
                </c:pt>
                <c:pt idx="247" formatCode="#,##0.00">
                  <c:v>22421.3</c:v>
                </c:pt>
                <c:pt idx="248" formatCode="#,##0.00">
                  <c:v>23294.5</c:v>
                </c:pt>
                <c:pt idx="249" formatCode="#,##0.00">
                  <c:v>24382.9</c:v>
                </c:pt>
                <c:pt idx="250" formatCode="#,##0.00">
                  <c:v>22426.1</c:v>
                </c:pt>
                <c:pt idx="251" formatCode="#,##0.00">
                  <c:v>20486</c:v>
                </c:pt>
                <c:pt idx="252" formatCode="#,##0.00">
                  <c:v>21382.5</c:v>
                </c:pt>
                <c:pt idx="253" formatCode="#,##0.00">
                  <c:v>17905.400000000001</c:v>
                </c:pt>
                <c:pt idx="254" formatCode="#,##0.00">
                  <c:v>20531.3</c:v>
                </c:pt>
                <c:pt idx="255" formatCode="#,##0.00">
                  <c:v>21459.1</c:v>
                </c:pt>
                <c:pt idx="256" formatCode="#,##0.00">
                  <c:v>22317.599999999999</c:v>
                </c:pt>
                <c:pt idx="257" formatCode="#,##0.00">
                  <c:v>23989.7</c:v>
                </c:pt>
                <c:pt idx="258" formatCode="#,##0.00">
                  <c:v>24632</c:v>
                </c:pt>
                <c:pt idx="259" formatCode="#,##0.00">
                  <c:v>26713.3</c:v>
                </c:pt>
                <c:pt idx="260" formatCode="#,##0.00">
                  <c:v>27570.6</c:v>
                </c:pt>
                <c:pt idx="261" formatCode="#,##0.00">
                  <c:v>29388.6</c:v>
                </c:pt>
                <c:pt idx="262" formatCode="#,##0.00">
                  <c:v>27775.1</c:v>
                </c:pt>
                <c:pt idx="263" formatCode="#,##0.00">
                  <c:v>24109.200000000001</c:v>
                </c:pt>
                <c:pt idx="264" formatCode="#,##0.00">
                  <c:v>25640.6</c:v>
                </c:pt>
                <c:pt idx="265" formatCode="#,##0.00">
                  <c:v>23038.9</c:v>
                </c:pt>
                <c:pt idx="266" formatCode="#,##0.00">
                  <c:v>22723</c:v>
                </c:pt>
                <c:pt idx="267" formatCode="#,##0.00">
                  <c:v>24241.5</c:v>
                </c:pt>
                <c:pt idx="268" formatCode="#,##0.00">
                  <c:v>25290.6</c:v>
                </c:pt>
                <c:pt idx="269" formatCode="#,##0.00">
                  <c:v>27071</c:v>
                </c:pt>
                <c:pt idx="270" formatCode="#,##0.00">
                  <c:v>28601.200000000001</c:v>
                </c:pt>
                <c:pt idx="271" formatCode="#,##0.00">
                  <c:v>28424.5</c:v>
                </c:pt>
                <c:pt idx="272" formatCode="#,##0.00">
                  <c:v>29419</c:v>
                </c:pt>
                <c:pt idx="273" formatCode="#,##0.00">
                  <c:v>31555.4</c:v>
                </c:pt>
                <c:pt idx="274" formatCode="#,##0.00">
                  <c:v>29780.7</c:v>
                </c:pt>
                <c:pt idx="275" formatCode="#,##0.00">
                  <c:v>25656.6</c:v>
                </c:pt>
                <c:pt idx="276" formatCode="#,##0.00">
                  <c:v>26167.7</c:v>
                </c:pt>
                <c:pt idx="277" formatCode="#,##0.00">
                  <c:v>24128.6</c:v>
                </c:pt>
                <c:pt idx="278" formatCode="#,##0.00">
                  <c:v>22432</c:v>
                </c:pt>
                <c:pt idx="279" formatCode="#,##0.00">
                  <c:v>25919.3</c:v>
                </c:pt>
                <c:pt idx="280" formatCode="#,##0.00">
                  <c:v>27663.599999999999</c:v>
                </c:pt>
                <c:pt idx="281" formatCode="#,##0.00">
                  <c:v>27843.3</c:v>
                </c:pt>
                <c:pt idx="282" formatCode="#,##0.00">
                  <c:v>31314</c:v>
                </c:pt>
                <c:pt idx="283" formatCode="#,##0.00">
                  <c:v>31840.2</c:v>
                </c:pt>
                <c:pt idx="284" formatCode="#,##0.00">
                  <c:v>33086.400000000001</c:v>
                </c:pt>
                <c:pt idx="285" formatCode="#,##0.00">
                  <c:v>34028.300000000003</c:v>
                </c:pt>
                <c:pt idx="286" formatCode="#,##0.00">
                  <c:v>28280.6</c:v>
                </c:pt>
                <c:pt idx="287" formatCode="#,##0.00">
                  <c:v>25085.8</c:v>
                </c:pt>
                <c:pt idx="288" formatCode="#,##0.00">
                  <c:v>24748</c:v>
                </c:pt>
                <c:pt idx="289" formatCode="#,##0.00">
                  <c:v>18874.5</c:v>
                </c:pt>
                <c:pt idx="290">
                  <c:v>21178.7</c:v>
                </c:pt>
                <c:pt idx="291">
                  <c:v>21918.7</c:v>
                </c:pt>
                <c:pt idx="292">
                  <c:v>22731.5</c:v>
                </c:pt>
                <c:pt idx="293">
                  <c:v>23979.1</c:v>
                </c:pt>
                <c:pt idx="294">
                  <c:v>25691.200000000001</c:v>
                </c:pt>
                <c:pt idx="295" formatCode="#,##0.00">
                  <c:v>25784.7</c:v>
                </c:pt>
                <c:pt idx="296" formatCode="#,##0.00">
                  <c:v>27914.9</c:v>
                </c:pt>
                <c:pt idx="297" formatCode="#,##0.00">
                  <c:v>29520.799999999999</c:v>
                </c:pt>
                <c:pt idx="298" formatCode="#,##0.00">
                  <c:v>27549.9</c:v>
                </c:pt>
                <c:pt idx="299" formatCode="#,##0.00">
                  <c:v>26501</c:v>
                </c:pt>
                <c:pt idx="300" formatCode="#,##0.00">
                  <c:v>25185.1</c:v>
                </c:pt>
                <c:pt idx="301" formatCode="#,##0.00">
                  <c:v>23363.8</c:v>
                </c:pt>
                <c:pt idx="302">
                  <c:v>24300.2</c:v>
                </c:pt>
                <c:pt idx="303" formatCode="#,##0.00">
                  <c:v>25905.7</c:v>
                </c:pt>
                <c:pt idx="304" formatCode="#,##0.00">
                  <c:v>29036.799999999999</c:v>
                </c:pt>
                <c:pt idx="305" formatCode="#,##0.00">
                  <c:v>32866.5</c:v>
                </c:pt>
                <c:pt idx="306" formatCode="#,##0.00">
                  <c:v>33260</c:v>
                </c:pt>
                <c:pt idx="307" formatCode="#,##0.00">
                  <c:v>35288.5</c:v>
                </c:pt>
                <c:pt idx="308" formatCode="#,##0.00">
                  <c:v>34999.199999999997</c:v>
                </c:pt>
                <c:pt idx="309" formatCode="#,##0.00">
                  <c:v>34820.199999999997</c:v>
                </c:pt>
                <c:pt idx="310" formatCode="#,##0.00">
                  <c:v>35115.5</c:v>
                </c:pt>
                <c:pt idx="311" formatCode="#,##0.00">
                  <c:v>30802.3</c:v>
                </c:pt>
                <c:pt idx="312" formatCode="#,##0.00">
                  <c:v>31377.3</c:v>
                </c:pt>
                <c:pt idx="313" formatCode="#,##0.00">
                  <c:v>27244.7</c:v>
                </c:pt>
                <c:pt idx="314" formatCode="#,##0.00">
                  <c:v>27599.7</c:v>
                </c:pt>
                <c:pt idx="315" formatCode="#,##0.00">
                  <c:v>29580.3</c:v>
                </c:pt>
                <c:pt idx="316" formatCode="#,##0.00">
                  <c:v>32788.1</c:v>
                </c:pt>
                <c:pt idx="317" formatCode="#,##0.00">
                  <c:v>34374.800000000003</c:v>
                </c:pt>
                <c:pt idx="318" formatCode="#,##0.00">
                  <c:v>35152.199999999997</c:v>
                </c:pt>
                <c:pt idx="319" formatCode="#,##0.00">
                  <c:v>37374.1</c:v>
                </c:pt>
                <c:pt idx="320" formatCode="#,##0.00">
                  <c:v>36418.6</c:v>
                </c:pt>
                <c:pt idx="321" formatCode="#,##0.00">
                  <c:v>37824.1</c:v>
                </c:pt>
                <c:pt idx="322" formatCode="#,##0.00">
                  <c:v>36764.9</c:v>
                </c:pt>
                <c:pt idx="323" formatCode="#,##0.00">
                  <c:v>32872.300000000003</c:v>
                </c:pt>
                <c:pt idx="324" formatCode="#,##0.00">
                  <c:v>34417.5</c:v>
                </c:pt>
                <c:pt idx="325" formatCode="#,##0.00">
                  <c:v>28105.200000000001</c:v>
                </c:pt>
                <c:pt idx="326" formatCode="#,##0.00">
                  <c:v>31431.4</c:v>
                </c:pt>
                <c:pt idx="327" formatCode="#,##0.00">
                  <c:v>33017.300000000003</c:v>
                </c:pt>
                <c:pt idx="328" formatCode="#,##0.00">
                  <c:v>34938.9</c:v>
                </c:pt>
                <c:pt idx="329" formatCode="#,##0.00">
                  <c:v>35951.199999999997</c:v>
                </c:pt>
                <c:pt idx="330" formatCode="#,##0.00">
                  <c:v>37931.599999999999</c:v>
                </c:pt>
                <c:pt idx="331" formatCode="#,##0.00">
                  <c:v>37281.699999999997</c:v>
                </c:pt>
                <c:pt idx="332" formatCode="#,##0.00">
                  <c:v>37892.800000000003</c:v>
                </c:pt>
                <c:pt idx="333" formatCode="#,##0.00">
                  <c:v>40257</c:v>
                </c:pt>
                <c:pt idx="334" formatCode="#,##0.00">
                  <c:v>39543.699999999997</c:v>
                </c:pt>
                <c:pt idx="335" formatCode="#,##0.00">
                  <c:v>34857.800000000003</c:v>
                </c:pt>
                <c:pt idx="336" formatCode="#,##0.00">
                  <c:v>37194.199999999997</c:v>
                </c:pt>
                <c:pt idx="337" formatCode="#,##0.00">
                  <c:v>32742.7</c:v>
                </c:pt>
                <c:pt idx="338" formatCode="#,##0.00">
                  <c:v>27294.9</c:v>
                </c:pt>
                <c:pt idx="339" formatCode="#,##0.00">
                  <c:v>33135.199999999997</c:v>
                </c:pt>
                <c:pt idx="340" formatCode="#,##0.00">
                  <c:v>36618.800000000003</c:v>
                </c:pt>
                <c:pt idx="341" formatCode="#,##0.00">
                  <c:v>35886.199999999997</c:v>
                </c:pt>
                <c:pt idx="342" formatCode="#,##0.00">
                  <c:v>38805.1</c:v>
                </c:pt>
                <c:pt idx="343" formatCode="#,##0.00">
                  <c:v>39164.6</c:v>
                </c:pt>
                <c:pt idx="344" formatCode="#,##0.00">
                  <c:v>40152.1</c:v>
                </c:pt>
                <c:pt idx="345" formatCode="#,##0.00">
                  <c:v>41848.800000000003</c:v>
                </c:pt>
                <c:pt idx="346" formatCode="#,##0.00">
                  <c:v>40107.4</c:v>
                </c:pt>
                <c:pt idx="347" formatCode="#,##0.00">
                  <c:v>37497.699999999997</c:v>
                </c:pt>
                <c:pt idx="348" formatCode="#,##0.00">
                  <c:v>38278.6</c:v>
                </c:pt>
                <c:pt idx="349" formatCode="#,##0.00">
                  <c:v>30617.1</c:v>
                </c:pt>
                <c:pt idx="350" formatCode="#,##0.00">
                  <c:v>31325.9</c:v>
                </c:pt>
                <c:pt idx="351" formatCode="#,##0.00">
                  <c:v>36327.599999999999</c:v>
                </c:pt>
                <c:pt idx="352" formatCode="#,##0.00">
                  <c:v>38057.800000000003</c:v>
                </c:pt>
                <c:pt idx="353" formatCode="#,##0.00">
                  <c:v>39463.699999999997</c:v>
                </c:pt>
                <c:pt idx="354" formatCode="#,##0.00">
                  <c:v>40165.199999999997</c:v>
                </c:pt>
                <c:pt idx="355" formatCode="#,##0.00">
                  <c:v>39920.400000000001</c:v>
                </c:pt>
                <c:pt idx="356" formatCode="#,##0.00">
                  <c:v>44923.3</c:v>
                </c:pt>
                <c:pt idx="357" formatCode="#,##0.00">
                  <c:v>45146.1</c:v>
                </c:pt>
                <c:pt idx="358" formatCode="#,##0.00">
                  <c:v>42309.8</c:v>
                </c:pt>
                <c:pt idx="359" formatCode="#,##0.00">
                  <c:v>40218.9</c:v>
                </c:pt>
                <c:pt idx="360" formatCode="#,##0.00">
                  <c:v>38158.400000000001</c:v>
                </c:pt>
                <c:pt idx="361" formatCode="#,##0.00">
                  <c:v>31240.1</c:v>
                </c:pt>
                <c:pt idx="362" formatCode="#,##0.00">
                  <c:v>41121.9</c:v>
                </c:pt>
                <c:pt idx="363" formatCode="#,##0.00">
                  <c:v>35795.1</c:v>
                </c:pt>
                <c:pt idx="364" formatCode="#,##0.00">
                  <c:v>39211.199999999997</c:v>
                </c:pt>
                <c:pt idx="365" formatCode="#,##0.00">
                  <c:v>41145.1</c:v>
                </c:pt>
                <c:pt idx="366" formatCode="#,##0.00">
                  <c:v>41077.199999999997</c:v>
                </c:pt>
                <c:pt idx="367" formatCode="#,##0.00">
                  <c:v>44117.2</c:v>
                </c:pt>
                <c:pt idx="368" formatCode="#,##0.00">
                  <c:v>45700.6</c:v>
                </c:pt>
                <c:pt idx="369" formatCode="#,##0.00">
                  <c:v>44358</c:v>
                </c:pt>
                <c:pt idx="370" formatCode="#,##0.00">
                  <c:v>41940.5</c:v>
                </c:pt>
                <c:pt idx="371" formatCode="#,##0.00">
                  <c:v>38015.300000000003</c:v>
                </c:pt>
                <c:pt idx="372" formatCode="#,##0.00">
                  <c:v>37159.300000000003</c:v>
                </c:pt>
                <c:pt idx="373" formatCode="#,##0.00">
                  <c:v>36088.6</c:v>
                </c:pt>
                <c:pt idx="374" formatCode="#,##0.00">
                  <c:v>29838.3</c:v>
                </c:pt>
                <c:pt idx="375" formatCode="#,##0.00">
                  <c:v>32945.800000000003</c:v>
                </c:pt>
                <c:pt idx="376" formatCode="#,##0.00">
                  <c:v>37530.5</c:v>
                </c:pt>
                <c:pt idx="377" formatCode="#,##0.00">
                  <c:v>38556.199999999997</c:v>
                </c:pt>
                <c:pt idx="378" formatCode="#,##0.00">
                  <c:v>39461.800000000003</c:v>
                </c:pt>
                <c:pt idx="379" formatCode="#,##0.00">
                  <c:v>43230.2</c:v>
                </c:pt>
                <c:pt idx="380" formatCode="#,##0.00">
                  <c:v>42026.9</c:v>
                </c:pt>
                <c:pt idx="381" formatCode="#,##0.00">
                  <c:v>43793.5</c:v>
                </c:pt>
                <c:pt idx="382" formatCode="#,##0.00">
                  <c:v>42608.9</c:v>
                </c:pt>
                <c:pt idx="383" formatCode="#,##0.00">
                  <c:v>39378.199999999997</c:v>
                </c:pt>
                <c:pt idx="384" formatCode="#,##0.00">
                  <c:v>41343.1</c:v>
                </c:pt>
                <c:pt idx="385" formatCode="#,##0.00">
                  <c:v>32804.300000000003</c:v>
                </c:pt>
                <c:pt idx="386" formatCode="#,##0.00">
                  <c:v>34186.9</c:v>
                </c:pt>
                <c:pt idx="387" formatCode="#,##0.00">
                  <c:v>37465.599999999999</c:v>
                </c:pt>
                <c:pt idx="388" formatCode="#,##0.00">
                  <c:v>41783.1</c:v>
                </c:pt>
                <c:pt idx="389" formatCode="#,##0.00">
                  <c:v>42289.2</c:v>
                </c:pt>
                <c:pt idx="390" formatCode="#,##0.00">
                  <c:v>43589.2</c:v>
                </c:pt>
                <c:pt idx="391" formatCode="#,##0.00">
                  <c:v>45817.8</c:v>
                </c:pt>
                <c:pt idx="392" formatCode="#,##0.00">
                  <c:v>45429.7</c:v>
                </c:pt>
                <c:pt idx="393" formatCode="#,##0.00">
                  <c:v>48167.7</c:v>
                </c:pt>
                <c:pt idx="394" formatCode="#,##0.00">
                  <c:v>48127.8</c:v>
                </c:pt>
                <c:pt idx="395" formatCode="#,##0.00">
                  <c:v>44465.7</c:v>
                </c:pt>
                <c:pt idx="396" formatCode="#,##0.00">
                  <c:v>45788</c:v>
                </c:pt>
                <c:pt idx="397" formatCode="#,##0.00">
                  <c:v>39067.599999999999</c:v>
                </c:pt>
                <c:pt idx="398" formatCode="#,##0.00">
                  <c:v>38256.699999999997</c:v>
                </c:pt>
                <c:pt idx="399" formatCode="#,##0.00">
                  <c:v>38230</c:v>
                </c:pt>
                <c:pt idx="400" formatCode="#,##0.00">
                  <c:v>43797.4</c:v>
                </c:pt>
                <c:pt idx="401" formatCode="#,##0.00">
                  <c:v>44599.5</c:v>
                </c:pt>
                <c:pt idx="402" formatCode="#,##0.00">
                  <c:v>47096</c:v>
                </c:pt>
                <c:pt idx="403" formatCode="#,##0.00">
                  <c:v>47863.9</c:v>
                </c:pt>
                <c:pt idx="404" formatCode="#,##0.00">
                  <c:v>50032.1</c:v>
                </c:pt>
                <c:pt idx="405" formatCode="#,##0.00">
                  <c:v>52233</c:v>
                </c:pt>
                <c:pt idx="406" formatCode="#,##0.00">
                  <c:v>46525.7</c:v>
                </c:pt>
                <c:pt idx="407" formatCode="#,##0.00">
                  <c:v>46013.5</c:v>
                </c:pt>
                <c:pt idx="408" formatCode="#,##0.00">
                  <c:v>41603.800000000003</c:v>
                </c:pt>
                <c:pt idx="409" formatCode="#,##0.00">
                  <c:v>33194.400000000001</c:v>
                </c:pt>
                <c:pt idx="410" formatCode="#,##0.00">
                  <c:v>31175.7</c:v>
                </c:pt>
                <c:pt idx="411" formatCode="#,##0.00">
                  <c:v>34798.9</c:v>
                </c:pt>
                <c:pt idx="412" formatCode="#,##0.00">
                  <c:v>39269.1</c:v>
                </c:pt>
                <c:pt idx="413" formatCode="#,##0.00">
                  <c:v>39002.300000000003</c:v>
                </c:pt>
                <c:pt idx="414" formatCode="#,##0.00">
                  <c:v>41508.699999999997</c:v>
                </c:pt>
                <c:pt idx="415" formatCode="#,##0.00">
                  <c:v>41187.300000000003</c:v>
                </c:pt>
                <c:pt idx="416" formatCode="#,##0.00">
                  <c:v>40220.1</c:v>
                </c:pt>
                <c:pt idx="417" formatCode="#,##0.00">
                  <c:v>40145.699999999997</c:v>
                </c:pt>
                <c:pt idx="418" formatCode="#,##0.00">
                  <c:v>36468.9</c:v>
                </c:pt>
                <c:pt idx="419" formatCode="#,##0.00">
                  <c:v>33668.400000000001</c:v>
                </c:pt>
              </c:numCache>
            </c:numRef>
          </c:val>
          <c:smooth val="0"/>
          <c:extLst>
            <c:ext xmlns:c16="http://schemas.microsoft.com/office/drawing/2014/chart" uri="{C3380CC4-5D6E-409C-BE32-E72D297353CC}">
              <c16:uniqueId val="{00000001-44D7-40AF-9405-C67D6B81ED8D}"/>
            </c:ext>
          </c:extLst>
        </c:ser>
        <c:dLbls>
          <c:showLegendKey val="0"/>
          <c:showVal val="0"/>
          <c:showCatName val="0"/>
          <c:showSerName val="0"/>
          <c:showPercent val="0"/>
          <c:showBubbleSize val="0"/>
        </c:dLbls>
        <c:marker val="1"/>
        <c:smooth val="0"/>
        <c:axId val="193276928"/>
        <c:axId val="193286912"/>
      </c:lineChart>
      <c:lineChart>
        <c:grouping val="standard"/>
        <c:varyColors val="0"/>
        <c:ser>
          <c:idx val="2"/>
          <c:order val="2"/>
          <c:tx>
            <c:strRef>
              <c:f>Sheet1!$D$1</c:f>
              <c:strCache>
                <c:ptCount val="1"/>
                <c:pt idx="0">
                  <c:v>Balance (Right scale)</c:v>
                </c:pt>
              </c:strCache>
            </c:strRef>
          </c:tx>
          <c:spPr>
            <a:ln w="28575" cap="rnd">
              <a:solidFill>
                <a:schemeClr val="accent3">
                  <a:lumMod val="75000"/>
                </a:schemeClr>
              </a:solidFill>
              <a:round/>
            </a:ln>
            <a:effectLst/>
          </c:spPr>
          <c:marker>
            <c:symbol val="none"/>
          </c:marker>
          <c:cat>
            <c:numRef>
              <c:f>Sheet1!$A$2:$A$421</c:f>
              <c:numCache>
                <c:formatCode>mmm\-yy</c:formatCode>
                <c:ptCount val="420"/>
                <c:pt idx="0">
                  <c:v>31048</c:v>
                </c:pt>
                <c:pt idx="1">
                  <c:v>31079</c:v>
                </c:pt>
                <c:pt idx="2">
                  <c:v>31107</c:v>
                </c:pt>
                <c:pt idx="3">
                  <c:v>31138</c:v>
                </c:pt>
                <c:pt idx="4">
                  <c:v>31168</c:v>
                </c:pt>
                <c:pt idx="5">
                  <c:v>31199</c:v>
                </c:pt>
                <c:pt idx="6">
                  <c:v>31229</c:v>
                </c:pt>
                <c:pt idx="7">
                  <c:v>31260</c:v>
                </c:pt>
                <c:pt idx="8">
                  <c:v>31291</c:v>
                </c:pt>
                <c:pt idx="9">
                  <c:v>31321</c:v>
                </c:pt>
                <c:pt idx="10">
                  <c:v>31352</c:v>
                </c:pt>
                <c:pt idx="11">
                  <c:v>31382</c:v>
                </c:pt>
                <c:pt idx="12">
                  <c:v>31413</c:v>
                </c:pt>
                <c:pt idx="13">
                  <c:v>31444</c:v>
                </c:pt>
                <c:pt idx="14">
                  <c:v>31472</c:v>
                </c:pt>
                <c:pt idx="15">
                  <c:v>31503</c:v>
                </c:pt>
                <c:pt idx="16">
                  <c:v>31533</c:v>
                </c:pt>
                <c:pt idx="17">
                  <c:v>31564</c:v>
                </c:pt>
                <c:pt idx="18">
                  <c:v>31594</c:v>
                </c:pt>
                <c:pt idx="19">
                  <c:v>31625</c:v>
                </c:pt>
                <c:pt idx="20">
                  <c:v>31656</c:v>
                </c:pt>
                <c:pt idx="21">
                  <c:v>31686</c:v>
                </c:pt>
                <c:pt idx="22">
                  <c:v>31717</c:v>
                </c:pt>
                <c:pt idx="23">
                  <c:v>31747</c:v>
                </c:pt>
                <c:pt idx="24">
                  <c:v>31778</c:v>
                </c:pt>
                <c:pt idx="25">
                  <c:v>31809</c:v>
                </c:pt>
                <c:pt idx="26">
                  <c:v>31837</c:v>
                </c:pt>
                <c:pt idx="27">
                  <c:v>31868</c:v>
                </c:pt>
                <c:pt idx="28">
                  <c:v>31898</c:v>
                </c:pt>
                <c:pt idx="29">
                  <c:v>31929</c:v>
                </c:pt>
                <c:pt idx="30">
                  <c:v>31959</c:v>
                </c:pt>
                <c:pt idx="31">
                  <c:v>31990</c:v>
                </c:pt>
                <c:pt idx="32">
                  <c:v>32021</c:v>
                </c:pt>
                <c:pt idx="33">
                  <c:v>32051</c:v>
                </c:pt>
                <c:pt idx="34">
                  <c:v>32082</c:v>
                </c:pt>
                <c:pt idx="35">
                  <c:v>32112</c:v>
                </c:pt>
                <c:pt idx="36">
                  <c:v>32143</c:v>
                </c:pt>
                <c:pt idx="37">
                  <c:v>32174</c:v>
                </c:pt>
                <c:pt idx="38">
                  <c:v>32203</c:v>
                </c:pt>
                <c:pt idx="39">
                  <c:v>32234</c:v>
                </c:pt>
                <c:pt idx="40">
                  <c:v>32264</c:v>
                </c:pt>
                <c:pt idx="41">
                  <c:v>32295</c:v>
                </c:pt>
                <c:pt idx="42">
                  <c:v>32325</c:v>
                </c:pt>
                <c:pt idx="43">
                  <c:v>32356</c:v>
                </c:pt>
                <c:pt idx="44">
                  <c:v>32387</c:v>
                </c:pt>
                <c:pt idx="45">
                  <c:v>32417</c:v>
                </c:pt>
                <c:pt idx="46">
                  <c:v>32448</c:v>
                </c:pt>
                <c:pt idx="47">
                  <c:v>32478</c:v>
                </c:pt>
                <c:pt idx="48">
                  <c:v>32509</c:v>
                </c:pt>
                <c:pt idx="49">
                  <c:v>32540</c:v>
                </c:pt>
                <c:pt idx="50">
                  <c:v>32568</c:v>
                </c:pt>
                <c:pt idx="51">
                  <c:v>32599</c:v>
                </c:pt>
                <c:pt idx="52">
                  <c:v>32629</c:v>
                </c:pt>
                <c:pt idx="53">
                  <c:v>32660</c:v>
                </c:pt>
                <c:pt idx="54">
                  <c:v>32690</c:v>
                </c:pt>
                <c:pt idx="55">
                  <c:v>32721</c:v>
                </c:pt>
                <c:pt idx="56">
                  <c:v>32752</c:v>
                </c:pt>
                <c:pt idx="57">
                  <c:v>32782</c:v>
                </c:pt>
                <c:pt idx="58">
                  <c:v>32813</c:v>
                </c:pt>
                <c:pt idx="59">
                  <c:v>32843</c:v>
                </c:pt>
                <c:pt idx="60">
                  <c:v>32874</c:v>
                </c:pt>
                <c:pt idx="61">
                  <c:v>32905</c:v>
                </c:pt>
                <c:pt idx="62">
                  <c:v>32933</c:v>
                </c:pt>
                <c:pt idx="63">
                  <c:v>32964</c:v>
                </c:pt>
                <c:pt idx="64">
                  <c:v>32994</c:v>
                </c:pt>
                <c:pt idx="65">
                  <c:v>33025</c:v>
                </c:pt>
                <c:pt idx="66">
                  <c:v>33055</c:v>
                </c:pt>
                <c:pt idx="67">
                  <c:v>33086</c:v>
                </c:pt>
                <c:pt idx="68">
                  <c:v>33117</c:v>
                </c:pt>
                <c:pt idx="69">
                  <c:v>33147</c:v>
                </c:pt>
                <c:pt idx="70">
                  <c:v>33178</c:v>
                </c:pt>
                <c:pt idx="71">
                  <c:v>33208</c:v>
                </c:pt>
                <c:pt idx="72">
                  <c:v>33239</c:v>
                </c:pt>
                <c:pt idx="73">
                  <c:v>33270</c:v>
                </c:pt>
                <c:pt idx="74">
                  <c:v>33298</c:v>
                </c:pt>
                <c:pt idx="75">
                  <c:v>33329</c:v>
                </c:pt>
                <c:pt idx="76">
                  <c:v>33359</c:v>
                </c:pt>
                <c:pt idx="77">
                  <c:v>33390</c:v>
                </c:pt>
                <c:pt idx="78">
                  <c:v>33420</c:v>
                </c:pt>
                <c:pt idx="79">
                  <c:v>33451</c:v>
                </c:pt>
                <c:pt idx="80">
                  <c:v>33482</c:v>
                </c:pt>
                <c:pt idx="81">
                  <c:v>33512</c:v>
                </c:pt>
                <c:pt idx="82">
                  <c:v>33543</c:v>
                </c:pt>
                <c:pt idx="83">
                  <c:v>33573</c:v>
                </c:pt>
                <c:pt idx="84">
                  <c:v>33604</c:v>
                </c:pt>
                <c:pt idx="85">
                  <c:v>33635</c:v>
                </c:pt>
                <c:pt idx="86">
                  <c:v>33664</c:v>
                </c:pt>
                <c:pt idx="87">
                  <c:v>33695</c:v>
                </c:pt>
                <c:pt idx="88">
                  <c:v>33725</c:v>
                </c:pt>
                <c:pt idx="89">
                  <c:v>33756</c:v>
                </c:pt>
                <c:pt idx="90">
                  <c:v>33786</c:v>
                </c:pt>
                <c:pt idx="91">
                  <c:v>33817</c:v>
                </c:pt>
                <c:pt idx="92">
                  <c:v>33848</c:v>
                </c:pt>
                <c:pt idx="93">
                  <c:v>33878</c:v>
                </c:pt>
                <c:pt idx="94">
                  <c:v>33909</c:v>
                </c:pt>
                <c:pt idx="95">
                  <c:v>33939</c:v>
                </c:pt>
                <c:pt idx="96">
                  <c:v>33970</c:v>
                </c:pt>
                <c:pt idx="97">
                  <c:v>34001</c:v>
                </c:pt>
                <c:pt idx="98">
                  <c:v>34029</c:v>
                </c:pt>
                <c:pt idx="99">
                  <c:v>34060</c:v>
                </c:pt>
                <c:pt idx="100">
                  <c:v>34090</c:v>
                </c:pt>
                <c:pt idx="101">
                  <c:v>34121</c:v>
                </c:pt>
                <c:pt idx="102">
                  <c:v>34151</c:v>
                </c:pt>
                <c:pt idx="103">
                  <c:v>34182</c:v>
                </c:pt>
                <c:pt idx="104">
                  <c:v>34213</c:v>
                </c:pt>
                <c:pt idx="105">
                  <c:v>34243</c:v>
                </c:pt>
                <c:pt idx="106">
                  <c:v>34274</c:v>
                </c:pt>
                <c:pt idx="107">
                  <c:v>34304</c:v>
                </c:pt>
                <c:pt idx="108">
                  <c:v>34335</c:v>
                </c:pt>
                <c:pt idx="109">
                  <c:v>34366</c:v>
                </c:pt>
                <c:pt idx="110">
                  <c:v>34394</c:v>
                </c:pt>
                <c:pt idx="111">
                  <c:v>34425</c:v>
                </c:pt>
                <c:pt idx="112">
                  <c:v>34455</c:v>
                </c:pt>
                <c:pt idx="113">
                  <c:v>34486</c:v>
                </c:pt>
                <c:pt idx="114">
                  <c:v>34516</c:v>
                </c:pt>
                <c:pt idx="115">
                  <c:v>34547</c:v>
                </c:pt>
                <c:pt idx="116">
                  <c:v>34578</c:v>
                </c:pt>
                <c:pt idx="117">
                  <c:v>34608</c:v>
                </c:pt>
                <c:pt idx="118">
                  <c:v>34639</c:v>
                </c:pt>
                <c:pt idx="119">
                  <c:v>34669</c:v>
                </c:pt>
                <c:pt idx="120">
                  <c:v>34700</c:v>
                </c:pt>
                <c:pt idx="121">
                  <c:v>34731</c:v>
                </c:pt>
                <c:pt idx="122">
                  <c:v>34759</c:v>
                </c:pt>
                <c:pt idx="123">
                  <c:v>34790</c:v>
                </c:pt>
                <c:pt idx="124">
                  <c:v>34820</c:v>
                </c:pt>
                <c:pt idx="125">
                  <c:v>34851</c:v>
                </c:pt>
                <c:pt idx="126">
                  <c:v>34881</c:v>
                </c:pt>
                <c:pt idx="127">
                  <c:v>34912</c:v>
                </c:pt>
                <c:pt idx="128">
                  <c:v>34943</c:v>
                </c:pt>
                <c:pt idx="129">
                  <c:v>34973</c:v>
                </c:pt>
                <c:pt idx="130">
                  <c:v>35004</c:v>
                </c:pt>
                <c:pt idx="131">
                  <c:v>35034</c:v>
                </c:pt>
                <c:pt idx="132">
                  <c:v>35065</c:v>
                </c:pt>
                <c:pt idx="133">
                  <c:v>35096</c:v>
                </c:pt>
                <c:pt idx="134">
                  <c:v>35125</c:v>
                </c:pt>
                <c:pt idx="135">
                  <c:v>35156</c:v>
                </c:pt>
                <c:pt idx="136">
                  <c:v>35186</c:v>
                </c:pt>
                <c:pt idx="137">
                  <c:v>35217</c:v>
                </c:pt>
                <c:pt idx="138">
                  <c:v>35247</c:v>
                </c:pt>
                <c:pt idx="139">
                  <c:v>35278</c:v>
                </c:pt>
                <c:pt idx="140">
                  <c:v>35309</c:v>
                </c:pt>
                <c:pt idx="141">
                  <c:v>35339</c:v>
                </c:pt>
                <c:pt idx="142">
                  <c:v>35370</c:v>
                </c:pt>
                <c:pt idx="143">
                  <c:v>35400</c:v>
                </c:pt>
                <c:pt idx="144">
                  <c:v>35431</c:v>
                </c:pt>
                <c:pt idx="145">
                  <c:v>35462</c:v>
                </c:pt>
                <c:pt idx="146">
                  <c:v>35490</c:v>
                </c:pt>
                <c:pt idx="147">
                  <c:v>35521</c:v>
                </c:pt>
                <c:pt idx="148">
                  <c:v>35551</c:v>
                </c:pt>
                <c:pt idx="149">
                  <c:v>35582</c:v>
                </c:pt>
                <c:pt idx="150">
                  <c:v>35612</c:v>
                </c:pt>
                <c:pt idx="151">
                  <c:v>35643</c:v>
                </c:pt>
                <c:pt idx="152">
                  <c:v>35674</c:v>
                </c:pt>
                <c:pt idx="153">
                  <c:v>35704</c:v>
                </c:pt>
                <c:pt idx="154">
                  <c:v>35735</c:v>
                </c:pt>
                <c:pt idx="155">
                  <c:v>35765</c:v>
                </c:pt>
                <c:pt idx="156">
                  <c:v>35796</c:v>
                </c:pt>
                <c:pt idx="157">
                  <c:v>35827</c:v>
                </c:pt>
                <c:pt idx="158">
                  <c:v>35855</c:v>
                </c:pt>
                <c:pt idx="159">
                  <c:v>35886</c:v>
                </c:pt>
                <c:pt idx="160">
                  <c:v>35916</c:v>
                </c:pt>
                <c:pt idx="161">
                  <c:v>35947</c:v>
                </c:pt>
                <c:pt idx="162">
                  <c:v>35977</c:v>
                </c:pt>
                <c:pt idx="163">
                  <c:v>36008</c:v>
                </c:pt>
                <c:pt idx="164">
                  <c:v>36039</c:v>
                </c:pt>
                <c:pt idx="165">
                  <c:v>36069</c:v>
                </c:pt>
                <c:pt idx="166">
                  <c:v>36100</c:v>
                </c:pt>
                <c:pt idx="167">
                  <c:v>36130</c:v>
                </c:pt>
                <c:pt idx="168">
                  <c:v>36161</c:v>
                </c:pt>
                <c:pt idx="169">
                  <c:v>36192</c:v>
                </c:pt>
                <c:pt idx="170">
                  <c:v>36220</c:v>
                </c:pt>
                <c:pt idx="171">
                  <c:v>36251</c:v>
                </c:pt>
                <c:pt idx="172">
                  <c:v>36281</c:v>
                </c:pt>
                <c:pt idx="173">
                  <c:v>36312</c:v>
                </c:pt>
                <c:pt idx="174">
                  <c:v>36342</c:v>
                </c:pt>
                <c:pt idx="175">
                  <c:v>36373</c:v>
                </c:pt>
                <c:pt idx="176">
                  <c:v>36404</c:v>
                </c:pt>
                <c:pt idx="177">
                  <c:v>36434</c:v>
                </c:pt>
                <c:pt idx="178">
                  <c:v>36465</c:v>
                </c:pt>
                <c:pt idx="179">
                  <c:v>36495</c:v>
                </c:pt>
                <c:pt idx="180">
                  <c:v>36526</c:v>
                </c:pt>
                <c:pt idx="181">
                  <c:v>36557</c:v>
                </c:pt>
                <c:pt idx="182">
                  <c:v>36586</c:v>
                </c:pt>
                <c:pt idx="183">
                  <c:v>36617</c:v>
                </c:pt>
                <c:pt idx="184">
                  <c:v>36647</c:v>
                </c:pt>
                <c:pt idx="185">
                  <c:v>36678</c:v>
                </c:pt>
                <c:pt idx="186">
                  <c:v>36708</c:v>
                </c:pt>
                <c:pt idx="187">
                  <c:v>36739</c:v>
                </c:pt>
                <c:pt idx="188">
                  <c:v>36770</c:v>
                </c:pt>
                <c:pt idx="189">
                  <c:v>36800</c:v>
                </c:pt>
                <c:pt idx="190">
                  <c:v>36831</c:v>
                </c:pt>
                <c:pt idx="191">
                  <c:v>36861</c:v>
                </c:pt>
                <c:pt idx="192">
                  <c:v>36892</c:v>
                </c:pt>
                <c:pt idx="193">
                  <c:v>36923</c:v>
                </c:pt>
                <c:pt idx="194">
                  <c:v>36951</c:v>
                </c:pt>
                <c:pt idx="195">
                  <c:v>36982</c:v>
                </c:pt>
                <c:pt idx="196">
                  <c:v>37012</c:v>
                </c:pt>
                <c:pt idx="197">
                  <c:v>37043</c:v>
                </c:pt>
                <c:pt idx="198">
                  <c:v>37073</c:v>
                </c:pt>
                <c:pt idx="199">
                  <c:v>37104</c:v>
                </c:pt>
                <c:pt idx="200">
                  <c:v>37135</c:v>
                </c:pt>
                <c:pt idx="201">
                  <c:v>37165</c:v>
                </c:pt>
                <c:pt idx="202">
                  <c:v>37196</c:v>
                </c:pt>
                <c:pt idx="203">
                  <c:v>37226</c:v>
                </c:pt>
                <c:pt idx="204">
                  <c:v>37257</c:v>
                </c:pt>
                <c:pt idx="205">
                  <c:v>37288</c:v>
                </c:pt>
                <c:pt idx="206">
                  <c:v>37316</c:v>
                </c:pt>
                <c:pt idx="207">
                  <c:v>37347</c:v>
                </c:pt>
                <c:pt idx="208">
                  <c:v>37377</c:v>
                </c:pt>
                <c:pt idx="209">
                  <c:v>37408</c:v>
                </c:pt>
                <c:pt idx="210">
                  <c:v>37438</c:v>
                </c:pt>
                <c:pt idx="211">
                  <c:v>37469</c:v>
                </c:pt>
                <c:pt idx="212">
                  <c:v>37500</c:v>
                </c:pt>
                <c:pt idx="213">
                  <c:v>37530</c:v>
                </c:pt>
                <c:pt idx="214">
                  <c:v>37561</c:v>
                </c:pt>
                <c:pt idx="215">
                  <c:v>37591</c:v>
                </c:pt>
                <c:pt idx="216">
                  <c:v>37622</c:v>
                </c:pt>
                <c:pt idx="217">
                  <c:v>37653</c:v>
                </c:pt>
                <c:pt idx="218">
                  <c:v>37681</c:v>
                </c:pt>
                <c:pt idx="219">
                  <c:v>37712</c:v>
                </c:pt>
                <c:pt idx="220">
                  <c:v>37742</c:v>
                </c:pt>
                <c:pt idx="221">
                  <c:v>37773</c:v>
                </c:pt>
                <c:pt idx="222">
                  <c:v>37803</c:v>
                </c:pt>
                <c:pt idx="223">
                  <c:v>37834</c:v>
                </c:pt>
                <c:pt idx="224">
                  <c:v>37865</c:v>
                </c:pt>
                <c:pt idx="225">
                  <c:v>37895</c:v>
                </c:pt>
                <c:pt idx="226">
                  <c:v>37926</c:v>
                </c:pt>
                <c:pt idx="227">
                  <c:v>37956</c:v>
                </c:pt>
                <c:pt idx="228">
                  <c:v>37987</c:v>
                </c:pt>
                <c:pt idx="229">
                  <c:v>38018</c:v>
                </c:pt>
                <c:pt idx="230">
                  <c:v>38047</c:v>
                </c:pt>
                <c:pt idx="231">
                  <c:v>38078</c:v>
                </c:pt>
                <c:pt idx="232">
                  <c:v>38108</c:v>
                </c:pt>
                <c:pt idx="233">
                  <c:v>38139</c:v>
                </c:pt>
                <c:pt idx="234">
                  <c:v>38169</c:v>
                </c:pt>
                <c:pt idx="235">
                  <c:v>38200</c:v>
                </c:pt>
                <c:pt idx="236">
                  <c:v>38231</c:v>
                </c:pt>
                <c:pt idx="237">
                  <c:v>38261</c:v>
                </c:pt>
                <c:pt idx="238">
                  <c:v>38292</c:v>
                </c:pt>
                <c:pt idx="239">
                  <c:v>38322</c:v>
                </c:pt>
                <c:pt idx="240">
                  <c:v>38353</c:v>
                </c:pt>
                <c:pt idx="241">
                  <c:v>38384</c:v>
                </c:pt>
                <c:pt idx="242">
                  <c:v>38412</c:v>
                </c:pt>
                <c:pt idx="243">
                  <c:v>38443</c:v>
                </c:pt>
                <c:pt idx="244">
                  <c:v>38473</c:v>
                </c:pt>
                <c:pt idx="245">
                  <c:v>38504</c:v>
                </c:pt>
                <c:pt idx="246">
                  <c:v>38534</c:v>
                </c:pt>
                <c:pt idx="247">
                  <c:v>38565</c:v>
                </c:pt>
                <c:pt idx="248">
                  <c:v>38596</c:v>
                </c:pt>
                <c:pt idx="249">
                  <c:v>38626</c:v>
                </c:pt>
                <c:pt idx="250">
                  <c:v>38657</c:v>
                </c:pt>
                <c:pt idx="251">
                  <c:v>38687</c:v>
                </c:pt>
                <c:pt idx="252">
                  <c:v>38718</c:v>
                </c:pt>
                <c:pt idx="253">
                  <c:v>38749</c:v>
                </c:pt>
                <c:pt idx="254">
                  <c:v>38777</c:v>
                </c:pt>
                <c:pt idx="255">
                  <c:v>38808</c:v>
                </c:pt>
                <c:pt idx="256">
                  <c:v>38838</c:v>
                </c:pt>
                <c:pt idx="257">
                  <c:v>38869</c:v>
                </c:pt>
                <c:pt idx="258">
                  <c:v>38899</c:v>
                </c:pt>
                <c:pt idx="259">
                  <c:v>38930</c:v>
                </c:pt>
                <c:pt idx="260">
                  <c:v>38961</c:v>
                </c:pt>
                <c:pt idx="261">
                  <c:v>38991</c:v>
                </c:pt>
                <c:pt idx="262">
                  <c:v>39022</c:v>
                </c:pt>
                <c:pt idx="263">
                  <c:v>39052</c:v>
                </c:pt>
                <c:pt idx="264">
                  <c:v>39083</c:v>
                </c:pt>
                <c:pt idx="265">
                  <c:v>39114</c:v>
                </c:pt>
                <c:pt idx="266">
                  <c:v>39142</c:v>
                </c:pt>
                <c:pt idx="267">
                  <c:v>39173</c:v>
                </c:pt>
                <c:pt idx="268">
                  <c:v>39203</c:v>
                </c:pt>
                <c:pt idx="269">
                  <c:v>39234</c:v>
                </c:pt>
                <c:pt idx="270">
                  <c:v>39264</c:v>
                </c:pt>
                <c:pt idx="271">
                  <c:v>39295</c:v>
                </c:pt>
                <c:pt idx="272">
                  <c:v>39326</c:v>
                </c:pt>
                <c:pt idx="273">
                  <c:v>39356</c:v>
                </c:pt>
                <c:pt idx="274">
                  <c:v>39387</c:v>
                </c:pt>
                <c:pt idx="275">
                  <c:v>39417</c:v>
                </c:pt>
                <c:pt idx="276">
                  <c:v>39448</c:v>
                </c:pt>
                <c:pt idx="277">
                  <c:v>39479</c:v>
                </c:pt>
                <c:pt idx="278">
                  <c:v>39508</c:v>
                </c:pt>
                <c:pt idx="279">
                  <c:v>39539</c:v>
                </c:pt>
                <c:pt idx="280">
                  <c:v>39569</c:v>
                </c:pt>
                <c:pt idx="281">
                  <c:v>39600</c:v>
                </c:pt>
                <c:pt idx="282">
                  <c:v>39630</c:v>
                </c:pt>
                <c:pt idx="283">
                  <c:v>39661</c:v>
                </c:pt>
                <c:pt idx="284">
                  <c:v>39692</c:v>
                </c:pt>
                <c:pt idx="285">
                  <c:v>39722</c:v>
                </c:pt>
                <c:pt idx="286">
                  <c:v>39753</c:v>
                </c:pt>
                <c:pt idx="287">
                  <c:v>39783</c:v>
                </c:pt>
                <c:pt idx="288">
                  <c:v>39814</c:v>
                </c:pt>
                <c:pt idx="289">
                  <c:v>39845</c:v>
                </c:pt>
                <c:pt idx="290">
                  <c:v>39873</c:v>
                </c:pt>
                <c:pt idx="291">
                  <c:v>39904</c:v>
                </c:pt>
                <c:pt idx="292">
                  <c:v>39934</c:v>
                </c:pt>
                <c:pt idx="293">
                  <c:v>39965</c:v>
                </c:pt>
                <c:pt idx="294">
                  <c:v>39995</c:v>
                </c:pt>
                <c:pt idx="295">
                  <c:v>40026</c:v>
                </c:pt>
                <c:pt idx="296">
                  <c:v>40057</c:v>
                </c:pt>
                <c:pt idx="297">
                  <c:v>40087</c:v>
                </c:pt>
                <c:pt idx="298">
                  <c:v>40118</c:v>
                </c:pt>
                <c:pt idx="299">
                  <c:v>40148</c:v>
                </c:pt>
                <c:pt idx="300">
                  <c:v>40179</c:v>
                </c:pt>
                <c:pt idx="301">
                  <c:v>40210</c:v>
                </c:pt>
                <c:pt idx="302">
                  <c:v>40238</c:v>
                </c:pt>
                <c:pt idx="303">
                  <c:v>40269</c:v>
                </c:pt>
                <c:pt idx="304">
                  <c:v>40299</c:v>
                </c:pt>
                <c:pt idx="305">
                  <c:v>40330</c:v>
                </c:pt>
                <c:pt idx="306">
                  <c:v>40360</c:v>
                </c:pt>
                <c:pt idx="307">
                  <c:v>40391</c:v>
                </c:pt>
                <c:pt idx="308">
                  <c:v>40422</c:v>
                </c:pt>
                <c:pt idx="309">
                  <c:v>40452</c:v>
                </c:pt>
                <c:pt idx="310">
                  <c:v>40483</c:v>
                </c:pt>
                <c:pt idx="311">
                  <c:v>40513</c:v>
                </c:pt>
                <c:pt idx="312">
                  <c:v>40544</c:v>
                </c:pt>
                <c:pt idx="313">
                  <c:v>40575</c:v>
                </c:pt>
                <c:pt idx="314">
                  <c:v>40603</c:v>
                </c:pt>
                <c:pt idx="315">
                  <c:v>40634</c:v>
                </c:pt>
                <c:pt idx="316">
                  <c:v>40664</c:v>
                </c:pt>
                <c:pt idx="317">
                  <c:v>40695</c:v>
                </c:pt>
                <c:pt idx="318">
                  <c:v>40725</c:v>
                </c:pt>
                <c:pt idx="319">
                  <c:v>40756</c:v>
                </c:pt>
                <c:pt idx="320">
                  <c:v>40787</c:v>
                </c:pt>
                <c:pt idx="321">
                  <c:v>40817</c:v>
                </c:pt>
                <c:pt idx="322">
                  <c:v>40848</c:v>
                </c:pt>
                <c:pt idx="323">
                  <c:v>40878</c:v>
                </c:pt>
                <c:pt idx="324">
                  <c:v>40909</c:v>
                </c:pt>
                <c:pt idx="325">
                  <c:v>40940</c:v>
                </c:pt>
                <c:pt idx="326">
                  <c:v>40969</c:v>
                </c:pt>
                <c:pt idx="327">
                  <c:v>41000</c:v>
                </c:pt>
                <c:pt idx="328">
                  <c:v>41030</c:v>
                </c:pt>
                <c:pt idx="329">
                  <c:v>41061</c:v>
                </c:pt>
                <c:pt idx="330">
                  <c:v>41091</c:v>
                </c:pt>
                <c:pt idx="331">
                  <c:v>41122</c:v>
                </c:pt>
                <c:pt idx="332">
                  <c:v>41153</c:v>
                </c:pt>
                <c:pt idx="333">
                  <c:v>41183</c:v>
                </c:pt>
                <c:pt idx="334">
                  <c:v>41214</c:v>
                </c:pt>
                <c:pt idx="335">
                  <c:v>41244</c:v>
                </c:pt>
                <c:pt idx="336">
                  <c:v>41275</c:v>
                </c:pt>
                <c:pt idx="337">
                  <c:v>41306</c:v>
                </c:pt>
                <c:pt idx="338">
                  <c:v>41334</c:v>
                </c:pt>
                <c:pt idx="339">
                  <c:v>41365</c:v>
                </c:pt>
                <c:pt idx="340">
                  <c:v>41395</c:v>
                </c:pt>
                <c:pt idx="341">
                  <c:v>41426</c:v>
                </c:pt>
                <c:pt idx="342">
                  <c:v>41456</c:v>
                </c:pt>
                <c:pt idx="343">
                  <c:v>41487</c:v>
                </c:pt>
                <c:pt idx="344">
                  <c:v>41518</c:v>
                </c:pt>
                <c:pt idx="345">
                  <c:v>41548</c:v>
                </c:pt>
                <c:pt idx="346">
                  <c:v>41579</c:v>
                </c:pt>
                <c:pt idx="347">
                  <c:v>41609</c:v>
                </c:pt>
                <c:pt idx="348">
                  <c:v>41640</c:v>
                </c:pt>
                <c:pt idx="349">
                  <c:v>41671</c:v>
                </c:pt>
                <c:pt idx="350">
                  <c:v>41699</c:v>
                </c:pt>
                <c:pt idx="351">
                  <c:v>41730</c:v>
                </c:pt>
                <c:pt idx="352">
                  <c:v>41760</c:v>
                </c:pt>
                <c:pt idx="353">
                  <c:v>41791</c:v>
                </c:pt>
                <c:pt idx="354">
                  <c:v>41821</c:v>
                </c:pt>
                <c:pt idx="355">
                  <c:v>41852</c:v>
                </c:pt>
                <c:pt idx="356">
                  <c:v>41883</c:v>
                </c:pt>
                <c:pt idx="357">
                  <c:v>41913</c:v>
                </c:pt>
                <c:pt idx="358">
                  <c:v>41944</c:v>
                </c:pt>
                <c:pt idx="359">
                  <c:v>41974</c:v>
                </c:pt>
                <c:pt idx="360">
                  <c:v>42005</c:v>
                </c:pt>
                <c:pt idx="361">
                  <c:v>42036</c:v>
                </c:pt>
                <c:pt idx="362">
                  <c:v>42064</c:v>
                </c:pt>
                <c:pt idx="363">
                  <c:v>42095</c:v>
                </c:pt>
                <c:pt idx="364">
                  <c:v>42125</c:v>
                </c:pt>
                <c:pt idx="365">
                  <c:v>42156</c:v>
                </c:pt>
                <c:pt idx="366">
                  <c:v>42186</c:v>
                </c:pt>
                <c:pt idx="367">
                  <c:v>42217</c:v>
                </c:pt>
                <c:pt idx="368">
                  <c:v>42248</c:v>
                </c:pt>
                <c:pt idx="369">
                  <c:v>42278</c:v>
                </c:pt>
                <c:pt idx="370">
                  <c:v>42309</c:v>
                </c:pt>
                <c:pt idx="371">
                  <c:v>42339</c:v>
                </c:pt>
                <c:pt idx="372">
                  <c:v>42370</c:v>
                </c:pt>
                <c:pt idx="373">
                  <c:v>42401</c:v>
                </c:pt>
                <c:pt idx="374">
                  <c:v>42430</c:v>
                </c:pt>
                <c:pt idx="375">
                  <c:v>42461</c:v>
                </c:pt>
                <c:pt idx="376">
                  <c:v>42491</c:v>
                </c:pt>
                <c:pt idx="377">
                  <c:v>42522</c:v>
                </c:pt>
                <c:pt idx="378">
                  <c:v>42552</c:v>
                </c:pt>
                <c:pt idx="379">
                  <c:v>42583</c:v>
                </c:pt>
                <c:pt idx="380">
                  <c:v>42614</c:v>
                </c:pt>
                <c:pt idx="381">
                  <c:v>42644</c:v>
                </c:pt>
                <c:pt idx="382">
                  <c:v>42675</c:v>
                </c:pt>
                <c:pt idx="383">
                  <c:v>42705</c:v>
                </c:pt>
                <c:pt idx="384">
                  <c:v>42736</c:v>
                </c:pt>
                <c:pt idx="385">
                  <c:v>42767</c:v>
                </c:pt>
                <c:pt idx="386">
                  <c:v>42795</c:v>
                </c:pt>
                <c:pt idx="387">
                  <c:v>42826</c:v>
                </c:pt>
                <c:pt idx="388">
                  <c:v>42856</c:v>
                </c:pt>
                <c:pt idx="389">
                  <c:v>42887</c:v>
                </c:pt>
                <c:pt idx="390">
                  <c:v>42917</c:v>
                </c:pt>
                <c:pt idx="391">
                  <c:v>42948</c:v>
                </c:pt>
                <c:pt idx="392">
                  <c:v>42979</c:v>
                </c:pt>
                <c:pt idx="393">
                  <c:v>43009</c:v>
                </c:pt>
                <c:pt idx="394">
                  <c:v>43040</c:v>
                </c:pt>
                <c:pt idx="395">
                  <c:v>43070</c:v>
                </c:pt>
                <c:pt idx="396">
                  <c:v>43101</c:v>
                </c:pt>
                <c:pt idx="397">
                  <c:v>43132</c:v>
                </c:pt>
                <c:pt idx="398">
                  <c:v>43160</c:v>
                </c:pt>
                <c:pt idx="399">
                  <c:v>43191</c:v>
                </c:pt>
                <c:pt idx="400">
                  <c:v>43221</c:v>
                </c:pt>
                <c:pt idx="401">
                  <c:v>43252</c:v>
                </c:pt>
                <c:pt idx="402">
                  <c:v>43282</c:v>
                </c:pt>
                <c:pt idx="403">
                  <c:v>43313</c:v>
                </c:pt>
                <c:pt idx="404">
                  <c:v>43344</c:v>
                </c:pt>
                <c:pt idx="405">
                  <c:v>43374</c:v>
                </c:pt>
                <c:pt idx="406">
                  <c:v>43405</c:v>
                </c:pt>
                <c:pt idx="407">
                  <c:v>43435</c:v>
                </c:pt>
                <c:pt idx="408">
                  <c:v>43466</c:v>
                </c:pt>
                <c:pt idx="409">
                  <c:v>43497</c:v>
                </c:pt>
                <c:pt idx="410">
                  <c:v>43525</c:v>
                </c:pt>
                <c:pt idx="411">
                  <c:v>43556</c:v>
                </c:pt>
                <c:pt idx="412">
                  <c:v>43586</c:v>
                </c:pt>
                <c:pt idx="413">
                  <c:v>43617</c:v>
                </c:pt>
                <c:pt idx="414">
                  <c:v>43647</c:v>
                </c:pt>
                <c:pt idx="415">
                  <c:v>43678</c:v>
                </c:pt>
                <c:pt idx="416">
                  <c:v>43709</c:v>
                </c:pt>
                <c:pt idx="417">
                  <c:v>43739</c:v>
                </c:pt>
                <c:pt idx="418">
                  <c:v>43770</c:v>
                </c:pt>
                <c:pt idx="419">
                  <c:v>43800</c:v>
                </c:pt>
              </c:numCache>
            </c:numRef>
          </c:cat>
          <c:val>
            <c:numRef>
              <c:f>Sheet1!$D$2:$D$421</c:f>
              <c:numCache>
                <c:formatCode>General</c:formatCode>
                <c:ptCount val="420"/>
                <c:pt idx="0">
                  <c:v>26.1</c:v>
                </c:pt>
                <c:pt idx="1">
                  <c:v>-58.3</c:v>
                </c:pt>
                <c:pt idx="2">
                  <c:v>-53.5</c:v>
                </c:pt>
                <c:pt idx="3">
                  <c:v>-17.7</c:v>
                </c:pt>
                <c:pt idx="4">
                  <c:v>34.200000000000003</c:v>
                </c:pt>
                <c:pt idx="5">
                  <c:v>-67.8</c:v>
                </c:pt>
                <c:pt idx="6">
                  <c:v>38.700000000000003</c:v>
                </c:pt>
                <c:pt idx="7">
                  <c:v>9.1</c:v>
                </c:pt>
                <c:pt idx="8">
                  <c:v>-52.7</c:v>
                </c:pt>
                <c:pt idx="9">
                  <c:v>-8.4</c:v>
                </c:pt>
                <c:pt idx="10">
                  <c:v>-11.2</c:v>
                </c:pt>
                <c:pt idx="11">
                  <c:v>155.5</c:v>
                </c:pt>
                <c:pt idx="12">
                  <c:v>-159.5</c:v>
                </c:pt>
                <c:pt idx="13">
                  <c:v>-46</c:v>
                </c:pt>
                <c:pt idx="14">
                  <c:v>-112.2</c:v>
                </c:pt>
                <c:pt idx="15">
                  <c:v>54</c:v>
                </c:pt>
                <c:pt idx="16">
                  <c:v>-62.2</c:v>
                </c:pt>
                <c:pt idx="17">
                  <c:v>-100.4</c:v>
                </c:pt>
                <c:pt idx="18">
                  <c:v>-251.6</c:v>
                </c:pt>
                <c:pt idx="19">
                  <c:v>-199.1</c:v>
                </c:pt>
                <c:pt idx="20">
                  <c:v>-197</c:v>
                </c:pt>
                <c:pt idx="21">
                  <c:v>-199.7</c:v>
                </c:pt>
                <c:pt idx="22">
                  <c:v>-259.3</c:v>
                </c:pt>
                <c:pt idx="23">
                  <c:v>-131.69999999999999</c:v>
                </c:pt>
                <c:pt idx="24">
                  <c:v>-307.3</c:v>
                </c:pt>
                <c:pt idx="25">
                  <c:v>-352.6</c:v>
                </c:pt>
                <c:pt idx="26">
                  <c:v>-274.89999999999998</c:v>
                </c:pt>
                <c:pt idx="27">
                  <c:v>-28.7</c:v>
                </c:pt>
                <c:pt idx="28">
                  <c:v>-286</c:v>
                </c:pt>
                <c:pt idx="29">
                  <c:v>-274.5</c:v>
                </c:pt>
                <c:pt idx="30">
                  <c:v>-332.6</c:v>
                </c:pt>
                <c:pt idx="31">
                  <c:v>-319.89999999999998</c:v>
                </c:pt>
                <c:pt idx="32">
                  <c:v>-245.5</c:v>
                </c:pt>
                <c:pt idx="33">
                  <c:v>-191</c:v>
                </c:pt>
                <c:pt idx="34">
                  <c:v>-139.30000000000001</c:v>
                </c:pt>
                <c:pt idx="35">
                  <c:v>-44</c:v>
                </c:pt>
                <c:pt idx="36">
                  <c:v>-363.3</c:v>
                </c:pt>
                <c:pt idx="37">
                  <c:v>-290.3</c:v>
                </c:pt>
                <c:pt idx="38">
                  <c:v>-102.1</c:v>
                </c:pt>
                <c:pt idx="39">
                  <c:v>-105.4</c:v>
                </c:pt>
                <c:pt idx="40">
                  <c:v>-301.3</c:v>
                </c:pt>
                <c:pt idx="41">
                  <c:v>-217.6</c:v>
                </c:pt>
                <c:pt idx="42">
                  <c:v>-278</c:v>
                </c:pt>
                <c:pt idx="43">
                  <c:v>-379.5</c:v>
                </c:pt>
                <c:pt idx="44">
                  <c:v>-396.9</c:v>
                </c:pt>
                <c:pt idx="45">
                  <c:v>-421.1</c:v>
                </c:pt>
                <c:pt idx="46">
                  <c:v>-349.5</c:v>
                </c:pt>
                <c:pt idx="47">
                  <c:v>-284.3</c:v>
                </c:pt>
                <c:pt idx="48">
                  <c:v>-349.9</c:v>
                </c:pt>
                <c:pt idx="49">
                  <c:v>-333.4</c:v>
                </c:pt>
                <c:pt idx="50">
                  <c:v>-101.9</c:v>
                </c:pt>
                <c:pt idx="51">
                  <c:v>-313.2</c:v>
                </c:pt>
                <c:pt idx="52">
                  <c:v>-455.5</c:v>
                </c:pt>
                <c:pt idx="53">
                  <c:v>-659</c:v>
                </c:pt>
                <c:pt idx="54">
                  <c:v>-525</c:v>
                </c:pt>
                <c:pt idx="55">
                  <c:v>-591.1</c:v>
                </c:pt>
                <c:pt idx="56">
                  <c:v>-751.4</c:v>
                </c:pt>
                <c:pt idx="57">
                  <c:v>-798</c:v>
                </c:pt>
                <c:pt idx="58">
                  <c:v>-828.8</c:v>
                </c:pt>
                <c:pt idx="59">
                  <c:v>-527.1</c:v>
                </c:pt>
                <c:pt idx="60">
                  <c:v>-824.9</c:v>
                </c:pt>
                <c:pt idx="61">
                  <c:v>-474.2</c:v>
                </c:pt>
                <c:pt idx="62">
                  <c:v>-554.9</c:v>
                </c:pt>
                <c:pt idx="63">
                  <c:v>-652.79999999999995</c:v>
                </c:pt>
                <c:pt idx="64">
                  <c:v>-793.6</c:v>
                </c:pt>
                <c:pt idx="65">
                  <c:v>-812.7</c:v>
                </c:pt>
                <c:pt idx="66" formatCode="#,##0.00">
                  <c:v>-1098.0999999999999</c:v>
                </c:pt>
                <c:pt idx="67" formatCode="#,##0.00">
                  <c:v>-1160.2</c:v>
                </c:pt>
                <c:pt idx="68" formatCode="#,##0.00">
                  <c:v>-1073.5</c:v>
                </c:pt>
                <c:pt idx="69" formatCode="#,##0.00">
                  <c:v>-1193.0999999999999</c:v>
                </c:pt>
                <c:pt idx="70" formatCode="#,##0.00">
                  <c:v>-1040</c:v>
                </c:pt>
                <c:pt idx="71">
                  <c:v>-753</c:v>
                </c:pt>
                <c:pt idx="72">
                  <c:v>-915.6</c:v>
                </c:pt>
                <c:pt idx="73">
                  <c:v>-766.1</c:v>
                </c:pt>
                <c:pt idx="74">
                  <c:v>-502</c:v>
                </c:pt>
                <c:pt idx="75">
                  <c:v>-663.9</c:v>
                </c:pt>
                <c:pt idx="76">
                  <c:v>-755.5</c:v>
                </c:pt>
                <c:pt idx="77">
                  <c:v>-995.3</c:v>
                </c:pt>
                <c:pt idx="78" formatCode="#,##0.00">
                  <c:v>-1290.4000000000001</c:v>
                </c:pt>
                <c:pt idx="79" formatCode="#,##0.00">
                  <c:v>-1307.2</c:v>
                </c:pt>
                <c:pt idx="80" formatCode="#,##0.00">
                  <c:v>-1434.4</c:v>
                </c:pt>
                <c:pt idx="81" formatCode="#,##0.00">
                  <c:v>-1684.1</c:v>
                </c:pt>
                <c:pt idx="82" formatCode="#,##0.00">
                  <c:v>-1362.3</c:v>
                </c:pt>
                <c:pt idx="83" formatCode="#,##0.00">
                  <c:v>-1014.2</c:v>
                </c:pt>
                <c:pt idx="84" formatCode="#,##0.00">
                  <c:v>-1410.1</c:v>
                </c:pt>
                <c:pt idx="85" formatCode="#,##0.00">
                  <c:v>-1222.5999999999999</c:v>
                </c:pt>
                <c:pt idx="86">
                  <c:v>-795.5</c:v>
                </c:pt>
                <c:pt idx="87" formatCode="#,##0.00">
                  <c:v>-1096.9000000000001</c:v>
                </c:pt>
                <c:pt idx="88" formatCode="#,##0.00">
                  <c:v>-1232.2</c:v>
                </c:pt>
                <c:pt idx="89" formatCode="#,##0.00">
                  <c:v>-1490</c:v>
                </c:pt>
                <c:pt idx="90" formatCode="#,##0.00">
                  <c:v>-2065</c:v>
                </c:pt>
                <c:pt idx="91" formatCode="#,##0.00">
                  <c:v>-1882.6</c:v>
                </c:pt>
                <c:pt idx="92" formatCode="#,##0.00">
                  <c:v>-2271.1999999999998</c:v>
                </c:pt>
                <c:pt idx="93" formatCode="#,##0.00">
                  <c:v>-2002.1</c:v>
                </c:pt>
                <c:pt idx="94" formatCode="#,##0.00">
                  <c:v>-1695.5</c:v>
                </c:pt>
                <c:pt idx="95" formatCode="#,##0.00">
                  <c:v>-1145.3</c:v>
                </c:pt>
                <c:pt idx="96" formatCode="#,##0.00">
                  <c:v>-1566.9</c:v>
                </c:pt>
                <c:pt idx="97" formatCode="#,##0.00">
                  <c:v>-1178.5999999999999</c:v>
                </c:pt>
                <c:pt idx="98" formatCode="#,##0.00">
                  <c:v>-1461.6</c:v>
                </c:pt>
                <c:pt idx="99" formatCode="#,##0.00">
                  <c:v>-1497.9</c:v>
                </c:pt>
                <c:pt idx="100" formatCode="#,##0.00">
                  <c:v>-1790.1</c:v>
                </c:pt>
                <c:pt idx="101" formatCode="#,##0.00">
                  <c:v>-1999.4</c:v>
                </c:pt>
                <c:pt idx="102" formatCode="#,##0.00">
                  <c:v>-2269.5</c:v>
                </c:pt>
                <c:pt idx="103" formatCode="#,##0.00">
                  <c:v>-2456.8000000000002</c:v>
                </c:pt>
                <c:pt idx="104" formatCode="#,##0.00">
                  <c:v>-2502.5</c:v>
                </c:pt>
                <c:pt idx="105" formatCode="#,##0.00">
                  <c:v>-2653.8</c:v>
                </c:pt>
                <c:pt idx="106" formatCode="#,##0.00">
                  <c:v>-2117.8000000000002</c:v>
                </c:pt>
                <c:pt idx="107" formatCode="#,##0.00">
                  <c:v>-1282.0999999999999</c:v>
                </c:pt>
                <c:pt idx="108" formatCode="#,##0.00">
                  <c:v>-2212.1</c:v>
                </c:pt>
                <c:pt idx="109" formatCode="#,##0.00">
                  <c:v>-1621.3</c:v>
                </c:pt>
                <c:pt idx="110" formatCode="#,##0.00">
                  <c:v>-1399.3</c:v>
                </c:pt>
                <c:pt idx="111" formatCode="#,##0.00">
                  <c:v>-1778.9</c:v>
                </c:pt>
                <c:pt idx="112" formatCode="#,##0.00">
                  <c:v>-2221.6999999999998</c:v>
                </c:pt>
                <c:pt idx="113" formatCode="#,##0.00">
                  <c:v>-2453.9</c:v>
                </c:pt>
                <c:pt idx="114" formatCode="#,##0.00">
                  <c:v>-2675</c:v>
                </c:pt>
                <c:pt idx="115" formatCode="#,##0.00">
                  <c:v>-3239.4</c:v>
                </c:pt>
                <c:pt idx="116" formatCode="#,##0.00">
                  <c:v>-3505.9</c:v>
                </c:pt>
                <c:pt idx="117" formatCode="#,##0.00">
                  <c:v>-3482.8</c:v>
                </c:pt>
                <c:pt idx="118" formatCode="#,##0.00">
                  <c:v>-2886.3</c:v>
                </c:pt>
                <c:pt idx="119" formatCode="#,##0.00">
                  <c:v>-2028.5</c:v>
                </c:pt>
                <c:pt idx="120" formatCode="#,##0.00">
                  <c:v>-2705.7</c:v>
                </c:pt>
                <c:pt idx="121" formatCode="#,##0.00">
                  <c:v>-1916</c:v>
                </c:pt>
                <c:pt idx="122" formatCode="#,##0.00">
                  <c:v>-1840.3</c:v>
                </c:pt>
                <c:pt idx="123" formatCode="#,##0.00">
                  <c:v>-2251.9</c:v>
                </c:pt>
                <c:pt idx="124" formatCode="#,##0.00">
                  <c:v>-2823.9</c:v>
                </c:pt>
                <c:pt idx="125" formatCode="#,##0.00">
                  <c:v>-3014</c:v>
                </c:pt>
                <c:pt idx="126" formatCode="#,##0.00">
                  <c:v>-3326.1</c:v>
                </c:pt>
                <c:pt idx="127" formatCode="#,##0.00">
                  <c:v>-3923.3</c:v>
                </c:pt>
                <c:pt idx="128" formatCode="#,##0.00">
                  <c:v>-3624.5</c:v>
                </c:pt>
                <c:pt idx="129" formatCode="#,##0.00">
                  <c:v>-3616.9</c:v>
                </c:pt>
                <c:pt idx="130" formatCode="#,##0.00">
                  <c:v>-2743.3</c:v>
                </c:pt>
                <c:pt idx="131" formatCode="#,##0.00">
                  <c:v>-2003.6</c:v>
                </c:pt>
                <c:pt idx="132" formatCode="#,##0.00">
                  <c:v>-2728.5</c:v>
                </c:pt>
                <c:pt idx="133" formatCode="#,##0.00">
                  <c:v>-2392.6999999999998</c:v>
                </c:pt>
                <c:pt idx="134" formatCode="#,##0.00">
                  <c:v>-1771.2</c:v>
                </c:pt>
                <c:pt idx="135" formatCode="#,##0.00">
                  <c:v>-2406.6</c:v>
                </c:pt>
                <c:pt idx="136" formatCode="#,##0.00">
                  <c:v>-3072.7</c:v>
                </c:pt>
                <c:pt idx="137" formatCode="#,##0.00">
                  <c:v>-3339.6</c:v>
                </c:pt>
                <c:pt idx="138" formatCode="#,##0.00">
                  <c:v>-3818.5</c:v>
                </c:pt>
                <c:pt idx="139" formatCode="#,##0.00">
                  <c:v>-4717.3999999999996</c:v>
                </c:pt>
                <c:pt idx="140" formatCode="#,##0.00">
                  <c:v>-4727.3</c:v>
                </c:pt>
                <c:pt idx="141" formatCode="#,##0.00">
                  <c:v>-4885.3999999999996</c:v>
                </c:pt>
                <c:pt idx="142" formatCode="#,##0.00">
                  <c:v>-2999</c:v>
                </c:pt>
                <c:pt idx="143" formatCode="#,##0.00">
                  <c:v>-2661.3</c:v>
                </c:pt>
                <c:pt idx="144" formatCode="#,##0.00">
                  <c:v>-3729.2</c:v>
                </c:pt>
                <c:pt idx="145" formatCode="#,##0.00">
                  <c:v>-3349.1</c:v>
                </c:pt>
                <c:pt idx="146" formatCode="#,##0.00">
                  <c:v>-2607</c:v>
                </c:pt>
                <c:pt idx="147" formatCode="#,##0.00">
                  <c:v>-3480.3</c:v>
                </c:pt>
                <c:pt idx="148" formatCode="#,##0.00">
                  <c:v>-3738.3</c:v>
                </c:pt>
                <c:pt idx="149" formatCode="#,##0.00">
                  <c:v>-4293.2</c:v>
                </c:pt>
                <c:pt idx="150" formatCode="#,##0.00">
                  <c:v>-4680.1000000000004</c:v>
                </c:pt>
                <c:pt idx="151" formatCode="#,##0.00">
                  <c:v>-5135.6000000000004</c:v>
                </c:pt>
                <c:pt idx="152" formatCode="#,##0.00">
                  <c:v>-5521.6</c:v>
                </c:pt>
                <c:pt idx="153" formatCode="#,##0.00">
                  <c:v>-5167.7</c:v>
                </c:pt>
                <c:pt idx="154" formatCode="#,##0.00">
                  <c:v>-4125</c:v>
                </c:pt>
                <c:pt idx="155" formatCode="#,##0.00">
                  <c:v>-3868.4</c:v>
                </c:pt>
                <c:pt idx="156" formatCode="#,##0.00">
                  <c:v>-4182.1000000000004</c:v>
                </c:pt>
                <c:pt idx="157" formatCode="#,##0.00">
                  <c:v>-3540.3</c:v>
                </c:pt>
                <c:pt idx="158" formatCode="#,##0.00">
                  <c:v>-3763.9</c:v>
                </c:pt>
                <c:pt idx="159" formatCode="#,##0.00">
                  <c:v>-4278</c:v>
                </c:pt>
                <c:pt idx="160" formatCode="#,##0.00">
                  <c:v>-4628.1000000000004</c:v>
                </c:pt>
                <c:pt idx="161" formatCode="#,##0.00">
                  <c:v>-4737.5</c:v>
                </c:pt>
                <c:pt idx="162" formatCode="#,##0.00">
                  <c:v>-5455.4</c:v>
                </c:pt>
                <c:pt idx="163" formatCode="#,##0.00">
                  <c:v>-5910</c:v>
                </c:pt>
                <c:pt idx="164" formatCode="#,##0.00">
                  <c:v>-5910.3</c:v>
                </c:pt>
                <c:pt idx="165" formatCode="#,##0.00">
                  <c:v>-5522.5</c:v>
                </c:pt>
                <c:pt idx="166" formatCode="#,##0.00">
                  <c:v>-5056.8999999999996</c:v>
                </c:pt>
                <c:pt idx="167" formatCode="#,##0.00">
                  <c:v>-3942.4</c:v>
                </c:pt>
                <c:pt idx="168" formatCode="#,##0.00">
                  <c:v>-4872.7</c:v>
                </c:pt>
                <c:pt idx="169" formatCode="#,##0.00">
                  <c:v>-4639.2</c:v>
                </c:pt>
                <c:pt idx="170" formatCode="#,##0.00">
                  <c:v>-4128</c:v>
                </c:pt>
                <c:pt idx="171" formatCode="#,##0.00">
                  <c:v>-4783.8999999999996</c:v>
                </c:pt>
                <c:pt idx="172" formatCode="#,##0.00">
                  <c:v>-5249.3</c:v>
                </c:pt>
                <c:pt idx="173" formatCode="#,##0.00">
                  <c:v>-5675.4</c:v>
                </c:pt>
                <c:pt idx="174" formatCode="#,##0.00">
                  <c:v>-6331.7</c:v>
                </c:pt>
                <c:pt idx="175" formatCode="#,##0.00">
                  <c:v>-6870.8</c:v>
                </c:pt>
                <c:pt idx="176" formatCode="#,##0.00">
                  <c:v>-6872.9</c:v>
                </c:pt>
                <c:pt idx="177" formatCode="#,##0.00">
                  <c:v>-7138.8</c:v>
                </c:pt>
                <c:pt idx="178" formatCode="#,##0.00">
                  <c:v>-6518</c:v>
                </c:pt>
                <c:pt idx="179" formatCode="#,##0.00">
                  <c:v>-5596.4</c:v>
                </c:pt>
                <c:pt idx="180" formatCode="#,##0.00">
                  <c:v>-6039</c:v>
                </c:pt>
                <c:pt idx="181" formatCode="#,##0.00">
                  <c:v>-5611.7</c:v>
                </c:pt>
                <c:pt idx="182" formatCode="#,##0.00">
                  <c:v>-5093.6000000000004</c:v>
                </c:pt>
                <c:pt idx="183" formatCode="#,##0.00">
                  <c:v>-5843</c:v>
                </c:pt>
                <c:pt idx="184" formatCode="#,##0.00">
                  <c:v>-6323.9</c:v>
                </c:pt>
                <c:pt idx="185" formatCode="#,##0.00">
                  <c:v>-7206.1</c:v>
                </c:pt>
                <c:pt idx="186" formatCode="#,##0.00">
                  <c:v>-7603.6</c:v>
                </c:pt>
                <c:pt idx="187" formatCode="#,##0.00">
                  <c:v>-8625</c:v>
                </c:pt>
                <c:pt idx="188" formatCode="#,##0.00">
                  <c:v>-8728.4</c:v>
                </c:pt>
                <c:pt idx="189" formatCode="#,##0.00">
                  <c:v>-9124.2999999999993</c:v>
                </c:pt>
                <c:pt idx="190" formatCode="#,##0.00">
                  <c:v>-7616.4</c:v>
                </c:pt>
                <c:pt idx="191" formatCode="#,##0.00">
                  <c:v>-6018</c:v>
                </c:pt>
                <c:pt idx="192" formatCode="#,##0.00">
                  <c:v>-7240</c:v>
                </c:pt>
                <c:pt idx="193" formatCode="#,##0.00">
                  <c:v>-5085.8</c:v>
                </c:pt>
                <c:pt idx="194" formatCode="#,##0.00">
                  <c:v>-5734.4</c:v>
                </c:pt>
                <c:pt idx="195" formatCode="#,##0.00">
                  <c:v>-6287.9</c:v>
                </c:pt>
                <c:pt idx="196" formatCode="#,##0.00">
                  <c:v>-6161.9</c:v>
                </c:pt>
                <c:pt idx="197" formatCode="#,##0.00">
                  <c:v>-6611.8</c:v>
                </c:pt>
                <c:pt idx="198" formatCode="#,##0.00">
                  <c:v>-7488.3</c:v>
                </c:pt>
                <c:pt idx="199" formatCode="#,##0.00">
                  <c:v>-8113.2</c:v>
                </c:pt>
                <c:pt idx="200" formatCode="#,##0.00">
                  <c:v>-8500</c:v>
                </c:pt>
                <c:pt idx="201" formatCode="#,##0.00">
                  <c:v>-9160.6</c:v>
                </c:pt>
                <c:pt idx="202" formatCode="#,##0.00">
                  <c:v>-7204.3</c:v>
                </c:pt>
                <c:pt idx="203" formatCode="#,##0.00">
                  <c:v>-5507.9</c:v>
                </c:pt>
                <c:pt idx="204" formatCode="#,##0.00">
                  <c:v>-6846.1</c:v>
                </c:pt>
                <c:pt idx="205" formatCode="#,##0.00">
                  <c:v>-6491.3</c:v>
                </c:pt>
                <c:pt idx="206" formatCode="#,##0.00">
                  <c:v>-5638.5</c:v>
                </c:pt>
                <c:pt idx="207" formatCode="#,##0.00">
                  <c:v>-7553.1</c:v>
                </c:pt>
                <c:pt idx="208" formatCode="#,##0.00">
                  <c:v>-8073</c:v>
                </c:pt>
                <c:pt idx="209" formatCode="#,##0.00">
                  <c:v>-8521.2999999999993</c:v>
                </c:pt>
                <c:pt idx="210" formatCode="#,##0.00">
                  <c:v>-9365.2000000000007</c:v>
                </c:pt>
                <c:pt idx="211" formatCode="#,##0.00">
                  <c:v>-10831.6</c:v>
                </c:pt>
                <c:pt idx="212" formatCode="#,##0.00">
                  <c:v>-10267.799999999999</c:v>
                </c:pt>
                <c:pt idx="213" formatCode="#,##0.00">
                  <c:v>-9492.2999999999993</c:v>
                </c:pt>
                <c:pt idx="214" formatCode="#,##0.00">
                  <c:v>-10408.799999999999</c:v>
                </c:pt>
                <c:pt idx="215" formatCode="#,##0.00">
                  <c:v>-9575.9</c:v>
                </c:pt>
                <c:pt idx="216" formatCode="#,##0.00">
                  <c:v>-9333.7000000000007</c:v>
                </c:pt>
                <c:pt idx="217" formatCode="#,##0.00">
                  <c:v>-7581</c:v>
                </c:pt>
                <c:pt idx="218" formatCode="#,##0.00">
                  <c:v>-7686.9</c:v>
                </c:pt>
                <c:pt idx="219" formatCode="#,##0.00">
                  <c:v>-9399.9</c:v>
                </c:pt>
                <c:pt idx="220" formatCode="#,##0.00">
                  <c:v>-9900.4</c:v>
                </c:pt>
                <c:pt idx="221" formatCode="#,##0.00">
                  <c:v>-10007.700000000001</c:v>
                </c:pt>
                <c:pt idx="222" formatCode="#,##0.00">
                  <c:v>-11371.2</c:v>
                </c:pt>
                <c:pt idx="223" formatCode="#,##0.00">
                  <c:v>-11730.4</c:v>
                </c:pt>
                <c:pt idx="224" formatCode="#,##0.00">
                  <c:v>-12656.5</c:v>
                </c:pt>
                <c:pt idx="225" formatCode="#,##0.00">
                  <c:v>-13680</c:v>
                </c:pt>
                <c:pt idx="226" formatCode="#,##0.00">
                  <c:v>-10837.3</c:v>
                </c:pt>
                <c:pt idx="227" formatCode="#,##0.00">
                  <c:v>-9883.2000000000007</c:v>
                </c:pt>
                <c:pt idx="228" formatCode="#,##0.00">
                  <c:v>-11460</c:v>
                </c:pt>
                <c:pt idx="229" formatCode="#,##0.00">
                  <c:v>-8287.7999999999993</c:v>
                </c:pt>
                <c:pt idx="230" formatCode="#,##0.00">
                  <c:v>-10425.5</c:v>
                </c:pt>
                <c:pt idx="231" formatCode="#,##0.00">
                  <c:v>-12010.2</c:v>
                </c:pt>
                <c:pt idx="232" formatCode="#,##0.00">
                  <c:v>-12193</c:v>
                </c:pt>
                <c:pt idx="233" formatCode="#,##0.00">
                  <c:v>-14097</c:v>
                </c:pt>
                <c:pt idx="234" formatCode="#,##0.00">
                  <c:v>-14894.2</c:v>
                </c:pt>
                <c:pt idx="235" formatCode="#,##0.00">
                  <c:v>-15393</c:v>
                </c:pt>
                <c:pt idx="236" formatCode="#,##0.00">
                  <c:v>-15525.5</c:v>
                </c:pt>
                <c:pt idx="237" formatCode="#,##0.00">
                  <c:v>-16771.400000000001</c:v>
                </c:pt>
                <c:pt idx="238" formatCode="#,##0.00">
                  <c:v>-16714.5</c:v>
                </c:pt>
                <c:pt idx="239" formatCode="#,##0.00">
                  <c:v>-14166</c:v>
                </c:pt>
                <c:pt idx="240" formatCode="#,##0.00">
                  <c:v>-15276.5</c:v>
                </c:pt>
                <c:pt idx="241" formatCode="#,##0.00">
                  <c:v>-13829.5</c:v>
                </c:pt>
                <c:pt idx="242" formatCode="#,##0.00">
                  <c:v>-12848.6</c:v>
                </c:pt>
                <c:pt idx="243" formatCode="#,##0.00">
                  <c:v>-14776.6</c:v>
                </c:pt>
                <c:pt idx="244" formatCode="#,##0.00">
                  <c:v>-15816.4</c:v>
                </c:pt>
                <c:pt idx="245" formatCode="#,##0.00">
                  <c:v>-17545.8</c:v>
                </c:pt>
                <c:pt idx="246" formatCode="#,##0.00">
                  <c:v>-17641.099999999999</c:v>
                </c:pt>
                <c:pt idx="247" formatCode="#,##0.00">
                  <c:v>-18532.599999999999</c:v>
                </c:pt>
                <c:pt idx="248" formatCode="#,##0.00">
                  <c:v>-20085.400000000001</c:v>
                </c:pt>
                <c:pt idx="249" formatCode="#,##0.00">
                  <c:v>-20435.3</c:v>
                </c:pt>
                <c:pt idx="250" formatCode="#,##0.00">
                  <c:v>-18536.099999999999</c:v>
                </c:pt>
                <c:pt idx="251" formatCode="#,##0.00">
                  <c:v>-16221</c:v>
                </c:pt>
                <c:pt idx="252" formatCode="#,##0.00">
                  <c:v>-17903.099999999999</c:v>
                </c:pt>
                <c:pt idx="253" formatCode="#,##0.00">
                  <c:v>-13807</c:v>
                </c:pt>
                <c:pt idx="254" formatCode="#,##0.00">
                  <c:v>-15572.4</c:v>
                </c:pt>
                <c:pt idx="255" formatCode="#,##0.00">
                  <c:v>-17130.7</c:v>
                </c:pt>
                <c:pt idx="256" formatCode="#,##0.00">
                  <c:v>-17816.7</c:v>
                </c:pt>
                <c:pt idx="257" formatCode="#,##0.00">
                  <c:v>-19641.7</c:v>
                </c:pt>
                <c:pt idx="258" formatCode="#,##0.00">
                  <c:v>-19572</c:v>
                </c:pt>
                <c:pt idx="259" formatCode="#,##0.00">
                  <c:v>-21955.200000000001</c:v>
                </c:pt>
                <c:pt idx="260" formatCode="#,##0.00">
                  <c:v>-22926</c:v>
                </c:pt>
                <c:pt idx="261" formatCode="#,##0.00">
                  <c:v>-24397.3</c:v>
                </c:pt>
                <c:pt idx="262" formatCode="#,##0.00">
                  <c:v>-22966</c:v>
                </c:pt>
                <c:pt idx="263" formatCode="#,##0.00">
                  <c:v>-18900.599999999999</c:v>
                </c:pt>
                <c:pt idx="264" formatCode="#,##0.00">
                  <c:v>-21198.7</c:v>
                </c:pt>
                <c:pt idx="265" formatCode="#,##0.00">
                  <c:v>-18404.900000000001</c:v>
                </c:pt>
                <c:pt idx="266" formatCode="#,##0.00">
                  <c:v>-17148.8</c:v>
                </c:pt>
                <c:pt idx="267" formatCode="#,##0.00">
                  <c:v>-19483.599999999999</c:v>
                </c:pt>
                <c:pt idx="268" formatCode="#,##0.00">
                  <c:v>-20052.3</c:v>
                </c:pt>
                <c:pt idx="269" formatCode="#,##0.00">
                  <c:v>-21160.1</c:v>
                </c:pt>
                <c:pt idx="270" formatCode="#,##0.00">
                  <c:v>-23808.6</c:v>
                </c:pt>
                <c:pt idx="271" formatCode="#,##0.00">
                  <c:v>-22541.7</c:v>
                </c:pt>
                <c:pt idx="272" formatCode="#,##0.00">
                  <c:v>-23810.3</c:v>
                </c:pt>
                <c:pt idx="273" formatCode="#,##0.00">
                  <c:v>-25871.3</c:v>
                </c:pt>
                <c:pt idx="274" formatCode="#,##0.00">
                  <c:v>-23932.799999999999</c:v>
                </c:pt>
                <c:pt idx="275" formatCode="#,##0.00">
                  <c:v>-18793.7</c:v>
                </c:pt>
                <c:pt idx="276" formatCode="#,##0.00">
                  <c:v>-20312.8</c:v>
                </c:pt>
                <c:pt idx="277" formatCode="#,##0.00">
                  <c:v>-18354.7</c:v>
                </c:pt>
                <c:pt idx="278" formatCode="#,##0.00">
                  <c:v>-16077.9</c:v>
                </c:pt>
                <c:pt idx="279" formatCode="#,##0.00">
                  <c:v>-20238.599999999999</c:v>
                </c:pt>
                <c:pt idx="280" formatCode="#,##0.00">
                  <c:v>-21049.4</c:v>
                </c:pt>
                <c:pt idx="281" formatCode="#,##0.00">
                  <c:v>-21429.599999999999</c:v>
                </c:pt>
                <c:pt idx="282" formatCode="#,##0.00">
                  <c:v>-24876.799999999999</c:v>
                </c:pt>
                <c:pt idx="283" formatCode="#,##0.00">
                  <c:v>-25333.5</c:v>
                </c:pt>
                <c:pt idx="284" formatCode="#,##0.00">
                  <c:v>-27765.9</c:v>
                </c:pt>
                <c:pt idx="285" formatCode="#,##0.00">
                  <c:v>-27956.7</c:v>
                </c:pt>
                <c:pt idx="286" formatCode="#,##0.00">
                  <c:v>-23057.200000000001</c:v>
                </c:pt>
                <c:pt idx="287" formatCode="#,##0.00">
                  <c:v>-19879.7</c:v>
                </c:pt>
                <c:pt idx="288" formatCode="#,##0.00">
                  <c:v>-20569.900000000001</c:v>
                </c:pt>
                <c:pt idx="289" formatCode="#,##0.00">
                  <c:v>-14196.1</c:v>
                </c:pt>
                <c:pt idx="290">
                  <c:v>-15617.8</c:v>
                </c:pt>
                <c:pt idx="291">
                  <c:v>-16753.8</c:v>
                </c:pt>
                <c:pt idx="292">
                  <c:v>-17483.8</c:v>
                </c:pt>
                <c:pt idx="293">
                  <c:v>-18430</c:v>
                </c:pt>
                <c:pt idx="294">
                  <c:v>-20416.900000000001</c:v>
                </c:pt>
                <c:pt idx="295" formatCode="#,##0.00">
                  <c:v>-20231.7</c:v>
                </c:pt>
                <c:pt idx="296" formatCode="#,##0.00">
                  <c:v>-22101.200000000001</c:v>
                </c:pt>
                <c:pt idx="297" formatCode="#,##0.00">
                  <c:v>-22663.4</c:v>
                </c:pt>
                <c:pt idx="298" formatCode="#,##0.00">
                  <c:v>-20223.599999999999</c:v>
                </c:pt>
                <c:pt idx="299" formatCode="#,##0.00">
                  <c:v>-18138.099999999999</c:v>
                </c:pt>
                <c:pt idx="300" formatCode="#,##0.00">
                  <c:v>-18296.3</c:v>
                </c:pt>
                <c:pt idx="301" formatCode="#,##0.00">
                  <c:v>-16508.8</c:v>
                </c:pt>
                <c:pt idx="302" formatCode="#,##0.00">
                  <c:v>-16896.599999999999</c:v>
                </c:pt>
                <c:pt idx="303" formatCode="#,##0.00">
                  <c:v>-19314.5</c:v>
                </c:pt>
                <c:pt idx="304" formatCode="#,##0.00">
                  <c:v>-22284.1</c:v>
                </c:pt>
                <c:pt idx="305" formatCode="#,##0.00">
                  <c:v>-26151.5</c:v>
                </c:pt>
                <c:pt idx="306" formatCode="#,##0.00">
                  <c:v>-25915.3</c:v>
                </c:pt>
                <c:pt idx="307" formatCode="#,##0.00">
                  <c:v>-28035</c:v>
                </c:pt>
                <c:pt idx="308" formatCode="#,##0.00">
                  <c:v>-27830.9</c:v>
                </c:pt>
                <c:pt idx="309" formatCode="#,##0.00">
                  <c:v>-25516.799999999999</c:v>
                </c:pt>
                <c:pt idx="310" formatCode="#,##0.00">
                  <c:v>-25634.2</c:v>
                </c:pt>
                <c:pt idx="311" formatCode="#,##0.00">
                  <c:v>-20681.5</c:v>
                </c:pt>
                <c:pt idx="312" formatCode="#,##0.00">
                  <c:v>-23359.599999999999</c:v>
                </c:pt>
                <c:pt idx="313" formatCode="#,##0.00">
                  <c:v>-18861.400000000001</c:v>
                </c:pt>
                <c:pt idx="314" formatCode="#,##0.00">
                  <c:v>-18035.900000000001</c:v>
                </c:pt>
                <c:pt idx="315" formatCode="#,##0.00">
                  <c:v>-21579.8</c:v>
                </c:pt>
                <c:pt idx="316" formatCode="#,##0.00">
                  <c:v>-24938.9</c:v>
                </c:pt>
                <c:pt idx="317" formatCode="#,##0.00">
                  <c:v>-26507.8</c:v>
                </c:pt>
                <c:pt idx="318" formatCode="#,##0.00">
                  <c:v>-26994.3</c:v>
                </c:pt>
                <c:pt idx="319" formatCode="#,##0.00">
                  <c:v>-28952.5</c:v>
                </c:pt>
                <c:pt idx="320" formatCode="#,##0.00">
                  <c:v>-28048.6</c:v>
                </c:pt>
                <c:pt idx="321" formatCode="#,##0.00">
                  <c:v>-28078.5</c:v>
                </c:pt>
                <c:pt idx="322" formatCode="#,##0.00">
                  <c:v>-26767.7</c:v>
                </c:pt>
                <c:pt idx="323" formatCode="#,##0.00">
                  <c:v>-23124.6</c:v>
                </c:pt>
                <c:pt idx="324" formatCode="#,##0.00">
                  <c:v>-26057.8</c:v>
                </c:pt>
                <c:pt idx="325" formatCode="#,##0.00">
                  <c:v>-19320.099999999999</c:v>
                </c:pt>
                <c:pt idx="326" formatCode="#,##0.00">
                  <c:v>-21619.5</c:v>
                </c:pt>
                <c:pt idx="327" formatCode="#,##0.00">
                  <c:v>-24550</c:v>
                </c:pt>
                <c:pt idx="328" formatCode="#,##0.00">
                  <c:v>-25978.9</c:v>
                </c:pt>
                <c:pt idx="329" formatCode="#,##0.00">
                  <c:v>-27472.6</c:v>
                </c:pt>
                <c:pt idx="330" formatCode="#,##0.00">
                  <c:v>-29416.6</c:v>
                </c:pt>
                <c:pt idx="331" formatCode="#,##0.00">
                  <c:v>-28666.2</c:v>
                </c:pt>
                <c:pt idx="332" formatCode="#,##0.00">
                  <c:v>-29088.7</c:v>
                </c:pt>
                <c:pt idx="333" formatCode="#,##0.00">
                  <c:v>-29434.6</c:v>
                </c:pt>
                <c:pt idx="334" formatCode="#,##0.00">
                  <c:v>-28956.7</c:v>
                </c:pt>
                <c:pt idx="335" formatCode="#,##0.00">
                  <c:v>-24548.9</c:v>
                </c:pt>
                <c:pt idx="336" formatCode="#,##0.00">
                  <c:v>-27810.7</c:v>
                </c:pt>
                <c:pt idx="337" formatCode="#,##0.00">
                  <c:v>-23608.7</c:v>
                </c:pt>
                <c:pt idx="338" formatCode="#,##0.00">
                  <c:v>-17760.599999999999</c:v>
                </c:pt>
                <c:pt idx="339" formatCode="#,##0.00">
                  <c:v>-24187.599999999999</c:v>
                </c:pt>
                <c:pt idx="340" formatCode="#,##0.00">
                  <c:v>-27870.2</c:v>
                </c:pt>
                <c:pt idx="341" formatCode="#,##0.00">
                  <c:v>-26667.599999999999</c:v>
                </c:pt>
                <c:pt idx="342" formatCode="#,##0.00">
                  <c:v>-30082.400000000001</c:v>
                </c:pt>
                <c:pt idx="343" formatCode="#,##0.00">
                  <c:v>-29814.9</c:v>
                </c:pt>
                <c:pt idx="344" formatCode="#,##0.00">
                  <c:v>-30630.6</c:v>
                </c:pt>
                <c:pt idx="345" formatCode="#,##0.00">
                  <c:v>-28743.5</c:v>
                </c:pt>
                <c:pt idx="346" formatCode="#,##0.00">
                  <c:v>-27042.799999999999</c:v>
                </c:pt>
                <c:pt idx="347" formatCode="#,##0.00">
                  <c:v>-24491.7</c:v>
                </c:pt>
                <c:pt idx="348" formatCode="#,##0.00">
                  <c:v>-28012.5</c:v>
                </c:pt>
                <c:pt idx="349" formatCode="#,##0.00">
                  <c:v>-20850.7</c:v>
                </c:pt>
                <c:pt idx="350" formatCode="#,##0.00">
                  <c:v>-20404</c:v>
                </c:pt>
                <c:pt idx="351" formatCode="#,##0.00">
                  <c:v>-27300.400000000001</c:v>
                </c:pt>
                <c:pt idx="352" formatCode="#,##0.00">
                  <c:v>-28837.599999999999</c:v>
                </c:pt>
                <c:pt idx="353" formatCode="#,##0.00">
                  <c:v>-30127.9</c:v>
                </c:pt>
                <c:pt idx="354" formatCode="#,##0.00">
                  <c:v>-30877.1</c:v>
                </c:pt>
                <c:pt idx="355" formatCode="#,##0.00">
                  <c:v>-30297.3</c:v>
                </c:pt>
                <c:pt idx="356" formatCode="#,##0.00">
                  <c:v>-35610.300000000003</c:v>
                </c:pt>
                <c:pt idx="357" formatCode="#,##0.00">
                  <c:v>-32516.2</c:v>
                </c:pt>
                <c:pt idx="358" formatCode="#,##0.00">
                  <c:v>-30192.2</c:v>
                </c:pt>
                <c:pt idx="359" formatCode="#,##0.00">
                  <c:v>-28052.7</c:v>
                </c:pt>
                <c:pt idx="360" formatCode="#,##0.00">
                  <c:v>-28606.400000000001</c:v>
                </c:pt>
                <c:pt idx="361" formatCode="#,##0.00">
                  <c:v>-22540.3</c:v>
                </c:pt>
                <c:pt idx="362" formatCode="#,##0.00">
                  <c:v>-31234.7</c:v>
                </c:pt>
                <c:pt idx="363" formatCode="#,##0.00">
                  <c:v>-26478.3</c:v>
                </c:pt>
                <c:pt idx="364" formatCode="#,##0.00">
                  <c:v>-30452.400000000001</c:v>
                </c:pt>
                <c:pt idx="365" formatCode="#,##0.00">
                  <c:v>-31457.3</c:v>
                </c:pt>
                <c:pt idx="366" formatCode="#,##0.00">
                  <c:v>-31576.6</c:v>
                </c:pt>
                <c:pt idx="367" formatCode="#,##0.00">
                  <c:v>-34950.5</c:v>
                </c:pt>
                <c:pt idx="368" formatCode="#,##0.00">
                  <c:v>-36277</c:v>
                </c:pt>
                <c:pt idx="369" formatCode="#,##0.00">
                  <c:v>-32973.699999999997</c:v>
                </c:pt>
                <c:pt idx="370" formatCode="#,##0.00">
                  <c:v>-31259.5</c:v>
                </c:pt>
                <c:pt idx="371" formatCode="#,##0.00">
                  <c:v>-27887.9</c:v>
                </c:pt>
                <c:pt idx="372" formatCode="#,##0.00">
                  <c:v>-28940.9</c:v>
                </c:pt>
                <c:pt idx="373" formatCode="#,##0.00">
                  <c:v>-28033.5</c:v>
                </c:pt>
                <c:pt idx="374" formatCode="#,##0.00">
                  <c:v>-20924.900000000001</c:v>
                </c:pt>
                <c:pt idx="375" formatCode="#,##0.00">
                  <c:v>-24275.3</c:v>
                </c:pt>
                <c:pt idx="376" formatCode="#,##0.00">
                  <c:v>-28993.200000000001</c:v>
                </c:pt>
                <c:pt idx="377" formatCode="#,##0.00">
                  <c:v>-29717.8</c:v>
                </c:pt>
                <c:pt idx="378" formatCode="#,##0.00">
                  <c:v>-30336.5</c:v>
                </c:pt>
                <c:pt idx="379" formatCode="#,##0.00">
                  <c:v>-33861.199999999997</c:v>
                </c:pt>
                <c:pt idx="380" formatCode="#,##0.00">
                  <c:v>-32519.8</c:v>
                </c:pt>
                <c:pt idx="381" formatCode="#,##0.00">
                  <c:v>-31177.5</c:v>
                </c:pt>
                <c:pt idx="382" formatCode="#,##0.00">
                  <c:v>-30539.1</c:v>
                </c:pt>
                <c:pt idx="383" formatCode="#,##0.00">
                  <c:v>-27696.400000000001</c:v>
                </c:pt>
                <c:pt idx="384" formatCode="#,##0.00">
                  <c:v>-31382</c:v>
                </c:pt>
                <c:pt idx="385" formatCode="#,##0.00">
                  <c:v>-23068.5</c:v>
                </c:pt>
                <c:pt idx="386" formatCode="#,##0.00">
                  <c:v>-24467.8</c:v>
                </c:pt>
                <c:pt idx="387" formatCode="#,##0.00">
                  <c:v>-27660</c:v>
                </c:pt>
                <c:pt idx="388" formatCode="#,##0.00">
                  <c:v>-31920.9</c:v>
                </c:pt>
                <c:pt idx="389" formatCode="#,##0.00">
                  <c:v>-32571.7</c:v>
                </c:pt>
                <c:pt idx="390" formatCode="#,##0.00">
                  <c:v>-33610.1</c:v>
                </c:pt>
                <c:pt idx="391" formatCode="#,##0.00">
                  <c:v>-34989.4</c:v>
                </c:pt>
                <c:pt idx="392" formatCode="#,##0.00">
                  <c:v>-34518</c:v>
                </c:pt>
                <c:pt idx="393" formatCode="#,##0.00">
                  <c:v>-35204.199999999997</c:v>
                </c:pt>
                <c:pt idx="394" formatCode="#,##0.00">
                  <c:v>-35362.800000000003</c:v>
                </c:pt>
                <c:pt idx="395" formatCode="#,##0.00">
                  <c:v>-30820.9</c:v>
                </c:pt>
                <c:pt idx="396" formatCode="#,##0.00">
                  <c:v>-35952.800000000003</c:v>
                </c:pt>
                <c:pt idx="397" formatCode="#,##0.00">
                  <c:v>-29261.5</c:v>
                </c:pt>
                <c:pt idx="398" formatCode="#,##0.00">
                  <c:v>-25874.6</c:v>
                </c:pt>
                <c:pt idx="399" formatCode="#,##0.00">
                  <c:v>-27962</c:v>
                </c:pt>
                <c:pt idx="400" formatCode="#,##0.00">
                  <c:v>-33186.6</c:v>
                </c:pt>
                <c:pt idx="401" formatCode="#,##0.00">
                  <c:v>-33483.800000000003</c:v>
                </c:pt>
                <c:pt idx="402" formatCode="#,##0.00">
                  <c:v>-36834.300000000003</c:v>
                </c:pt>
                <c:pt idx="403" formatCode="#,##0.00">
                  <c:v>-38569.599999999999</c:v>
                </c:pt>
                <c:pt idx="404" formatCode="#,##0.00">
                  <c:v>-40243</c:v>
                </c:pt>
                <c:pt idx="405" formatCode="#,##0.00">
                  <c:v>-43102.5</c:v>
                </c:pt>
                <c:pt idx="406" formatCode="#,##0.00">
                  <c:v>-37860.800000000003</c:v>
                </c:pt>
                <c:pt idx="407" formatCode="#,##0.00">
                  <c:v>-36830.5</c:v>
                </c:pt>
                <c:pt idx="408" formatCode="#,##0.00">
                  <c:v>-34469.5</c:v>
                </c:pt>
                <c:pt idx="409" formatCode="#,##0.00">
                  <c:v>-24760.799999999999</c:v>
                </c:pt>
                <c:pt idx="410" formatCode="#,##0.00">
                  <c:v>-20749.099999999999</c:v>
                </c:pt>
                <c:pt idx="411" formatCode="#,##0.00">
                  <c:v>-26902.6</c:v>
                </c:pt>
                <c:pt idx="412" formatCode="#,##0.00">
                  <c:v>-30194.6</c:v>
                </c:pt>
                <c:pt idx="413" formatCode="#,##0.00">
                  <c:v>-29967.599999999999</c:v>
                </c:pt>
                <c:pt idx="414" formatCode="#,##0.00">
                  <c:v>-32775</c:v>
                </c:pt>
                <c:pt idx="415" formatCode="#,##0.00">
                  <c:v>-31756.6</c:v>
                </c:pt>
                <c:pt idx="416" formatCode="#,##0.00">
                  <c:v>-31622.5</c:v>
                </c:pt>
                <c:pt idx="417" formatCode="#,##0.00">
                  <c:v>-31259.3</c:v>
                </c:pt>
                <c:pt idx="418" formatCode="#,##0.00">
                  <c:v>-26365.7</c:v>
                </c:pt>
                <c:pt idx="419" formatCode="#,##0.00">
                  <c:v>-24793.3</c:v>
                </c:pt>
              </c:numCache>
            </c:numRef>
          </c:val>
          <c:smooth val="0"/>
          <c:extLst>
            <c:ext xmlns:c16="http://schemas.microsoft.com/office/drawing/2014/chart" uri="{C3380CC4-5D6E-409C-BE32-E72D297353CC}">
              <c16:uniqueId val="{00000002-44D7-40AF-9405-C67D6B81ED8D}"/>
            </c:ext>
          </c:extLst>
        </c:ser>
        <c:dLbls>
          <c:showLegendKey val="0"/>
          <c:showVal val="0"/>
          <c:showCatName val="0"/>
          <c:showSerName val="0"/>
          <c:showPercent val="0"/>
          <c:showBubbleSize val="0"/>
        </c:dLbls>
        <c:marker val="1"/>
        <c:smooth val="0"/>
        <c:axId val="193288832"/>
        <c:axId val="193290624"/>
      </c:lineChart>
      <c:dateAx>
        <c:axId val="193276928"/>
        <c:scaling>
          <c:orientation val="minMax"/>
        </c:scaling>
        <c:delete val="0"/>
        <c:axPos val="b"/>
        <c:numFmt formatCode="mmm\-yy" sourceLinked="0"/>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197" b="0" i="0" u="none" strike="noStrike" kern="1200" baseline="0">
                <a:solidFill>
                  <a:schemeClr val="tx1"/>
                </a:solidFill>
                <a:latin typeface="+mn-lt"/>
                <a:ea typeface="+mn-ea"/>
                <a:cs typeface="+mn-cs"/>
              </a:defRPr>
            </a:pPr>
            <a:endParaRPr lang="pt-BR"/>
          </a:p>
        </c:txPr>
        <c:crossAx val="193286912"/>
        <c:crosses val="autoZero"/>
        <c:auto val="1"/>
        <c:lblOffset val="100"/>
        <c:baseTimeUnit val="months"/>
        <c:majorUnit val="12"/>
        <c:majorTimeUnit val="months"/>
      </c:dateAx>
      <c:valAx>
        <c:axId val="193286912"/>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pt-BR"/>
          </a:p>
        </c:txPr>
        <c:crossAx val="193276928"/>
        <c:crosses val="autoZero"/>
        <c:crossBetween val="between"/>
        <c:dispUnits>
          <c:builtInUnit val="thousands"/>
        </c:dispUnits>
      </c:valAx>
      <c:dateAx>
        <c:axId val="193288832"/>
        <c:scaling>
          <c:orientation val="minMax"/>
        </c:scaling>
        <c:delete val="1"/>
        <c:axPos val="b"/>
        <c:numFmt formatCode="mmm\-yy" sourceLinked="1"/>
        <c:majorTickMark val="out"/>
        <c:minorTickMark val="none"/>
        <c:tickLblPos val="none"/>
        <c:crossAx val="193290624"/>
        <c:crosses val="autoZero"/>
        <c:auto val="1"/>
        <c:lblOffset val="100"/>
        <c:baseTimeUnit val="months"/>
      </c:dateAx>
      <c:valAx>
        <c:axId val="193290624"/>
        <c:scaling>
          <c:orientation val="minMax"/>
        </c:scaling>
        <c:delete val="0"/>
        <c:axPos val="r"/>
        <c:numFmt formatCode="#,##0" sourceLinked="0"/>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pt-BR"/>
          </a:p>
        </c:txPr>
        <c:crossAx val="193288832"/>
        <c:crosses val="max"/>
        <c:crossBetween val="between"/>
        <c:dispUnits>
          <c:builtInUnit val="thousands"/>
        </c:dispUnits>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3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Column1</c:v>
                </c:pt>
              </c:strCache>
            </c:strRef>
          </c:tx>
          <c:dPt>
            <c:idx val="0"/>
            <c:bubble3D val="0"/>
            <c:spPr>
              <a:solidFill>
                <a:schemeClr val="accent2">
                  <a:lumMod val="50000"/>
                </a:schemeClr>
              </a:solidFill>
            </c:spPr>
            <c:extLst>
              <c:ext xmlns:c16="http://schemas.microsoft.com/office/drawing/2014/chart" uri="{C3380CC4-5D6E-409C-BE32-E72D297353CC}">
                <c16:uniqueId val="{00000000-F912-4DEE-A259-AB78420C3FE4}"/>
              </c:ext>
            </c:extLst>
          </c:dPt>
          <c:dPt>
            <c:idx val="1"/>
            <c:bubble3D val="0"/>
            <c:spPr>
              <a:solidFill>
                <a:schemeClr val="accent2">
                  <a:lumMod val="75000"/>
                </a:schemeClr>
              </a:solidFill>
            </c:spPr>
            <c:extLst>
              <c:ext xmlns:c16="http://schemas.microsoft.com/office/drawing/2014/chart" uri="{C3380CC4-5D6E-409C-BE32-E72D297353CC}">
                <c16:uniqueId val="{00000001-F912-4DEE-A259-AB78420C3FE4}"/>
              </c:ext>
            </c:extLst>
          </c:dPt>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1"/>
            <c:extLst>
              <c:ext xmlns:c15="http://schemas.microsoft.com/office/drawing/2012/chart" uri="{CE6537A1-D6FC-4f65-9D91-7224C49458BB}"/>
            </c:extLst>
          </c:dLbls>
          <c:cat>
            <c:strRef>
              <c:f>Sheet1!$A$2:$A$3</c:f>
              <c:strCache>
                <c:ptCount val="2"/>
                <c:pt idx="0">
                  <c:v>Made in US from US parts</c:v>
                </c:pt>
                <c:pt idx="1">
                  <c:v>Other</c:v>
                </c:pt>
              </c:strCache>
            </c:strRef>
          </c:cat>
          <c:val>
            <c:numRef>
              <c:f>Sheet1!$B$2:$B$3</c:f>
              <c:numCache>
                <c:formatCode>General</c:formatCode>
                <c:ptCount val="2"/>
                <c:pt idx="0">
                  <c:v>0.81899999999999995</c:v>
                </c:pt>
                <c:pt idx="1">
                  <c:v>0.18099999999999999</c:v>
                </c:pt>
              </c:numCache>
            </c:numRef>
          </c:val>
          <c:extLst>
            <c:ext xmlns:c16="http://schemas.microsoft.com/office/drawing/2014/chart" uri="{C3380CC4-5D6E-409C-BE32-E72D297353CC}">
              <c16:uniqueId val="{00000000-AAA9-4642-9F69-A0617100E933}"/>
            </c:ext>
          </c:extLst>
        </c:ser>
        <c:dLbls>
          <c:showLegendKey val="0"/>
          <c:showVal val="0"/>
          <c:showCatName val="0"/>
          <c:showSerName val="0"/>
          <c:showPercent val="0"/>
          <c:showBubbleSize val="0"/>
          <c:showLeaderLines val="1"/>
        </c:dLbls>
        <c:firstSliceAng val="120"/>
      </c:pieChart>
    </c:plotArea>
    <c:legend>
      <c:legendPos val="b"/>
      <c:overlay val="0"/>
    </c:legend>
    <c:plotVisOnly val="1"/>
    <c:dispBlanksAs val="gap"/>
    <c:showDLblsOverMax val="0"/>
  </c:chart>
  <c:txPr>
    <a:bodyPr/>
    <a:lstStyle/>
    <a:p>
      <a:pPr>
        <a:defRPr sz="1800"/>
      </a:pPr>
      <a:endParaRPr lang="pt-BR"/>
    </a:p>
  </c:txPr>
  <c:externalData r:id="rId1">
    <c:autoUpdate val="0"/>
  </c:externalData>
</c:chartSpace>
</file>

<file path=ppt/charts/chart3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1826397821315619E-2"/>
          <c:y val="2.6339421818581527E-2"/>
          <c:w val="0.33972276177496979"/>
          <c:h val="0.92098173454425536"/>
        </c:manualLayout>
      </c:layout>
      <c:barChart>
        <c:barDir val="col"/>
        <c:grouping val="percentStacked"/>
        <c:varyColors val="0"/>
        <c:ser>
          <c:idx val="0"/>
          <c:order val="0"/>
          <c:tx>
            <c:strRef>
              <c:f>Sheet1!$A$2</c:f>
              <c:strCache>
                <c:ptCount val="1"/>
                <c:pt idx="0">
                  <c:v>Made in US from parts made in other countries</c:v>
                </c:pt>
              </c:strCache>
            </c:strRef>
          </c:tx>
          <c:spPr>
            <a:solidFill>
              <a:schemeClr val="accent6">
                <a:lumMod val="75000"/>
              </a:schemeClr>
            </a:solidFill>
          </c:spPr>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Sheet1!$B$2</c:f>
              <c:numCache>
                <c:formatCode>General</c:formatCode>
                <c:ptCount val="1"/>
                <c:pt idx="0">
                  <c:v>5.8999999999999997E-2</c:v>
                </c:pt>
              </c:numCache>
            </c:numRef>
          </c:val>
          <c:extLst>
            <c:ext xmlns:c16="http://schemas.microsoft.com/office/drawing/2014/chart" uri="{C3380CC4-5D6E-409C-BE32-E72D297353CC}">
              <c16:uniqueId val="{00000000-62F9-4806-9B9B-21562D84A2CD}"/>
            </c:ext>
          </c:extLst>
        </c:ser>
        <c:ser>
          <c:idx val="1"/>
          <c:order val="1"/>
          <c:tx>
            <c:strRef>
              <c:f>Sheet1!$A$3</c:f>
              <c:strCache>
                <c:ptCount val="1"/>
                <c:pt idx="0">
                  <c:v>Made in US from parts imported from China</c:v>
                </c:pt>
              </c:strCache>
            </c:strRef>
          </c:tx>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Sheet1!$B$3</c:f>
              <c:numCache>
                <c:formatCode>General</c:formatCode>
                <c:ptCount val="1"/>
                <c:pt idx="0">
                  <c:v>7.0000000000000001E-3</c:v>
                </c:pt>
              </c:numCache>
            </c:numRef>
          </c:val>
          <c:extLst>
            <c:ext xmlns:c16="http://schemas.microsoft.com/office/drawing/2014/chart" uri="{C3380CC4-5D6E-409C-BE32-E72D297353CC}">
              <c16:uniqueId val="{00000001-62F9-4806-9B9B-21562D84A2CD}"/>
            </c:ext>
          </c:extLst>
        </c:ser>
        <c:ser>
          <c:idx val="2"/>
          <c:order val="2"/>
          <c:tx>
            <c:strRef>
              <c:f>Sheet1!$A$4</c:f>
              <c:strCache>
                <c:ptCount val="1"/>
                <c:pt idx="0">
                  <c:v>Final goods imported from other countries</c:v>
                </c:pt>
              </c:strCache>
            </c:strRef>
          </c:tx>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Sheet1!$B$4</c:f>
              <c:numCache>
                <c:formatCode>General</c:formatCode>
                <c:ptCount val="1"/>
                <c:pt idx="0">
                  <c:v>6.0999999999999999E-2</c:v>
                </c:pt>
              </c:numCache>
            </c:numRef>
          </c:val>
          <c:extLst>
            <c:ext xmlns:c16="http://schemas.microsoft.com/office/drawing/2014/chart" uri="{C3380CC4-5D6E-409C-BE32-E72D297353CC}">
              <c16:uniqueId val="{00000002-62F9-4806-9B9B-21562D84A2CD}"/>
            </c:ext>
          </c:extLst>
        </c:ser>
        <c:ser>
          <c:idx val="3"/>
          <c:order val="3"/>
          <c:tx>
            <c:strRef>
              <c:f>Sheet1!$A$5</c:f>
              <c:strCache>
                <c:ptCount val="1"/>
                <c:pt idx="0">
                  <c:v>Final goods imported from China</c:v>
                </c:pt>
              </c:strCache>
            </c:strRef>
          </c:tx>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Sheet1!$B$5</c:f>
              <c:numCache>
                <c:formatCode>General</c:formatCode>
                <c:ptCount val="1"/>
                <c:pt idx="0">
                  <c:v>1.2E-2</c:v>
                </c:pt>
              </c:numCache>
            </c:numRef>
          </c:val>
          <c:extLst>
            <c:ext xmlns:c16="http://schemas.microsoft.com/office/drawing/2014/chart" uri="{C3380CC4-5D6E-409C-BE32-E72D297353CC}">
              <c16:uniqueId val="{00000003-62F9-4806-9B9B-21562D84A2CD}"/>
            </c:ext>
          </c:extLst>
        </c:ser>
        <c:ser>
          <c:idx val="4"/>
          <c:order val="4"/>
          <c:tx>
            <c:strRef>
              <c:f>Sheet1!$A$6</c:f>
              <c:strCache>
                <c:ptCount val="1"/>
                <c:pt idx="0">
                  <c:v>US content of production in other countries</c:v>
                </c:pt>
              </c:strCache>
            </c:strRef>
          </c:tx>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Sheet1!$B$6</c:f>
              <c:numCache>
                <c:formatCode>General</c:formatCode>
                <c:ptCount val="1"/>
                <c:pt idx="0">
                  <c:v>2.7E-2</c:v>
                </c:pt>
              </c:numCache>
            </c:numRef>
          </c:val>
          <c:extLst>
            <c:ext xmlns:c16="http://schemas.microsoft.com/office/drawing/2014/chart" uri="{C3380CC4-5D6E-409C-BE32-E72D297353CC}">
              <c16:uniqueId val="{00000004-62F9-4806-9B9B-21562D84A2CD}"/>
            </c:ext>
          </c:extLst>
        </c:ser>
        <c:ser>
          <c:idx val="5"/>
          <c:order val="5"/>
          <c:tx>
            <c:strRef>
              <c:f>Sheet1!$A$7</c:f>
              <c:strCache>
                <c:ptCount val="1"/>
                <c:pt idx="0">
                  <c:v>US content of production in China</c:v>
                </c:pt>
              </c:strCache>
            </c:strRef>
          </c:tx>
          <c:invertIfNegative val="0"/>
          <c:dLbls>
            <c:numFmt formatCode="0.0%" sourceLinked="0"/>
            <c:spPr>
              <a:noFill/>
              <a:ln>
                <a:noFill/>
              </a:ln>
              <a:effectLst/>
            </c:spPr>
            <c:txPr>
              <a:bodyPr/>
              <a:lstStyle/>
              <a:p>
                <a:pPr>
                  <a:defRPr b="1">
                    <a:solidFill>
                      <a:srgbClr val="FFFFFF"/>
                    </a:solidFill>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c:f>
              <c:strCache>
                <c:ptCount val="1"/>
                <c:pt idx="0">
                  <c:v>Series 1</c:v>
                </c:pt>
              </c:strCache>
            </c:strRef>
          </c:cat>
          <c:val>
            <c:numRef>
              <c:f>Sheet1!$B$7</c:f>
              <c:numCache>
                <c:formatCode>General</c:formatCode>
                <c:ptCount val="1"/>
                <c:pt idx="0">
                  <c:v>1.4999999999999999E-2</c:v>
                </c:pt>
              </c:numCache>
            </c:numRef>
          </c:val>
          <c:extLst>
            <c:ext xmlns:c16="http://schemas.microsoft.com/office/drawing/2014/chart" uri="{C3380CC4-5D6E-409C-BE32-E72D297353CC}">
              <c16:uniqueId val="{00000005-62F9-4806-9B9B-21562D84A2CD}"/>
            </c:ext>
          </c:extLst>
        </c:ser>
        <c:dLbls>
          <c:showLegendKey val="0"/>
          <c:showVal val="0"/>
          <c:showCatName val="0"/>
          <c:showSerName val="0"/>
          <c:showPercent val="0"/>
          <c:showBubbleSize val="0"/>
        </c:dLbls>
        <c:gapWidth val="150"/>
        <c:overlap val="100"/>
        <c:axId val="193164032"/>
        <c:axId val="193165568"/>
      </c:barChart>
      <c:catAx>
        <c:axId val="193164032"/>
        <c:scaling>
          <c:orientation val="minMax"/>
        </c:scaling>
        <c:delete val="1"/>
        <c:axPos val="b"/>
        <c:numFmt formatCode="General" sourceLinked="0"/>
        <c:majorTickMark val="out"/>
        <c:minorTickMark val="none"/>
        <c:tickLblPos val="nextTo"/>
        <c:crossAx val="193165568"/>
        <c:crosses val="autoZero"/>
        <c:auto val="1"/>
        <c:lblAlgn val="ctr"/>
        <c:lblOffset val="100"/>
        <c:noMultiLvlLbl val="0"/>
      </c:catAx>
      <c:valAx>
        <c:axId val="193165568"/>
        <c:scaling>
          <c:orientation val="minMax"/>
        </c:scaling>
        <c:delete val="1"/>
        <c:axPos val="l"/>
        <c:numFmt formatCode="0%" sourceLinked="1"/>
        <c:majorTickMark val="out"/>
        <c:minorTickMark val="none"/>
        <c:tickLblPos val="nextTo"/>
        <c:crossAx val="193164032"/>
        <c:crosses val="autoZero"/>
        <c:crossBetween val="between"/>
      </c:valAx>
    </c:plotArea>
    <c:legend>
      <c:legendPos val="r"/>
      <c:layout>
        <c:manualLayout>
          <c:xMode val="edge"/>
          <c:yMode val="edge"/>
          <c:x val="0.3368294528821229"/>
          <c:y val="0.17381378801799524"/>
          <c:w val="0.64581069376079581"/>
          <c:h val="0.65955571409905689"/>
        </c:manualLayout>
      </c:layout>
      <c:overlay val="0"/>
      <c:txPr>
        <a:bodyPr/>
        <a:lstStyle/>
        <a:p>
          <a:pPr>
            <a:defRPr sz="1400"/>
          </a:pPr>
          <a:endParaRPr lang="pt-BR"/>
        </a:p>
      </c:txPr>
    </c:legend>
    <c:plotVisOnly val="1"/>
    <c:dispBlanksAs val="gap"/>
    <c:showDLblsOverMax val="0"/>
  </c:chart>
  <c:txPr>
    <a:bodyPr/>
    <a:lstStyle/>
    <a:p>
      <a:pPr>
        <a:defRPr sz="1800"/>
      </a:pPr>
      <a:endParaRPr lang="pt-BR"/>
    </a:p>
  </c:txPr>
  <c:externalData r:id="rId1">
    <c:autoUpdate val="0"/>
  </c:externalData>
</c:chartSpace>
</file>

<file path=ppt/charts/chart3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5482796892343167E-2"/>
          <c:y val="2.8680688336520075E-2"/>
          <c:w val="0.93451720310764919"/>
          <c:h val="0.81106828886332649"/>
        </c:manualLayout>
      </c:layout>
      <c:lineChart>
        <c:grouping val="standard"/>
        <c:varyColors val="0"/>
        <c:ser>
          <c:idx val="0"/>
          <c:order val="0"/>
          <c:tx>
            <c:strRef>
              <c:f>Sheet1!$B$1</c:f>
              <c:strCache>
                <c:ptCount val="1"/>
                <c:pt idx="0">
                  <c:v>United States</c:v>
                </c:pt>
              </c:strCache>
            </c:strRef>
          </c:tx>
          <c:spPr>
            <a:ln w="28575" cap="rnd">
              <a:solidFill>
                <a:schemeClr val="accent2">
                  <a:lumMod val="50000"/>
                </a:schemeClr>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Sheet1!$B$2:$B$70</c:f>
              <c:numCache>
                <c:formatCode>0.0000</c:formatCode>
                <c:ptCount val="69"/>
                <c:pt idx="0">
                  <c:v>0.163631898</c:v>
                </c:pt>
                <c:pt idx="1">
                  <c:v>0.179386078</c:v>
                </c:pt>
                <c:pt idx="2">
                  <c:v>0.18101179100000001</c:v>
                </c:pt>
                <c:pt idx="3">
                  <c:v>0.169037772</c:v>
                </c:pt>
                <c:pt idx="4">
                  <c:v>0.169801849</c:v>
                </c:pt>
                <c:pt idx="5">
                  <c:v>0.15978309500000001</c:v>
                </c:pt>
                <c:pt idx="6">
                  <c:v>0.17449914399999999</c:v>
                </c:pt>
                <c:pt idx="7">
                  <c:v>0.180475838</c:v>
                </c:pt>
                <c:pt idx="8">
                  <c:v>0.15779984599999999</c:v>
                </c:pt>
                <c:pt idx="9">
                  <c:v>0.147970779</c:v>
                </c:pt>
                <c:pt idx="10">
                  <c:v>0.16553799999999999</c:v>
                </c:pt>
                <c:pt idx="11">
                  <c:v>0.162082</c:v>
                </c:pt>
                <c:pt idx="12">
                  <c:v>0.16007199999999999</c:v>
                </c:pt>
                <c:pt idx="13">
                  <c:v>0.15704000000000001</c:v>
                </c:pt>
                <c:pt idx="14">
                  <c:v>0.15915299999999999</c:v>
                </c:pt>
                <c:pt idx="15">
                  <c:v>0.15154799999999999</c:v>
                </c:pt>
                <c:pt idx="16">
                  <c:v>0.15305299999999999</c:v>
                </c:pt>
                <c:pt idx="17">
                  <c:v>0.15154000000000001</c:v>
                </c:pt>
                <c:pt idx="18">
                  <c:v>0.14928</c:v>
                </c:pt>
                <c:pt idx="19">
                  <c:v>0.14294799999999999</c:v>
                </c:pt>
                <c:pt idx="20">
                  <c:v>0.14147199999999999</c:v>
                </c:pt>
                <c:pt idx="21">
                  <c:v>0.12901699999999999</c:v>
                </c:pt>
                <c:pt idx="22">
                  <c:v>0.122735</c:v>
                </c:pt>
                <c:pt idx="23">
                  <c:v>0.12679099999999999</c:v>
                </c:pt>
                <c:pt idx="24">
                  <c:v>0.120824</c:v>
                </c:pt>
                <c:pt idx="25">
                  <c:v>0.12767100000000001</c:v>
                </c:pt>
                <c:pt idx="26">
                  <c:v>0.12095599999999999</c:v>
                </c:pt>
                <c:pt idx="27">
                  <c:v>0.11237900000000001</c:v>
                </c:pt>
                <c:pt idx="28">
                  <c:v>0.114648</c:v>
                </c:pt>
                <c:pt idx="29">
                  <c:v>0.114966</c:v>
                </c:pt>
                <c:pt idx="30">
                  <c:v>0.11355700000000001</c:v>
                </c:pt>
                <c:pt idx="31">
                  <c:v>0.122172</c:v>
                </c:pt>
                <c:pt idx="32">
                  <c:v>0.119433</c:v>
                </c:pt>
                <c:pt idx="33">
                  <c:v>0.11637699999999999</c:v>
                </c:pt>
                <c:pt idx="34">
                  <c:v>0.119071</c:v>
                </c:pt>
                <c:pt idx="35">
                  <c:v>0.115046</c:v>
                </c:pt>
                <c:pt idx="36">
                  <c:v>0.109028</c:v>
                </c:pt>
                <c:pt idx="37">
                  <c:v>0.103383</c:v>
                </c:pt>
                <c:pt idx="38">
                  <c:v>0.11448700000000001</c:v>
                </c:pt>
                <c:pt idx="39">
                  <c:v>0.119087</c:v>
                </c:pt>
                <c:pt idx="40">
                  <c:v>0.112569</c:v>
                </c:pt>
                <c:pt idx="41">
                  <c:v>0.117885</c:v>
                </c:pt>
                <c:pt idx="42">
                  <c:v>0.11700000000000001</c:v>
                </c:pt>
                <c:pt idx="43">
                  <c:v>0.120952</c:v>
                </c:pt>
                <c:pt idx="44">
                  <c:v>0.117503</c:v>
                </c:pt>
                <c:pt idx="45">
                  <c:v>0.112304</c:v>
                </c:pt>
                <c:pt idx="46">
                  <c:v>0.114736</c:v>
                </c:pt>
                <c:pt idx="47">
                  <c:v>0.122256</c:v>
                </c:pt>
                <c:pt idx="48">
                  <c:v>0.12299</c:v>
                </c:pt>
                <c:pt idx="49">
                  <c:v>0.12096700000000001</c:v>
                </c:pt>
                <c:pt idx="50">
                  <c:v>0.12026199999999999</c:v>
                </c:pt>
                <c:pt idx="51">
                  <c:v>0.116926</c:v>
                </c:pt>
                <c:pt idx="52">
                  <c:v>0.106007</c:v>
                </c:pt>
                <c:pt idx="53">
                  <c:v>9.4864000000000004E-2</c:v>
                </c:pt>
                <c:pt idx="54">
                  <c:v>8.7762999999999994E-2</c:v>
                </c:pt>
                <c:pt idx="55">
                  <c:v>8.5169999999999996E-2</c:v>
                </c:pt>
                <c:pt idx="56">
                  <c:v>8.4019999999999997E-2</c:v>
                </c:pt>
                <c:pt idx="57">
                  <c:v>8.1337999999999994E-2</c:v>
                </c:pt>
                <c:pt idx="58">
                  <c:v>7.9143000000000005E-2</c:v>
                </c:pt>
                <c:pt idx="59">
                  <c:v>8.3560999999999996E-2</c:v>
                </c:pt>
                <c:pt idx="60">
                  <c:v>8.3004999999999995E-2</c:v>
                </c:pt>
                <c:pt idx="61">
                  <c:v>8.0320000000000003E-2</c:v>
                </c:pt>
                <c:pt idx="62">
                  <c:v>8.3052000000000001E-2</c:v>
                </c:pt>
                <c:pt idx="63">
                  <c:v>8.5498492297386111E-2</c:v>
                </c:pt>
                <c:pt idx="64">
                  <c:v>8.7345996030874049E-2</c:v>
                </c:pt>
                <c:pt idx="65">
                  <c:v>9.2708096803996526E-2</c:v>
                </c:pt>
                <c:pt idx="66">
                  <c:v>9.2246216624235433E-2</c:v>
                </c:pt>
                <c:pt idx="67">
                  <c:v>8.8689560684095323E-2</c:v>
                </c:pt>
                <c:pt idx="68">
                  <c:v>8.7152211803975227E-2</c:v>
                </c:pt>
              </c:numCache>
            </c:numRef>
          </c:val>
          <c:smooth val="0"/>
          <c:extLst>
            <c:ext xmlns:c16="http://schemas.microsoft.com/office/drawing/2014/chart" uri="{C3380CC4-5D6E-409C-BE32-E72D297353CC}">
              <c16:uniqueId val="{00000000-142C-4648-A4EB-5601DB057A44}"/>
            </c:ext>
          </c:extLst>
        </c:ser>
        <c:ser>
          <c:idx val="1"/>
          <c:order val="1"/>
          <c:tx>
            <c:strRef>
              <c:f>Sheet1!$C$1</c:f>
              <c:strCache>
                <c:ptCount val="1"/>
                <c:pt idx="0">
                  <c:v>Japan</c:v>
                </c:pt>
              </c:strCache>
            </c:strRef>
          </c:tx>
          <c:spPr>
            <a:ln w="28575" cap="rnd">
              <a:solidFill>
                <a:schemeClr val="accent2"/>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Sheet1!$C$2:$C$70</c:f>
              <c:numCache>
                <c:formatCode>0.0000</c:formatCode>
                <c:ptCount val="69"/>
                <c:pt idx="0">
                  <c:v>1.3513345E-2</c:v>
                </c:pt>
                <c:pt idx="1">
                  <c:v>1.735718E-2</c:v>
                </c:pt>
                <c:pt idx="2">
                  <c:v>1.7396490000000001E-2</c:v>
                </c:pt>
                <c:pt idx="3">
                  <c:v>1.7572649999999999E-2</c:v>
                </c:pt>
                <c:pt idx="4">
                  <c:v>2.15214E-2</c:v>
                </c:pt>
                <c:pt idx="5">
                  <c:v>2.2479427999999999E-2</c:v>
                </c:pt>
                <c:pt idx="6">
                  <c:v>2.5174268E-2</c:v>
                </c:pt>
                <c:pt idx="7">
                  <c:v>2.6458618999999999E-2</c:v>
                </c:pt>
                <c:pt idx="8">
                  <c:v>2.7697454999999999E-2</c:v>
                </c:pt>
                <c:pt idx="9">
                  <c:v>3.1172347999999999E-2</c:v>
                </c:pt>
                <c:pt idx="10">
                  <c:v>3.2580999999999999E-2</c:v>
                </c:pt>
                <c:pt idx="11">
                  <c:v>3.2633000000000002E-2</c:v>
                </c:pt>
                <c:pt idx="12">
                  <c:v>3.6241000000000002E-2</c:v>
                </c:pt>
                <c:pt idx="13">
                  <c:v>3.6610999999999998E-2</c:v>
                </c:pt>
                <c:pt idx="14">
                  <c:v>3.9850999999999998E-2</c:v>
                </c:pt>
                <c:pt idx="15">
                  <c:v>4.6522000000000001E-2</c:v>
                </c:pt>
                <c:pt idx="16">
                  <c:v>4.9166000000000001E-2</c:v>
                </c:pt>
                <c:pt idx="17">
                  <c:v>5.0011E-2</c:v>
                </c:pt>
                <c:pt idx="18">
                  <c:v>5.5856000000000003E-2</c:v>
                </c:pt>
                <c:pt idx="19">
                  <c:v>6.0100000000000001E-2</c:v>
                </c:pt>
                <c:pt idx="20">
                  <c:v>6.3200999999999993E-2</c:v>
                </c:pt>
                <c:pt idx="21">
                  <c:v>7.0110000000000006E-2</c:v>
                </c:pt>
                <c:pt idx="22">
                  <c:v>7.1714E-2</c:v>
                </c:pt>
                <c:pt idx="23">
                  <c:v>6.5729999999999997E-2</c:v>
                </c:pt>
                <c:pt idx="24">
                  <c:v>6.7399000000000001E-2</c:v>
                </c:pt>
                <c:pt idx="25">
                  <c:v>6.5466999999999997E-2</c:v>
                </c:pt>
                <c:pt idx="26">
                  <c:v>6.9702E-2</c:v>
                </c:pt>
                <c:pt idx="27">
                  <c:v>7.3971999999999996E-2</c:v>
                </c:pt>
                <c:pt idx="28">
                  <c:v>7.7202000000000007E-2</c:v>
                </c:pt>
                <c:pt idx="29">
                  <c:v>6.3106999999999996E-2</c:v>
                </c:pt>
                <c:pt idx="30">
                  <c:v>6.5668000000000004E-2</c:v>
                </c:pt>
                <c:pt idx="31">
                  <c:v>7.7534000000000006E-2</c:v>
                </c:pt>
                <c:pt idx="32">
                  <c:v>7.6360999999999998E-2</c:v>
                </c:pt>
                <c:pt idx="33">
                  <c:v>8.3171999999999996E-2</c:v>
                </c:pt>
                <c:pt idx="34">
                  <c:v>9.0217000000000006E-2</c:v>
                </c:pt>
                <c:pt idx="35">
                  <c:v>9.3146999999999994E-2</c:v>
                </c:pt>
                <c:pt idx="36">
                  <c:v>0.101156</c:v>
                </c:pt>
                <c:pt idx="37">
                  <c:v>9.4092999999999996E-2</c:v>
                </c:pt>
                <c:pt idx="38">
                  <c:v>9.4045000000000004E-2</c:v>
                </c:pt>
                <c:pt idx="39">
                  <c:v>8.9666999999999997E-2</c:v>
                </c:pt>
                <c:pt idx="40">
                  <c:v>8.2249000000000003E-2</c:v>
                </c:pt>
                <c:pt idx="41">
                  <c:v>8.7992000000000001E-2</c:v>
                </c:pt>
                <c:pt idx="42">
                  <c:v>8.8733000000000006E-2</c:v>
                </c:pt>
                <c:pt idx="43">
                  <c:v>9.4270000000000007E-2</c:v>
                </c:pt>
                <c:pt idx="44">
                  <c:v>9.1000999999999999E-2</c:v>
                </c:pt>
                <c:pt idx="45">
                  <c:v>8.5102999999999998E-2</c:v>
                </c:pt>
                <c:pt idx="46">
                  <c:v>7.5423000000000004E-2</c:v>
                </c:pt>
                <c:pt idx="47">
                  <c:v>7.4675000000000005E-2</c:v>
                </c:pt>
                <c:pt idx="48">
                  <c:v>6.9944000000000006E-2</c:v>
                </c:pt>
                <c:pt idx="49">
                  <c:v>7.2603000000000001E-2</c:v>
                </c:pt>
                <c:pt idx="50">
                  <c:v>7.3709999999999998E-2</c:v>
                </c:pt>
                <c:pt idx="51">
                  <c:v>6.4709000000000003E-2</c:v>
                </c:pt>
                <c:pt idx="52">
                  <c:v>6.3737000000000002E-2</c:v>
                </c:pt>
                <c:pt idx="53">
                  <c:v>6.1754999999999997E-2</c:v>
                </c:pt>
                <c:pt idx="54">
                  <c:v>6.0923999999999999E-2</c:v>
                </c:pt>
                <c:pt idx="55">
                  <c:v>5.6233999999999999E-2</c:v>
                </c:pt>
                <c:pt idx="56">
                  <c:v>5.2963000000000003E-2</c:v>
                </c:pt>
                <c:pt idx="57">
                  <c:v>5.0603000000000002E-2</c:v>
                </c:pt>
                <c:pt idx="58">
                  <c:v>4.8036000000000002E-2</c:v>
                </c:pt>
                <c:pt idx="59">
                  <c:v>4.5949999999999998E-2</c:v>
                </c:pt>
                <c:pt idx="60">
                  <c:v>4.9977000000000001E-2</c:v>
                </c:pt>
                <c:pt idx="61">
                  <c:v>4.4599E-2</c:v>
                </c:pt>
                <c:pt idx="62">
                  <c:v>4.2908000000000002E-2</c:v>
                </c:pt>
                <c:pt idx="63">
                  <c:v>3.7281809680973832E-2</c:v>
                </c:pt>
                <c:pt idx="64">
                  <c:v>3.7339205286633564E-2</c:v>
                </c:pt>
                <c:pt idx="65">
                  <c:v>3.8155743837216517E-2</c:v>
                </c:pt>
                <c:pt idx="66">
                  <c:v>4.0256571796708815E-2</c:v>
                </c:pt>
                <c:pt idx="67">
                  <c:v>3.9318878115763838E-2</c:v>
                </c:pt>
                <c:pt idx="68">
                  <c:v>3.8339898100822986E-2</c:v>
                </c:pt>
              </c:numCache>
            </c:numRef>
          </c:val>
          <c:smooth val="0"/>
          <c:extLst>
            <c:ext xmlns:c16="http://schemas.microsoft.com/office/drawing/2014/chart" uri="{C3380CC4-5D6E-409C-BE32-E72D297353CC}">
              <c16:uniqueId val="{00000001-142C-4648-A4EB-5601DB057A44}"/>
            </c:ext>
          </c:extLst>
        </c:ser>
        <c:ser>
          <c:idx val="2"/>
          <c:order val="2"/>
          <c:tx>
            <c:strRef>
              <c:f>Sheet1!$D$1</c:f>
              <c:strCache>
                <c:ptCount val="1"/>
                <c:pt idx="0">
                  <c:v>Germany</c:v>
                </c:pt>
              </c:strCache>
            </c:strRef>
          </c:tx>
          <c:spPr>
            <a:ln w="28575" cap="rnd">
              <a:solidFill>
                <a:schemeClr val="accent3">
                  <a:lumMod val="50000"/>
                </a:schemeClr>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Sheet1!$D$2:$D$70</c:f>
              <c:numCache>
                <c:formatCode>0.0000</c:formatCode>
                <c:ptCount val="69"/>
                <c:pt idx="0">
                  <c:v>3.2632388999999998E-2</c:v>
                </c:pt>
                <c:pt idx="1">
                  <c:v>3.9799582999999999E-2</c:v>
                </c:pt>
                <c:pt idx="2">
                  <c:v>4.6966777000000001E-2</c:v>
                </c:pt>
                <c:pt idx="3">
                  <c:v>5.4133971000000003E-2</c:v>
                </c:pt>
                <c:pt idx="4">
                  <c:v>6.1301164999999998E-2</c:v>
                </c:pt>
                <c:pt idx="5">
                  <c:v>6.8468359000000006E-2</c:v>
                </c:pt>
                <c:pt idx="6">
                  <c:v>7.3872995999999996E-2</c:v>
                </c:pt>
                <c:pt idx="7">
                  <c:v>7.9277634E-2</c:v>
                </c:pt>
                <c:pt idx="8">
                  <c:v>8.4935596000000002E-2</c:v>
                </c:pt>
                <c:pt idx="9">
                  <c:v>8.8448232000000002E-2</c:v>
                </c:pt>
                <c:pt idx="10">
                  <c:v>9.1728000000000004E-2</c:v>
                </c:pt>
                <c:pt idx="11">
                  <c:v>9.7467999999999999E-2</c:v>
                </c:pt>
                <c:pt idx="12">
                  <c:v>9.7631999999999997E-2</c:v>
                </c:pt>
                <c:pt idx="13">
                  <c:v>9.7886000000000001E-2</c:v>
                </c:pt>
                <c:pt idx="14">
                  <c:v>9.6922999999999995E-2</c:v>
                </c:pt>
                <c:pt idx="15">
                  <c:v>9.8604999999999998E-2</c:v>
                </c:pt>
                <c:pt idx="16">
                  <c:v>0.10137</c:v>
                </c:pt>
                <c:pt idx="17">
                  <c:v>0.104225</c:v>
                </c:pt>
                <c:pt idx="18">
                  <c:v>0.10717</c:v>
                </c:pt>
                <c:pt idx="19">
                  <c:v>0.108442</c:v>
                </c:pt>
                <c:pt idx="20">
                  <c:v>0.111985</c:v>
                </c:pt>
                <c:pt idx="21">
                  <c:v>0.113498</c:v>
                </c:pt>
                <c:pt idx="22">
                  <c:v>0.11522399999999999</c:v>
                </c:pt>
                <c:pt idx="23">
                  <c:v>0.11997099999999999</c:v>
                </c:pt>
                <c:pt idx="24">
                  <c:v>0.10859000000000001</c:v>
                </c:pt>
                <c:pt idx="25">
                  <c:v>0.10576199999999999</c:v>
                </c:pt>
                <c:pt idx="26">
                  <c:v>0.10580199999999999</c:v>
                </c:pt>
                <c:pt idx="27">
                  <c:v>0.10771699999999999</c:v>
                </c:pt>
                <c:pt idx="28">
                  <c:v>0.11198</c:v>
                </c:pt>
                <c:pt idx="29">
                  <c:v>0.10598399999999999</c:v>
                </c:pt>
                <c:pt idx="30">
                  <c:v>9.7091999999999998E-2</c:v>
                </c:pt>
                <c:pt idx="31">
                  <c:v>9.0098999999999999E-2</c:v>
                </c:pt>
                <c:pt idx="32">
                  <c:v>9.7350999999999993E-2</c:v>
                </c:pt>
                <c:pt idx="33">
                  <c:v>9.5878000000000005E-2</c:v>
                </c:pt>
                <c:pt idx="34">
                  <c:v>9.1299000000000005E-2</c:v>
                </c:pt>
                <c:pt idx="35">
                  <c:v>9.6706E-2</c:v>
                </c:pt>
                <c:pt idx="36">
                  <c:v>0.116788</c:v>
                </c:pt>
                <c:pt idx="37">
                  <c:v>0.119757</c:v>
                </c:pt>
                <c:pt idx="38">
                  <c:v>0.114805</c:v>
                </c:pt>
                <c:pt idx="39">
                  <c:v>0.111696</c:v>
                </c:pt>
                <c:pt idx="40">
                  <c:v>0.120436</c:v>
                </c:pt>
                <c:pt idx="41">
                  <c:v>0.112606</c:v>
                </c:pt>
                <c:pt idx="42">
                  <c:v>0.11226999999999999</c:v>
                </c:pt>
                <c:pt idx="43">
                  <c:v>9.8916000000000004E-2</c:v>
                </c:pt>
                <c:pt idx="44">
                  <c:v>9.7861000000000004E-2</c:v>
                </c:pt>
                <c:pt idx="45">
                  <c:v>0.100534</c:v>
                </c:pt>
                <c:pt idx="46">
                  <c:v>9.6303E-2</c:v>
                </c:pt>
                <c:pt idx="47">
                  <c:v>9.0982999999999994E-2</c:v>
                </c:pt>
                <c:pt idx="48">
                  <c:v>9.8039000000000001E-2</c:v>
                </c:pt>
                <c:pt idx="49">
                  <c:v>9.4495999999999997E-2</c:v>
                </c:pt>
                <c:pt idx="50">
                  <c:v>8.4871000000000002E-2</c:v>
                </c:pt>
                <c:pt idx="51">
                  <c:v>9.1675000000000006E-2</c:v>
                </c:pt>
                <c:pt idx="52">
                  <c:v>9.4188999999999995E-2</c:v>
                </c:pt>
                <c:pt idx="53">
                  <c:v>9.8369999999999999E-2</c:v>
                </c:pt>
                <c:pt idx="54">
                  <c:v>9.7996E-2</c:v>
                </c:pt>
                <c:pt idx="55">
                  <c:v>9.1771000000000005E-2</c:v>
                </c:pt>
                <c:pt idx="56">
                  <c:v>9.0746999999999994E-2</c:v>
                </c:pt>
                <c:pt idx="57">
                  <c:v>9.3594999999999998E-2</c:v>
                </c:pt>
                <c:pt idx="58">
                  <c:v>8.8900999999999994E-2</c:v>
                </c:pt>
                <c:pt idx="59">
                  <c:v>8.8624999999999995E-2</c:v>
                </c:pt>
                <c:pt idx="60">
                  <c:v>8.1734000000000001E-2</c:v>
                </c:pt>
                <c:pt idx="61">
                  <c:v>7.9857999999999998E-2</c:v>
                </c:pt>
                <c:pt idx="62">
                  <c:v>7.5283000000000003E-2</c:v>
                </c:pt>
                <c:pt idx="63">
                  <c:v>7.6342854640382721E-2</c:v>
                </c:pt>
                <c:pt idx="64">
                  <c:v>7.8497941584328212E-2</c:v>
                </c:pt>
                <c:pt idx="65">
                  <c:v>7.936784975088311E-2</c:v>
                </c:pt>
                <c:pt idx="66">
                  <c:v>8.2576897971158345E-2</c:v>
                </c:pt>
                <c:pt idx="67">
                  <c:v>8.0978951473172522E-2</c:v>
                </c:pt>
                <c:pt idx="68">
                  <c:v>7.9589926541789813E-2</c:v>
                </c:pt>
              </c:numCache>
            </c:numRef>
          </c:val>
          <c:smooth val="0"/>
          <c:extLst>
            <c:ext xmlns:c16="http://schemas.microsoft.com/office/drawing/2014/chart" uri="{C3380CC4-5D6E-409C-BE32-E72D297353CC}">
              <c16:uniqueId val="{00000002-142C-4648-A4EB-5601DB057A44}"/>
            </c:ext>
          </c:extLst>
        </c:ser>
        <c:ser>
          <c:idx val="3"/>
          <c:order val="3"/>
          <c:tx>
            <c:strRef>
              <c:f>Sheet1!$E$1</c:f>
              <c:strCache>
                <c:ptCount val="1"/>
                <c:pt idx="0">
                  <c:v>China</c:v>
                </c:pt>
              </c:strCache>
            </c:strRef>
          </c:tx>
          <c:spPr>
            <a:ln w="28575" cap="rnd">
              <a:solidFill>
                <a:schemeClr val="accent4">
                  <a:lumMod val="75000"/>
                </a:schemeClr>
              </a:solidFill>
              <a:round/>
            </a:ln>
            <a:effectLst/>
          </c:spPr>
          <c:marker>
            <c:symbol val="none"/>
          </c:marker>
          <c:cat>
            <c:numRef>
              <c:f>Sheet1!$A$2:$A$70</c:f>
              <c:numCache>
                <c:formatCode>General</c:formatCode>
                <c:ptCount val="69"/>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pt idx="46">
                  <c:v>1996</c:v>
                </c:pt>
                <c:pt idx="47">
                  <c:v>1997</c:v>
                </c:pt>
                <c:pt idx="48">
                  <c:v>1998</c:v>
                </c:pt>
                <c:pt idx="49">
                  <c:v>1999</c:v>
                </c:pt>
                <c:pt idx="50">
                  <c:v>2000</c:v>
                </c:pt>
                <c:pt idx="51">
                  <c:v>2001</c:v>
                </c:pt>
                <c:pt idx="52">
                  <c:v>2002</c:v>
                </c:pt>
                <c:pt idx="53">
                  <c:v>2003</c:v>
                </c:pt>
                <c:pt idx="54">
                  <c:v>2004</c:v>
                </c:pt>
                <c:pt idx="55">
                  <c:v>2005</c:v>
                </c:pt>
                <c:pt idx="56">
                  <c:v>2006</c:v>
                </c:pt>
                <c:pt idx="57">
                  <c:v>2007</c:v>
                </c:pt>
                <c:pt idx="58">
                  <c:v>2008</c:v>
                </c:pt>
                <c:pt idx="59">
                  <c:v>2009</c:v>
                </c:pt>
                <c:pt idx="60">
                  <c:v>2010</c:v>
                </c:pt>
                <c:pt idx="61">
                  <c:v>2011</c:v>
                </c:pt>
                <c:pt idx="62">
                  <c:v>2012</c:v>
                </c:pt>
                <c:pt idx="63">
                  <c:v>2013</c:v>
                </c:pt>
                <c:pt idx="64">
                  <c:v>2014</c:v>
                </c:pt>
                <c:pt idx="65">
                  <c:v>2015</c:v>
                </c:pt>
                <c:pt idx="66">
                  <c:v>2016</c:v>
                </c:pt>
                <c:pt idx="67">
                  <c:v>2017</c:v>
                </c:pt>
                <c:pt idx="68">
                  <c:v>2018</c:v>
                </c:pt>
              </c:numCache>
            </c:numRef>
          </c:cat>
          <c:val>
            <c:numRef>
              <c:f>Sheet1!$E$2:$E$70</c:f>
              <c:numCache>
                <c:formatCode>0.0000</c:formatCode>
                <c:ptCount val="69"/>
                <c:pt idx="0">
                  <c:v>9.0060590000000003E-3</c:v>
                </c:pt>
                <c:pt idx="1">
                  <c:v>9.7611099999999999E-3</c:v>
                </c:pt>
                <c:pt idx="2">
                  <c:v>1.1242116999999999E-2</c:v>
                </c:pt>
                <c:pt idx="3">
                  <c:v>1.4061208E-2</c:v>
                </c:pt>
                <c:pt idx="4">
                  <c:v>1.5191546E-2</c:v>
                </c:pt>
                <c:pt idx="5">
                  <c:v>1.5764758E-2</c:v>
                </c:pt>
                <c:pt idx="6">
                  <c:v>1.6611296000000001E-2</c:v>
                </c:pt>
                <c:pt idx="7">
                  <c:v>2.0494538E-2</c:v>
                </c:pt>
                <c:pt idx="8">
                  <c:v>2.6278828000000001E-2</c:v>
                </c:pt>
                <c:pt idx="9">
                  <c:v>2.8611652000000001E-2</c:v>
                </c:pt>
                <c:pt idx="10">
                  <c:v>2.0660999999999999E-2</c:v>
                </c:pt>
                <c:pt idx="11">
                  <c:v>1.4959999999999999E-2</c:v>
                </c:pt>
                <c:pt idx="12">
                  <c:v>1.4104E-2</c:v>
                </c:pt>
                <c:pt idx="13">
                  <c:v>1.3638000000000001E-2</c:v>
                </c:pt>
                <c:pt idx="14">
                  <c:v>1.3439E-2</c:v>
                </c:pt>
                <c:pt idx="15">
                  <c:v>1.4109999999999999E-2</c:v>
                </c:pt>
                <c:pt idx="16">
                  <c:v>1.3483E-2</c:v>
                </c:pt>
                <c:pt idx="17">
                  <c:v>1.1440000000000001E-2</c:v>
                </c:pt>
                <c:pt idx="18">
                  <c:v>1.0075000000000001E-2</c:v>
                </c:pt>
                <c:pt idx="19">
                  <c:v>9.1299999999999992E-3</c:v>
                </c:pt>
                <c:pt idx="20">
                  <c:v>7.5490000000000002E-3</c:v>
                </c:pt>
                <c:pt idx="21">
                  <c:v>8.1300000000000001E-3</c:v>
                </c:pt>
                <c:pt idx="22">
                  <c:v>9.1039999999999992E-3</c:v>
                </c:pt>
                <c:pt idx="23">
                  <c:v>1.0434000000000001E-2</c:v>
                </c:pt>
                <c:pt idx="24">
                  <c:v>8.6370000000000006E-3</c:v>
                </c:pt>
                <c:pt idx="25">
                  <c:v>9.018E-3</c:v>
                </c:pt>
                <c:pt idx="26">
                  <c:v>7.1910000000000003E-3</c:v>
                </c:pt>
                <c:pt idx="27">
                  <c:v>6.8599999999999998E-3</c:v>
                </c:pt>
                <c:pt idx="28">
                  <c:v>7.8250000000000004E-3</c:v>
                </c:pt>
                <c:pt idx="29">
                  <c:v>8.3979999999999992E-3</c:v>
                </c:pt>
                <c:pt idx="30">
                  <c:v>9.1120000000000003E-3</c:v>
                </c:pt>
                <c:pt idx="31">
                  <c:v>1.1263E-2</c:v>
                </c:pt>
                <c:pt idx="32">
                  <c:v>1.2317E-2</c:v>
                </c:pt>
                <c:pt idx="33">
                  <c:v>1.2578000000000001E-2</c:v>
                </c:pt>
                <c:pt idx="34">
                  <c:v>1.3896E-2</c:v>
                </c:pt>
                <c:pt idx="35">
                  <c:v>1.438E-2</c:v>
                </c:pt>
                <c:pt idx="36">
                  <c:v>1.4851E-2</c:v>
                </c:pt>
                <c:pt idx="37">
                  <c:v>1.6043999999999999E-2</c:v>
                </c:pt>
                <c:pt idx="38">
                  <c:v>1.6872000000000002E-2</c:v>
                </c:pt>
                <c:pt idx="39">
                  <c:v>1.7197E-2</c:v>
                </c:pt>
                <c:pt idx="40">
                  <c:v>1.7757999999999999E-2</c:v>
                </c:pt>
                <c:pt idx="41">
                  <c:v>2.0101000000000001E-2</c:v>
                </c:pt>
                <c:pt idx="42">
                  <c:v>2.2175E-2</c:v>
                </c:pt>
                <c:pt idx="43">
                  <c:v>2.3875E-2</c:v>
                </c:pt>
                <c:pt idx="44">
                  <c:v>2.7737000000000001E-2</c:v>
                </c:pt>
                <c:pt idx="45">
                  <c:v>2.8573999999999999E-2</c:v>
                </c:pt>
                <c:pt idx="46">
                  <c:v>2.7726000000000001E-2</c:v>
                </c:pt>
                <c:pt idx="47">
                  <c:v>3.2426000000000003E-2</c:v>
                </c:pt>
                <c:pt idx="48">
                  <c:v>3.3124000000000001E-2</c:v>
                </c:pt>
                <c:pt idx="49">
                  <c:v>3.3890000000000003E-2</c:v>
                </c:pt>
                <c:pt idx="50">
                  <c:v>3.8328000000000001E-2</c:v>
                </c:pt>
                <c:pt idx="51">
                  <c:v>4.2673999999999997E-2</c:v>
                </c:pt>
                <c:pt idx="52">
                  <c:v>4.9799000000000003E-2</c:v>
                </c:pt>
                <c:pt idx="53">
                  <c:v>5.7359E-2</c:v>
                </c:pt>
                <c:pt idx="54">
                  <c:v>6.3902E-2</c:v>
                </c:pt>
                <c:pt idx="55">
                  <c:v>7.2020000000000001E-2</c:v>
                </c:pt>
                <c:pt idx="56">
                  <c:v>7.9353000000000007E-2</c:v>
                </c:pt>
                <c:pt idx="57">
                  <c:v>8.6457000000000006E-2</c:v>
                </c:pt>
                <c:pt idx="58">
                  <c:v>8.7948999999999999E-2</c:v>
                </c:pt>
                <c:pt idx="59">
                  <c:v>9.5078999999999997E-2</c:v>
                </c:pt>
                <c:pt idx="60">
                  <c:v>0.102434</c:v>
                </c:pt>
                <c:pt idx="61">
                  <c:v>0.102851</c:v>
                </c:pt>
                <c:pt idx="62">
                  <c:v>0.110079</c:v>
                </c:pt>
                <c:pt idx="63">
                  <c:v>0.11526599999999999</c:v>
                </c:pt>
                <c:pt idx="64">
                  <c:v>0.119826</c:v>
                </c:pt>
                <c:pt idx="65">
                  <c:v>0.131436</c:v>
                </c:pt>
                <c:pt idx="66">
                  <c:v>0.12596499999999999</c:v>
                </c:pt>
                <c:pt idx="67">
                  <c:v>0.12653300000000001</c:v>
                </c:pt>
                <c:pt idx="68">
                  <c:v>0.12598300000000001</c:v>
                </c:pt>
              </c:numCache>
            </c:numRef>
          </c:val>
          <c:smooth val="0"/>
          <c:extLst>
            <c:ext xmlns:c16="http://schemas.microsoft.com/office/drawing/2014/chart" uri="{C3380CC4-5D6E-409C-BE32-E72D297353CC}">
              <c16:uniqueId val="{00000003-142C-4648-A4EB-5601DB057A44}"/>
            </c:ext>
          </c:extLst>
        </c:ser>
        <c:dLbls>
          <c:showLegendKey val="0"/>
          <c:showVal val="0"/>
          <c:showCatName val="0"/>
          <c:showSerName val="0"/>
          <c:showPercent val="0"/>
          <c:showBubbleSize val="0"/>
        </c:dLbls>
        <c:marker val="1"/>
        <c:smooth val="0"/>
        <c:axId val="193225088"/>
        <c:axId val="193226624"/>
      </c:lineChart>
      <c:lineChart>
        <c:grouping val="standard"/>
        <c:varyColors val="0"/>
        <c:ser>
          <c:idx val="4"/>
          <c:order val="4"/>
          <c:tx>
            <c:strRef>
              <c:f>Sheet1!$G$1</c:f>
              <c:strCache>
                <c:ptCount val="1"/>
                <c:pt idx="0">
                  <c:v>Four large traders (Right axis)</c:v>
                </c:pt>
              </c:strCache>
            </c:strRef>
          </c:tx>
          <c:spPr>
            <a:ln w="28575" cap="rnd">
              <a:solidFill>
                <a:schemeClr val="tx1"/>
              </a:solidFill>
              <a:round/>
            </a:ln>
            <a:effectLst/>
          </c:spPr>
          <c:marker>
            <c:symbol val="none"/>
          </c:marker>
          <c:cat>
            <c:numRef>
              <c:f>Sheet1!$A$2:$A$47</c:f>
              <c:numCache>
                <c:formatCode>General</c:formatCode>
                <c:ptCount val="46"/>
                <c:pt idx="0">
                  <c:v>1950</c:v>
                </c:pt>
                <c:pt idx="1">
                  <c:v>1951</c:v>
                </c:pt>
                <c:pt idx="2">
                  <c:v>1952</c:v>
                </c:pt>
                <c:pt idx="3">
                  <c:v>1953</c:v>
                </c:pt>
                <c:pt idx="4">
                  <c:v>1954</c:v>
                </c:pt>
                <c:pt idx="5">
                  <c:v>1955</c:v>
                </c:pt>
                <c:pt idx="6">
                  <c:v>1956</c:v>
                </c:pt>
                <c:pt idx="7">
                  <c:v>1957</c:v>
                </c:pt>
                <c:pt idx="8">
                  <c:v>1958</c:v>
                </c:pt>
                <c:pt idx="9">
                  <c:v>1959</c:v>
                </c:pt>
                <c:pt idx="10">
                  <c:v>1960</c:v>
                </c:pt>
                <c:pt idx="11">
                  <c:v>1961</c:v>
                </c:pt>
                <c:pt idx="12">
                  <c:v>1962</c:v>
                </c:pt>
                <c:pt idx="13">
                  <c:v>1963</c:v>
                </c:pt>
                <c:pt idx="14">
                  <c:v>1964</c:v>
                </c:pt>
                <c:pt idx="15">
                  <c:v>1965</c:v>
                </c:pt>
                <c:pt idx="16">
                  <c:v>1966</c:v>
                </c:pt>
                <c:pt idx="17">
                  <c:v>1967</c:v>
                </c:pt>
                <c:pt idx="18">
                  <c:v>1968</c:v>
                </c:pt>
                <c:pt idx="19">
                  <c:v>1969</c:v>
                </c:pt>
                <c:pt idx="20">
                  <c:v>1970</c:v>
                </c:pt>
                <c:pt idx="21">
                  <c:v>1971</c:v>
                </c:pt>
                <c:pt idx="22">
                  <c:v>1972</c:v>
                </c:pt>
                <c:pt idx="23">
                  <c:v>1973</c:v>
                </c:pt>
                <c:pt idx="24">
                  <c:v>1974</c:v>
                </c:pt>
                <c:pt idx="25">
                  <c:v>1975</c:v>
                </c:pt>
                <c:pt idx="26">
                  <c:v>1976</c:v>
                </c:pt>
                <c:pt idx="27">
                  <c:v>1977</c:v>
                </c:pt>
                <c:pt idx="28">
                  <c:v>1978</c:v>
                </c:pt>
                <c:pt idx="29">
                  <c:v>1979</c:v>
                </c:pt>
                <c:pt idx="30">
                  <c:v>1980</c:v>
                </c:pt>
                <c:pt idx="31">
                  <c:v>1981</c:v>
                </c:pt>
                <c:pt idx="32">
                  <c:v>1982</c:v>
                </c:pt>
                <c:pt idx="33">
                  <c:v>1983</c:v>
                </c:pt>
                <c:pt idx="34">
                  <c:v>1984</c:v>
                </c:pt>
                <c:pt idx="35">
                  <c:v>1985</c:v>
                </c:pt>
                <c:pt idx="36">
                  <c:v>1986</c:v>
                </c:pt>
                <c:pt idx="37">
                  <c:v>1987</c:v>
                </c:pt>
                <c:pt idx="38">
                  <c:v>1988</c:v>
                </c:pt>
                <c:pt idx="39">
                  <c:v>1989</c:v>
                </c:pt>
                <c:pt idx="40">
                  <c:v>1990</c:v>
                </c:pt>
                <c:pt idx="41">
                  <c:v>1991</c:v>
                </c:pt>
                <c:pt idx="42">
                  <c:v>1992</c:v>
                </c:pt>
                <c:pt idx="43">
                  <c:v>1993</c:v>
                </c:pt>
                <c:pt idx="44">
                  <c:v>1994</c:v>
                </c:pt>
                <c:pt idx="45">
                  <c:v>1995</c:v>
                </c:pt>
              </c:numCache>
            </c:numRef>
          </c:cat>
          <c:val>
            <c:numRef>
              <c:f>Sheet1!$G$2:$G$70</c:f>
              <c:numCache>
                <c:formatCode>0.0000</c:formatCode>
                <c:ptCount val="69"/>
                <c:pt idx="0">
                  <c:v>0.218783691</c:v>
                </c:pt>
                <c:pt idx="1">
                  <c:v>0.24630395099999999</c:v>
                </c:pt>
                <c:pt idx="2">
                  <c:v>0.25661717500000003</c:v>
                </c:pt>
                <c:pt idx="3">
                  <c:v>0.25480560099999999</c:v>
                </c:pt>
                <c:pt idx="4">
                  <c:v>0.26781596000000002</c:v>
                </c:pt>
                <c:pt idx="5">
                  <c:v>0.26649564000000003</c:v>
                </c:pt>
                <c:pt idx="6">
                  <c:v>0.29015770399999996</c:v>
                </c:pt>
                <c:pt idx="7">
                  <c:v>0.30670662900000001</c:v>
                </c:pt>
                <c:pt idx="8">
                  <c:v>0.29671172499999998</c:v>
                </c:pt>
                <c:pt idx="9">
                  <c:v>0.29620301099999996</c:v>
                </c:pt>
                <c:pt idx="10">
                  <c:v>0.31050799999999995</c:v>
                </c:pt>
                <c:pt idx="11">
                  <c:v>0.30714299999999994</c:v>
                </c:pt>
                <c:pt idx="12">
                  <c:v>0.30804900000000002</c:v>
                </c:pt>
                <c:pt idx="13">
                  <c:v>0.30517500000000003</c:v>
                </c:pt>
                <c:pt idx="14">
                  <c:v>0.30936599999999997</c:v>
                </c:pt>
                <c:pt idx="15">
                  <c:v>0.31078500000000003</c:v>
                </c:pt>
                <c:pt idx="16">
                  <c:v>0.31707200000000002</c:v>
                </c:pt>
                <c:pt idx="17">
                  <c:v>0.317216</c:v>
                </c:pt>
                <c:pt idx="18">
                  <c:v>0.32238099999999997</c:v>
                </c:pt>
                <c:pt idx="19">
                  <c:v>0.32062000000000002</c:v>
                </c:pt>
                <c:pt idx="20">
                  <c:v>0.32420700000000002</c:v>
                </c:pt>
                <c:pt idx="21">
                  <c:v>0.32075500000000001</c:v>
                </c:pt>
                <c:pt idx="22">
                  <c:v>0.31877699999999998</c:v>
                </c:pt>
                <c:pt idx="23">
                  <c:v>0.32292599999999999</c:v>
                </c:pt>
                <c:pt idx="24">
                  <c:v>0.30545</c:v>
                </c:pt>
                <c:pt idx="25">
                  <c:v>0.30791800000000003</c:v>
                </c:pt>
                <c:pt idx="26">
                  <c:v>0.303651</c:v>
                </c:pt>
                <c:pt idx="27">
                  <c:v>0.30092799999999997</c:v>
                </c:pt>
                <c:pt idx="28">
                  <c:v>0.31165500000000007</c:v>
                </c:pt>
                <c:pt idx="29">
                  <c:v>0.29245500000000002</c:v>
                </c:pt>
                <c:pt idx="30">
                  <c:v>0.28542900000000004</c:v>
                </c:pt>
                <c:pt idx="31">
                  <c:v>0.301068</c:v>
                </c:pt>
                <c:pt idx="32">
                  <c:v>0.30546200000000001</c:v>
                </c:pt>
                <c:pt idx="33">
                  <c:v>0.30800499999999997</c:v>
                </c:pt>
                <c:pt idx="34">
                  <c:v>0.31448300000000001</c:v>
                </c:pt>
                <c:pt idx="35">
                  <c:v>0.31927899999999998</c:v>
                </c:pt>
                <c:pt idx="36">
                  <c:v>0.34182299999999999</c:v>
                </c:pt>
                <c:pt idx="37">
                  <c:v>0.33327699999999999</c:v>
                </c:pt>
                <c:pt idx="38">
                  <c:v>0.34020899999999998</c:v>
                </c:pt>
                <c:pt idx="39">
                  <c:v>0.33764700000000003</c:v>
                </c:pt>
                <c:pt idx="40">
                  <c:v>0.33301199999999997</c:v>
                </c:pt>
                <c:pt idx="41">
                  <c:v>0.338584</c:v>
                </c:pt>
                <c:pt idx="42">
                  <c:v>0.34017799999999998</c:v>
                </c:pt>
                <c:pt idx="43">
                  <c:v>0.33801300000000001</c:v>
                </c:pt>
                <c:pt idx="44">
                  <c:v>0.33410200000000001</c:v>
                </c:pt>
                <c:pt idx="45">
                  <c:v>0.326515</c:v>
                </c:pt>
                <c:pt idx="46">
                  <c:v>0.31418800000000002</c:v>
                </c:pt>
                <c:pt idx="47">
                  <c:v>0.32034000000000001</c:v>
                </c:pt>
                <c:pt idx="48">
                  <c:v>0.32409699999999997</c:v>
                </c:pt>
                <c:pt idx="49">
                  <c:v>0.32195600000000002</c:v>
                </c:pt>
                <c:pt idx="50">
                  <c:v>0.31717099999999998</c:v>
                </c:pt>
                <c:pt idx="51">
                  <c:v>0.31598399999999999</c:v>
                </c:pt>
                <c:pt idx="52">
                  <c:v>0.31373199999999996</c:v>
                </c:pt>
                <c:pt idx="53">
                  <c:v>0.31234800000000001</c:v>
                </c:pt>
                <c:pt idx="54">
                  <c:v>0.310585</c:v>
                </c:pt>
                <c:pt idx="55">
                  <c:v>0.30519499999999999</c:v>
                </c:pt>
                <c:pt idx="56">
                  <c:v>0.30708299999999999</c:v>
                </c:pt>
                <c:pt idx="57">
                  <c:v>0.31199300000000002</c:v>
                </c:pt>
                <c:pt idx="58">
                  <c:v>0.30402899999999999</c:v>
                </c:pt>
                <c:pt idx="59">
                  <c:v>0.31321500000000002</c:v>
                </c:pt>
                <c:pt idx="60">
                  <c:v>0.31714999999999999</c:v>
                </c:pt>
                <c:pt idx="61">
                  <c:v>0.30762800000000001</c:v>
                </c:pt>
                <c:pt idx="62">
                  <c:v>0.31132199999999999</c:v>
                </c:pt>
                <c:pt idx="63">
                  <c:v>0.31438915661874267</c:v>
                </c:pt>
                <c:pt idx="64">
                  <c:v>0.3230091429018358</c:v>
                </c:pt>
                <c:pt idx="65">
                  <c:v>0.34166769039209616</c:v>
                </c:pt>
                <c:pt idx="66">
                  <c:v>0.34104468639210261</c:v>
                </c:pt>
                <c:pt idx="67">
                  <c:v>0.33552039027303171</c:v>
                </c:pt>
                <c:pt idx="68">
                  <c:v>0.33106503644658802</c:v>
                </c:pt>
              </c:numCache>
            </c:numRef>
          </c:val>
          <c:smooth val="0"/>
          <c:extLst>
            <c:ext xmlns:c16="http://schemas.microsoft.com/office/drawing/2014/chart" uri="{C3380CC4-5D6E-409C-BE32-E72D297353CC}">
              <c16:uniqueId val="{00000004-142C-4648-A4EB-5601DB057A44}"/>
            </c:ext>
          </c:extLst>
        </c:ser>
        <c:dLbls>
          <c:showLegendKey val="0"/>
          <c:showVal val="0"/>
          <c:showCatName val="0"/>
          <c:showSerName val="0"/>
          <c:showPercent val="0"/>
          <c:showBubbleSize val="0"/>
        </c:dLbls>
        <c:marker val="1"/>
        <c:smooth val="0"/>
        <c:axId val="193228160"/>
        <c:axId val="193238144"/>
      </c:lineChart>
      <c:catAx>
        <c:axId val="1932250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27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3226624"/>
        <c:crosses val="autoZero"/>
        <c:auto val="1"/>
        <c:lblAlgn val="ctr"/>
        <c:lblOffset val="100"/>
        <c:tickLblSkip val="2"/>
        <c:tickMarkSkip val="1"/>
        <c:noMultiLvlLbl val="0"/>
      </c:catAx>
      <c:valAx>
        <c:axId val="193226624"/>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3225088"/>
        <c:crosses val="autoZero"/>
        <c:crossBetween val="between"/>
      </c:valAx>
      <c:catAx>
        <c:axId val="193228160"/>
        <c:scaling>
          <c:orientation val="minMax"/>
        </c:scaling>
        <c:delete val="1"/>
        <c:axPos val="b"/>
        <c:numFmt formatCode="General" sourceLinked="1"/>
        <c:majorTickMark val="none"/>
        <c:minorTickMark val="none"/>
        <c:tickLblPos val="none"/>
        <c:crossAx val="193238144"/>
        <c:crosses val="autoZero"/>
        <c:auto val="1"/>
        <c:lblAlgn val="ctr"/>
        <c:lblOffset val="100"/>
        <c:noMultiLvlLbl val="0"/>
      </c:catAx>
      <c:valAx>
        <c:axId val="193238144"/>
        <c:scaling>
          <c:orientation val="minMax"/>
        </c:scaling>
        <c:delete val="0"/>
        <c:axPos val="r"/>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3228160"/>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3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6426799007444601"/>
          <c:y val="2.132701421800948E-2"/>
          <c:w val="0.69602977667494692"/>
          <c:h val="0.857819905213278"/>
        </c:manualLayout>
      </c:layout>
      <c:barChart>
        <c:barDir val="bar"/>
        <c:grouping val="clustered"/>
        <c:varyColors val="0"/>
        <c:ser>
          <c:idx val="0"/>
          <c:order val="0"/>
          <c:tx>
            <c:strRef>
              <c:f>Sheet1!$B$1</c:f>
              <c:strCache>
                <c:ptCount val="1"/>
                <c:pt idx="0">
                  <c:v>1990</c:v>
                </c:pt>
              </c:strCache>
            </c:strRef>
          </c:tx>
          <c:spPr>
            <a:solidFill>
              <a:schemeClr val="accent1"/>
            </a:solidFill>
            <a:ln>
              <a:noFill/>
            </a:ln>
            <a:effectLst/>
          </c:spPr>
          <c:invertIfNegative val="0"/>
          <c:cat>
            <c:strRef>
              <c:f>Sheet1!$A$2:$A$9</c:f>
              <c:strCache>
                <c:ptCount val="8"/>
                <c:pt idx="0">
                  <c:v>Word</c:v>
                </c:pt>
                <c:pt idx="1">
                  <c:v>Developed Countries</c:v>
                </c:pt>
                <c:pt idx="2">
                  <c:v>Developing Countries</c:v>
                </c:pt>
                <c:pt idx="3">
                  <c:v>Africa</c:v>
                </c:pt>
                <c:pt idx="4">
                  <c:v>America</c:v>
                </c:pt>
                <c:pt idx="5">
                  <c:v>Asia</c:v>
                </c:pt>
                <c:pt idx="6">
                  <c:v>Europe</c:v>
                </c:pt>
                <c:pt idx="7">
                  <c:v>Oceania</c:v>
                </c:pt>
              </c:strCache>
            </c:strRef>
          </c:cat>
          <c:val>
            <c:numRef>
              <c:f>Sheet1!$B$2:$B$9</c:f>
              <c:numCache>
                <c:formatCode>General</c:formatCode>
                <c:ptCount val="8"/>
                <c:pt idx="0">
                  <c:v>5.22</c:v>
                </c:pt>
                <c:pt idx="1">
                  <c:v>4.4000000000000004</c:v>
                </c:pt>
                <c:pt idx="2">
                  <c:v>8.6</c:v>
                </c:pt>
                <c:pt idx="3">
                  <c:v>11.05</c:v>
                </c:pt>
                <c:pt idx="4">
                  <c:v>8.17</c:v>
                </c:pt>
                <c:pt idx="5">
                  <c:v>8.19</c:v>
                </c:pt>
                <c:pt idx="6">
                  <c:v>8.9600000000000026</c:v>
                </c:pt>
                <c:pt idx="7">
                  <c:v>12.26</c:v>
                </c:pt>
              </c:numCache>
            </c:numRef>
          </c:val>
          <c:extLst>
            <c:ext xmlns:c16="http://schemas.microsoft.com/office/drawing/2014/chart" uri="{C3380CC4-5D6E-409C-BE32-E72D297353CC}">
              <c16:uniqueId val="{00000000-FC59-4A2E-BFBF-10F0EC2A5EE9}"/>
            </c:ext>
          </c:extLst>
        </c:ser>
        <c:ser>
          <c:idx val="1"/>
          <c:order val="1"/>
          <c:tx>
            <c:strRef>
              <c:f>Sheet1!$C$1</c:f>
              <c:strCache>
                <c:ptCount val="1"/>
                <c:pt idx="0">
                  <c:v>2000</c:v>
                </c:pt>
              </c:strCache>
            </c:strRef>
          </c:tx>
          <c:spPr>
            <a:solidFill>
              <a:schemeClr val="accent2"/>
            </a:solidFill>
            <a:ln>
              <a:noFill/>
            </a:ln>
            <a:effectLst/>
          </c:spPr>
          <c:invertIfNegative val="0"/>
          <c:cat>
            <c:strRef>
              <c:f>Sheet1!$A$2:$A$9</c:f>
              <c:strCache>
                <c:ptCount val="8"/>
                <c:pt idx="0">
                  <c:v>Word</c:v>
                </c:pt>
                <c:pt idx="1">
                  <c:v>Developed Countries</c:v>
                </c:pt>
                <c:pt idx="2">
                  <c:v>Developing Countries</c:v>
                </c:pt>
                <c:pt idx="3">
                  <c:v>Africa</c:v>
                </c:pt>
                <c:pt idx="4">
                  <c:v>America</c:v>
                </c:pt>
                <c:pt idx="5">
                  <c:v>Asia</c:v>
                </c:pt>
                <c:pt idx="6">
                  <c:v>Europe</c:v>
                </c:pt>
                <c:pt idx="7">
                  <c:v>Oceania</c:v>
                </c:pt>
              </c:strCache>
            </c:strRef>
          </c:cat>
          <c:val>
            <c:numRef>
              <c:f>Sheet1!$C$2:$C$9</c:f>
              <c:numCache>
                <c:formatCode>General</c:formatCode>
                <c:ptCount val="8"/>
                <c:pt idx="0">
                  <c:v>6.21</c:v>
                </c:pt>
                <c:pt idx="1">
                  <c:v>5.21</c:v>
                </c:pt>
                <c:pt idx="2">
                  <c:v>8.83</c:v>
                </c:pt>
                <c:pt idx="3">
                  <c:v>12.97</c:v>
                </c:pt>
                <c:pt idx="4">
                  <c:v>8.58</c:v>
                </c:pt>
                <c:pt idx="5">
                  <c:v>8.51</c:v>
                </c:pt>
                <c:pt idx="6">
                  <c:v>8.92</c:v>
                </c:pt>
                <c:pt idx="7">
                  <c:v>11.94</c:v>
                </c:pt>
              </c:numCache>
            </c:numRef>
          </c:val>
          <c:extLst>
            <c:ext xmlns:c16="http://schemas.microsoft.com/office/drawing/2014/chart" uri="{C3380CC4-5D6E-409C-BE32-E72D297353CC}">
              <c16:uniqueId val="{00000001-FC59-4A2E-BFBF-10F0EC2A5EE9}"/>
            </c:ext>
          </c:extLst>
        </c:ser>
        <c:dLbls>
          <c:showLegendKey val="0"/>
          <c:showVal val="0"/>
          <c:showCatName val="0"/>
          <c:showSerName val="0"/>
          <c:showPercent val="0"/>
          <c:showBubbleSize val="0"/>
        </c:dLbls>
        <c:gapWidth val="182"/>
        <c:axId val="193639168"/>
        <c:axId val="193640704"/>
      </c:barChart>
      <c:catAx>
        <c:axId val="19363916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3640704"/>
        <c:crosses val="autoZero"/>
        <c:auto val="1"/>
        <c:lblAlgn val="ctr"/>
        <c:lblOffset val="100"/>
        <c:tickLblSkip val="1"/>
        <c:tickMarkSkip val="1"/>
        <c:noMultiLvlLbl val="0"/>
      </c:catAx>
      <c:valAx>
        <c:axId val="19364070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363916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3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913645658656658"/>
          <c:y val="2.4330900243309011E-2"/>
          <c:w val="0.7016117166475202"/>
          <c:h val="0.87903048103258896"/>
        </c:manualLayout>
      </c:layout>
      <c:barChart>
        <c:barDir val="bar"/>
        <c:grouping val="percentStacked"/>
        <c:varyColors val="0"/>
        <c:ser>
          <c:idx val="0"/>
          <c:order val="0"/>
          <c:tx>
            <c:strRef>
              <c:f>Sheet1!$B$1</c:f>
              <c:strCache>
                <c:ptCount val="1"/>
                <c:pt idx="0">
                  <c:v>Intra</c:v>
                </c:pt>
              </c:strCache>
            </c:strRef>
          </c:tx>
          <c:spPr>
            <a:solidFill>
              <a:schemeClr val="accent1"/>
            </a:solidFill>
            <a:ln>
              <a:noFill/>
            </a:ln>
            <a:effectLst/>
          </c:spPr>
          <c:invertIfNegative val="0"/>
          <c:cat>
            <c:strRef>
              <c:f>Sheet1!$A$2:$A$6</c:f>
              <c:strCache>
                <c:ptCount val="5"/>
                <c:pt idx="0">
                  <c:v>EU (25)</c:v>
                </c:pt>
                <c:pt idx="1">
                  <c:v>NAFTA</c:v>
                </c:pt>
                <c:pt idx="2">
                  <c:v>ASEAN</c:v>
                </c:pt>
                <c:pt idx="3">
                  <c:v>MERCOSUR</c:v>
                </c:pt>
                <c:pt idx="4">
                  <c:v>Andean Pact</c:v>
                </c:pt>
              </c:strCache>
            </c:strRef>
          </c:cat>
          <c:val>
            <c:numRef>
              <c:f>Sheet1!$B$2:$B$6</c:f>
              <c:numCache>
                <c:formatCode>General</c:formatCode>
                <c:ptCount val="5"/>
                <c:pt idx="0">
                  <c:v>66.8</c:v>
                </c:pt>
                <c:pt idx="1">
                  <c:v>55.8</c:v>
                </c:pt>
                <c:pt idx="2">
                  <c:v>24.9</c:v>
                </c:pt>
                <c:pt idx="3">
                  <c:v>12.9</c:v>
                </c:pt>
                <c:pt idx="4">
                  <c:v>8.6999999999999993</c:v>
                </c:pt>
              </c:numCache>
            </c:numRef>
          </c:val>
          <c:extLst>
            <c:ext xmlns:c16="http://schemas.microsoft.com/office/drawing/2014/chart" uri="{C3380CC4-5D6E-409C-BE32-E72D297353CC}">
              <c16:uniqueId val="{00000000-1A2D-41A4-8270-38303F4DC3FB}"/>
            </c:ext>
          </c:extLst>
        </c:ser>
        <c:ser>
          <c:idx val="1"/>
          <c:order val="1"/>
          <c:tx>
            <c:strRef>
              <c:f>Sheet1!$C$1</c:f>
              <c:strCache>
                <c:ptCount val="1"/>
                <c:pt idx="0">
                  <c:v>Extra</c:v>
                </c:pt>
              </c:strCache>
            </c:strRef>
          </c:tx>
          <c:spPr>
            <a:solidFill>
              <a:schemeClr val="accent2"/>
            </a:solidFill>
            <a:ln>
              <a:noFill/>
            </a:ln>
            <a:effectLst/>
          </c:spPr>
          <c:invertIfNegative val="0"/>
          <c:cat>
            <c:strRef>
              <c:f>Sheet1!$A$2:$A$6</c:f>
              <c:strCache>
                <c:ptCount val="5"/>
                <c:pt idx="0">
                  <c:v>EU (25)</c:v>
                </c:pt>
                <c:pt idx="1">
                  <c:v>NAFTA</c:v>
                </c:pt>
                <c:pt idx="2">
                  <c:v>ASEAN</c:v>
                </c:pt>
                <c:pt idx="3">
                  <c:v>MERCOSUR</c:v>
                </c:pt>
                <c:pt idx="4">
                  <c:v>Andean Pact</c:v>
                </c:pt>
              </c:strCache>
            </c:strRef>
          </c:cat>
          <c:val>
            <c:numRef>
              <c:f>Sheet1!$C$2:$C$6</c:f>
              <c:numCache>
                <c:formatCode>General</c:formatCode>
                <c:ptCount val="5"/>
                <c:pt idx="0">
                  <c:v>33.200000000000003</c:v>
                </c:pt>
                <c:pt idx="1">
                  <c:v>44.2</c:v>
                </c:pt>
                <c:pt idx="2">
                  <c:v>75.900000000000006</c:v>
                </c:pt>
                <c:pt idx="3">
                  <c:v>87.1</c:v>
                </c:pt>
                <c:pt idx="4">
                  <c:v>91.3</c:v>
                </c:pt>
              </c:numCache>
            </c:numRef>
          </c:val>
          <c:extLst>
            <c:ext xmlns:c16="http://schemas.microsoft.com/office/drawing/2014/chart" uri="{C3380CC4-5D6E-409C-BE32-E72D297353CC}">
              <c16:uniqueId val="{00000001-1A2D-41A4-8270-38303F4DC3FB}"/>
            </c:ext>
          </c:extLst>
        </c:ser>
        <c:dLbls>
          <c:showLegendKey val="0"/>
          <c:showVal val="0"/>
          <c:showCatName val="0"/>
          <c:showSerName val="0"/>
          <c:showPercent val="0"/>
          <c:showBubbleSize val="0"/>
        </c:dLbls>
        <c:gapWidth val="150"/>
        <c:overlap val="100"/>
        <c:axId val="193786240"/>
        <c:axId val="193787776"/>
      </c:barChart>
      <c:catAx>
        <c:axId val="19378624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3787776"/>
        <c:crosses val="autoZero"/>
        <c:auto val="1"/>
        <c:lblAlgn val="ctr"/>
        <c:lblOffset val="100"/>
        <c:tickLblSkip val="1"/>
        <c:tickMarkSkip val="1"/>
        <c:noMultiLvlLbl val="0"/>
      </c:catAx>
      <c:valAx>
        <c:axId val="19378777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378624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3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Internal</c:v>
                </c:pt>
              </c:strCache>
            </c:strRef>
          </c:tx>
          <c:spPr>
            <a:solidFill>
              <a:schemeClr val="accent2">
                <a:lumMod val="75000"/>
              </a:schemeClr>
            </a:solidFill>
            <a:ln>
              <a:noFill/>
            </a:ln>
            <a:effectLst/>
          </c:spPr>
          <c:invertIfNegative val="0"/>
          <c:cat>
            <c:strRef>
              <c:f>Sheet1!$A$2:$A$6</c:f>
              <c:strCache>
                <c:ptCount val="5"/>
                <c:pt idx="0">
                  <c:v>European Union (28)</c:v>
                </c:pt>
                <c:pt idx="1">
                  <c:v>NAFTA</c:v>
                </c:pt>
                <c:pt idx="2">
                  <c:v>ASEAN</c:v>
                </c:pt>
                <c:pt idx="3">
                  <c:v>Mercosur</c:v>
                </c:pt>
                <c:pt idx="4">
                  <c:v>Andean Community</c:v>
                </c:pt>
              </c:strCache>
            </c:strRef>
          </c:cat>
          <c:val>
            <c:numRef>
              <c:f>Sheet1!$B$2:$B$6</c:f>
              <c:numCache>
                <c:formatCode>General</c:formatCode>
                <c:ptCount val="5"/>
                <c:pt idx="0">
                  <c:v>3410.1609000000003</c:v>
                </c:pt>
                <c:pt idx="1">
                  <c:v>1151.22956</c:v>
                </c:pt>
                <c:pt idx="2">
                  <c:v>297.04429999999996</c:v>
                </c:pt>
                <c:pt idx="3">
                  <c:v>43.256340000000002</c:v>
                </c:pt>
                <c:pt idx="4">
                  <c:v>7.3004357065000001</c:v>
                </c:pt>
              </c:numCache>
            </c:numRef>
          </c:val>
          <c:extLst>
            <c:ext xmlns:c16="http://schemas.microsoft.com/office/drawing/2014/chart" uri="{C3380CC4-5D6E-409C-BE32-E72D297353CC}">
              <c16:uniqueId val="{00000000-850C-4C21-A41F-2216C10D2862}"/>
            </c:ext>
          </c:extLst>
        </c:ser>
        <c:ser>
          <c:idx val="1"/>
          <c:order val="1"/>
          <c:tx>
            <c:strRef>
              <c:f>Sheet1!$C$1</c:f>
              <c:strCache>
                <c:ptCount val="1"/>
                <c:pt idx="0">
                  <c:v>External</c:v>
                </c:pt>
              </c:strCache>
            </c:strRef>
          </c:tx>
          <c:spPr>
            <a:solidFill>
              <a:schemeClr val="accent4">
                <a:lumMod val="75000"/>
              </a:schemeClr>
            </a:solidFill>
            <a:ln>
              <a:noFill/>
            </a:ln>
            <a:effectLst/>
          </c:spPr>
          <c:invertIfNegative val="0"/>
          <c:dLbls>
            <c:dLbl>
              <c:idx val="0"/>
              <c:tx>
                <c:rich>
                  <a:bodyPr/>
                  <a:lstStyle/>
                  <a:p>
                    <a:fld id="{E26BF088-F445-4ABC-958A-C90B1F23FE3B}"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850C-4C21-A41F-2216C10D2862}"/>
                </c:ext>
              </c:extLst>
            </c:dLbl>
            <c:dLbl>
              <c:idx val="1"/>
              <c:tx>
                <c:rich>
                  <a:bodyPr/>
                  <a:lstStyle/>
                  <a:p>
                    <a:fld id="{5A9BA54D-0C9E-4BEB-903C-D5FFB684E0B5}"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850C-4C21-A41F-2216C10D2862}"/>
                </c:ext>
              </c:extLst>
            </c:dLbl>
            <c:dLbl>
              <c:idx val="2"/>
              <c:tx>
                <c:rich>
                  <a:bodyPr/>
                  <a:lstStyle/>
                  <a:p>
                    <a:fld id="{E98E4C1B-65A4-48A4-91C3-8216CB9217CF}"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850C-4C21-A41F-2216C10D2862}"/>
                </c:ext>
              </c:extLst>
            </c:dLbl>
            <c:dLbl>
              <c:idx val="3"/>
              <c:tx>
                <c:rich>
                  <a:bodyPr/>
                  <a:lstStyle/>
                  <a:p>
                    <a:fld id="{37B711BF-914B-4EE8-818D-F0A78E659B8D}"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850C-4C21-A41F-2216C10D2862}"/>
                </c:ext>
              </c:extLst>
            </c:dLbl>
            <c:dLbl>
              <c:idx val="4"/>
              <c:tx>
                <c:rich>
                  <a:bodyPr/>
                  <a:lstStyle/>
                  <a:p>
                    <a:fld id="{906A617C-9566-4921-B65A-447B2890D1B3}"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850C-4C21-A41F-2216C10D2862}"/>
                </c:ext>
              </c:extLst>
            </c:dLbl>
            <c:numFmt formatCode="0.00%" sourceLinked="0"/>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pt-BR"/>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European Union (28)</c:v>
                </c:pt>
                <c:pt idx="1">
                  <c:v>NAFTA</c:v>
                </c:pt>
                <c:pt idx="2">
                  <c:v>ASEAN</c:v>
                </c:pt>
                <c:pt idx="3">
                  <c:v>Mercosur</c:v>
                </c:pt>
                <c:pt idx="4">
                  <c:v>Andean Community</c:v>
                </c:pt>
              </c:strCache>
            </c:strRef>
          </c:cat>
          <c:val>
            <c:numRef>
              <c:f>Sheet1!$C$2:$C$6</c:f>
              <c:numCache>
                <c:formatCode>General</c:formatCode>
                <c:ptCount val="5"/>
                <c:pt idx="0">
                  <c:v>1977.1390999999999</c:v>
                </c:pt>
                <c:pt idx="1">
                  <c:v>1142.9704399999998</c:v>
                </c:pt>
                <c:pt idx="2">
                  <c:v>865.55569999999989</c:v>
                </c:pt>
                <c:pt idx="3">
                  <c:v>257.34366</c:v>
                </c:pt>
                <c:pt idx="4">
                  <c:v>89.138609293499997</c:v>
                </c:pt>
              </c:numCache>
            </c:numRef>
          </c:val>
          <c:extLst>
            <c:ext xmlns:c15="http://schemas.microsoft.com/office/drawing/2012/chart" uri="{02D57815-91ED-43cb-92C2-25804820EDAC}">
              <c15:datalabelsRange>
                <c15:f>Sheet1!$H$2:$H$6</c15:f>
                <c15:dlblRangeCache>
                  <c:ptCount val="5"/>
                  <c:pt idx="0">
                    <c:v>36.7%</c:v>
                  </c:pt>
                  <c:pt idx="1">
                    <c:v>49.8%</c:v>
                  </c:pt>
                  <c:pt idx="2">
                    <c:v>74.5%</c:v>
                  </c:pt>
                  <c:pt idx="3">
                    <c:v>85.6%</c:v>
                  </c:pt>
                  <c:pt idx="4">
                    <c:v>92.4%</c:v>
                  </c:pt>
                </c15:dlblRangeCache>
              </c15:datalabelsRange>
            </c:ext>
            <c:ext xmlns:c16="http://schemas.microsoft.com/office/drawing/2014/chart" uri="{C3380CC4-5D6E-409C-BE32-E72D297353CC}">
              <c16:uniqueId val="{00000003-850C-4C21-A41F-2216C10D2862}"/>
            </c:ext>
          </c:extLst>
        </c:ser>
        <c:dLbls>
          <c:showLegendKey val="0"/>
          <c:showVal val="0"/>
          <c:showCatName val="0"/>
          <c:showSerName val="0"/>
          <c:showPercent val="0"/>
          <c:showBubbleSize val="0"/>
        </c:dLbls>
        <c:gapWidth val="182"/>
        <c:overlap val="100"/>
        <c:axId val="693347032"/>
        <c:axId val="693344408"/>
      </c:barChart>
      <c:catAx>
        <c:axId val="6933470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93344408"/>
        <c:crosses val="autoZero"/>
        <c:auto val="1"/>
        <c:lblAlgn val="ctr"/>
        <c:lblOffset val="100"/>
        <c:noMultiLvlLbl val="0"/>
      </c:catAx>
      <c:valAx>
        <c:axId val="69334440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crossAx val="693347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3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manualLayout>
          <c:layoutTarget val="inner"/>
          <c:xMode val="edge"/>
          <c:yMode val="edge"/>
          <c:x val="0.25126038949245938"/>
          <c:y val="2.4330900243309011E-2"/>
          <c:w val="0.71141654599838855"/>
          <c:h val="0.8654650288097675"/>
        </c:manualLayout>
      </c:layout>
      <c:barChart>
        <c:barDir val="bar"/>
        <c:grouping val="clustered"/>
        <c:varyColors val="0"/>
        <c:ser>
          <c:idx val="0"/>
          <c:order val="0"/>
          <c:tx>
            <c:strRef>
              <c:f>Sheet1!$B$1</c:f>
              <c:strCache>
                <c:ptCount val="1"/>
              </c:strCache>
            </c:strRef>
          </c:tx>
          <c:spPr>
            <a:solidFill>
              <a:schemeClr val="accent2">
                <a:lumMod val="5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Sheet1!$A$2:$A$9</c:f>
              <c:strCache>
                <c:ptCount val="8"/>
                <c:pt idx="0">
                  <c:v>Wages</c:v>
                </c:pt>
                <c:pt idx="1">
                  <c:v>Export Industry Subsidies &amp; Preferences</c:v>
                </c:pt>
                <c:pt idx="2">
                  <c:v>Industrial Network Clustering</c:v>
                </c:pt>
                <c:pt idx="3">
                  <c:v>Undervalued Currency</c:v>
                </c:pt>
                <c:pt idx="4">
                  <c:v>Counterfeiting &amp; Piracy</c:v>
                </c:pt>
                <c:pt idx="5">
                  <c:v>FDI</c:v>
                </c:pt>
                <c:pt idx="6">
                  <c:v>Lax Health &amp; Safety Regulations</c:v>
                </c:pt>
                <c:pt idx="7">
                  <c:v>Lax Environmental Regulations</c:v>
                </c:pt>
              </c:strCache>
            </c:strRef>
          </c:cat>
          <c:val>
            <c:numRef>
              <c:f>Sheet1!$B$2:$B$9</c:f>
              <c:numCache>
                <c:formatCode>0.00%</c:formatCode>
                <c:ptCount val="8"/>
                <c:pt idx="0">
                  <c:v>0.39410000000000373</c:v>
                </c:pt>
                <c:pt idx="1">
                  <c:v>0.1671</c:v>
                </c:pt>
                <c:pt idx="2">
                  <c:v>0.16020000000000001</c:v>
                </c:pt>
                <c:pt idx="3">
                  <c:v>0.1144</c:v>
                </c:pt>
                <c:pt idx="4">
                  <c:v>8.6300000000000002E-2</c:v>
                </c:pt>
                <c:pt idx="5">
                  <c:v>3.09E-2</c:v>
                </c:pt>
                <c:pt idx="6">
                  <c:v>2.4400000000000002E-2</c:v>
                </c:pt>
                <c:pt idx="7">
                  <c:v>2.2600000000000012E-2</c:v>
                </c:pt>
              </c:numCache>
            </c:numRef>
          </c:val>
          <c:extLst>
            <c:ext xmlns:c16="http://schemas.microsoft.com/office/drawing/2014/chart" uri="{C3380CC4-5D6E-409C-BE32-E72D297353CC}">
              <c16:uniqueId val="{00000000-2197-411B-BF3C-CBFF54C8994D}"/>
            </c:ext>
          </c:extLst>
        </c:ser>
        <c:dLbls>
          <c:showLegendKey val="0"/>
          <c:showVal val="0"/>
          <c:showCatName val="0"/>
          <c:showSerName val="0"/>
          <c:showPercent val="0"/>
          <c:showBubbleSize val="0"/>
        </c:dLbls>
        <c:gapWidth val="182"/>
        <c:axId val="190397056"/>
        <c:axId val="190398848"/>
      </c:barChart>
      <c:catAx>
        <c:axId val="1903970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398848"/>
        <c:crosses val="autoZero"/>
        <c:auto val="1"/>
        <c:lblAlgn val="ctr"/>
        <c:lblOffset val="100"/>
        <c:tickLblSkip val="1"/>
        <c:tickMarkSkip val="1"/>
        <c:noMultiLvlLbl val="0"/>
      </c:catAx>
      <c:valAx>
        <c:axId val="190398848"/>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397056"/>
        <c:crosses val="autoZero"/>
        <c:crossBetween val="between"/>
        <c:majorUnit val="0.1"/>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3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China</c:v>
                </c:pt>
              </c:strCache>
            </c:strRef>
          </c:tx>
          <c:spPr>
            <a:solidFill>
              <a:schemeClr val="accent4">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Iron Ore</c:v>
                </c:pt>
                <c:pt idx="1">
                  <c:v>Cement</c:v>
                </c:pt>
                <c:pt idx="2">
                  <c:v>Eggs</c:v>
                </c:pt>
                <c:pt idx="3">
                  <c:v>Pork</c:v>
                </c:pt>
                <c:pt idx="4">
                  <c:v>Coal</c:v>
                </c:pt>
                <c:pt idx="5">
                  <c:v>Steel</c:v>
                </c:pt>
                <c:pt idx="6">
                  <c:v>Lead</c:v>
                </c:pt>
                <c:pt idx="7">
                  <c:v>Copper</c:v>
                </c:pt>
                <c:pt idx="8">
                  <c:v>Zinc</c:v>
                </c:pt>
                <c:pt idx="9">
                  <c:v>Aluminum</c:v>
                </c:pt>
                <c:pt idx="10">
                  <c:v>Nickel</c:v>
                </c:pt>
                <c:pt idx="11">
                  <c:v>Rice</c:v>
                </c:pt>
                <c:pt idx="12">
                  <c:v>Chickens</c:v>
                </c:pt>
                <c:pt idx="13">
                  <c:v>Soybeans</c:v>
                </c:pt>
                <c:pt idx="14">
                  <c:v>Population</c:v>
                </c:pt>
                <c:pt idx="15">
                  <c:v>Wheat</c:v>
                </c:pt>
                <c:pt idx="16">
                  <c:v>GDP (PPP)</c:v>
                </c:pt>
                <c:pt idx="17">
                  <c:v>Oil</c:v>
                </c:pt>
                <c:pt idx="18">
                  <c:v>Cattle</c:v>
                </c:pt>
              </c:strCache>
            </c:strRef>
          </c:cat>
          <c:val>
            <c:numRef>
              <c:f>Sheet1!$B$2:$B$20</c:f>
              <c:numCache>
                <c:formatCode>0.0%</c:formatCode>
                <c:ptCount val="19"/>
                <c:pt idx="0">
                  <c:v>0.54374999999999996</c:v>
                </c:pt>
                <c:pt idx="1">
                  <c:v>0.53585526315789478</c:v>
                </c:pt>
                <c:pt idx="2">
                  <c:v>0.53585526315789478</c:v>
                </c:pt>
                <c:pt idx="3">
                  <c:v>0.49631385195186151</c:v>
                </c:pt>
                <c:pt idx="4">
                  <c:v>0.46896591629572104</c:v>
                </c:pt>
                <c:pt idx="5">
                  <c:v>0.45793548387096772</c:v>
                </c:pt>
                <c:pt idx="6">
                  <c:v>0.42063492063492064</c:v>
                </c:pt>
                <c:pt idx="7">
                  <c:v>0.39450549450549449</c:v>
                </c:pt>
                <c:pt idx="8">
                  <c:v>0.38245614035087722</c:v>
                </c:pt>
                <c:pt idx="9">
                  <c:v>0.34584450402144773</c:v>
                </c:pt>
                <c:pt idx="10">
                  <c:v>0.31870357866306548</c:v>
                </c:pt>
                <c:pt idx="11">
                  <c:v>0.30174542967431611</c:v>
                </c:pt>
                <c:pt idx="12">
                  <c:v>0.25240549439926951</c:v>
                </c:pt>
                <c:pt idx="13">
                  <c:v>0.24896486533264103</c:v>
                </c:pt>
                <c:pt idx="14">
                  <c:v>0.19683368898621337</c:v>
                </c:pt>
                <c:pt idx="15">
                  <c:v>0.16606257298412169</c:v>
                </c:pt>
                <c:pt idx="16">
                  <c:v>0.13580869782538207</c:v>
                </c:pt>
                <c:pt idx="17">
                  <c:v>0.10422305614056365</c:v>
                </c:pt>
                <c:pt idx="18">
                  <c:v>6.09445593786683E-2</c:v>
                </c:pt>
              </c:numCache>
            </c:numRef>
          </c:val>
          <c:extLst>
            <c:ext xmlns:c16="http://schemas.microsoft.com/office/drawing/2014/chart" uri="{C3380CC4-5D6E-409C-BE32-E72D297353CC}">
              <c16:uniqueId val="{00000000-94BE-4368-860A-E6C5F12716A3}"/>
            </c:ext>
          </c:extLst>
        </c:ser>
        <c:ser>
          <c:idx val="1"/>
          <c:order val="1"/>
          <c:tx>
            <c:strRef>
              <c:f>Sheet1!$C$1</c:f>
              <c:strCache>
                <c:ptCount val="1"/>
                <c:pt idx="0">
                  <c:v>United States</c:v>
                </c:pt>
              </c:strCache>
            </c:strRef>
          </c:tx>
          <c:spPr>
            <a:solidFill>
              <a:schemeClr val="bg2">
                <a:lumMod val="75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Sheet1!$A$2:$A$20</c:f>
              <c:strCache>
                <c:ptCount val="19"/>
                <c:pt idx="0">
                  <c:v>Iron Ore</c:v>
                </c:pt>
                <c:pt idx="1">
                  <c:v>Cement</c:v>
                </c:pt>
                <c:pt idx="2">
                  <c:v>Eggs</c:v>
                </c:pt>
                <c:pt idx="3">
                  <c:v>Pork</c:v>
                </c:pt>
                <c:pt idx="4">
                  <c:v>Coal</c:v>
                </c:pt>
                <c:pt idx="5">
                  <c:v>Steel</c:v>
                </c:pt>
                <c:pt idx="6">
                  <c:v>Lead</c:v>
                </c:pt>
                <c:pt idx="7">
                  <c:v>Copper</c:v>
                </c:pt>
                <c:pt idx="8">
                  <c:v>Zinc</c:v>
                </c:pt>
                <c:pt idx="9">
                  <c:v>Aluminum</c:v>
                </c:pt>
                <c:pt idx="10">
                  <c:v>Nickel</c:v>
                </c:pt>
                <c:pt idx="11">
                  <c:v>Rice</c:v>
                </c:pt>
                <c:pt idx="12">
                  <c:v>Chickens</c:v>
                </c:pt>
                <c:pt idx="13">
                  <c:v>Soybeans</c:v>
                </c:pt>
                <c:pt idx="14">
                  <c:v>Population</c:v>
                </c:pt>
                <c:pt idx="15">
                  <c:v>Wheat</c:v>
                </c:pt>
                <c:pt idx="16">
                  <c:v>GDP (PPP)</c:v>
                </c:pt>
                <c:pt idx="17">
                  <c:v>Oil</c:v>
                </c:pt>
                <c:pt idx="18">
                  <c:v>Cattle</c:v>
                </c:pt>
              </c:strCache>
            </c:strRef>
          </c:cat>
          <c:val>
            <c:numRef>
              <c:f>Sheet1!$C$2:$C$20</c:f>
              <c:numCache>
                <c:formatCode>0.0%</c:formatCode>
                <c:ptCount val="19"/>
                <c:pt idx="0">
                  <c:v>1.9E-2</c:v>
                </c:pt>
                <c:pt idx="1">
                  <c:v>2.1336842105263158E-2</c:v>
                </c:pt>
                <c:pt idx="2">
                  <c:v>7.8202319935158915E-2</c:v>
                </c:pt>
                <c:pt idx="3">
                  <c:v>8.404806076559207E-2</c:v>
                </c:pt>
                <c:pt idx="4">
                  <c:v>0.15190102515638934</c:v>
                </c:pt>
                <c:pt idx="5">
                  <c:v>4.7903225806451614E-2</c:v>
                </c:pt>
                <c:pt idx="6">
                  <c:v>0.13718820861678005</c:v>
                </c:pt>
                <c:pt idx="7">
                  <c:v>9.0659340659340656E-2</c:v>
                </c:pt>
                <c:pt idx="8">
                  <c:v>1.780701754385965E-2</c:v>
                </c:pt>
                <c:pt idx="9">
                  <c:v>8.7131367292225204E-2</c:v>
                </c:pt>
                <c:pt idx="10">
                  <c:v>0.10060769750168805</c:v>
                </c:pt>
                <c:pt idx="11">
                  <c:v>8.9584865343308069E-3</c:v>
                </c:pt>
                <c:pt idx="12">
                  <c:v>0.11271289251392635</c:v>
                </c:pt>
                <c:pt idx="13">
                  <c:v>0.19928727705218499</c:v>
                </c:pt>
                <c:pt idx="14">
                  <c:v>4.5418109704696244E-2</c:v>
                </c:pt>
                <c:pt idx="15">
                  <c:v>4.8695005990385051E-2</c:v>
                </c:pt>
                <c:pt idx="16">
                  <c:v>0.19737401984916531</c:v>
                </c:pt>
                <c:pt idx="17">
                  <c:v>0.21712286741705172</c:v>
                </c:pt>
                <c:pt idx="18">
                  <c:v>6.8482519023200294E-2</c:v>
                </c:pt>
              </c:numCache>
            </c:numRef>
          </c:val>
          <c:extLst>
            <c:ext xmlns:c16="http://schemas.microsoft.com/office/drawing/2014/chart" uri="{C3380CC4-5D6E-409C-BE32-E72D297353CC}">
              <c16:uniqueId val="{00000001-94BE-4368-860A-E6C5F12716A3}"/>
            </c:ext>
          </c:extLst>
        </c:ser>
        <c:dLbls>
          <c:showLegendKey val="0"/>
          <c:showVal val="0"/>
          <c:showCatName val="0"/>
          <c:showSerName val="0"/>
          <c:showPercent val="0"/>
          <c:showBubbleSize val="0"/>
        </c:dLbls>
        <c:gapWidth val="150"/>
        <c:overlap val="100"/>
        <c:axId val="159327744"/>
        <c:axId val="159329280"/>
      </c:barChart>
      <c:catAx>
        <c:axId val="159327744"/>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9329280"/>
        <c:crosses val="autoZero"/>
        <c:auto val="1"/>
        <c:lblAlgn val="ctr"/>
        <c:lblOffset val="100"/>
        <c:noMultiLvlLbl val="0"/>
      </c:catAx>
      <c:valAx>
        <c:axId val="159329280"/>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5932774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3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pt-BR"/>
        </a:p>
      </c:txPr>
    </c:title>
    <c:autoTitleDeleted val="0"/>
    <c:plotArea>
      <c:layout>
        <c:manualLayout>
          <c:layoutTarget val="inner"/>
          <c:xMode val="edge"/>
          <c:yMode val="edge"/>
          <c:x val="0.22580645161290341"/>
          <c:y val="1.9267822736031087E-2"/>
          <c:w val="0.71464019851117733"/>
          <c:h val="0.87668593448941834"/>
        </c:manualLayout>
      </c:layout>
      <c:barChart>
        <c:barDir val="bar"/>
        <c:grouping val="clustered"/>
        <c:varyColors val="0"/>
        <c:ser>
          <c:idx val="0"/>
          <c:order val="0"/>
          <c:tx>
            <c:strRef>
              <c:f>Sheet1!$B$1</c:f>
              <c:strCache>
                <c:ptCount val="1"/>
              </c:strCache>
            </c:strRef>
          </c:tx>
          <c:spPr>
            <a:solidFill>
              <a:schemeClr val="accent1"/>
            </a:solidFill>
            <a:ln>
              <a:noFill/>
            </a:ln>
            <a:effectLst/>
          </c:spPr>
          <c:invertIfNegative val="0"/>
          <c:cat>
            <c:strRef>
              <c:f>Sheet1!$A$2:$A$14</c:f>
              <c:strCache>
                <c:ptCount val="12"/>
                <c:pt idx="0">
                  <c:v>Big box retailer</c:v>
                </c:pt>
                <c:pt idx="1">
                  <c:v>Furniture</c:v>
                </c:pt>
                <c:pt idx="2">
                  <c:v>Electronics</c:v>
                </c:pt>
                <c:pt idx="3">
                  <c:v>Appliances</c:v>
                </c:pt>
                <c:pt idx="4">
                  <c:v>Auto parts</c:v>
                </c:pt>
                <c:pt idx="5">
                  <c:v>Tires</c:v>
                </c:pt>
                <c:pt idx="6">
                  <c:v>Shoes</c:v>
                </c:pt>
                <c:pt idx="7">
                  <c:v>Toys</c:v>
                </c:pt>
                <c:pt idx="8">
                  <c:v>Electrical equipment</c:v>
                </c:pt>
                <c:pt idx="9">
                  <c:v>Machinery</c:v>
                </c:pt>
                <c:pt idx="10">
                  <c:v>Textiles</c:v>
                </c:pt>
                <c:pt idx="11">
                  <c:v>Apparel</c:v>
                </c:pt>
              </c:strCache>
            </c:strRef>
          </c:cat>
          <c:val>
            <c:numRef>
              <c:f>Sheet1!$B$2:$B$14</c:f>
              <c:numCache>
                <c:formatCode>General</c:formatCode>
                <c:ptCount val="12"/>
                <c:pt idx="0">
                  <c:v>1590270</c:v>
                </c:pt>
                <c:pt idx="1">
                  <c:v>731669</c:v>
                </c:pt>
                <c:pt idx="2">
                  <c:v>408870</c:v>
                </c:pt>
                <c:pt idx="3">
                  <c:v>239800</c:v>
                </c:pt>
                <c:pt idx="4">
                  <c:v>241120</c:v>
                </c:pt>
                <c:pt idx="5">
                  <c:v>159830</c:v>
                </c:pt>
                <c:pt idx="6">
                  <c:v>158400</c:v>
                </c:pt>
                <c:pt idx="7">
                  <c:v>113080</c:v>
                </c:pt>
                <c:pt idx="8">
                  <c:v>24860</c:v>
                </c:pt>
                <c:pt idx="9">
                  <c:v>40810</c:v>
                </c:pt>
                <c:pt idx="10">
                  <c:v>32450</c:v>
                </c:pt>
                <c:pt idx="11">
                  <c:v>35530</c:v>
                </c:pt>
              </c:numCache>
            </c:numRef>
          </c:val>
          <c:extLst>
            <c:ext xmlns:c16="http://schemas.microsoft.com/office/drawing/2014/chart" uri="{C3380CC4-5D6E-409C-BE32-E72D297353CC}">
              <c16:uniqueId val="{00000000-3052-46CC-8875-95091EB1842F}"/>
            </c:ext>
          </c:extLst>
        </c:ser>
        <c:dLbls>
          <c:showLegendKey val="0"/>
          <c:showVal val="0"/>
          <c:showCatName val="0"/>
          <c:showSerName val="0"/>
          <c:showPercent val="0"/>
          <c:showBubbleSize val="0"/>
        </c:dLbls>
        <c:gapWidth val="182"/>
        <c:axId val="190485248"/>
        <c:axId val="190486784"/>
      </c:barChart>
      <c:catAx>
        <c:axId val="19048524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0486784"/>
        <c:crosses val="autoZero"/>
        <c:auto val="1"/>
        <c:lblAlgn val="ctr"/>
        <c:lblOffset val="100"/>
        <c:tickLblSkip val="1"/>
        <c:tickMarkSkip val="1"/>
        <c:noMultiLvlLbl val="0"/>
      </c:catAx>
      <c:valAx>
        <c:axId val="19048678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0485248"/>
        <c:crosses val="autoZero"/>
        <c:crossBetween val="between"/>
        <c:majorUnit val="300000"/>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Value of Trade</a:t>
            </a:r>
          </a:p>
        </c:rich>
      </c:tx>
      <c:overlay val="0"/>
    </c:title>
    <c:autoTitleDeleted val="0"/>
    <c:plotArea>
      <c:layout>
        <c:manualLayout>
          <c:layoutTarget val="inner"/>
          <c:xMode val="edge"/>
          <c:yMode val="edge"/>
          <c:x val="9.4326219968528996E-2"/>
          <c:y val="0.19401991426207099"/>
          <c:w val="0.77952115499094754"/>
          <c:h val="0.64512898869252577"/>
        </c:manualLayout>
      </c:layout>
      <c:pieChart>
        <c:varyColors val="1"/>
        <c:ser>
          <c:idx val="0"/>
          <c:order val="0"/>
          <c:tx>
            <c:strRef>
              <c:f>Sheet1!$B$1</c:f>
              <c:strCache>
                <c:ptCount val="1"/>
                <c:pt idx="0">
                  <c:v>Value</c:v>
                </c:pt>
              </c:strCache>
            </c:strRef>
          </c:tx>
          <c:dPt>
            <c:idx val="0"/>
            <c:bubble3D val="0"/>
            <c:explosion val="20"/>
            <c:spPr>
              <a:noFill/>
              <a:ln w="76200">
                <a:solidFill>
                  <a:schemeClr val="accent2">
                    <a:lumMod val="50000"/>
                  </a:schemeClr>
                </a:solidFill>
              </a:ln>
            </c:spPr>
            <c:extLst>
              <c:ext xmlns:c16="http://schemas.microsoft.com/office/drawing/2014/chart" uri="{C3380CC4-5D6E-409C-BE32-E72D297353CC}">
                <c16:uniqueId val="{00000001-CA44-4946-9676-4FA2F51981C6}"/>
              </c:ext>
            </c:extLst>
          </c:dPt>
          <c:dPt>
            <c:idx val="1"/>
            <c:bubble3D val="0"/>
            <c:spPr>
              <a:solidFill>
                <a:schemeClr val="bg2">
                  <a:lumMod val="90000"/>
                </a:schemeClr>
              </a:solidFill>
              <a:ln>
                <a:noFill/>
              </a:ln>
            </c:spPr>
            <c:extLst>
              <c:ext xmlns:c16="http://schemas.microsoft.com/office/drawing/2014/chart" uri="{C3380CC4-5D6E-409C-BE32-E72D297353CC}">
                <c16:uniqueId val="{00000003-CA44-4946-9676-4FA2F51981C6}"/>
              </c:ext>
            </c:extLst>
          </c:dPt>
          <c:dPt>
            <c:idx val="2"/>
            <c:bubble3D val="0"/>
            <c:spPr>
              <a:solidFill>
                <a:schemeClr val="accent3">
                  <a:lumMod val="75000"/>
                </a:schemeClr>
              </a:solidFill>
              <a:ln>
                <a:noFill/>
              </a:ln>
            </c:spPr>
            <c:extLst>
              <c:ext xmlns:c16="http://schemas.microsoft.com/office/drawing/2014/chart" uri="{C3380CC4-5D6E-409C-BE32-E72D297353CC}">
                <c16:uniqueId val="{00000005-CA44-4946-9676-4FA2F51981C6}"/>
              </c:ext>
            </c:extLst>
          </c:dPt>
          <c:dLbls>
            <c:numFmt formatCode="#,##0.0" sourceLinked="0"/>
            <c:spPr>
              <a:noFill/>
              <a:ln>
                <a:noFill/>
              </a:ln>
              <a:effectLst/>
            </c:spPr>
            <c:showLegendKey val="0"/>
            <c:showVal val="1"/>
            <c:showCatName val="0"/>
            <c:showSerName val="0"/>
            <c:showPercent val="0"/>
            <c:showBubbleSize val="0"/>
            <c:showLeaderLines val="1"/>
            <c:extLst>
              <c:ext xmlns:c15="http://schemas.microsoft.com/office/drawing/2012/chart" uri="{CE6537A1-D6FC-4f65-9D91-7224C49458BB}"/>
            </c:extLst>
          </c:dLbls>
          <c:cat>
            <c:strRef>
              <c:f>Sheet1!$A$2:$A$4</c:f>
              <c:strCache>
                <c:ptCount val="3"/>
                <c:pt idx="0">
                  <c:v>Seaborne</c:v>
                </c:pt>
                <c:pt idx="1">
                  <c:v>Airborne</c:v>
                </c:pt>
                <c:pt idx="2">
                  <c:v>Overland</c:v>
                </c:pt>
              </c:strCache>
            </c:strRef>
          </c:cat>
          <c:val>
            <c:numRef>
              <c:f>Sheet1!$B$2:$B$4</c:f>
              <c:numCache>
                <c:formatCode>General</c:formatCode>
                <c:ptCount val="3"/>
                <c:pt idx="0">
                  <c:v>64</c:v>
                </c:pt>
                <c:pt idx="1">
                  <c:v>28</c:v>
                </c:pt>
                <c:pt idx="2">
                  <c:v>8</c:v>
                </c:pt>
              </c:numCache>
            </c:numRef>
          </c:val>
          <c:extLst>
            <c:ext xmlns:c16="http://schemas.microsoft.com/office/drawing/2014/chart" uri="{C3380CC4-5D6E-409C-BE32-E72D297353CC}">
              <c16:uniqueId val="{00000006-CA44-4946-9676-4FA2F51981C6}"/>
            </c:ext>
          </c:extLst>
        </c:ser>
        <c:dLbls>
          <c:showLegendKey val="0"/>
          <c:showVal val="0"/>
          <c:showCatName val="0"/>
          <c:showSerName val="0"/>
          <c:showPercent val="0"/>
          <c:showBubbleSize val="0"/>
          <c:showLeaderLines val="1"/>
        </c:dLbls>
        <c:firstSliceAng val="320"/>
      </c:pieChart>
    </c:plotArea>
    <c:legend>
      <c:legendPos val="b"/>
      <c:overlay val="0"/>
    </c:legend>
    <c:plotVisOnly val="1"/>
    <c:dispBlanksAs val="gap"/>
    <c:showDLblsOverMax val="0"/>
  </c:chart>
  <c:txPr>
    <a:bodyPr/>
    <a:lstStyle/>
    <a:p>
      <a:pPr>
        <a:defRPr sz="1800">
          <a:latin typeface="Arial Narrow" panose="020B0606020202030204" pitchFamily="34" charset="0"/>
        </a:defRPr>
      </a:pPr>
      <a:endParaRPr lang="pt-BR"/>
    </a:p>
  </c:txPr>
  <c:externalData r:id="rId1">
    <c:autoUpdate val="0"/>
  </c:externalData>
</c:chartSpace>
</file>

<file path=ppt/charts/chart4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Fabric</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Asia</c:v>
                </c:pt>
                <c:pt idx="1">
                  <c:v>United States</c:v>
                </c:pt>
              </c:strCache>
            </c:strRef>
          </c:cat>
          <c:val>
            <c:numRef>
              <c:f>Sheet1!$B$2:$B$3</c:f>
              <c:numCache>
                <c:formatCode>General</c:formatCode>
                <c:ptCount val="2"/>
                <c:pt idx="0">
                  <c:v>18.399999999999999</c:v>
                </c:pt>
                <c:pt idx="1">
                  <c:v>17.399999999999999</c:v>
                </c:pt>
              </c:numCache>
            </c:numRef>
          </c:val>
          <c:extLst>
            <c:ext xmlns:c16="http://schemas.microsoft.com/office/drawing/2014/chart" uri="{C3380CC4-5D6E-409C-BE32-E72D297353CC}">
              <c16:uniqueId val="{00000000-09B0-4847-8175-ABD0DE3E7EA7}"/>
            </c:ext>
          </c:extLst>
        </c:ser>
        <c:ser>
          <c:idx val="1"/>
          <c:order val="1"/>
          <c:tx>
            <c:strRef>
              <c:f>Sheet1!$C$1</c:f>
              <c:strCache>
                <c:ptCount val="1"/>
                <c:pt idx="0">
                  <c:v>Trim and Hardware</c:v>
                </c:pt>
              </c:strCache>
            </c:strRef>
          </c:tx>
          <c:spPr>
            <a:solidFill>
              <a:schemeClr val="accent2"/>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Asia</c:v>
                </c:pt>
                <c:pt idx="1">
                  <c:v>United States</c:v>
                </c:pt>
              </c:strCache>
            </c:strRef>
          </c:cat>
          <c:val>
            <c:numRef>
              <c:f>Sheet1!$C$2:$C$3</c:f>
              <c:numCache>
                <c:formatCode>General</c:formatCode>
                <c:ptCount val="2"/>
                <c:pt idx="0">
                  <c:v>2.2999999999999998</c:v>
                </c:pt>
                <c:pt idx="1">
                  <c:v>3.2</c:v>
                </c:pt>
              </c:numCache>
            </c:numRef>
          </c:val>
          <c:extLst>
            <c:ext xmlns:c16="http://schemas.microsoft.com/office/drawing/2014/chart" uri="{C3380CC4-5D6E-409C-BE32-E72D297353CC}">
              <c16:uniqueId val="{00000001-09B0-4847-8175-ABD0DE3E7EA7}"/>
            </c:ext>
          </c:extLst>
        </c:ser>
        <c:ser>
          <c:idx val="2"/>
          <c:order val="2"/>
          <c:tx>
            <c:strRef>
              <c:f>Sheet1!$D$1</c:f>
              <c:strCache>
                <c:ptCount val="1"/>
                <c:pt idx="0">
                  <c:v>Labor</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Asia</c:v>
                </c:pt>
                <c:pt idx="1">
                  <c:v>United States</c:v>
                </c:pt>
              </c:strCache>
            </c:strRef>
          </c:cat>
          <c:val>
            <c:numRef>
              <c:f>Sheet1!$D$2:$D$3</c:f>
              <c:numCache>
                <c:formatCode>General</c:formatCode>
                <c:ptCount val="2"/>
                <c:pt idx="0">
                  <c:v>5.5</c:v>
                </c:pt>
                <c:pt idx="1">
                  <c:v>17</c:v>
                </c:pt>
              </c:numCache>
            </c:numRef>
          </c:val>
          <c:extLst>
            <c:ext xmlns:c16="http://schemas.microsoft.com/office/drawing/2014/chart" uri="{C3380CC4-5D6E-409C-BE32-E72D297353CC}">
              <c16:uniqueId val="{00000002-09B0-4847-8175-ABD0DE3E7EA7}"/>
            </c:ext>
          </c:extLst>
        </c:ser>
        <c:ser>
          <c:idx val="3"/>
          <c:order val="3"/>
          <c:tx>
            <c:strRef>
              <c:f>Sheet1!$E$1</c:f>
              <c:strCache>
                <c:ptCount val="1"/>
                <c:pt idx="0">
                  <c:v>Duties</c:v>
                </c:pt>
              </c:strCache>
            </c:strRef>
          </c:tx>
          <c:spPr>
            <a:solidFill>
              <a:schemeClr val="accent4"/>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09B0-4847-8175-ABD0DE3E7EA7}"/>
                </c:ext>
              </c:extLst>
            </c:dLbl>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Asia</c:v>
                </c:pt>
                <c:pt idx="1">
                  <c:v>United States</c:v>
                </c:pt>
              </c:strCache>
            </c:strRef>
          </c:cat>
          <c:val>
            <c:numRef>
              <c:f>Sheet1!$E$2:$E$3</c:f>
              <c:numCache>
                <c:formatCode>General</c:formatCode>
                <c:ptCount val="2"/>
                <c:pt idx="0">
                  <c:v>3.5</c:v>
                </c:pt>
                <c:pt idx="1">
                  <c:v>0</c:v>
                </c:pt>
              </c:numCache>
            </c:numRef>
          </c:val>
          <c:extLst>
            <c:ext xmlns:c16="http://schemas.microsoft.com/office/drawing/2014/chart" uri="{C3380CC4-5D6E-409C-BE32-E72D297353CC}">
              <c16:uniqueId val="{00000004-09B0-4847-8175-ABD0DE3E7EA7}"/>
            </c:ext>
          </c:extLst>
        </c:ser>
        <c:ser>
          <c:idx val="4"/>
          <c:order val="4"/>
          <c:tx>
            <c:strRef>
              <c:f>Sheet1!$F$1</c:f>
              <c:strCache>
                <c:ptCount val="1"/>
                <c:pt idx="0">
                  <c:v>Shipping</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Sheet1!$A$2:$A$3</c:f>
              <c:strCache>
                <c:ptCount val="2"/>
                <c:pt idx="0">
                  <c:v>Asia</c:v>
                </c:pt>
                <c:pt idx="1">
                  <c:v>United States</c:v>
                </c:pt>
              </c:strCache>
            </c:strRef>
          </c:cat>
          <c:val>
            <c:numRef>
              <c:f>Sheet1!$F$2:$F$3</c:f>
              <c:numCache>
                <c:formatCode>General</c:formatCode>
                <c:ptCount val="2"/>
                <c:pt idx="0">
                  <c:v>1.7</c:v>
                </c:pt>
                <c:pt idx="1">
                  <c:v>0.5</c:v>
                </c:pt>
              </c:numCache>
            </c:numRef>
          </c:val>
          <c:extLst>
            <c:ext xmlns:c16="http://schemas.microsoft.com/office/drawing/2014/chart" uri="{C3380CC4-5D6E-409C-BE32-E72D297353CC}">
              <c16:uniqueId val="{00000005-09B0-4847-8175-ABD0DE3E7EA7}"/>
            </c:ext>
          </c:extLst>
        </c:ser>
        <c:dLbls>
          <c:showLegendKey val="0"/>
          <c:showVal val="0"/>
          <c:showCatName val="0"/>
          <c:showSerName val="0"/>
          <c:showPercent val="0"/>
          <c:showBubbleSize val="0"/>
        </c:dLbls>
        <c:gapWidth val="150"/>
        <c:overlap val="100"/>
        <c:axId val="103669120"/>
        <c:axId val="103687296"/>
      </c:barChart>
      <c:catAx>
        <c:axId val="10366912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crossAx val="103687296"/>
        <c:crosses val="autoZero"/>
        <c:auto val="1"/>
        <c:lblAlgn val="ctr"/>
        <c:lblOffset val="100"/>
        <c:noMultiLvlLbl val="0"/>
      </c:catAx>
      <c:valAx>
        <c:axId val="103687296"/>
        <c:scaling>
          <c:orientation val="minMax"/>
          <c:max val="4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crossAx val="1036691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600">
          <a:solidFill>
            <a:schemeClr val="tx1"/>
          </a:solidFill>
        </a:defRPr>
      </a:pPr>
      <a:endParaRPr lang="pt-BR"/>
    </a:p>
  </c:txPr>
  <c:externalData r:id="rId3">
    <c:autoUpdate val="0"/>
  </c:externalData>
</c:chartSpace>
</file>

<file path=ppt/charts/chart4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CRB</c:v>
                </c:pt>
              </c:strCache>
            </c:strRef>
          </c:tx>
          <c:spPr>
            <a:ln w="28575" cap="rnd">
              <a:solidFill>
                <a:schemeClr val="accent2">
                  <a:lumMod val="50000"/>
                </a:schemeClr>
              </a:solidFill>
              <a:round/>
            </a:ln>
            <a:effectLst/>
          </c:spPr>
          <c:marker>
            <c:symbol val="none"/>
          </c:marker>
          <c:cat>
            <c:numRef>
              <c:f>Sheet1!$A$2:$A$558</c:f>
              <c:numCache>
                <c:formatCode>[$-409]mmm\-yy;@</c:formatCode>
                <c:ptCount val="557"/>
                <c:pt idx="0">
                  <c:v>25598</c:v>
                </c:pt>
                <c:pt idx="1">
                  <c:v>25626</c:v>
                </c:pt>
                <c:pt idx="2">
                  <c:v>25658</c:v>
                </c:pt>
                <c:pt idx="3">
                  <c:v>25688</c:v>
                </c:pt>
                <c:pt idx="4">
                  <c:v>25717</c:v>
                </c:pt>
                <c:pt idx="5">
                  <c:v>25749</c:v>
                </c:pt>
                <c:pt idx="6">
                  <c:v>25780</c:v>
                </c:pt>
                <c:pt idx="7">
                  <c:v>25811</c:v>
                </c:pt>
                <c:pt idx="8">
                  <c:v>25841</c:v>
                </c:pt>
                <c:pt idx="9">
                  <c:v>25871</c:v>
                </c:pt>
                <c:pt idx="10">
                  <c:v>25902</c:v>
                </c:pt>
                <c:pt idx="11">
                  <c:v>25933</c:v>
                </c:pt>
                <c:pt idx="12">
                  <c:v>25962</c:v>
                </c:pt>
                <c:pt idx="13">
                  <c:v>25990</c:v>
                </c:pt>
                <c:pt idx="14">
                  <c:v>26023</c:v>
                </c:pt>
                <c:pt idx="15">
                  <c:v>26053</c:v>
                </c:pt>
                <c:pt idx="16">
                  <c:v>26081</c:v>
                </c:pt>
                <c:pt idx="17">
                  <c:v>26114</c:v>
                </c:pt>
                <c:pt idx="18">
                  <c:v>26144</c:v>
                </c:pt>
                <c:pt idx="19">
                  <c:v>26176</c:v>
                </c:pt>
                <c:pt idx="20">
                  <c:v>26206</c:v>
                </c:pt>
                <c:pt idx="21">
                  <c:v>26235</c:v>
                </c:pt>
                <c:pt idx="22">
                  <c:v>26267</c:v>
                </c:pt>
                <c:pt idx="23">
                  <c:v>26298</c:v>
                </c:pt>
                <c:pt idx="24">
                  <c:v>26329</c:v>
                </c:pt>
                <c:pt idx="25">
                  <c:v>26358</c:v>
                </c:pt>
                <c:pt idx="26">
                  <c:v>26388</c:v>
                </c:pt>
                <c:pt idx="27">
                  <c:v>26417</c:v>
                </c:pt>
                <c:pt idx="28">
                  <c:v>26450</c:v>
                </c:pt>
                <c:pt idx="29">
                  <c:v>26480</c:v>
                </c:pt>
                <c:pt idx="30">
                  <c:v>26511</c:v>
                </c:pt>
                <c:pt idx="31">
                  <c:v>26542</c:v>
                </c:pt>
                <c:pt idx="32">
                  <c:v>26571</c:v>
                </c:pt>
                <c:pt idx="33">
                  <c:v>26603</c:v>
                </c:pt>
                <c:pt idx="34">
                  <c:v>26633</c:v>
                </c:pt>
                <c:pt idx="35">
                  <c:v>26662</c:v>
                </c:pt>
                <c:pt idx="36">
                  <c:v>26695</c:v>
                </c:pt>
                <c:pt idx="37">
                  <c:v>26723</c:v>
                </c:pt>
                <c:pt idx="38">
                  <c:v>26753</c:v>
                </c:pt>
                <c:pt idx="39">
                  <c:v>26784</c:v>
                </c:pt>
                <c:pt idx="40">
                  <c:v>26815</c:v>
                </c:pt>
                <c:pt idx="41">
                  <c:v>26844</c:v>
                </c:pt>
                <c:pt idx="42">
                  <c:v>26876</c:v>
                </c:pt>
                <c:pt idx="43">
                  <c:v>26907</c:v>
                </c:pt>
                <c:pt idx="44">
                  <c:v>26935</c:v>
                </c:pt>
                <c:pt idx="45">
                  <c:v>26968</c:v>
                </c:pt>
                <c:pt idx="46">
                  <c:v>26998</c:v>
                </c:pt>
                <c:pt idx="47">
                  <c:v>27029</c:v>
                </c:pt>
                <c:pt idx="48">
                  <c:v>27060</c:v>
                </c:pt>
                <c:pt idx="49">
                  <c:v>27088</c:v>
                </c:pt>
                <c:pt idx="50">
                  <c:v>27117</c:v>
                </c:pt>
                <c:pt idx="51">
                  <c:v>27149</c:v>
                </c:pt>
                <c:pt idx="52">
                  <c:v>27180</c:v>
                </c:pt>
                <c:pt idx="53">
                  <c:v>27208</c:v>
                </c:pt>
                <c:pt idx="54">
                  <c:v>27241</c:v>
                </c:pt>
                <c:pt idx="55">
                  <c:v>27271</c:v>
                </c:pt>
                <c:pt idx="56">
                  <c:v>27302</c:v>
                </c:pt>
                <c:pt idx="57">
                  <c:v>27333</c:v>
                </c:pt>
                <c:pt idx="58">
                  <c:v>27362</c:v>
                </c:pt>
                <c:pt idx="59">
                  <c:v>27394</c:v>
                </c:pt>
                <c:pt idx="60">
                  <c:v>27425</c:v>
                </c:pt>
                <c:pt idx="61">
                  <c:v>27453</c:v>
                </c:pt>
                <c:pt idx="62">
                  <c:v>27484</c:v>
                </c:pt>
                <c:pt idx="63">
                  <c:v>27514</c:v>
                </c:pt>
                <c:pt idx="64">
                  <c:v>27544</c:v>
                </c:pt>
                <c:pt idx="65">
                  <c:v>27575</c:v>
                </c:pt>
                <c:pt idx="66">
                  <c:v>27606</c:v>
                </c:pt>
                <c:pt idx="67">
                  <c:v>27635</c:v>
                </c:pt>
                <c:pt idx="68">
                  <c:v>27667</c:v>
                </c:pt>
                <c:pt idx="69">
                  <c:v>27698</c:v>
                </c:pt>
                <c:pt idx="70">
                  <c:v>27726</c:v>
                </c:pt>
                <c:pt idx="71">
                  <c:v>27759</c:v>
                </c:pt>
                <c:pt idx="72">
                  <c:v>27789</c:v>
                </c:pt>
                <c:pt idx="73">
                  <c:v>27817</c:v>
                </c:pt>
                <c:pt idx="74">
                  <c:v>27850</c:v>
                </c:pt>
                <c:pt idx="75">
                  <c:v>27880</c:v>
                </c:pt>
                <c:pt idx="76">
                  <c:v>27908</c:v>
                </c:pt>
                <c:pt idx="77">
                  <c:v>27941</c:v>
                </c:pt>
                <c:pt idx="78">
                  <c:v>27971</c:v>
                </c:pt>
                <c:pt idx="79">
                  <c:v>28003</c:v>
                </c:pt>
                <c:pt idx="80">
                  <c:v>28033</c:v>
                </c:pt>
                <c:pt idx="81">
                  <c:v>28062</c:v>
                </c:pt>
                <c:pt idx="82">
                  <c:v>28094</c:v>
                </c:pt>
                <c:pt idx="83">
                  <c:v>28125</c:v>
                </c:pt>
                <c:pt idx="84">
                  <c:v>28156</c:v>
                </c:pt>
                <c:pt idx="85">
                  <c:v>28184</c:v>
                </c:pt>
                <c:pt idx="86">
                  <c:v>28215</c:v>
                </c:pt>
                <c:pt idx="87">
                  <c:v>28244</c:v>
                </c:pt>
                <c:pt idx="88">
                  <c:v>28276</c:v>
                </c:pt>
                <c:pt idx="89">
                  <c:v>28306</c:v>
                </c:pt>
                <c:pt idx="90">
                  <c:v>28335</c:v>
                </c:pt>
                <c:pt idx="91">
                  <c:v>28368</c:v>
                </c:pt>
                <c:pt idx="92">
                  <c:v>28398</c:v>
                </c:pt>
                <c:pt idx="93">
                  <c:v>28429</c:v>
                </c:pt>
                <c:pt idx="94">
                  <c:v>28459</c:v>
                </c:pt>
                <c:pt idx="95">
                  <c:v>28489</c:v>
                </c:pt>
                <c:pt idx="96">
                  <c:v>28521</c:v>
                </c:pt>
                <c:pt idx="97">
                  <c:v>28549</c:v>
                </c:pt>
                <c:pt idx="98">
                  <c:v>28580</c:v>
                </c:pt>
                <c:pt idx="99">
                  <c:v>28608</c:v>
                </c:pt>
                <c:pt idx="100">
                  <c:v>28641</c:v>
                </c:pt>
                <c:pt idx="101">
                  <c:v>28671</c:v>
                </c:pt>
                <c:pt idx="102">
                  <c:v>28702</c:v>
                </c:pt>
                <c:pt idx="103">
                  <c:v>28733</c:v>
                </c:pt>
                <c:pt idx="104">
                  <c:v>28762</c:v>
                </c:pt>
                <c:pt idx="105">
                  <c:v>28794</c:v>
                </c:pt>
                <c:pt idx="106">
                  <c:v>28824</c:v>
                </c:pt>
                <c:pt idx="107">
                  <c:v>28853</c:v>
                </c:pt>
                <c:pt idx="108">
                  <c:v>28886</c:v>
                </c:pt>
                <c:pt idx="109">
                  <c:v>28914</c:v>
                </c:pt>
                <c:pt idx="110">
                  <c:v>28944</c:v>
                </c:pt>
                <c:pt idx="111">
                  <c:v>28975</c:v>
                </c:pt>
                <c:pt idx="112">
                  <c:v>29006</c:v>
                </c:pt>
                <c:pt idx="113">
                  <c:v>29035</c:v>
                </c:pt>
                <c:pt idx="114">
                  <c:v>29067</c:v>
                </c:pt>
                <c:pt idx="115">
                  <c:v>29098</c:v>
                </c:pt>
                <c:pt idx="116">
                  <c:v>29126</c:v>
                </c:pt>
                <c:pt idx="117">
                  <c:v>29159</c:v>
                </c:pt>
                <c:pt idx="118">
                  <c:v>29189</c:v>
                </c:pt>
                <c:pt idx="119">
                  <c:v>29220</c:v>
                </c:pt>
                <c:pt idx="120">
                  <c:v>29251</c:v>
                </c:pt>
                <c:pt idx="121">
                  <c:v>29280</c:v>
                </c:pt>
                <c:pt idx="122">
                  <c:v>29311</c:v>
                </c:pt>
                <c:pt idx="123">
                  <c:v>29341</c:v>
                </c:pt>
                <c:pt idx="124">
                  <c:v>29371</c:v>
                </c:pt>
                <c:pt idx="125">
                  <c:v>29402</c:v>
                </c:pt>
                <c:pt idx="126">
                  <c:v>29433</c:v>
                </c:pt>
                <c:pt idx="127">
                  <c:v>29462</c:v>
                </c:pt>
                <c:pt idx="128">
                  <c:v>29494</c:v>
                </c:pt>
                <c:pt idx="129">
                  <c:v>29525</c:v>
                </c:pt>
                <c:pt idx="130">
                  <c:v>29553</c:v>
                </c:pt>
                <c:pt idx="131">
                  <c:v>29586</c:v>
                </c:pt>
                <c:pt idx="132">
                  <c:v>29616</c:v>
                </c:pt>
                <c:pt idx="133">
                  <c:v>29644</c:v>
                </c:pt>
                <c:pt idx="134">
                  <c:v>29676</c:v>
                </c:pt>
                <c:pt idx="135">
                  <c:v>29706</c:v>
                </c:pt>
                <c:pt idx="136">
                  <c:v>29735</c:v>
                </c:pt>
                <c:pt idx="137">
                  <c:v>29767</c:v>
                </c:pt>
                <c:pt idx="138">
                  <c:v>29798</c:v>
                </c:pt>
                <c:pt idx="139">
                  <c:v>29829</c:v>
                </c:pt>
                <c:pt idx="140">
                  <c:v>29859</c:v>
                </c:pt>
                <c:pt idx="141">
                  <c:v>29889</c:v>
                </c:pt>
                <c:pt idx="142">
                  <c:v>29920</c:v>
                </c:pt>
                <c:pt idx="143">
                  <c:v>29951</c:v>
                </c:pt>
                <c:pt idx="144">
                  <c:v>29980</c:v>
                </c:pt>
                <c:pt idx="145">
                  <c:v>30008</c:v>
                </c:pt>
                <c:pt idx="146">
                  <c:v>30041</c:v>
                </c:pt>
                <c:pt idx="147">
                  <c:v>30071</c:v>
                </c:pt>
                <c:pt idx="148">
                  <c:v>30099</c:v>
                </c:pt>
                <c:pt idx="149">
                  <c:v>30132</c:v>
                </c:pt>
                <c:pt idx="150">
                  <c:v>30162</c:v>
                </c:pt>
                <c:pt idx="151">
                  <c:v>30194</c:v>
                </c:pt>
                <c:pt idx="152">
                  <c:v>30224</c:v>
                </c:pt>
                <c:pt idx="153">
                  <c:v>30253</c:v>
                </c:pt>
                <c:pt idx="154">
                  <c:v>30285</c:v>
                </c:pt>
                <c:pt idx="155">
                  <c:v>30316</c:v>
                </c:pt>
                <c:pt idx="156">
                  <c:v>30347</c:v>
                </c:pt>
                <c:pt idx="157">
                  <c:v>30375</c:v>
                </c:pt>
                <c:pt idx="158">
                  <c:v>30406</c:v>
                </c:pt>
                <c:pt idx="159">
                  <c:v>30435</c:v>
                </c:pt>
                <c:pt idx="160">
                  <c:v>30467</c:v>
                </c:pt>
                <c:pt idx="161">
                  <c:v>30497</c:v>
                </c:pt>
                <c:pt idx="162">
                  <c:v>30526</c:v>
                </c:pt>
                <c:pt idx="163">
                  <c:v>30559</c:v>
                </c:pt>
                <c:pt idx="164">
                  <c:v>30589</c:v>
                </c:pt>
                <c:pt idx="165">
                  <c:v>30620</c:v>
                </c:pt>
                <c:pt idx="166">
                  <c:v>30650</c:v>
                </c:pt>
                <c:pt idx="167">
                  <c:v>30680</c:v>
                </c:pt>
                <c:pt idx="168">
                  <c:v>30712</c:v>
                </c:pt>
                <c:pt idx="169">
                  <c:v>30741</c:v>
                </c:pt>
                <c:pt idx="170">
                  <c:v>30771</c:v>
                </c:pt>
                <c:pt idx="171">
                  <c:v>30802</c:v>
                </c:pt>
                <c:pt idx="172">
                  <c:v>30833</c:v>
                </c:pt>
                <c:pt idx="173">
                  <c:v>30862</c:v>
                </c:pt>
                <c:pt idx="174">
                  <c:v>30894</c:v>
                </c:pt>
                <c:pt idx="175">
                  <c:v>30925</c:v>
                </c:pt>
                <c:pt idx="176">
                  <c:v>30953</c:v>
                </c:pt>
                <c:pt idx="177">
                  <c:v>30986</c:v>
                </c:pt>
                <c:pt idx="178">
                  <c:v>31016</c:v>
                </c:pt>
                <c:pt idx="179">
                  <c:v>31047</c:v>
                </c:pt>
                <c:pt idx="180">
                  <c:v>31078</c:v>
                </c:pt>
                <c:pt idx="181">
                  <c:v>31106</c:v>
                </c:pt>
                <c:pt idx="182">
                  <c:v>31135</c:v>
                </c:pt>
                <c:pt idx="183">
                  <c:v>31167</c:v>
                </c:pt>
                <c:pt idx="184">
                  <c:v>31198</c:v>
                </c:pt>
                <c:pt idx="185">
                  <c:v>31226</c:v>
                </c:pt>
                <c:pt idx="186">
                  <c:v>31259</c:v>
                </c:pt>
                <c:pt idx="187">
                  <c:v>31289</c:v>
                </c:pt>
                <c:pt idx="188">
                  <c:v>31320</c:v>
                </c:pt>
                <c:pt idx="189">
                  <c:v>31351</c:v>
                </c:pt>
                <c:pt idx="190">
                  <c:v>31380</c:v>
                </c:pt>
                <c:pt idx="191">
                  <c:v>31412</c:v>
                </c:pt>
                <c:pt idx="192">
                  <c:v>31443</c:v>
                </c:pt>
                <c:pt idx="193">
                  <c:v>31471</c:v>
                </c:pt>
                <c:pt idx="194">
                  <c:v>31502</c:v>
                </c:pt>
                <c:pt idx="195">
                  <c:v>31532</c:v>
                </c:pt>
                <c:pt idx="196">
                  <c:v>31562</c:v>
                </c:pt>
                <c:pt idx="197">
                  <c:v>31593</c:v>
                </c:pt>
                <c:pt idx="198">
                  <c:v>31624</c:v>
                </c:pt>
                <c:pt idx="199">
                  <c:v>31653</c:v>
                </c:pt>
                <c:pt idx="200">
                  <c:v>31685</c:v>
                </c:pt>
                <c:pt idx="201">
                  <c:v>31716</c:v>
                </c:pt>
                <c:pt idx="202">
                  <c:v>31744</c:v>
                </c:pt>
                <c:pt idx="203">
                  <c:v>31777</c:v>
                </c:pt>
                <c:pt idx="204">
                  <c:v>31807</c:v>
                </c:pt>
                <c:pt idx="205">
                  <c:v>31835</c:v>
                </c:pt>
                <c:pt idx="206">
                  <c:v>31867</c:v>
                </c:pt>
                <c:pt idx="207">
                  <c:v>31897</c:v>
                </c:pt>
                <c:pt idx="208">
                  <c:v>31926</c:v>
                </c:pt>
                <c:pt idx="209">
                  <c:v>31958</c:v>
                </c:pt>
                <c:pt idx="210">
                  <c:v>31989</c:v>
                </c:pt>
                <c:pt idx="211">
                  <c:v>32020</c:v>
                </c:pt>
                <c:pt idx="212">
                  <c:v>32050</c:v>
                </c:pt>
                <c:pt idx="213">
                  <c:v>32080</c:v>
                </c:pt>
                <c:pt idx="214">
                  <c:v>32111</c:v>
                </c:pt>
                <c:pt idx="215">
                  <c:v>32142</c:v>
                </c:pt>
                <c:pt idx="216">
                  <c:v>32171</c:v>
                </c:pt>
                <c:pt idx="217">
                  <c:v>32202</c:v>
                </c:pt>
                <c:pt idx="218">
                  <c:v>32233</c:v>
                </c:pt>
                <c:pt idx="219">
                  <c:v>32262</c:v>
                </c:pt>
                <c:pt idx="220">
                  <c:v>32294</c:v>
                </c:pt>
                <c:pt idx="221">
                  <c:v>32324</c:v>
                </c:pt>
                <c:pt idx="222">
                  <c:v>32353</c:v>
                </c:pt>
                <c:pt idx="223">
                  <c:v>32386</c:v>
                </c:pt>
                <c:pt idx="224">
                  <c:v>32416</c:v>
                </c:pt>
                <c:pt idx="225">
                  <c:v>32447</c:v>
                </c:pt>
                <c:pt idx="226">
                  <c:v>32477</c:v>
                </c:pt>
                <c:pt idx="227">
                  <c:v>32507</c:v>
                </c:pt>
                <c:pt idx="228">
                  <c:v>32539</c:v>
                </c:pt>
                <c:pt idx="229">
                  <c:v>32567</c:v>
                </c:pt>
                <c:pt idx="230">
                  <c:v>32598</c:v>
                </c:pt>
                <c:pt idx="231">
                  <c:v>32626</c:v>
                </c:pt>
                <c:pt idx="232">
                  <c:v>32659</c:v>
                </c:pt>
                <c:pt idx="233">
                  <c:v>32689</c:v>
                </c:pt>
                <c:pt idx="234">
                  <c:v>32720</c:v>
                </c:pt>
                <c:pt idx="235">
                  <c:v>32751</c:v>
                </c:pt>
                <c:pt idx="236">
                  <c:v>32780</c:v>
                </c:pt>
                <c:pt idx="237">
                  <c:v>32812</c:v>
                </c:pt>
                <c:pt idx="238">
                  <c:v>32842</c:v>
                </c:pt>
                <c:pt idx="239">
                  <c:v>32871</c:v>
                </c:pt>
                <c:pt idx="240">
                  <c:v>32904</c:v>
                </c:pt>
                <c:pt idx="241">
                  <c:v>32932</c:v>
                </c:pt>
                <c:pt idx="242">
                  <c:v>32962</c:v>
                </c:pt>
                <c:pt idx="243">
                  <c:v>32993</c:v>
                </c:pt>
                <c:pt idx="244">
                  <c:v>33024</c:v>
                </c:pt>
                <c:pt idx="245">
                  <c:v>33053</c:v>
                </c:pt>
                <c:pt idx="246">
                  <c:v>33085</c:v>
                </c:pt>
                <c:pt idx="247">
                  <c:v>33116</c:v>
                </c:pt>
                <c:pt idx="248">
                  <c:v>33144</c:v>
                </c:pt>
                <c:pt idx="249">
                  <c:v>33177</c:v>
                </c:pt>
                <c:pt idx="250">
                  <c:v>33207</c:v>
                </c:pt>
                <c:pt idx="251">
                  <c:v>33238</c:v>
                </c:pt>
                <c:pt idx="252">
                  <c:v>33269</c:v>
                </c:pt>
                <c:pt idx="253">
                  <c:v>33297</c:v>
                </c:pt>
                <c:pt idx="254">
                  <c:v>33325</c:v>
                </c:pt>
                <c:pt idx="255">
                  <c:v>33358</c:v>
                </c:pt>
                <c:pt idx="256">
                  <c:v>33389</c:v>
                </c:pt>
                <c:pt idx="257">
                  <c:v>33417</c:v>
                </c:pt>
                <c:pt idx="258">
                  <c:v>33450</c:v>
                </c:pt>
                <c:pt idx="259">
                  <c:v>33480</c:v>
                </c:pt>
                <c:pt idx="260">
                  <c:v>33511</c:v>
                </c:pt>
                <c:pt idx="261">
                  <c:v>33542</c:v>
                </c:pt>
                <c:pt idx="262">
                  <c:v>33571</c:v>
                </c:pt>
                <c:pt idx="263">
                  <c:v>33603</c:v>
                </c:pt>
                <c:pt idx="264">
                  <c:v>33634</c:v>
                </c:pt>
                <c:pt idx="265">
                  <c:v>33662</c:v>
                </c:pt>
                <c:pt idx="266">
                  <c:v>33694</c:v>
                </c:pt>
                <c:pt idx="267">
                  <c:v>33724</c:v>
                </c:pt>
                <c:pt idx="268">
                  <c:v>33753</c:v>
                </c:pt>
                <c:pt idx="269">
                  <c:v>33785</c:v>
                </c:pt>
                <c:pt idx="270">
                  <c:v>33816</c:v>
                </c:pt>
                <c:pt idx="271">
                  <c:v>33847</c:v>
                </c:pt>
                <c:pt idx="272">
                  <c:v>33877</c:v>
                </c:pt>
                <c:pt idx="273">
                  <c:v>33907</c:v>
                </c:pt>
                <c:pt idx="274">
                  <c:v>33938</c:v>
                </c:pt>
                <c:pt idx="275">
                  <c:v>33969</c:v>
                </c:pt>
                <c:pt idx="276">
                  <c:v>33998</c:v>
                </c:pt>
                <c:pt idx="277">
                  <c:v>34026</c:v>
                </c:pt>
                <c:pt idx="278">
                  <c:v>34059</c:v>
                </c:pt>
                <c:pt idx="279">
                  <c:v>34089</c:v>
                </c:pt>
                <c:pt idx="280">
                  <c:v>34117</c:v>
                </c:pt>
                <c:pt idx="281">
                  <c:v>34150</c:v>
                </c:pt>
                <c:pt idx="282">
                  <c:v>34180</c:v>
                </c:pt>
                <c:pt idx="283">
                  <c:v>34212</c:v>
                </c:pt>
                <c:pt idx="284">
                  <c:v>34242</c:v>
                </c:pt>
                <c:pt idx="285">
                  <c:v>34271</c:v>
                </c:pt>
                <c:pt idx="286">
                  <c:v>34303</c:v>
                </c:pt>
                <c:pt idx="287">
                  <c:v>34334</c:v>
                </c:pt>
                <c:pt idx="288">
                  <c:v>34365</c:v>
                </c:pt>
                <c:pt idx="289">
                  <c:v>34393</c:v>
                </c:pt>
                <c:pt idx="290">
                  <c:v>34424</c:v>
                </c:pt>
                <c:pt idx="291">
                  <c:v>34453</c:v>
                </c:pt>
                <c:pt idx="292">
                  <c:v>34485</c:v>
                </c:pt>
                <c:pt idx="293">
                  <c:v>34515</c:v>
                </c:pt>
                <c:pt idx="294">
                  <c:v>34544</c:v>
                </c:pt>
                <c:pt idx="295">
                  <c:v>34577</c:v>
                </c:pt>
                <c:pt idx="296">
                  <c:v>34607</c:v>
                </c:pt>
                <c:pt idx="297">
                  <c:v>34638</c:v>
                </c:pt>
                <c:pt idx="298">
                  <c:v>34668</c:v>
                </c:pt>
                <c:pt idx="299">
                  <c:v>34698</c:v>
                </c:pt>
                <c:pt idx="300">
                  <c:v>34730</c:v>
                </c:pt>
                <c:pt idx="301">
                  <c:v>34758</c:v>
                </c:pt>
                <c:pt idx="302">
                  <c:v>34789</c:v>
                </c:pt>
                <c:pt idx="303">
                  <c:v>34817</c:v>
                </c:pt>
                <c:pt idx="304">
                  <c:v>34850</c:v>
                </c:pt>
                <c:pt idx="305">
                  <c:v>34880</c:v>
                </c:pt>
                <c:pt idx="306">
                  <c:v>34911</c:v>
                </c:pt>
                <c:pt idx="307">
                  <c:v>34942</c:v>
                </c:pt>
                <c:pt idx="308">
                  <c:v>34971</c:v>
                </c:pt>
                <c:pt idx="309">
                  <c:v>35003</c:v>
                </c:pt>
                <c:pt idx="310">
                  <c:v>35033</c:v>
                </c:pt>
                <c:pt idx="311">
                  <c:v>35062</c:v>
                </c:pt>
                <c:pt idx="312">
                  <c:v>35095</c:v>
                </c:pt>
                <c:pt idx="313">
                  <c:v>35124</c:v>
                </c:pt>
                <c:pt idx="314">
                  <c:v>35153</c:v>
                </c:pt>
                <c:pt idx="315">
                  <c:v>35185</c:v>
                </c:pt>
                <c:pt idx="316">
                  <c:v>35216</c:v>
                </c:pt>
                <c:pt idx="317">
                  <c:v>35244</c:v>
                </c:pt>
                <c:pt idx="318">
                  <c:v>35277</c:v>
                </c:pt>
                <c:pt idx="319">
                  <c:v>35307</c:v>
                </c:pt>
                <c:pt idx="320">
                  <c:v>35338</c:v>
                </c:pt>
                <c:pt idx="321">
                  <c:v>35369</c:v>
                </c:pt>
                <c:pt idx="322">
                  <c:v>35398</c:v>
                </c:pt>
                <c:pt idx="323">
                  <c:v>35430</c:v>
                </c:pt>
                <c:pt idx="324">
                  <c:v>35461</c:v>
                </c:pt>
                <c:pt idx="325">
                  <c:v>35489</c:v>
                </c:pt>
                <c:pt idx="326">
                  <c:v>35520</c:v>
                </c:pt>
                <c:pt idx="327">
                  <c:v>35550</c:v>
                </c:pt>
                <c:pt idx="328">
                  <c:v>35580</c:v>
                </c:pt>
                <c:pt idx="329">
                  <c:v>35611</c:v>
                </c:pt>
                <c:pt idx="330">
                  <c:v>35642</c:v>
                </c:pt>
                <c:pt idx="331">
                  <c:v>35671</c:v>
                </c:pt>
                <c:pt idx="332">
                  <c:v>35703</c:v>
                </c:pt>
                <c:pt idx="333">
                  <c:v>35734</c:v>
                </c:pt>
                <c:pt idx="334">
                  <c:v>35762</c:v>
                </c:pt>
                <c:pt idx="335">
                  <c:v>35795</c:v>
                </c:pt>
                <c:pt idx="336">
                  <c:v>35826</c:v>
                </c:pt>
                <c:pt idx="337">
                  <c:v>35853</c:v>
                </c:pt>
                <c:pt idx="338">
                  <c:v>35885</c:v>
                </c:pt>
                <c:pt idx="339">
                  <c:v>35915</c:v>
                </c:pt>
                <c:pt idx="340">
                  <c:v>35944</c:v>
                </c:pt>
                <c:pt idx="341">
                  <c:v>35976</c:v>
                </c:pt>
                <c:pt idx="342">
                  <c:v>36007</c:v>
                </c:pt>
                <c:pt idx="343">
                  <c:v>36038</c:v>
                </c:pt>
                <c:pt idx="344">
                  <c:v>36068</c:v>
                </c:pt>
                <c:pt idx="345">
                  <c:v>36098</c:v>
                </c:pt>
                <c:pt idx="346">
                  <c:v>36129</c:v>
                </c:pt>
                <c:pt idx="347">
                  <c:v>36160</c:v>
                </c:pt>
                <c:pt idx="348">
                  <c:v>36189</c:v>
                </c:pt>
                <c:pt idx="349">
                  <c:v>36217</c:v>
                </c:pt>
                <c:pt idx="350">
                  <c:v>36250</c:v>
                </c:pt>
                <c:pt idx="351">
                  <c:v>36280</c:v>
                </c:pt>
                <c:pt idx="352">
                  <c:v>36308</c:v>
                </c:pt>
                <c:pt idx="353">
                  <c:v>36341</c:v>
                </c:pt>
                <c:pt idx="354">
                  <c:v>36371</c:v>
                </c:pt>
                <c:pt idx="355">
                  <c:v>36403</c:v>
                </c:pt>
                <c:pt idx="356">
                  <c:v>36433</c:v>
                </c:pt>
                <c:pt idx="357">
                  <c:v>36462</c:v>
                </c:pt>
                <c:pt idx="358">
                  <c:v>36494</c:v>
                </c:pt>
                <c:pt idx="359">
                  <c:v>36525</c:v>
                </c:pt>
                <c:pt idx="360">
                  <c:v>36556</c:v>
                </c:pt>
                <c:pt idx="361">
                  <c:v>36585</c:v>
                </c:pt>
                <c:pt idx="362">
                  <c:v>36616</c:v>
                </c:pt>
                <c:pt idx="363">
                  <c:v>36644</c:v>
                </c:pt>
                <c:pt idx="364">
                  <c:v>36677</c:v>
                </c:pt>
                <c:pt idx="365">
                  <c:v>36707</c:v>
                </c:pt>
                <c:pt idx="366">
                  <c:v>36738</c:v>
                </c:pt>
                <c:pt idx="367">
                  <c:v>36769</c:v>
                </c:pt>
                <c:pt idx="368">
                  <c:v>36798</c:v>
                </c:pt>
                <c:pt idx="369">
                  <c:v>36830</c:v>
                </c:pt>
                <c:pt idx="370">
                  <c:v>36860</c:v>
                </c:pt>
                <c:pt idx="371">
                  <c:v>36889</c:v>
                </c:pt>
                <c:pt idx="372">
                  <c:v>36922</c:v>
                </c:pt>
                <c:pt idx="373">
                  <c:v>36950</c:v>
                </c:pt>
                <c:pt idx="374">
                  <c:v>36980</c:v>
                </c:pt>
                <c:pt idx="375">
                  <c:v>37011</c:v>
                </c:pt>
                <c:pt idx="376">
                  <c:v>37042</c:v>
                </c:pt>
                <c:pt idx="377">
                  <c:v>37071</c:v>
                </c:pt>
                <c:pt idx="378">
                  <c:v>37103</c:v>
                </c:pt>
                <c:pt idx="379">
                  <c:v>37134</c:v>
                </c:pt>
                <c:pt idx="380">
                  <c:v>37162</c:v>
                </c:pt>
                <c:pt idx="381">
                  <c:v>37195</c:v>
                </c:pt>
                <c:pt idx="382">
                  <c:v>37225</c:v>
                </c:pt>
                <c:pt idx="383">
                  <c:v>37253</c:v>
                </c:pt>
                <c:pt idx="384">
                  <c:v>37287</c:v>
                </c:pt>
                <c:pt idx="385">
                  <c:v>37315</c:v>
                </c:pt>
                <c:pt idx="386">
                  <c:v>37344</c:v>
                </c:pt>
                <c:pt idx="387">
                  <c:v>37376</c:v>
                </c:pt>
                <c:pt idx="388">
                  <c:v>37407</c:v>
                </c:pt>
                <c:pt idx="389">
                  <c:v>37435</c:v>
                </c:pt>
                <c:pt idx="390">
                  <c:v>37468</c:v>
                </c:pt>
                <c:pt idx="391">
                  <c:v>37498</c:v>
                </c:pt>
                <c:pt idx="392">
                  <c:v>37529</c:v>
                </c:pt>
                <c:pt idx="393">
                  <c:v>37560</c:v>
                </c:pt>
                <c:pt idx="394">
                  <c:v>37589</c:v>
                </c:pt>
                <c:pt idx="395">
                  <c:v>37621</c:v>
                </c:pt>
                <c:pt idx="396">
                  <c:v>37652</c:v>
                </c:pt>
                <c:pt idx="397">
                  <c:v>37680</c:v>
                </c:pt>
                <c:pt idx="398">
                  <c:v>37711</c:v>
                </c:pt>
                <c:pt idx="399">
                  <c:v>37741</c:v>
                </c:pt>
                <c:pt idx="400">
                  <c:v>37771</c:v>
                </c:pt>
                <c:pt idx="401">
                  <c:v>37802</c:v>
                </c:pt>
                <c:pt idx="402">
                  <c:v>37833</c:v>
                </c:pt>
                <c:pt idx="403">
                  <c:v>37862</c:v>
                </c:pt>
                <c:pt idx="404">
                  <c:v>37894</c:v>
                </c:pt>
                <c:pt idx="405">
                  <c:v>37925</c:v>
                </c:pt>
                <c:pt idx="406">
                  <c:v>37951</c:v>
                </c:pt>
                <c:pt idx="407">
                  <c:v>37986</c:v>
                </c:pt>
                <c:pt idx="408">
                  <c:v>38016</c:v>
                </c:pt>
                <c:pt idx="409">
                  <c:v>38044</c:v>
                </c:pt>
                <c:pt idx="410">
                  <c:v>38077</c:v>
                </c:pt>
                <c:pt idx="411">
                  <c:v>38107</c:v>
                </c:pt>
                <c:pt idx="412">
                  <c:v>38135</c:v>
                </c:pt>
                <c:pt idx="413">
                  <c:v>38168</c:v>
                </c:pt>
                <c:pt idx="414">
                  <c:v>38198</c:v>
                </c:pt>
                <c:pt idx="415">
                  <c:v>38230</c:v>
                </c:pt>
                <c:pt idx="416">
                  <c:v>38260</c:v>
                </c:pt>
                <c:pt idx="417">
                  <c:v>38289</c:v>
                </c:pt>
                <c:pt idx="418">
                  <c:v>38321</c:v>
                </c:pt>
                <c:pt idx="419">
                  <c:v>38352</c:v>
                </c:pt>
                <c:pt idx="420">
                  <c:v>38383</c:v>
                </c:pt>
                <c:pt idx="421">
                  <c:v>38411</c:v>
                </c:pt>
                <c:pt idx="422">
                  <c:v>38442</c:v>
                </c:pt>
                <c:pt idx="423">
                  <c:v>38471</c:v>
                </c:pt>
                <c:pt idx="424">
                  <c:v>38503</c:v>
                </c:pt>
                <c:pt idx="425">
                  <c:v>38533</c:v>
                </c:pt>
                <c:pt idx="426">
                  <c:v>38562</c:v>
                </c:pt>
                <c:pt idx="427">
                  <c:v>38595</c:v>
                </c:pt>
                <c:pt idx="428">
                  <c:v>38625</c:v>
                </c:pt>
                <c:pt idx="429">
                  <c:v>38656</c:v>
                </c:pt>
                <c:pt idx="430">
                  <c:v>38686</c:v>
                </c:pt>
                <c:pt idx="431">
                  <c:v>38716</c:v>
                </c:pt>
                <c:pt idx="432">
                  <c:v>38748</c:v>
                </c:pt>
                <c:pt idx="433">
                  <c:v>38776</c:v>
                </c:pt>
                <c:pt idx="434">
                  <c:v>38807</c:v>
                </c:pt>
                <c:pt idx="435">
                  <c:v>38835</c:v>
                </c:pt>
                <c:pt idx="436">
                  <c:v>38868</c:v>
                </c:pt>
                <c:pt idx="437">
                  <c:v>38898</c:v>
                </c:pt>
                <c:pt idx="438">
                  <c:v>38929</c:v>
                </c:pt>
                <c:pt idx="439">
                  <c:v>38960</c:v>
                </c:pt>
                <c:pt idx="440">
                  <c:v>38989</c:v>
                </c:pt>
                <c:pt idx="441">
                  <c:v>39021</c:v>
                </c:pt>
                <c:pt idx="442">
                  <c:v>39051</c:v>
                </c:pt>
                <c:pt idx="443">
                  <c:v>39080</c:v>
                </c:pt>
                <c:pt idx="444">
                  <c:v>39113</c:v>
                </c:pt>
                <c:pt idx="445">
                  <c:v>39141</c:v>
                </c:pt>
                <c:pt idx="446">
                  <c:v>39171</c:v>
                </c:pt>
                <c:pt idx="447">
                  <c:v>39202</c:v>
                </c:pt>
                <c:pt idx="448">
                  <c:v>39233</c:v>
                </c:pt>
                <c:pt idx="449">
                  <c:v>39262</c:v>
                </c:pt>
                <c:pt idx="450">
                  <c:v>39294</c:v>
                </c:pt>
                <c:pt idx="451">
                  <c:v>39325</c:v>
                </c:pt>
                <c:pt idx="452">
                  <c:v>39353</c:v>
                </c:pt>
                <c:pt idx="453">
                  <c:v>39386</c:v>
                </c:pt>
                <c:pt idx="454">
                  <c:v>39416</c:v>
                </c:pt>
                <c:pt idx="455">
                  <c:v>39447</c:v>
                </c:pt>
                <c:pt idx="456">
                  <c:v>39478</c:v>
                </c:pt>
                <c:pt idx="457">
                  <c:v>39507</c:v>
                </c:pt>
                <c:pt idx="458">
                  <c:v>39538</c:v>
                </c:pt>
                <c:pt idx="459">
                  <c:v>39568</c:v>
                </c:pt>
                <c:pt idx="460">
                  <c:v>39598</c:v>
                </c:pt>
                <c:pt idx="461">
                  <c:v>39629</c:v>
                </c:pt>
                <c:pt idx="462">
                  <c:v>39660</c:v>
                </c:pt>
                <c:pt idx="463">
                  <c:v>39689</c:v>
                </c:pt>
                <c:pt idx="464">
                  <c:v>39721</c:v>
                </c:pt>
                <c:pt idx="465">
                  <c:v>39752</c:v>
                </c:pt>
                <c:pt idx="466">
                  <c:v>39780</c:v>
                </c:pt>
                <c:pt idx="467">
                  <c:v>39813</c:v>
                </c:pt>
                <c:pt idx="468">
                  <c:v>39814</c:v>
                </c:pt>
                <c:pt idx="469">
                  <c:v>39845</c:v>
                </c:pt>
                <c:pt idx="470">
                  <c:v>39873</c:v>
                </c:pt>
                <c:pt idx="471">
                  <c:v>39904</c:v>
                </c:pt>
                <c:pt idx="472">
                  <c:v>39934</c:v>
                </c:pt>
                <c:pt idx="473">
                  <c:v>39965</c:v>
                </c:pt>
                <c:pt idx="474">
                  <c:v>39995</c:v>
                </c:pt>
                <c:pt idx="475">
                  <c:v>40026</c:v>
                </c:pt>
                <c:pt idx="476">
                  <c:v>40057</c:v>
                </c:pt>
                <c:pt idx="477">
                  <c:v>40087</c:v>
                </c:pt>
                <c:pt idx="478">
                  <c:v>40118</c:v>
                </c:pt>
                <c:pt idx="479">
                  <c:v>40148</c:v>
                </c:pt>
                <c:pt idx="480">
                  <c:v>40179</c:v>
                </c:pt>
                <c:pt idx="481" formatCode="mmm\-yy">
                  <c:v>40210</c:v>
                </c:pt>
                <c:pt idx="482" formatCode="mmm\-yy">
                  <c:v>40238</c:v>
                </c:pt>
                <c:pt idx="483" formatCode="mmm\-yy">
                  <c:v>40269</c:v>
                </c:pt>
                <c:pt idx="484" formatCode="mmm\-yy">
                  <c:v>40299</c:v>
                </c:pt>
                <c:pt idx="485" formatCode="mmm\-yy">
                  <c:v>40330</c:v>
                </c:pt>
                <c:pt idx="486" formatCode="mmm\-yy">
                  <c:v>40360</c:v>
                </c:pt>
                <c:pt idx="487" formatCode="mmm\-yy">
                  <c:v>40391</c:v>
                </c:pt>
                <c:pt idx="488" formatCode="mmm\-yy">
                  <c:v>40422</c:v>
                </c:pt>
                <c:pt idx="489" formatCode="mmm\-yy">
                  <c:v>40452</c:v>
                </c:pt>
                <c:pt idx="490" formatCode="mmm\-yy">
                  <c:v>40483</c:v>
                </c:pt>
                <c:pt idx="491" formatCode="mmm\-yy">
                  <c:v>40513</c:v>
                </c:pt>
                <c:pt idx="492" formatCode="mmm\-yy">
                  <c:v>40544</c:v>
                </c:pt>
                <c:pt idx="493" formatCode="mmm\-yy">
                  <c:v>40575</c:v>
                </c:pt>
                <c:pt idx="494" formatCode="mmm\-yy">
                  <c:v>40603</c:v>
                </c:pt>
                <c:pt idx="495" formatCode="mmm\-yy">
                  <c:v>40634</c:v>
                </c:pt>
                <c:pt idx="496" formatCode="mmm\-yy">
                  <c:v>40664</c:v>
                </c:pt>
                <c:pt idx="497" formatCode="mmm\-yy">
                  <c:v>40695</c:v>
                </c:pt>
                <c:pt idx="498" formatCode="mmm\-yy">
                  <c:v>40725</c:v>
                </c:pt>
                <c:pt idx="499" formatCode="mmm\-yy">
                  <c:v>40756</c:v>
                </c:pt>
                <c:pt idx="500" formatCode="mmm\-yy">
                  <c:v>40787</c:v>
                </c:pt>
                <c:pt idx="501" formatCode="mmm\-yy">
                  <c:v>40817</c:v>
                </c:pt>
                <c:pt idx="502" formatCode="mmm\-yy">
                  <c:v>40848</c:v>
                </c:pt>
                <c:pt idx="503" formatCode="mmm\-yy">
                  <c:v>40878</c:v>
                </c:pt>
                <c:pt idx="504">
                  <c:v>40909</c:v>
                </c:pt>
                <c:pt idx="505">
                  <c:v>40940</c:v>
                </c:pt>
                <c:pt idx="506">
                  <c:v>40969</c:v>
                </c:pt>
                <c:pt idx="507">
                  <c:v>41000</c:v>
                </c:pt>
                <c:pt idx="508">
                  <c:v>41030</c:v>
                </c:pt>
                <c:pt idx="509">
                  <c:v>41061</c:v>
                </c:pt>
                <c:pt idx="510">
                  <c:v>41091</c:v>
                </c:pt>
                <c:pt idx="511">
                  <c:v>41122</c:v>
                </c:pt>
                <c:pt idx="512">
                  <c:v>41153</c:v>
                </c:pt>
                <c:pt idx="513">
                  <c:v>41183</c:v>
                </c:pt>
                <c:pt idx="514">
                  <c:v>41214</c:v>
                </c:pt>
                <c:pt idx="515">
                  <c:v>41244</c:v>
                </c:pt>
                <c:pt idx="516">
                  <c:v>41275</c:v>
                </c:pt>
                <c:pt idx="517">
                  <c:v>41306</c:v>
                </c:pt>
                <c:pt idx="518">
                  <c:v>41334</c:v>
                </c:pt>
                <c:pt idx="519">
                  <c:v>41365</c:v>
                </c:pt>
                <c:pt idx="520">
                  <c:v>41395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numCache>
            </c:numRef>
          </c:cat>
          <c:val>
            <c:numRef>
              <c:f>Sheet1!$B$2:$B$558</c:f>
              <c:numCache>
                <c:formatCode>0.00</c:formatCode>
                <c:ptCount val="557"/>
                <c:pt idx="0">
                  <c:v>103.9</c:v>
                </c:pt>
                <c:pt idx="1">
                  <c:v>103.1</c:v>
                </c:pt>
                <c:pt idx="2">
                  <c:v>101.1</c:v>
                </c:pt>
                <c:pt idx="3">
                  <c:v>102.6</c:v>
                </c:pt>
                <c:pt idx="4">
                  <c:v>99.9</c:v>
                </c:pt>
                <c:pt idx="5">
                  <c:v>101.9</c:v>
                </c:pt>
                <c:pt idx="6">
                  <c:v>101.2</c:v>
                </c:pt>
                <c:pt idx="7">
                  <c:v>105.4</c:v>
                </c:pt>
                <c:pt idx="8">
                  <c:v>105</c:v>
                </c:pt>
                <c:pt idx="9">
                  <c:v>105.2</c:v>
                </c:pt>
                <c:pt idx="10">
                  <c:v>104.3</c:v>
                </c:pt>
                <c:pt idx="11">
                  <c:v>102.5</c:v>
                </c:pt>
                <c:pt idx="12">
                  <c:v>103.5</c:v>
                </c:pt>
                <c:pt idx="13">
                  <c:v>101.8</c:v>
                </c:pt>
                <c:pt idx="14">
                  <c:v>102.1</c:v>
                </c:pt>
                <c:pt idx="15">
                  <c:v>101.1</c:v>
                </c:pt>
                <c:pt idx="16">
                  <c:v>101.6</c:v>
                </c:pt>
                <c:pt idx="17">
                  <c:v>102</c:v>
                </c:pt>
                <c:pt idx="18">
                  <c:v>101</c:v>
                </c:pt>
                <c:pt idx="19">
                  <c:v>99.4</c:v>
                </c:pt>
                <c:pt idx="20">
                  <c:v>96.8</c:v>
                </c:pt>
                <c:pt idx="21">
                  <c:v>99.3</c:v>
                </c:pt>
                <c:pt idx="22">
                  <c:v>100.1</c:v>
                </c:pt>
                <c:pt idx="23">
                  <c:v>103.4</c:v>
                </c:pt>
                <c:pt idx="24">
                  <c:v>105.9</c:v>
                </c:pt>
                <c:pt idx="25">
                  <c:v>104.9</c:v>
                </c:pt>
                <c:pt idx="26">
                  <c:v>106.6</c:v>
                </c:pt>
                <c:pt idx="27">
                  <c:v>107.5</c:v>
                </c:pt>
                <c:pt idx="28">
                  <c:v>107.3</c:v>
                </c:pt>
                <c:pt idx="29">
                  <c:v>109</c:v>
                </c:pt>
                <c:pt idx="30">
                  <c:v>110</c:v>
                </c:pt>
                <c:pt idx="31">
                  <c:v>118.8</c:v>
                </c:pt>
                <c:pt idx="32">
                  <c:v>121.9</c:v>
                </c:pt>
                <c:pt idx="33">
                  <c:v>121.3</c:v>
                </c:pt>
                <c:pt idx="34">
                  <c:v>125.7</c:v>
                </c:pt>
                <c:pt idx="35">
                  <c:v>135.9</c:v>
                </c:pt>
                <c:pt idx="36">
                  <c:v>137.9</c:v>
                </c:pt>
                <c:pt idx="37">
                  <c:v>151.30000000000001</c:v>
                </c:pt>
                <c:pt idx="38">
                  <c:v>144.5</c:v>
                </c:pt>
                <c:pt idx="39">
                  <c:v>151.30000000000001</c:v>
                </c:pt>
                <c:pt idx="40">
                  <c:v>170.1</c:v>
                </c:pt>
                <c:pt idx="41">
                  <c:v>177</c:v>
                </c:pt>
                <c:pt idx="42">
                  <c:v>210.1</c:v>
                </c:pt>
                <c:pt idx="43">
                  <c:v>196.5</c:v>
                </c:pt>
                <c:pt idx="44">
                  <c:v>194.3</c:v>
                </c:pt>
                <c:pt idx="45">
                  <c:v>185.7</c:v>
                </c:pt>
                <c:pt idx="46">
                  <c:v>191.3</c:v>
                </c:pt>
                <c:pt idx="47">
                  <c:v>200.6</c:v>
                </c:pt>
                <c:pt idx="48">
                  <c:v>216.8</c:v>
                </c:pt>
                <c:pt idx="49">
                  <c:v>225.9</c:v>
                </c:pt>
                <c:pt idx="50">
                  <c:v>208.9</c:v>
                </c:pt>
                <c:pt idx="51">
                  <c:v>204.6</c:v>
                </c:pt>
                <c:pt idx="52">
                  <c:v>190.9</c:v>
                </c:pt>
                <c:pt idx="53">
                  <c:v>197.6</c:v>
                </c:pt>
                <c:pt idx="54">
                  <c:v>229.1</c:v>
                </c:pt>
                <c:pt idx="55">
                  <c:v>213.4</c:v>
                </c:pt>
                <c:pt idx="56">
                  <c:v>226.8</c:v>
                </c:pt>
                <c:pt idx="57">
                  <c:v>224.3</c:v>
                </c:pt>
                <c:pt idx="58">
                  <c:v>219.7</c:v>
                </c:pt>
                <c:pt idx="59">
                  <c:v>203.9</c:v>
                </c:pt>
                <c:pt idx="60">
                  <c:v>190.3</c:v>
                </c:pt>
                <c:pt idx="61">
                  <c:v>175.9</c:v>
                </c:pt>
                <c:pt idx="62">
                  <c:v>192.2</c:v>
                </c:pt>
                <c:pt idx="63">
                  <c:v>186.1</c:v>
                </c:pt>
                <c:pt idx="64">
                  <c:v>182.2</c:v>
                </c:pt>
                <c:pt idx="65">
                  <c:v>185</c:v>
                </c:pt>
                <c:pt idx="66">
                  <c:v>203.2</c:v>
                </c:pt>
                <c:pt idx="67">
                  <c:v>213.8</c:v>
                </c:pt>
                <c:pt idx="68">
                  <c:v>210.4</c:v>
                </c:pt>
                <c:pt idx="69">
                  <c:v>196.9</c:v>
                </c:pt>
                <c:pt idx="70">
                  <c:v>192.4</c:v>
                </c:pt>
                <c:pt idx="71">
                  <c:v>191</c:v>
                </c:pt>
                <c:pt idx="72">
                  <c:v>194</c:v>
                </c:pt>
                <c:pt idx="73">
                  <c:v>199.4</c:v>
                </c:pt>
                <c:pt idx="74">
                  <c:v>195.3</c:v>
                </c:pt>
                <c:pt idx="75">
                  <c:v>200.1</c:v>
                </c:pt>
                <c:pt idx="76">
                  <c:v>208.6</c:v>
                </c:pt>
                <c:pt idx="77">
                  <c:v>219.3</c:v>
                </c:pt>
                <c:pt idx="78">
                  <c:v>208.9</c:v>
                </c:pt>
                <c:pt idx="79">
                  <c:v>205.4</c:v>
                </c:pt>
                <c:pt idx="80">
                  <c:v>199.2</c:v>
                </c:pt>
                <c:pt idx="81">
                  <c:v>200.1</c:v>
                </c:pt>
                <c:pt idx="82">
                  <c:v>199.4</c:v>
                </c:pt>
                <c:pt idx="83">
                  <c:v>204.7</c:v>
                </c:pt>
                <c:pt idx="84">
                  <c:v>213.9</c:v>
                </c:pt>
                <c:pt idx="85">
                  <c:v>220</c:v>
                </c:pt>
                <c:pt idx="86">
                  <c:v>222.2</c:v>
                </c:pt>
                <c:pt idx="87">
                  <c:v>228</c:v>
                </c:pt>
                <c:pt idx="88">
                  <c:v>221.2</c:v>
                </c:pt>
                <c:pt idx="89">
                  <c:v>209.6</c:v>
                </c:pt>
                <c:pt idx="90">
                  <c:v>192.9</c:v>
                </c:pt>
                <c:pt idx="91">
                  <c:v>187.6</c:v>
                </c:pt>
                <c:pt idx="92">
                  <c:v>191.6</c:v>
                </c:pt>
                <c:pt idx="93">
                  <c:v>194.7</c:v>
                </c:pt>
                <c:pt idx="94">
                  <c:v>197.1</c:v>
                </c:pt>
                <c:pt idx="95">
                  <c:v>200.3</c:v>
                </c:pt>
                <c:pt idx="96">
                  <c:v>201.3</c:v>
                </c:pt>
                <c:pt idx="97">
                  <c:v>202.2</c:v>
                </c:pt>
                <c:pt idx="98">
                  <c:v>216.3</c:v>
                </c:pt>
                <c:pt idx="99">
                  <c:v>214.4</c:v>
                </c:pt>
                <c:pt idx="100">
                  <c:v>223.4</c:v>
                </c:pt>
                <c:pt idx="101">
                  <c:v>211.6</c:v>
                </c:pt>
                <c:pt idx="102">
                  <c:v>210.6</c:v>
                </c:pt>
                <c:pt idx="103">
                  <c:v>215.3</c:v>
                </c:pt>
                <c:pt idx="104">
                  <c:v>223.2</c:v>
                </c:pt>
                <c:pt idx="105">
                  <c:v>235.8</c:v>
                </c:pt>
                <c:pt idx="106">
                  <c:v>230.1</c:v>
                </c:pt>
                <c:pt idx="107">
                  <c:v>227.6</c:v>
                </c:pt>
                <c:pt idx="108">
                  <c:v>235.1</c:v>
                </c:pt>
                <c:pt idx="109">
                  <c:v>243.6</c:v>
                </c:pt>
                <c:pt idx="110">
                  <c:v>238.2</c:v>
                </c:pt>
                <c:pt idx="111">
                  <c:v>244.1</c:v>
                </c:pt>
                <c:pt idx="112">
                  <c:v>243.7</c:v>
                </c:pt>
                <c:pt idx="113">
                  <c:v>255.3</c:v>
                </c:pt>
                <c:pt idx="114">
                  <c:v>247.3</c:v>
                </c:pt>
                <c:pt idx="115">
                  <c:v>264.3</c:v>
                </c:pt>
                <c:pt idx="116">
                  <c:v>275.10000000000002</c:v>
                </c:pt>
                <c:pt idx="117">
                  <c:v>267.8</c:v>
                </c:pt>
                <c:pt idx="118">
                  <c:v>277.39999999999998</c:v>
                </c:pt>
                <c:pt idx="119">
                  <c:v>281.5</c:v>
                </c:pt>
                <c:pt idx="120">
                  <c:v>289.60000000000002</c:v>
                </c:pt>
                <c:pt idx="121">
                  <c:v>288.39999999999998</c:v>
                </c:pt>
                <c:pt idx="122">
                  <c:v>258</c:v>
                </c:pt>
                <c:pt idx="123">
                  <c:v>258.10000000000002</c:v>
                </c:pt>
                <c:pt idx="124">
                  <c:v>270.10000000000002</c:v>
                </c:pt>
                <c:pt idx="125">
                  <c:v>286.39999999999998</c:v>
                </c:pt>
                <c:pt idx="126">
                  <c:v>302.3</c:v>
                </c:pt>
                <c:pt idx="127">
                  <c:v>308.39999999999998</c:v>
                </c:pt>
                <c:pt idx="128">
                  <c:v>319.39999999999998</c:v>
                </c:pt>
                <c:pt idx="129">
                  <c:v>327.10000000000002</c:v>
                </c:pt>
                <c:pt idx="130">
                  <c:v>334.8</c:v>
                </c:pt>
                <c:pt idx="131">
                  <c:v>308.5</c:v>
                </c:pt>
                <c:pt idx="132">
                  <c:v>300.10000000000002</c:v>
                </c:pt>
                <c:pt idx="133">
                  <c:v>296.7</c:v>
                </c:pt>
                <c:pt idx="134">
                  <c:v>298.39999999999998</c:v>
                </c:pt>
                <c:pt idx="135">
                  <c:v>289.10000000000002</c:v>
                </c:pt>
                <c:pt idx="136">
                  <c:v>287.5</c:v>
                </c:pt>
                <c:pt idx="137">
                  <c:v>263.89999999999998</c:v>
                </c:pt>
                <c:pt idx="138">
                  <c:v>279.3</c:v>
                </c:pt>
                <c:pt idx="139">
                  <c:v>269.39999999999998</c:v>
                </c:pt>
                <c:pt idx="140">
                  <c:v>268.60000000000002</c:v>
                </c:pt>
                <c:pt idx="141">
                  <c:v>268.89999999999998</c:v>
                </c:pt>
                <c:pt idx="142">
                  <c:v>262.2</c:v>
                </c:pt>
                <c:pt idx="143">
                  <c:v>254.9</c:v>
                </c:pt>
                <c:pt idx="144">
                  <c:v>267.2</c:v>
                </c:pt>
                <c:pt idx="145">
                  <c:v>256.5</c:v>
                </c:pt>
                <c:pt idx="146">
                  <c:v>250.1</c:v>
                </c:pt>
                <c:pt idx="147">
                  <c:v>253.1</c:v>
                </c:pt>
                <c:pt idx="148">
                  <c:v>244.9</c:v>
                </c:pt>
                <c:pt idx="149">
                  <c:v>239.3</c:v>
                </c:pt>
                <c:pt idx="150">
                  <c:v>233.7</c:v>
                </c:pt>
                <c:pt idx="151">
                  <c:v>235.4</c:v>
                </c:pt>
                <c:pt idx="152">
                  <c:v>227.9</c:v>
                </c:pt>
                <c:pt idx="153">
                  <c:v>229.9</c:v>
                </c:pt>
                <c:pt idx="154">
                  <c:v>235.7</c:v>
                </c:pt>
                <c:pt idx="155">
                  <c:v>234</c:v>
                </c:pt>
                <c:pt idx="156">
                  <c:v>242.7</c:v>
                </c:pt>
                <c:pt idx="157">
                  <c:v>232.1</c:v>
                </c:pt>
                <c:pt idx="158">
                  <c:v>242.1</c:v>
                </c:pt>
                <c:pt idx="159">
                  <c:v>246.7</c:v>
                </c:pt>
                <c:pt idx="160">
                  <c:v>249.7</c:v>
                </c:pt>
                <c:pt idx="161">
                  <c:v>246.2</c:v>
                </c:pt>
                <c:pt idx="162">
                  <c:v>259.89999999999998</c:v>
                </c:pt>
                <c:pt idx="163">
                  <c:v>278.7</c:v>
                </c:pt>
                <c:pt idx="164">
                  <c:v>273.5</c:v>
                </c:pt>
                <c:pt idx="165">
                  <c:v>264.60000000000002</c:v>
                </c:pt>
                <c:pt idx="166">
                  <c:v>273.89999999999998</c:v>
                </c:pt>
                <c:pt idx="167">
                  <c:v>277.60000000000002</c:v>
                </c:pt>
                <c:pt idx="168">
                  <c:v>273.60000000000002</c:v>
                </c:pt>
                <c:pt idx="169">
                  <c:v>272.5</c:v>
                </c:pt>
                <c:pt idx="170">
                  <c:v>283</c:v>
                </c:pt>
                <c:pt idx="171">
                  <c:v>275.10000000000002</c:v>
                </c:pt>
                <c:pt idx="172">
                  <c:v>280.10000000000002</c:v>
                </c:pt>
                <c:pt idx="173">
                  <c:v>271</c:v>
                </c:pt>
                <c:pt idx="174">
                  <c:v>249.4</c:v>
                </c:pt>
                <c:pt idx="175">
                  <c:v>257.10000000000002</c:v>
                </c:pt>
                <c:pt idx="176">
                  <c:v>251.4</c:v>
                </c:pt>
                <c:pt idx="177">
                  <c:v>254.8</c:v>
                </c:pt>
                <c:pt idx="178">
                  <c:v>253.8</c:v>
                </c:pt>
                <c:pt idx="179">
                  <c:v>244.2</c:v>
                </c:pt>
                <c:pt idx="180">
                  <c:v>247.1</c:v>
                </c:pt>
                <c:pt idx="181">
                  <c:v>238.2</c:v>
                </c:pt>
                <c:pt idx="182">
                  <c:v>245.1</c:v>
                </c:pt>
                <c:pt idx="183">
                  <c:v>239.9</c:v>
                </c:pt>
                <c:pt idx="184">
                  <c:v>233.5</c:v>
                </c:pt>
                <c:pt idx="185">
                  <c:v>226.5</c:v>
                </c:pt>
                <c:pt idx="186">
                  <c:v>220.9</c:v>
                </c:pt>
                <c:pt idx="187">
                  <c:v>219.7</c:v>
                </c:pt>
                <c:pt idx="188">
                  <c:v>223.2</c:v>
                </c:pt>
                <c:pt idx="189">
                  <c:v>225.8</c:v>
                </c:pt>
                <c:pt idx="190">
                  <c:v>227.55</c:v>
                </c:pt>
                <c:pt idx="191">
                  <c:v>229.37</c:v>
                </c:pt>
                <c:pt idx="192">
                  <c:v>219.72</c:v>
                </c:pt>
                <c:pt idx="193">
                  <c:v>210.27</c:v>
                </c:pt>
                <c:pt idx="194">
                  <c:v>209.27</c:v>
                </c:pt>
                <c:pt idx="195">
                  <c:v>213.52</c:v>
                </c:pt>
                <c:pt idx="196">
                  <c:v>204.53</c:v>
                </c:pt>
                <c:pt idx="197">
                  <c:v>201.57</c:v>
                </c:pt>
                <c:pt idx="198">
                  <c:v>200.05</c:v>
                </c:pt>
                <c:pt idx="199">
                  <c:v>207.14</c:v>
                </c:pt>
                <c:pt idx="200">
                  <c:v>210.92</c:v>
                </c:pt>
                <c:pt idx="201">
                  <c:v>211.32</c:v>
                </c:pt>
                <c:pt idx="202">
                  <c:v>210.68</c:v>
                </c:pt>
                <c:pt idx="203">
                  <c:v>209.07</c:v>
                </c:pt>
                <c:pt idx="204">
                  <c:v>212.55</c:v>
                </c:pt>
                <c:pt idx="205">
                  <c:v>205.38</c:v>
                </c:pt>
                <c:pt idx="206">
                  <c:v>208.7</c:v>
                </c:pt>
                <c:pt idx="207">
                  <c:v>221.74</c:v>
                </c:pt>
                <c:pt idx="208">
                  <c:v>224.87</c:v>
                </c:pt>
                <c:pt idx="209">
                  <c:v>225.87</c:v>
                </c:pt>
                <c:pt idx="210">
                  <c:v>225.86</c:v>
                </c:pt>
                <c:pt idx="211">
                  <c:v>222.98</c:v>
                </c:pt>
                <c:pt idx="212">
                  <c:v>223.83</c:v>
                </c:pt>
                <c:pt idx="213">
                  <c:v>223.42</c:v>
                </c:pt>
                <c:pt idx="214">
                  <c:v>234.55</c:v>
                </c:pt>
                <c:pt idx="215">
                  <c:v>232.53</c:v>
                </c:pt>
                <c:pt idx="216">
                  <c:v>230.35</c:v>
                </c:pt>
                <c:pt idx="217">
                  <c:v>225.72</c:v>
                </c:pt>
                <c:pt idx="218">
                  <c:v>232.99</c:v>
                </c:pt>
                <c:pt idx="219">
                  <c:v>233.73</c:v>
                </c:pt>
                <c:pt idx="220">
                  <c:v>248.39</c:v>
                </c:pt>
                <c:pt idx="221">
                  <c:v>265.07</c:v>
                </c:pt>
                <c:pt idx="222">
                  <c:v>246.19</c:v>
                </c:pt>
                <c:pt idx="223">
                  <c:v>246.18</c:v>
                </c:pt>
                <c:pt idx="224">
                  <c:v>238.75</c:v>
                </c:pt>
                <c:pt idx="225">
                  <c:v>243.93</c:v>
                </c:pt>
                <c:pt idx="226">
                  <c:v>244.93</c:v>
                </c:pt>
                <c:pt idx="227">
                  <c:v>251.83</c:v>
                </c:pt>
                <c:pt idx="228">
                  <c:v>242.39</c:v>
                </c:pt>
                <c:pt idx="229">
                  <c:v>243.24</c:v>
                </c:pt>
                <c:pt idx="230">
                  <c:v>242.06</c:v>
                </c:pt>
                <c:pt idx="231">
                  <c:v>237.97</c:v>
                </c:pt>
                <c:pt idx="232">
                  <c:v>229.35</c:v>
                </c:pt>
                <c:pt idx="233">
                  <c:v>234.42</c:v>
                </c:pt>
                <c:pt idx="234">
                  <c:v>221.15</c:v>
                </c:pt>
                <c:pt idx="235">
                  <c:v>225.48</c:v>
                </c:pt>
                <c:pt idx="236">
                  <c:v>226.82</c:v>
                </c:pt>
                <c:pt idx="237">
                  <c:v>225.68</c:v>
                </c:pt>
                <c:pt idx="238">
                  <c:v>228.82</c:v>
                </c:pt>
                <c:pt idx="239">
                  <c:v>229.93</c:v>
                </c:pt>
                <c:pt idx="240">
                  <c:v>229.9</c:v>
                </c:pt>
                <c:pt idx="241">
                  <c:v>234.59</c:v>
                </c:pt>
                <c:pt idx="242">
                  <c:v>238.16</c:v>
                </c:pt>
                <c:pt idx="243">
                  <c:v>245.81</c:v>
                </c:pt>
                <c:pt idx="244">
                  <c:v>241.52</c:v>
                </c:pt>
                <c:pt idx="245">
                  <c:v>236.89</c:v>
                </c:pt>
                <c:pt idx="246">
                  <c:v>235</c:v>
                </c:pt>
                <c:pt idx="247">
                  <c:v>233.71</c:v>
                </c:pt>
                <c:pt idx="248">
                  <c:v>239.17</c:v>
                </c:pt>
                <c:pt idx="249">
                  <c:v>229.81</c:v>
                </c:pt>
                <c:pt idx="250">
                  <c:v>223.76</c:v>
                </c:pt>
                <c:pt idx="251">
                  <c:v>222.64</c:v>
                </c:pt>
                <c:pt idx="252">
                  <c:v>214.12</c:v>
                </c:pt>
                <c:pt idx="253">
                  <c:v>215.55</c:v>
                </c:pt>
                <c:pt idx="254">
                  <c:v>218.47</c:v>
                </c:pt>
                <c:pt idx="255">
                  <c:v>216.18</c:v>
                </c:pt>
                <c:pt idx="256">
                  <c:v>215.43</c:v>
                </c:pt>
                <c:pt idx="257">
                  <c:v>208.44</c:v>
                </c:pt>
                <c:pt idx="258">
                  <c:v>214.1</c:v>
                </c:pt>
                <c:pt idx="259">
                  <c:v>211.76</c:v>
                </c:pt>
                <c:pt idx="260">
                  <c:v>215.56</c:v>
                </c:pt>
                <c:pt idx="261">
                  <c:v>218.19</c:v>
                </c:pt>
                <c:pt idx="262">
                  <c:v>213.3</c:v>
                </c:pt>
                <c:pt idx="263">
                  <c:v>208.08</c:v>
                </c:pt>
                <c:pt idx="264">
                  <c:v>211.22</c:v>
                </c:pt>
                <c:pt idx="265">
                  <c:v>209.58</c:v>
                </c:pt>
                <c:pt idx="266">
                  <c:v>209.77</c:v>
                </c:pt>
                <c:pt idx="267">
                  <c:v>204.81</c:v>
                </c:pt>
                <c:pt idx="268">
                  <c:v>207.97</c:v>
                </c:pt>
                <c:pt idx="269">
                  <c:v>209.26</c:v>
                </c:pt>
                <c:pt idx="270">
                  <c:v>203.11</c:v>
                </c:pt>
                <c:pt idx="271">
                  <c:v>200.99</c:v>
                </c:pt>
                <c:pt idx="272">
                  <c:v>200.36</c:v>
                </c:pt>
                <c:pt idx="273">
                  <c:v>199.87</c:v>
                </c:pt>
                <c:pt idx="274">
                  <c:v>203.13</c:v>
                </c:pt>
                <c:pt idx="275">
                  <c:v>202.76</c:v>
                </c:pt>
                <c:pt idx="276">
                  <c:v>199.45</c:v>
                </c:pt>
                <c:pt idx="277">
                  <c:v>202.91</c:v>
                </c:pt>
                <c:pt idx="278">
                  <c:v>212.49</c:v>
                </c:pt>
                <c:pt idx="279">
                  <c:v>210.89</c:v>
                </c:pt>
                <c:pt idx="280">
                  <c:v>208.69</c:v>
                </c:pt>
                <c:pt idx="281">
                  <c:v>207.12</c:v>
                </c:pt>
                <c:pt idx="282">
                  <c:v>219.26</c:v>
                </c:pt>
                <c:pt idx="283">
                  <c:v>217.19</c:v>
                </c:pt>
                <c:pt idx="284">
                  <c:v>216.12</c:v>
                </c:pt>
                <c:pt idx="285">
                  <c:v>218.39</c:v>
                </c:pt>
                <c:pt idx="286">
                  <c:v>217.99</c:v>
                </c:pt>
                <c:pt idx="287">
                  <c:v>226.31</c:v>
                </c:pt>
                <c:pt idx="288">
                  <c:v>225.55</c:v>
                </c:pt>
                <c:pt idx="289">
                  <c:v>227.55</c:v>
                </c:pt>
                <c:pt idx="290">
                  <c:v>227.67</c:v>
                </c:pt>
                <c:pt idx="291">
                  <c:v>225.04</c:v>
                </c:pt>
                <c:pt idx="292">
                  <c:v>235.45</c:v>
                </c:pt>
                <c:pt idx="293">
                  <c:v>230.39</c:v>
                </c:pt>
                <c:pt idx="294">
                  <c:v>233.65</c:v>
                </c:pt>
                <c:pt idx="295">
                  <c:v>231.88</c:v>
                </c:pt>
                <c:pt idx="296">
                  <c:v>229.85</c:v>
                </c:pt>
                <c:pt idx="297">
                  <c:v>233.3</c:v>
                </c:pt>
                <c:pt idx="298">
                  <c:v>229.23</c:v>
                </c:pt>
                <c:pt idx="299">
                  <c:v>236.64</c:v>
                </c:pt>
                <c:pt idx="300">
                  <c:v>232.78</c:v>
                </c:pt>
                <c:pt idx="301">
                  <c:v>234.25</c:v>
                </c:pt>
                <c:pt idx="302">
                  <c:v>232.94</c:v>
                </c:pt>
                <c:pt idx="303">
                  <c:v>235.3</c:v>
                </c:pt>
                <c:pt idx="304">
                  <c:v>232.72</c:v>
                </c:pt>
                <c:pt idx="305">
                  <c:v>233.38</c:v>
                </c:pt>
                <c:pt idx="306">
                  <c:v>233.23</c:v>
                </c:pt>
                <c:pt idx="307">
                  <c:v>239.97</c:v>
                </c:pt>
                <c:pt idx="308">
                  <c:v>241.73</c:v>
                </c:pt>
                <c:pt idx="309">
                  <c:v>242.22</c:v>
                </c:pt>
                <c:pt idx="310">
                  <c:v>241.84</c:v>
                </c:pt>
                <c:pt idx="311">
                  <c:v>243.18</c:v>
                </c:pt>
                <c:pt idx="312">
                  <c:v>247.53</c:v>
                </c:pt>
                <c:pt idx="313">
                  <c:v>248.77</c:v>
                </c:pt>
                <c:pt idx="314">
                  <c:v>251.4</c:v>
                </c:pt>
                <c:pt idx="315">
                  <c:v>256.08999999999997</c:v>
                </c:pt>
                <c:pt idx="316">
                  <c:v>254.07</c:v>
                </c:pt>
                <c:pt idx="317">
                  <c:v>248.67</c:v>
                </c:pt>
                <c:pt idx="318">
                  <c:v>241.99</c:v>
                </c:pt>
                <c:pt idx="319">
                  <c:v>249.46</c:v>
                </c:pt>
                <c:pt idx="320">
                  <c:v>245.63</c:v>
                </c:pt>
                <c:pt idx="321">
                  <c:v>237.83</c:v>
                </c:pt>
                <c:pt idx="322">
                  <c:v>243.36</c:v>
                </c:pt>
                <c:pt idx="323">
                  <c:v>239.61</c:v>
                </c:pt>
                <c:pt idx="324">
                  <c:v>238.99</c:v>
                </c:pt>
                <c:pt idx="325">
                  <c:v>242.41</c:v>
                </c:pt>
                <c:pt idx="326">
                  <c:v>245.17</c:v>
                </c:pt>
                <c:pt idx="327">
                  <c:v>248.29</c:v>
                </c:pt>
                <c:pt idx="328">
                  <c:v>250.96</c:v>
                </c:pt>
                <c:pt idx="329">
                  <c:v>239.42</c:v>
                </c:pt>
                <c:pt idx="330">
                  <c:v>242.75</c:v>
                </c:pt>
                <c:pt idx="331">
                  <c:v>241.98</c:v>
                </c:pt>
                <c:pt idx="332">
                  <c:v>243.06</c:v>
                </c:pt>
                <c:pt idx="333">
                  <c:v>240.04</c:v>
                </c:pt>
                <c:pt idx="334">
                  <c:v>235.92</c:v>
                </c:pt>
                <c:pt idx="335">
                  <c:v>229.14</c:v>
                </c:pt>
                <c:pt idx="336">
                  <c:v>234.28</c:v>
                </c:pt>
                <c:pt idx="337">
                  <c:v>227.65</c:v>
                </c:pt>
                <c:pt idx="338">
                  <c:v>228.88</c:v>
                </c:pt>
                <c:pt idx="339">
                  <c:v>223.99</c:v>
                </c:pt>
                <c:pt idx="340">
                  <c:v>215.9</c:v>
                </c:pt>
                <c:pt idx="341">
                  <c:v>214.63</c:v>
                </c:pt>
                <c:pt idx="342">
                  <c:v>206</c:v>
                </c:pt>
                <c:pt idx="343">
                  <c:v>195.68</c:v>
                </c:pt>
                <c:pt idx="344">
                  <c:v>203.3</c:v>
                </c:pt>
                <c:pt idx="345">
                  <c:v>203.28</c:v>
                </c:pt>
                <c:pt idx="346">
                  <c:v>195.42</c:v>
                </c:pt>
                <c:pt idx="347">
                  <c:v>191.22</c:v>
                </c:pt>
                <c:pt idx="348">
                  <c:v>189.74</c:v>
                </c:pt>
                <c:pt idx="349">
                  <c:v>182.95</c:v>
                </c:pt>
                <c:pt idx="350">
                  <c:v>191.83</c:v>
                </c:pt>
                <c:pt idx="351">
                  <c:v>192.38</c:v>
                </c:pt>
                <c:pt idx="352">
                  <c:v>186.72</c:v>
                </c:pt>
                <c:pt idx="353">
                  <c:v>191.54</c:v>
                </c:pt>
                <c:pt idx="354">
                  <c:v>190.36</c:v>
                </c:pt>
                <c:pt idx="355">
                  <c:v>199.35</c:v>
                </c:pt>
                <c:pt idx="356">
                  <c:v>205.19</c:v>
                </c:pt>
                <c:pt idx="357">
                  <c:v>201.52</c:v>
                </c:pt>
                <c:pt idx="358">
                  <c:v>204.07</c:v>
                </c:pt>
                <c:pt idx="359">
                  <c:v>205.14</c:v>
                </c:pt>
                <c:pt idx="360">
                  <c:v>210.46</c:v>
                </c:pt>
                <c:pt idx="361">
                  <c:v>208.78</c:v>
                </c:pt>
                <c:pt idx="362">
                  <c:v>214.37</c:v>
                </c:pt>
                <c:pt idx="363">
                  <c:v>211.03</c:v>
                </c:pt>
                <c:pt idx="364">
                  <c:v>222.27</c:v>
                </c:pt>
                <c:pt idx="365">
                  <c:v>223.93</c:v>
                </c:pt>
                <c:pt idx="366">
                  <c:v>218.61</c:v>
                </c:pt>
                <c:pt idx="367">
                  <c:v>227.41</c:v>
                </c:pt>
                <c:pt idx="368">
                  <c:v>226.57</c:v>
                </c:pt>
                <c:pt idx="369">
                  <c:v>219.28</c:v>
                </c:pt>
                <c:pt idx="370">
                  <c:v>229.79</c:v>
                </c:pt>
                <c:pt idx="371">
                  <c:v>227.83</c:v>
                </c:pt>
                <c:pt idx="372">
                  <c:v>224.12</c:v>
                </c:pt>
                <c:pt idx="373">
                  <c:v>221.78</c:v>
                </c:pt>
                <c:pt idx="374">
                  <c:v>210.26</c:v>
                </c:pt>
                <c:pt idx="375">
                  <c:v>214.5</c:v>
                </c:pt>
                <c:pt idx="376">
                  <c:v>209</c:v>
                </c:pt>
                <c:pt idx="377">
                  <c:v>205.56</c:v>
                </c:pt>
                <c:pt idx="378">
                  <c:v>202.7</c:v>
                </c:pt>
                <c:pt idx="379">
                  <c:v>199.63</c:v>
                </c:pt>
                <c:pt idx="380">
                  <c:v>190.49</c:v>
                </c:pt>
                <c:pt idx="381">
                  <c:v>185.66</c:v>
                </c:pt>
                <c:pt idx="382">
                  <c:v>192.66</c:v>
                </c:pt>
                <c:pt idx="383">
                  <c:v>190.61</c:v>
                </c:pt>
                <c:pt idx="384">
                  <c:v>187.29</c:v>
                </c:pt>
                <c:pt idx="385">
                  <c:v>192.33</c:v>
                </c:pt>
                <c:pt idx="386">
                  <c:v>204.92</c:v>
                </c:pt>
                <c:pt idx="387">
                  <c:v>201.16</c:v>
                </c:pt>
                <c:pt idx="388">
                  <c:v>204.2</c:v>
                </c:pt>
                <c:pt idx="389">
                  <c:v>209.29</c:v>
                </c:pt>
                <c:pt idx="390">
                  <c:v>210.97</c:v>
                </c:pt>
                <c:pt idx="391">
                  <c:v>219.2</c:v>
                </c:pt>
                <c:pt idx="392">
                  <c:v>226.53</c:v>
                </c:pt>
                <c:pt idx="393">
                  <c:v>228.91</c:v>
                </c:pt>
                <c:pt idx="394">
                  <c:v>230.64</c:v>
                </c:pt>
                <c:pt idx="395">
                  <c:v>234.52</c:v>
                </c:pt>
                <c:pt idx="396">
                  <c:v>248.45</c:v>
                </c:pt>
                <c:pt idx="397">
                  <c:v>247.25</c:v>
                </c:pt>
                <c:pt idx="398">
                  <c:v>232.15</c:v>
                </c:pt>
                <c:pt idx="399">
                  <c:v>232.53</c:v>
                </c:pt>
                <c:pt idx="400">
                  <c:v>235.55</c:v>
                </c:pt>
                <c:pt idx="401">
                  <c:v>233.78</c:v>
                </c:pt>
                <c:pt idx="402">
                  <c:v>234.21</c:v>
                </c:pt>
                <c:pt idx="403">
                  <c:v>243.7</c:v>
                </c:pt>
                <c:pt idx="404">
                  <c:v>243.66</c:v>
                </c:pt>
                <c:pt idx="405">
                  <c:v>247.58</c:v>
                </c:pt>
                <c:pt idx="406">
                  <c:v>248.44</c:v>
                </c:pt>
                <c:pt idx="407">
                  <c:v>255.29</c:v>
                </c:pt>
                <c:pt idx="408">
                  <c:v>262.57</c:v>
                </c:pt>
                <c:pt idx="409">
                  <c:v>274.73</c:v>
                </c:pt>
                <c:pt idx="410">
                  <c:v>283.77</c:v>
                </c:pt>
                <c:pt idx="411">
                  <c:v>272.54000000000002</c:v>
                </c:pt>
                <c:pt idx="412">
                  <c:v>277.25</c:v>
                </c:pt>
                <c:pt idx="413">
                  <c:v>265.94</c:v>
                </c:pt>
                <c:pt idx="414">
                  <c:v>267.77999999999997</c:v>
                </c:pt>
                <c:pt idx="415">
                  <c:v>276.5</c:v>
                </c:pt>
                <c:pt idx="416">
                  <c:v>284.98</c:v>
                </c:pt>
                <c:pt idx="417">
                  <c:v>283.7</c:v>
                </c:pt>
                <c:pt idx="418">
                  <c:v>290.94</c:v>
                </c:pt>
                <c:pt idx="419">
                  <c:v>283.89999999999998</c:v>
                </c:pt>
                <c:pt idx="420">
                  <c:v>284.75</c:v>
                </c:pt>
                <c:pt idx="421">
                  <c:v>305</c:v>
                </c:pt>
                <c:pt idx="422">
                  <c:v>313.57</c:v>
                </c:pt>
                <c:pt idx="423">
                  <c:v>303.74</c:v>
                </c:pt>
                <c:pt idx="424">
                  <c:v>300.83</c:v>
                </c:pt>
                <c:pt idx="425">
                  <c:v>306.91000000000003</c:v>
                </c:pt>
                <c:pt idx="426">
                  <c:v>315.24</c:v>
                </c:pt>
                <c:pt idx="427">
                  <c:v>318.99</c:v>
                </c:pt>
                <c:pt idx="428">
                  <c:v>333.33</c:v>
                </c:pt>
                <c:pt idx="429">
                  <c:v>326.68</c:v>
                </c:pt>
                <c:pt idx="430">
                  <c:v>332.49</c:v>
                </c:pt>
                <c:pt idx="431">
                  <c:v>347.89</c:v>
                </c:pt>
                <c:pt idx="432">
                  <c:v>363.3</c:v>
                </c:pt>
                <c:pt idx="433">
                  <c:v>353.27</c:v>
                </c:pt>
                <c:pt idx="434">
                  <c:v>361.91</c:v>
                </c:pt>
                <c:pt idx="435">
                  <c:v>379.53</c:v>
                </c:pt>
                <c:pt idx="436">
                  <c:v>379.8</c:v>
                </c:pt>
                <c:pt idx="437">
                  <c:v>385.63</c:v>
                </c:pt>
                <c:pt idx="438">
                  <c:v>391.49</c:v>
                </c:pt>
                <c:pt idx="439">
                  <c:v>390.95</c:v>
                </c:pt>
                <c:pt idx="440">
                  <c:v>370.1</c:v>
                </c:pt>
                <c:pt idx="441">
                  <c:v>383.92</c:v>
                </c:pt>
                <c:pt idx="442">
                  <c:v>408.79</c:v>
                </c:pt>
                <c:pt idx="443">
                  <c:v>394.89</c:v>
                </c:pt>
                <c:pt idx="444">
                  <c:v>394.37</c:v>
                </c:pt>
                <c:pt idx="445">
                  <c:v>410.64</c:v>
                </c:pt>
                <c:pt idx="446">
                  <c:v>407.45</c:v>
                </c:pt>
                <c:pt idx="447">
                  <c:v>403.54</c:v>
                </c:pt>
                <c:pt idx="448">
                  <c:v>407.58</c:v>
                </c:pt>
                <c:pt idx="449">
                  <c:v>410.36</c:v>
                </c:pt>
                <c:pt idx="450">
                  <c:v>424.52</c:v>
                </c:pt>
                <c:pt idx="451">
                  <c:v>413.49</c:v>
                </c:pt>
                <c:pt idx="452">
                  <c:v>447.56</c:v>
                </c:pt>
                <c:pt idx="453">
                  <c:v>454.29</c:v>
                </c:pt>
                <c:pt idx="454">
                  <c:v>451.26</c:v>
                </c:pt>
                <c:pt idx="455">
                  <c:v>476.08</c:v>
                </c:pt>
                <c:pt idx="456">
                  <c:v>503.27</c:v>
                </c:pt>
                <c:pt idx="457">
                  <c:v>565.65</c:v>
                </c:pt>
                <c:pt idx="458">
                  <c:v>516.38</c:v>
                </c:pt>
                <c:pt idx="459">
                  <c:v>536.23</c:v>
                </c:pt>
                <c:pt idx="460">
                  <c:v>541.29999999999995</c:v>
                </c:pt>
                <c:pt idx="461">
                  <c:v>595.98</c:v>
                </c:pt>
                <c:pt idx="462">
                  <c:v>548.86</c:v>
                </c:pt>
                <c:pt idx="463">
                  <c:v>516.47</c:v>
                </c:pt>
                <c:pt idx="464">
                  <c:v>452.42</c:v>
                </c:pt>
                <c:pt idx="465">
                  <c:v>369.56</c:v>
                </c:pt>
                <c:pt idx="466">
                  <c:v>361.74</c:v>
                </c:pt>
                <c:pt idx="467">
                  <c:v>363.06</c:v>
                </c:pt>
                <c:pt idx="468">
                  <c:v>364.5</c:v>
                </c:pt>
                <c:pt idx="469">
                  <c:v>352.45</c:v>
                </c:pt>
                <c:pt idx="470">
                  <c:v>368.83</c:v>
                </c:pt>
                <c:pt idx="471">
                  <c:v>371.55</c:v>
                </c:pt>
                <c:pt idx="472">
                  <c:v>417.04</c:v>
                </c:pt>
                <c:pt idx="473" formatCode="General">
                  <c:v>398.76</c:v>
                </c:pt>
                <c:pt idx="474" formatCode="General">
                  <c:v>413.41</c:v>
                </c:pt>
                <c:pt idx="475" formatCode="General">
                  <c:v>415.49</c:v>
                </c:pt>
                <c:pt idx="476" formatCode="General">
                  <c:v>430.67</c:v>
                </c:pt>
                <c:pt idx="477" formatCode="General">
                  <c:v>452.69</c:v>
                </c:pt>
                <c:pt idx="478" formatCode="General">
                  <c:v>479.22</c:v>
                </c:pt>
                <c:pt idx="479" formatCode="General">
                  <c:v>482.42</c:v>
                </c:pt>
                <c:pt idx="480" formatCode="General">
                  <c:v>465.29</c:v>
                </c:pt>
                <c:pt idx="481" formatCode="General">
                  <c:v>478.32</c:v>
                </c:pt>
                <c:pt idx="482" formatCode="General">
                  <c:v>467.25</c:v>
                </c:pt>
                <c:pt idx="483" formatCode="General">
                  <c:v>481.11</c:v>
                </c:pt>
                <c:pt idx="484" formatCode="General">
                  <c:v>458.7</c:v>
                </c:pt>
                <c:pt idx="485" formatCode="General">
                  <c:v>471.37</c:v>
                </c:pt>
                <c:pt idx="486" formatCode="General">
                  <c:v>499.05</c:v>
                </c:pt>
                <c:pt idx="487" formatCode="General">
                  <c:v>496.73</c:v>
                </c:pt>
                <c:pt idx="488" formatCode="General">
                  <c:v>536.12</c:v>
                </c:pt>
                <c:pt idx="489" formatCode="General">
                  <c:v>566.28</c:v>
                </c:pt>
                <c:pt idx="490" formatCode="General">
                  <c:v>565.96</c:v>
                </c:pt>
                <c:pt idx="491" formatCode="General">
                  <c:v>629.53</c:v>
                </c:pt>
                <c:pt idx="492" formatCode="General">
                  <c:v>650.79999999999995</c:v>
                </c:pt>
                <c:pt idx="493" formatCode="General">
                  <c:v>676.96</c:v>
                </c:pt>
                <c:pt idx="494" formatCode="General">
                  <c:v>672.81</c:v>
                </c:pt>
                <c:pt idx="495" formatCode="General">
                  <c:v>679.62</c:v>
                </c:pt>
                <c:pt idx="496" formatCode="General">
                  <c:v>680.68</c:v>
                </c:pt>
                <c:pt idx="497" formatCode="General">
                  <c:v>650.88</c:v>
                </c:pt>
                <c:pt idx="498" formatCode="General">
                  <c:v>626.88</c:v>
                </c:pt>
                <c:pt idx="499" formatCode="General">
                  <c:v>646.89</c:v>
                </c:pt>
                <c:pt idx="500" formatCode="General">
                  <c:v>656.29</c:v>
                </c:pt>
                <c:pt idx="501" formatCode="General">
                  <c:v>568.94000000000005</c:v>
                </c:pt>
                <c:pt idx="502" formatCode="General">
                  <c:v>596.22</c:v>
                </c:pt>
                <c:pt idx="503" formatCode="General">
                  <c:v>567.4</c:v>
                </c:pt>
                <c:pt idx="504">
                  <c:v>568.45000000000005</c:v>
                </c:pt>
                <c:pt idx="505">
                  <c:v>585.6</c:v>
                </c:pt>
                <c:pt idx="506">
                  <c:v>587.28</c:v>
                </c:pt>
                <c:pt idx="507">
                  <c:v>565.15</c:v>
                </c:pt>
                <c:pt idx="508">
                  <c:v>530.89</c:v>
                </c:pt>
                <c:pt idx="509">
                  <c:v>512.91999999999996</c:v>
                </c:pt>
                <c:pt idx="510">
                  <c:v>545.5</c:v>
                </c:pt>
                <c:pt idx="511">
                  <c:v>557.9</c:v>
                </c:pt>
                <c:pt idx="512">
                  <c:v>580.95000000000005</c:v>
                </c:pt>
                <c:pt idx="513">
                  <c:v>580.87</c:v>
                </c:pt>
                <c:pt idx="514">
                  <c:v>558.87</c:v>
                </c:pt>
                <c:pt idx="515">
                  <c:v>568.85</c:v>
                </c:pt>
                <c:pt idx="516">
                  <c:v>556.4</c:v>
                </c:pt>
                <c:pt idx="517">
                  <c:v>563.62</c:v>
                </c:pt>
                <c:pt idx="518">
                  <c:v>552.05999999999995</c:v>
                </c:pt>
                <c:pt idx="519">
                  <c:v>544.62</c:v>
                </c:pt>
                <c:pt idx="520">
                  <c:v>532.34</c:v>
                </c:pt>
              </c:numCache>
            </c:numRef>
          </c:val>
          <c:smooth val="0"/>
          <c:extLst>
            <c:ext xmlns:c16="http://schemas.microsoft.com/office/drawing/2014/chart" uri="{C3380CC4-5D6E-409C-BE32-E72D297353CC}">
              <c16:uniqueId val="{00000000-6696-4262-857B-9C3A2340A05F}"/>
            </c:ext>
          </c:extLst>
        </c:ser>
        <c:dLbls>
          <c:showLegendKey val="0"/>
          <c:showVal val="0"/>
          <c:showCatName val="0"/>
          <c:showSerName val="0"/>
          <c:showPercent val="0"/>
          <c:showBubbleSize val="0"/>
        </c:dLbls>
        <c:marker val="1"/>
        <c:smooth val="0"/>
        <c:axId val="143127680"/>
        <c:axId val="143129216"/>
      </c:lineChart>
      <c:lineChart>
        <c:grouping val="standard"/>
        <c:varyColors val="0"/>
        <c:dLbls>
          <c:showLegendKey val="0"/>
          <c:showVal val="0"/>
          <c:showCatName val="0"/>
          <c:showSerName val="0"/>
          <c:showPercent val="0"/>
          <c:showBubbleSize val="0"/>
        </c:dLbls>
        <c:marker val="1"/>
        <c:smooth val="0"/>
        <c:axId val="562683304"/>
        <c:axId val="562678384"/>
        <c:extLst>
          <c:ext xmlns:c15="http://schemas.microsoft.com/office/drawing/2012/chart" uri="{02D57815-91ED-43cb-92C2-25804820EDAC}">
            <c15:filteredLineSeries>
              <c15:ser>
                <c:idx val="1"/>
                <c:order val="1"/>
                <c:tx>
                  <c:strRef>
                    <c:extLst>
                      <c:ext uri="{02D57815-91ED-43cb-92C2-25804820EDAC}">
                        <c15:formulaRef>
                          <c15:sqref>Sheet1!$C$1</c15:sqref>
                        </c15:formulaRef>
                      </c:ext>
                    </c:extLst>
                    <c:strCache>
                      <c:ptCount val="1"/>
                      <c:pt idx="0">
                        <c:v>RICI</c:v>
                      </c:pt>
                    </c:strCache>
                  </c:strRef>
                </c:tx>
                <c:spPr>
                  <a:ln w="28575" cap="rnd">
                    <a:solidFill>
                      <a:schemeClr val="accent2"/>
                    </a:solidFill>
                    <a:round/>
                  </a:ln>
                  <a:effectLst/>
                </c:spPr>
                <c:marker>
                  <c:symbol val="none"/>
                </c:marker>
                <c:cat>
                  <c:numRef>
                    <c:extLst>
                      <c:ext uri="{02D57815-91ED-43cb-92C2-25804820EDAC}">
                        <c15:formulaRef>
                          <c15:sqref>Sheet1!$A$2:$A$558</c15:sqref>
                        </c15:formulaRef>
                      </c:ext>
                    </c:extLst>
                    <c:numCache>
                      <c:formatCode>[$-409]mmm\-yy;@</c:formatCode>
                      <c:ptCount val="557"/>
                      <c:pt idx="0">
                        <c:v>25598</c:v>
                      </c:pt>
                      <c:pt idx="1">
                        <c:v>25626</c:v>
                      </c:pt>
                      <c:pt idx="2">
                        <c:v>25658</c:v>
                      </c:pt>
                      <c:pt idx="3">
                        <c:v>25688</c:v>
                      </c:pt>
                      <c:pt idx="4">
                        <c:v>25717</c:v>
                      </c:pt>
                      <c:pt idx="5">
                        <c:v>25749</c:v>
                      </c:pt>
                      <c:pt idx="6">
                        <c:v>25780</c:v>
                      </c:pt>
                      <c:pt idx="7">
                        <c:v>25811</c:v>
                      </c:pt>
                      <c:pt idx="8">
                        <c:v>25841</c:v>
                      </c:pt>
                      <c:pt idx="9">
                        <c:v>25871</c:v>
                      </c:pt>
                      <c:pt idx="10">
                        <c:v>25902</c:v>
                      </c:pt>
                      <c:pt idx="11">
                        <c:v>25933</c:v>
                      </c:pt>
                      <c:pt idx="12">
                        <c:v>25962</c:v>
                      </c:pt>
                      <c:pt idx="13">
                        <c:v>25990</c:v>
                      </c:pt>
                      <c:pt idx="14">
                        <c:v>26023</c:v>
                      </c:pt>
                      <c:pt idx="15">
                        <c:v>26053</c:v>
                      </c:pt>
                      <c:pt idx="16">
                        <c:v>26081</c:v>
                      </c:pt>
                      <c:pt idx="17">
                        <c:v>26114</c:v>
                      </c:pt>
                      <c:pt idx="18">
                        <c:v>26144</c:v>
                      </c:pt>
                      <c:pt idx="19">
                        <c:v>26176</c:v>
                      </c:pt>
                      <c:pt idx="20">
                        <c:v>26206</c:v>
                      </c:pt>
                      <c:pt idx="21">
                        <c:v>26235</c:v>
                      </c:pt>
                      <c:pt idx="22">
                        <c:v>26267</c:v>
                      </c:pt>
                      <c:pt idx="23">
                        <c:v>26298</c:v>
                      </c:pt>
                      <c:pt idx="24">
                        <c:v>26329</c:v>
                      </c:pt>
                      <c:pt idx="25">
                        <c:v>26358</c:v>
                      </c:pt>
                      <c:pt idx="26">
                        <c:v>26388</c:v>
                      </c:pt>
                      <c:pt idx="27">
                        <c:v>26417</c:v>
                      </c:pt>
                      <c:pt idx="28">
                        <c:v>26450</c:v>
                      </c:pt>
                      <c:pt idx="29">
                        <c:v>26480</c:v>
                      </c:pt>
                      <c:pt idx="30">
                        <c:v>26511</c:v>
                      </c:pt>
                      <c:pt idx="31">
                        <c:v>26542</c:v>
                      </c:pt>
                      <c:pt idx="32">
                        <c:v>26571</c:v>
                      </c:pt>
                      <c:pt idx="33">
                        <c:v>26603</c:v>
                      </c:pt>
                      <c:pt idx="34">
                        <c:v>26633</c:v>
                      </c:pt>
                      <c:pt idx="35">
                        <c:v>26662</c:v>
                      </c:pt>
                      <c:pt idx="36">
                        <c:v>26695</c:v>
                      </c:pt>
                      <c:pt idx="37">
                        <c:v>26723</c:v>
                      </c:pt>
                      <c:pt idx="38">
                        <c:v>26753</c:v>
                      </c:pt>
                      <c:pt idx="39">
                        <c:v>26784</c:v>
                      </c:pt>
                      <c:pt idx="40">
                        <c:v>26815</c:v>
                      </c:pt>
                      <c:pt idx="41">
                        <c:v>26844</c:v>
                      </c:pt>
                      <c:pt idx="42">
                        <c:v>26876</c:v>
                      </c:pt>
                      <c:pt idx="43">
                        <c:v>26907</c:v>
                      </c:pt>
                      <c:pt idx="44">
                        <c:v>26935</c:v>
                      </c:pt>
                      <c:pt idx="45">
                        <c:v>26968</c:v>
                      </c:pt>
                      <c:pt idx="46">
                        <c:v>26998</c:v>
                      </c:pt>
                      <c:pt idx="47">
                        <c:v>27029</c:v>
                      </c:pt>
                      <c:pt idx="48">
                        <c:v>27060</c:v>
                      </c:pt>
                      <c:pt idx="49">
                        <c:v>27088</c:v>
                      </c:pt>
                      <c:pt idx="50">
                        <c:v>27117</c:v>
                      </c:pt>
                      <c:pt idx="51">
                        <c:v>27149</c:v>
                      </c:pt>
                      <c:pt idx="52">
                        <c:v>27180</c:v>
                      </c:pt>
                      <c:pt idx="53">
                        <c:v>27208</c:v>
                      </c:pt>
                      <c:pt idx="54">
                        <c:v>27241</c:v>
                      </c:pt>
                      <c:pt idx="55">
                        <c:v>27271</c:v>
                      </c:pt>
                      <c:pt idx="56">
                        <c:v>27302</c:v>
                      </c:pt>
                      <c:pt idx="57">
                        <c:v>27333</c:v>
                      </c:pt>
                      <c:pt idx="58">
                        <c:v>27362</c:v>
                      </c:pt>
                      <c:pt idx="59">
                        <c:v>27394</c:v>
                      </c:pt>
                      <c:pt idx="60">
                        <c:v>27425</c:v>
                      </c:pt>
                      <c:pt idx="61">
                        <c:v>27453</c:v>
                      </c:pt>
                      <c:pt idx="62">
                        <c:v>27484</c:v>
                      </c:pt>
                      <c:pt idx="63">
                        <c:v>27514</c:v>
                      </c:pt>
                      <c:pt idx="64">
                        <c:v>27544</c:v>
                      </c:pt>
                      <c:pt idx="65">
                        <c:v>27575</c:v>
                      </c:pt>
                      <c:pt idx="66">
                        <c:v>27606</c:v>
                      </c:pt>
                      <c:pt idx="67">
                        <c:v>27635</c:v>
                      </c:pt>
                      <c:pt idx="68">
                        <c:v>27667</c:v>
                      </c:pt>
                      <c:pt idx="69">
                        <c:v>27698</c:v>
                      </c:pt>
                      <c:pt idx="70">
                        <c:v>27726</c:v>
                      </c:pt>
                      <c:pt idx="71">
                        <c:v>27759</c:v>
                      </c:pt>
                      <c:pt idx="72">
                        <c:v>27789</c:v>
                      </c:pt>
                      <c:pt idx="73">
                        <c:v>27817</c:v>
                      </c:pt>
                      <c:pt idx="74">
                        <c:v>27850</c:v>
                      </c:pt>
                      <c:pt idx="75">
                        <c:v>27880</c:v>
                      </c:pt>
                      <c:pt idx="76">
                        <c:v>27908</c:v>
                      </c:pt>
                      <c:pt idx="77">
                        <c:v>27941</c:v>
                      </c:pt>
                      <c:pt idx="78">
                        <c:v>27971</c:v>
                      </c:pt>
                      <c:pt idx="79">
                        <c:v>28003</c:v>
                      </c:pt>
                      <c:pt idx="80">
                        <c:v>28033</c:v>
                      </c:pt>
                      <c:pt idx="81">
                        <c:v>28062</c:v>
                      </c:pt>
                      <c:pt idx="82">
                        <c:v>28094</c:v>
                      </c:pt>
                      <c:pt idx="83">
                        <c:v>28125</c:v>
                      </c:pt>
                      <c:pt idx="84">
                        <c:v>28156</c:v>
                      </c:pt>
                      <c:pt idx="85">
                        <c:v>28184</c:v>
                      </c:pt>
                      <c:pt idx="86">
                        <c:v>28215</c:v>
                      </c:pt>
                      <c:pt idx="87">
                        <c:v>28244</c:v>
                      </c:pt>
                      <c:pt idx="88">
                        <c:v>28276</c:v>
                      </c:pt>
                      <c:pt idx="89">
                        <c:v>28306</c:v>
                      </c:pt>
                      <c:pt idx="90">
                        <c:v>28335</c:v>
                      </c:pt>
                      <c:pt idx="91">
                        <c:v>28368</c:v>
                      </c:pt>
                      <c:pt idx="92">
                        <c:v>28398</c:v>
                      </c:pt>
                      <c:pt idx="93">
                        <c:v>28429</c:v>
                      </c:pt>
                      <c:pt idx="94">
                        <c:v>28459</c:v>
                      </c:pt>
                      <c:pt idx="95">
                        <c:v>28489</c:v>
                      </c:pt>
                      <c:pt idx="96">
                        <c:v>28521</c:v>
                      </c:pt>
                      <c:pt idx="97">
                        <c:v>28549</c:v>
                      </c:pt>
                      <c:pt idx="98">
                        <c:v>28580</c:v>
                      </c:pt>
                      <c:pt idx="99">
                        <c:v>28608</c:v>
                      </c:pt>
                      <c:pt idx="100">
                        <c:v>28641</c:v>
                      </c:pt>
                      <c:pt idx="101">
                        <c:v>28671</c:v>
                      </c:pt>
                      <c:pt idx="102">
                        <c:v>28702</c:v>
                      </c:pt>
                      <c:pt idx="103">
                        <c:v>28733</c:v>
                      </c:pt>
                      <c:pt idx="104">
                        <c:v>28762</c:v>
                      </c:pt>
                      <c:pt idx="105">
                        <c:v>28794</c:v>
                      </c:pt>
                      <c:pt idx="106">
                        <c:v>28824</c:v>
                      </c:pt>
                      <c:pt idx="107">
                        <c:v>28853</c:v>
                      </c:pt>
                      <c:pt idx="108">
                        <c:v>28886</c:v>
                      </c:pt>
                      <c:pt idx="109">
                        <c:v>28914</c:v>
                      </c:pt>
                      <c:pt idx="110">
                        <c:v>28944</c:v>
                      </c:pt>
                      <c:pt idx="111">
                        <c:v>28975</c:v>
                      </c:pt>
                      <c:pt idx="112">
                        <c:v>29006</c:v>
                      </c:pt>
                      <c:pt idx="113">
                        <c:v>29035</c:v>
                      </c:pt>
                      <c:pt idx="114">
                        <c:v>29067</c:v>
                      </c:pt>
                      <c:pt idx="115">
                        <c:v>29098</c:v>
                      </c:pt>
                      <c:pt idx="116">
                        <c:v>29126</c:v>
                      </c:pt>
                      <c:pt idx="117">
                        <c:v>29159</c:v>
                      </c:pt>
                      <c:pt idx="118">
                        <c:v>29189</c:v>
                      </c:pt>
                      <c:pt idx="119">
                        <c:v>29220</c:v>
                      </c:pt>
                      <c:pt idx="120">
                        <c:v>29251</c:v>
                      </c:pt>
                      <c:pt idx="121">
                        <c:v>29280</c:v>
                      </c:pt>
                      <c:pt idx="122">
                        <c:v>29311</c:v>
                      </c:pt>
                      <c:pt idx="123">
                        <c:v>29341</c:v>
                      </c:pt>
                      <c:pt idx="124">
                        <c:v>29371</c:v>
                      </c:pt>
                      <c:pt idx="125">
                        <c:v>29402</c:v>
                      </c:pt>
                      <c:pt idx="126">
                        <c:v>29433</c:v>
                      </c:pt>
                      <c:pt idx="127">
                        <c:v>29462</c:v>
                      </c:pt>
                      <c:pt idx="128">
                        <c:v>29494</c:v>
                      </c:pt>
                      <c:pt idx="129">
                        <c:v>29525</c:v>
                      </c:pt>
                      <c:pt idx="130">
                        <c:v>29553</c:v>
                      </c:pt>
                      <c:pt idx="131">
                        <c:v>29586</c:v>
                      </c:pt>
                      <c:pt idx="132">
                        <c:v>29616</c:v>
                      </c:pt>
                      <c:pt idx="133">
                        <c:v>29644</c:v>
                      </c:pt>
                      <c:pt idx="134">
                        <c:v>29676</c:v>
                      </c:pt>
                      <c:pt idx="135">
                        <c:v>29706</c:v>
                      </c:pt>
                      <c:pt idx="136">
                        <c:v>29735</c:v>
                      </c:pt>
                      <c:pt idx="137">
                        <c:v>29767</c:v>
                      </c:pt>
                      <c:pt idx="138">
                        <c:v>29798</c:v>
                      </c:pt>
                      <c:pt idx="139">
                        <c:v>29829</c:v>
                      </c:pt>
                      <c:pt idx="140">
                        <c:v>29859</c:v>
                      </c:pt>
                      <c:pt idx="141">
                        <c:v>29889</c:v>
                      </c:pt>
                      <c:pt idx="142">
                        <c:v>29920</c:v>
                      </c:pt>
                      <c:pt idx="143">
                        <c:v>29951</c:v>
                      </c:pt>
                      <c:pt idx="144">
                        <c:v>29980</c:v>
                      </c:pt>
                      <c:pt idx="145">
                        <c:v>30008</c:v>
                      </c:pt>
                      <c:pt idx="146">
                        <c:v>30041</c:v>
                      </c:pt>
                      <c:pt idx="147">
                        <c:v>30071</c:v>
                      </c:pt>
                      <c:pt idx="148">
                        <c:v>30099</c:v>
                      </c:pt>
                      <c:pt idx="149">
                        <c:v>30132</c:v>
                      </c:pt>
                      <c:pt idx="150">
                        <c:v>30162</c:v>
                      </c:pt>
                      <c:pt idx="151">
                        <c:v>30194</c:v>
                      </c:pt>
                      <c:pt idx="152">
                        <c:v>30224</c:v>
                      </c:pt>
                      <c:pt idx="153">
                        <c:v>30253</c:v>
                      </c:pt>
                      <c:pt idx="154">
                        <c:v>30285</c:v>
                      </c:pt>
                      <c:pt idx="155">
                        <c:v>30316</c:v>
                      </c:pt>
                      <c:pt idx="156">
                        <c:v>30347</c:v>
                      </c:pt>
                      <c:pt idx="157">
                        <c:v>30375</c:v>
                      </c:pt>
                      <c:pt idx="158">
                        <c:v>30406</c:v>
                      </c:pt>
                      <c:pt idx="159">
                        <c:v>30435</c:v>
                      </c:pt>
                      <c:pt idx="160">
                        <c:v>30467</c:v>
                      </c:pt>
                      <c:pt idx="161">
                        <c:v>30497</c:v>
                      </c:pt>
                      <c:pt idx="162">
                        <c:v>30526</c:v>
                      </c:pt>
                      <c:pt idx="163">
                        <c:v>30559</c:v>
                      </c:pt>
                      <c:pt idx="164">
                        <c:v>30589</c:v>
                      </c:pt>
                      <c:pt idx="165">
                        <c:v>30620</c:v>
                      </c:pt>
                      <c:pt idx="166">
                        <c:v>30650</c:v>
                      </c:pt>
                      <c:pt idx="167">
                        <c:v>30680</c:v>
                      </c:pt>
                      <c:pt idx="168">
                        <c:v>30712</c:v>
                      </c:pt>
                      <c:pt idx="169">
                        <c:v>30741</c:v>
                      </c:pt>
                      <c:pt idx="170">
                        <c:v>30771</c:v>
                      </c:pt>
                      <c:pt idx="171">
                        <c:v>30802</c:v>
                      </c:pt>
                      <c:pt idx="172">
                        <c:v>30833</c:v>
                      </c:pt>
                      <c:pt idx="173">
                        <c:v>30862</c:v>
                      </c:pt>
                      <c:pt idx="174">
                        <c:v>30894</c:v>
                      </c:pt>
                      <c:pt idx="175">
                        <c:v>30925</c:v>
                      </c:pt>
                      <c:pt idx="176">
                        <c:v>30953</c:v>
                      </c:pt>
                      <c:pt idx="177">
                        <c:v>30986</c:v>
                      </c:pt>
                      <c:pt idx="178">
                        <c:v>31016</c:v>
                      </c:pt>
                      <c:pt idx="179">
                        <c:v>31047</c:v>
                      </c:pt>
                      <c:pt idx="180">
                        <c:v>31078</c:v>
                      </c:pt>
                      <c:pt idx="181">
                        <c:v>31106</c:v>
                      </c:pt>
                      <c:pt idx="182">
                        <c:v>31135</c:v>
                      </c:pt>
                      <c:pt idx="183">
                        <c:v>31167</c:v>
                      </c:pt>
                      <c:pt idx="184">
                        <c:v>31198</c:v>
                      </c:pt>
                      <c:pt idx="185">
                        <c:v>31226</c:v>
                      </c:pt>
                      <c:pt idx="186">
                        <c:v>31259</c:v>
                      </c:pt>
                      <c:pt idx="187">
                        <c:v>31289</c:v>
                      </c:pt>
                      <c:pt idx="188">
                        <c:v>31320</c:v>
                      </c:pt>
                      <c:pt idx="189">
                        <c:v>31351</c:v>
                      </c:pt>
                      <c:pt idx="190">
                        <c:v>31380</c:v>
                      </c:pt>
                      <c:pt idx="191">
                        <c:v>31412</c:v>
                      </c:pt>
                      <c:pt idx="192">
                        <c:v>31443</c:v>
                      </c:pt>
                      <c:pt idx="193">
                        <c:v>31471</c:v>
                      </c:pt>
                      <c:pt idx="194">
                        <c:v>31502</c:v>
                      </c:pt>
                      <c:pt idx="195">
                        <c:v>31532</c:v>
                      </c:pt>
                      <c:pt idx="196">
                        <c:v>31562</c:v>
                      </c:pt>
                      <c:pt idx="197">
                        <c:v>31593</c:v>
                      </c:pt>
                      <c:pt idx="198">
                        <c:v>31624</c:v>
                      </c:pt>
                      <c:pt idx="199">
                        <c:v>31653</c:v>
                      </c:pt>
                      <c:pt idx="200">
                        <c:v>31685</c:v>
                      </c:pt>
                      <c:pt idx="201">
                        <c:v>31716</c:v>
                      </c:pt>
                      <c:pt idx="202">
                        <c:v>31744</c:v>
                      </c:pt>
                      <c:pt idx="203">
                        <c:v>31777</c:v>
                      </c:pt>
                      <c:pt idx="204">
                        <c:v>31807</c:v>
                      </c:pt>
                      <c:pt idx="205">
                        <c:v>31835</c:v>
                      </c:pt>
                      <c:pt idx="206">
                        <c:v>31867</c:v>
                      </c:pt>
                      <c:pt idx="207">
                        <c:v>31897</c:v>
                      </c:pt>
                      <c:pt idx="208">
                        <c:v>31926</c:v>
                      </c:pt>
                      <c:pt idx="209">
                        <c:v>31958</c:v>
                      </c:pt>
                      <c:pt idx="210">
                        <c:v>31989</c:v>
                      </c:pt>
                      <c:pt idx="211">
                        <c:v>32020</c:v>
                      </c:pt>
                      <c:pt idx="212">
                        <c:v>32050</c:v>
                      </c:pt>
                      <c:pt idx="213">
                        <c:v>32080</c:v>
                      </c:pt>
                      <c:pt idx="214">
                        <c:v>32111</c:v>
                      </c:pt>
                      <c:pt idx="215">
                        <c:v>32142</c:v>
                      </c:pt>
                      <c:pt idx="216">
                        <c:v>32171</c:v>
                      </c:pt>
                      <c:pt idx="217">
                        <c:v>32202</c:v>
                      </c:pt>
                      <c:pt idx="218">
                        <c:v>32233</c:v>
                      </c:pt>
                      <c:pt idx="219">
                        <c:v>32262</c:v>
                      </c:pt>
                      <c:pt idx="220">
                        <c:v>32294</c:v>
                      </c:pt>
                      <c:pt idx="221">
                        <c:v>32324</c:v>
                      </c:pt>
                      <c:pt idx="222">
                        <c:v>32353</c:v>
                      </c:pt>
                      <c:pt idx="223">
                        <c:v>32386</c:v>
                      </c:pt>
                      <c:pt idx="224">
                        <c:v>32416</c:v>
                      </c:pt>
                      <c:pt idx="225">
                        <c:v>32447</c:v>
                      </c:pt>
                      <c:pt idx="226">
                        <c:v>32477</c:v>
                      </c:pt>
                      <c:pt idx="227">
                        <c:v>32507</c:v>
                      </c:pt>
                      <c:pt idx="228">
                        <c:v>32539</c:v>
                      </c:pt>
                      <c:pt idx="229">
                        <c:v>32567</c:v>
                      </c:pt>
                      <c:pt idx="230">
                        <c:v>32598</c:v>
                      </c:pt>
                      <c:pt idx="231">
                        <c:v>32626</c:v>
                      </c:pt>
                      <c:pt idx="232">
                        <c:v>32659</c:v>
                      </c:pt>
                      <c:pt idx="233">
                        <c:v>32689</c:v>
                      </c:pt>
                      <c:pt idx="234">
                        <c:v>32720</c:v>
                      </c:pt>
                      <c:pt idx="235">
                        <c:v>32751</c:v>
                      </c:pt>
                      <c:pt idx="236">
                        <c:v>32780</c:v>
                      </c:pt>
                      <c:pt idx="237">
                        <c:v>32812</c:v>
                      </c:pt>
                      <c:pt idx="238">
                        <c:v>32842</c:v>
                      </c:pt>
                      <c:pt idx="239">
                        <c:v>32871</c:v>
                      </c:pt>
                      <c:pt idx="240">
                        <c:v>32904</c:v>
                      </c:pt>
                      <c:pt idx="241">
                        <c:v>32932</c:v>
                      </c:pt>
                      <c:pt idx="242">
                        <c:v>32962</c:v>
                      </c:pt>
                      <c:pt idx="243">
                        <c:v>32993</c:v>
                      </c:pt>
                      <c:pt idx="244">
                        <c:v>33024</c:v>
                      </c:pt>
                      <c:pt idx="245">
                        <c:v>33053</c:v>
                      </c:pt>
                      <c:pt idx="246">
                        <c:v>33085</c:v>
                      </c:pt>
                      <c:pt idx="247">
                        <c:v>33116</c:v>
                      </c:pt>
                      <c:pt idx="248">
                        <c:v>33144</c:v>
                      </c:pt>
                      <c:pt idx="249">
                        <c:v>33177</c:v>
                      </c:pt>
                      <c:pt idx="250">
                        <c:v>33207</c:v>
                      </c:pt>
                      <c:pt idx="251">
                        <c:v>33238</c:v>
                      </c:pt>
                      <c:pt idx="252">
                        <c:v>33269</c:v>
                      </c:pt>
                      <c:pt idx="253">
                        <c:v>33297</c:v>
                      </c:pt>
                      <c:pt idx="254">
                        <c:v>33325</c:v>
                      </c:pt>
                      <c:pt idx="255">
                        <c:v>33358</c:v>
                      </c:pt>
                      <c:pt idx="256">
                        <c:v>33389</c:v>
                      </c:pt>
                      <c:pt idx="257">
                        <c:v>33417</c:v>
                      </c:pt>
                      <c:pt idx="258">
                        <c:v>33450</c:v>
                      </c:pt>
                      <c:pt idx="259">
                        <c:v>33480</c:v>
                      </c:pt>
                      <c:pt idx="260">
                        <c:v>33511</c:v>
                      </c:pt>
                      <c:pt idx="261">
                        <c:v>33542</c:v>
                      </c:pt>
                      <c:pt idx="262">
                        <c:v>33571</c:v>
                      </c:pt>
                      <c:pt idx="263">
                        <c:v>33603</c:v>
                      </c:pt>
                      <c:pt idx="264">
                        <c:v>33634</c:v>
                      </c:pt>
                      <c:pt idx="265">
                        <c:v>33662</c:v>
                      </c:pt>
                      <c:pt idx="266">
                        <c:v>33694</c:v>
                      </c:pt>
                      <c:pt idx="267">
                        <c:v>33724</c:v>
                      </c:pt>
                      <c:pt idx="268">
                        <c:v>33753</c:v>
                      </c:pt>
                      <c:pt idx="269">
                        <c:v>33785</c:v>
                      </c:pt>
                      <c:pt idx="270">
                        <c:v>33816</c:v>
                      </c:pt>
                      <c:pt idx="271">
                        <c:v>33847</c:v>
                      </c:pt>
                      <c:pt idx="272">
                        <c:v>33877</c:v>
                      </c:pt>
                      <c:pt idx="273">
                        <c:v>33907</c:v>
                      </c:pt>
                      <c:pt idx="274">
                        <c:v>33938</c:v>
                      </c:pt>
                      <c:pt idx="275">
                        <c:v>33969</c:v>
                      </c:pt>
                      <c:pt idx="276">
                        <c:v>33998</c:v>
                      </c:pt>
                      <c:pt idx="277">
                        <c:v>34026</c:v>
                      </c:pt>
                      <c:pt idx="278">
                        <c:v>34059</c:v>
                      </c:pt>
                      <c:pt idx="279">
                        <c:v>34089</c:v>
                      </c:pt>
                      <c:pt idx="280">
                        <c:v>34117</c:v>
                      </c:pt>
                      <c:pt idx="281">
                        <c:v>34150</c:v>
                      </c:pt>
                      <c:pt idx="282">
                        <c:v>34180</c:v>
                      </c:pt>
                      <c:pt idx="283">
                        <c:v>34212</c:v>
                      </c:pt>
                      <c:pt idx="284">
                        <c:v>34242</c:v>
                      </c:pt>
                      <c:pt idx="285">
                        <c:v>34271</c:v>
                      </c:pt>
                      <c:pt idx="286">
                        <c:v>34303</c:v>
                      </c:pt>
                      <c:pt idx="287">
                        <c:v>34334</c:v>
                      </c:pt>
                      <c:pt idx="288">
                        <c:v>34365</c:v>
                      </c:pt>
                      <c:pt idx="289">
                        <c:v>34393</c:v>
                      </c:pt>
                      <c:pt idx="290">
                        <c:v>34424</c:v>
                      </c:pt>
                      <c:pt idx="291">
                        <c:v>34453</c:v>
                      </c:pt>
                      <c:pt idx="292">
                        <c:v>34485</c:v>
                      </c:pt>
                      <c:pt idx="293">
                        <c:v>34515</c:v>
                      </c:pt>
                      <c:pt idx="294">
                        <c:v>34544</c:v>
                      </c:pt>
                      <c:pt idx="295">
                        <c:v>34577</c:v>
                      </c:pt>
                      <c:pt idx="296">
                        <c:v>34607</c:v>
                      </c:pt>
                      <c:pt idx="297">
                        <c:v>34638</c:v>
                      </c:pt>
                      <c:pt idx="298">
                        <c:v>34668</c:v>
                      </c:pt>
                      <c:pt idx="299">
                        <c:v>34698</c:v>
                      </c:pt>
                      <c:pt idx="300">
                        <c:v>34730</c:v>
                      </c:pt>
                      <c:pt idx="301">
                        <c:v>34758</c:v>
                      </c:pt>
                      <c:pt idx="302">
                        <c:v>34789</c:v>
                      </c:pt>
                      <c:pt idx="303">
                        <c:v>34817</c:v>
                      </c:pt>
                      <c:pt idx="304">
                        <c:v>34850</c:v>
                      </c:pt>
                      <c:pt idx="305">
                        <c:v>34880</c:v>
                      </c:pt>
                      <c:pt idx="306">
                        <c:v>34911</c:v>
                      </c:pt>
                      <c:pt idx="307">
                        <c:v>34942</c:v>
                      </c:pt>
                      <c:pt idx="308">
                        <c:v>34971</c:v>
                      </c:pt>
                      <c:pt idx="309">
                        <c:v>35003</c:v>
                      </c:pt>
                      <c:pt idx="310">
                        <c:v>35033</c:v>
                      </c:pt>
                      <c:pt idx="311">
                        <c:v>35062</c:v>
                      </c:pt>
                      <c:pt idx="312">
                        <c:v>35095</c:v>
                      </c:pt>
                      <c:pt idx="313">
                        <c:v>35124</c:v>
                      </c:pt>
                      <c:pt idx="314">
                        <c:v>35153</c:v>
                      </c:pt>
                      <c:pt idx="315">
                        <c:v>35185</c:v>
                      </c:pt>
                      <c:pt idx="316">
                        <c:v>35216</c:v>
                      </c:pt>
                      <c:pt idx="317">
                        <c:v>35244</c:v>
                      </c:pt>
                      <c:pt idx="318">
                        <c:v>35277</c:v>
                      </c:pt>
                      <c:pt idx="319">
                        <c:v>35307</c:v>
                      </c:pt>
                      <c:pt idx="320">
                        <c:v>35338</c:v>
                      </c:pt>
                      <c:pt idx="321">
                        <c:v>35369</c:v>
                      </c:pt>
                      <c:pt idx="322">
                        <c:v>35398</c:v>
                      </c:pt>
                      <c:pt idx="323">
                        <c:v>35430</c:v>
                      </c:pt>
                      <c:pt idx="324">
                        <c:v>35461</c:v>
                      </c:pt>
                      <c:pt idx="325">
                        <c:v>35489</c:v>
                      </c:pt>
                      <c:pt idx="326">
                        <c:v>35520</c:v>
                      </c:pt>
                      <c:pt idx="327">
                        <c:v>35550</c:v>
                      </c:pt>
                      <c:pt idx="328">
                        <c:v>35580</c:v>
                      </c:pt>
                      <c:pt idx="329">
                        <c:v>35611</c:v>
                      </c:pt>
                      <c:pt idx="330">
                        <c:v>35642</c:v>
                      </c:pt>
                      <c:pt idx="331">
                        <c:v>35671</c:v>
                      </c:pt>
                      <c:pt idx="332">
                        <c:v>35703</c:v>
                      </c:pt>
                      <c:pt idx="333">
                        <c:v>35734</c:v>
                      </c:pt>
                      <c:pt idx="334">
                        <c:v>35762</c:v>
                      </c:pt>
                      <c:pt idx="335">
                        <c:v>35795</c:v>
                      </c:pt>
                      <c:pt idx="336">
                        <c:v>35826</c:v>
                      </c:pt>
                      <c:pt idx="337">
                        <c:v>35853</c:v>
                      </c:pt>
                      <c:pt idx="338">
                        <c:v>35885</c:v>
                      </c:pt>
                      <c:pt idx="339">
                        <c:v>35915</c:v>
                      </c:pt>
                      <c:pt idx="340">
                        <c:v>35944</c:v>
                      </c:pt>
                      <c:pt idx="341">
                        <c:v>35976</c:v>
                      </c:pt>
                      <c:pt idx="342">
                        <c:v>36007</c:v>
                      </c:pt>
                      <c:pt idx="343">
                        <c:v>36038</c:v>
                      </c:pt>
                      <c:pt idx="344">
                        <c:v>36068</c:v>
                      </c:pt>
                      <c:pt idx="345">
                        <c:v>36098</c:v>
                      </c:pt>
                      <c:pt idx="346">
                        <c:v>36129</c:v>
                      </c:pt>
                      <c:pt idx="347">
                        <c:v>36160</c:v>
                      </c:pt>
                      <c:pt idx="348">
                        <c:v>36189</c:v>
                      </c:pt>
                      <c:pt idx="349">
                        <c:v>36217</c:v>
                      </c:pt>
                      <c:pt idx="350">
                        <c:v>36250</c:v>
                      </c:pt>
                      <c:pt idx="351">
                        <c:v>36280</c:v>
                      </c:pt>
                      <c:pt idx="352">
                        <c:v>36308</c:v>
                      </c:pt>
                      <c:pt idx="353">
                        <c:v>36341</c:v>
                      </c:pt>
                      <c:pt idx="354">
                        <c:v>36371</c:v>
                      </c:pt>
                      <c:pt idx="355">
                        <c:v>36403</c:v>
                      </c:pt>
                      <c:pt idx="356">
                        <c:v>36433</c:v>
                      </c:pt>
                      <c:pt idx="357">
                        <c:v>36462</c:v>
                      </c:pt>
                      <c:pt idx="358">
                        <c:v>36494</c:v>
                      </c:pt>
                      <c:pt idx="359">
                        <c:v>36525</c:v>
                      </c:pt>
                      <c:pt idx="360">
                        <c:v>36556</c:v>
                      </c:pt>
                      <c:pt idx="361">
                        <c:v>36585</c:v>
                      </c:pt>
                      <c:pt idx="362">
                        <c:v>36616</c:v>
                      </c:pt>
                      <c:pt idx="363">
                        <c:v>36644</c:v>
                      </c:pt>
                      <c:pt idx="364">
                        <c:v>36677</c:v>
                      </c:pt>
                      <c:pt idx="365">
                        <c:v>36707</c:v>
                      </c:pt>
                      <c:pt idx="366">
                        <c:v>36738</c:v>
                      </c:pt>
                      <c:pt idx="367">
                        <c:v>36769</c:v>
                      </c:pt>
                      <c:pt idx="368">
                        <c:v>36798</c:v>
                      </c:pt>
                      <c:pt idx="369">
                        <c:v>36830</c:v>
                      </c:pt>
                      <c:pt idx="370">
                        <c:v>36860</c:v>
                      </c:pt>
                      <c:pt idx="371">
                        <c:v>36889</c:v>
                      </c:pt>
                      <c:pt idx="372">
                        <c:v>36922</c:v>
                      </c:pt>
                      <c:pt idx="373">
                        <c:v>36950</c:v>
                      </c:pt>
                      <c:pt idx="374">
                        <c:v>36980</c:v>
                      </c:pt>
                      <c:pt idx="375">
                        <c:v>37011</c:v>
                      </c:pt>
                      <c:pt idx="376">
                        <c:v>37042</c:v>
                      </c:pt>
                      <c:pt idx="377">
                        <c:v>37071</c:v>
                      </c:pt>
                      <c:pt idx="378">
                        <c:v>37103</c:v>
                      </c:pt>
                      <c:pt idx="379">
                        <c:v>37134</c:v>
                      </c:pt>
                      <c:pt idx="380">
                        <c:v>37162</c:v>
                      </c:pt>
                      <c:pt idx="381">
                        <c:v>37195</c:v>
                      </c:pt>
                      <c:pt idx="382">
                        <c:v>37225</c:v>
                      </c:pt>
                      <c:pt idx="383">
                        <c:v>37253</c:v>
                      </c:pt>
                      <c:pt idx="384">
                        <c:v>37287</c:v>
                      </c:pt>
                      <c:pt idx="385">
                        <c:v>37315</c:v>
                      </c:pt>
                      <c:pt idx="386">
                        <c:v>37344</c:v>
                      </c:pt>
                      <c:pt idx="387">
                        <c:v>37376</c:v>
                      </c:pt>
                      <c:pt idx="388">
                        <c:v>37407</c:v>
                      </c:pt>
                      <c:pt idx="389">
                        <c:v>37435</c:v>
                      </c:pt>
                      <c:pt idx="390">
                        <c:v>37468</c:v>
                      </c:pt>
                      <c:pt idx="391">
                        <c:v>37498</c:v>
                      </c:pt>
                      <c:pt idx="392">
                        <c:v>37529</c:v>
                      </c:pt>
                      <c:pt idx="393">
                        <c:v>37560</c:v>
                      </c:pt>
                      <c:pt idx="394">
                        <c:v>37589</c:v>
                      </c:pt>
                      <c:pt idx="395">
                        <c:v>37621</c:v>
                      </c:pt>
                      <c:pt idx="396">
                        <c:v>37652</c:v>
                      </c:pt>
                      <c:pt idx="397">
                        <c:v>37680</c:v>
                      </c:pt>
                      <c:pt idx="398">
                        <c:v>37711</c:v>
                      </c:pt>
                      <c:pt idx="399">
                        <c:v>37741</c:v>
                      </c:pt>
                      <c:pt idx="400">
                        <c:v>37771</c:v>
                      </c:pt>
                      <c:pt idx="401">
                        <c:v>37802</c:v>
                      </c:pt>
                      <c:pt idx="402">
                        <c:v>37833</c:v>
                      </c:pt>
                      <c:pt idx="403">
                        <c:v>37862</c:v>
                      </c:pt>
                      <c:pt idx="404">
                        <c:v>37894</c:v>
                      </c:pt>
                      <c:pt idx="405">
                        <c:v>37925</c:v>
                      </c:pt>
                      <c:pt idx="406">
                        <c:v>37951</c:v>
                      </c:pt>
                      <c:pt idx="407">
                        <c:v>37986</c:v>
                      </c:pt>
                      <c:pt idx="408">
                        <c:v>38016</c:v>
                      </c:pt>
                      <c:pt idx="409">
                        <c:v>38044</c:v>
                      </c:pt>
                      <c:pt idx="410">
                        <c:v>38077</c:v>
                      </c:pt>
                      <c:pt idx="411">
                        <c:v>38107</c:v>
                      </c:pt>
                      <c:pt idx="412">
                        <c:v>38135</c:v>
                      </c:pt>
                      <c:pt idx="413">
                        <c:v>38168</c:v>
                      </c:pt>
                      <c:pt idx="414">
                        <c:v>38198</c:v>
                      </c:pt>
                      <c:pt idx="415">
                        <c:v>38230</c:v>
                      </c:pt>
                      <c:pt idx="416">
                        <c:v>38260</c:v>
                      </c:pt>
                      <c:pt idx="417">
                        <c:v>38289</c:v>
                      </c:pt>
                      <c:pt idx="418">
                        <c:v>38321</c:v>
                      </c:pt>
                      <c:pt idx="419">
                        <c:v>38352</c:v>
                      </c:pt>
                      <c:pt idx="420">
                        <c:v>38383</c:v>
                      </c:pt>
                      <c:pt idx="421">
                        <c:v>38411</c:v>
                      </c:pt>
                      <c:pt idx="422">
                        <c:v>38442</c:v>
                      </c:pt>
                      <c:pt idx="423">
                        <c:v>38471</c:v>
                      </c:pt>
                      <c:pt idx="424">
                        <c:v>38503</c:v>
                      </c:pt>
                      <c:pt idx="425">
                        <c:v>38533</c:v>
                      </c:pt>
                      <c:pt idx="426">
                        <c:v>38562</c:v>
                      </c:pt>
                      <c:pt idx="427">
                        <c:v>38595</c:v>
                      </c:pt>
                      <c:pt idx="428">
                        <c:v>38625</c:v>
                      </c:pt>
                      <c:pt idx="429">
                        <c:v>38656</c:v>
                      </c:pt>
                      <c:pt idx="430">
                        <c:v>38686</c:v>
                      </c:pt>
                      <c:pt idx="431">
                        <c:v>38716</c:v>
                      </c:pt>
                      <c:pt idx="432">
                        <c:v>38748</c:v>
                      </c:pt>
                      <c:pt idx="433">
                        <c:v>38776</c:v>
                      </c:pt>
                      <c:pt idx="434">
                        <c:v>38807</c:v>
                      </c:pt>
                      <c:pt idx="435">
                        <c:v>38835</c:v>
                      </c:pt>
                      <c:pt idx="436">
                        <c:v>38868</c:v>
                      </c:pt>
                      <c:pt idx="437">
                        <c:v>38898</c:v>
                      </c:pt>
                      <c:pt idx="438">
                        <c:v>38929</c:v>
                      </c:pt>
                      <c:pt idx="439">
                        <c:v>38960</c:v>
                      </c:pt>
                      <c:pt idx="440">
                        <c:v>38989</c:v>
                      </c:pt>
                      <c:pt idx="441">
                        <c:v>39021</c:v>
                      </c:pt>
                      <c:pt idx="442">
                        <c:v>39051</c:v>
                      </c:pt>
                      <c:pt idx="443">
                        <c:v>39080</c:v>
                      </c:pt>
                      <c:pt idx="444">
                        <c:v>39113</c:v>
                      </c:pt>
                      <c:pt idx="445">
                        <c:v>39141</c:v>
                      </c:pt>
                      <c:pt idx="446">
                        <c:v>39171</c:v>
                      </c:pt>
                      <c:pt idx="447">
                        <c:v>39202</c:v>
                      </c:pt>
                      <c:pt idx="448">
                        <c:v>39233</c:v>
                      </c:pt>
                      <c:pt idx="449">
                        <c:v>39262</c:v>
                      </c:pt>
                      <c:pt idx="450">
                        <c:v>39294</c:v>
                      </c:pt>
                      <c:pt idx="451">
                        <c:v>39325</c:v>
                      </c:pt>
                      <c:pt idx="452">
                        <c:v>39353</c:v>
                      </c:pt>
                      <c:pt idx="453">
                        <c:v>39386</c:v>
                      </c:pt>
                      <c:pt idx="454">
                        <c:v>39416</c:v>
                      </c:pt>
                      <c:pt idx="455">
                        <c:v>39447</c:v>
                      </c:pt>
                      <c:pt idx="456">
                        <c:v>39478</c:v>
                      </c:pt>
                      <c:pt idx="457">
                        <c:v>39507</c:v>
                      </c:pt>
                      <c:pt idx="458">
                        <c:v>39538</c:v>
                      </c:pt>
                      <c:pt idx="459">
                        <c:v>39568</c:v>
                      </c:pt>
                      <c:pt idx="460">
                        <c:v>39598</c:v>
                      </c:pt>
                      <c:pt idx="461">
                        <c:v>39629</c:v>
                      </c:pt>
                      <c:pt idx="462">
                        <c:v>39660</c:v>
                      </c:pt>
                      <c:pt idx="463">
                        <c:v>39689</c:v>
                      </c:pt>
                      <c:pt idx="464">
                        <c:v>39721</c:v>
                      </c:pt>
                      <c:pt idx="465">
                        <c:v>39752</c:v>
                      </c:pt>
                      <c:pt idx="466">
                        <c:v>39780</c:v>
                      </c:pt>
                      <c:pt idx="467">
                        <c:v>39813</c:v>
                      </c:pt>
                      <c:pt idx="468">
                        <c:v>39814</c:v>
                      </c:pt>
                      <c:pt idx="469">
                        <c:v>39845</c:v>
                      </c:pt>
                      <c:pt idx="470">
                        <c:v>39873</c:v>
                      </c:pt>
                      <c:pt idx="471">
                        <c:v>39904</c:v>
                      </c:pt>
                      <c:pt idx="472">
                        <c:v>39934</c:v>
                      </c:pt>
                      <c:pt idx="473">
                        <c:v>39965</c:v>
                      </c:pt>
                      <c:pt idx="474">
                        <c:v>39995</c:v>
                      </c:pt>
                      <c:pt idx="475">
                        <c:v>40026</c:v>
                      </c:pt>
                      <c:pt idx="476">
                        <c:v>40057</c:v>
                      </c:pt>
                      <c:pt idx="477">
                        <c:v>40087</c:v>
                      </c:pt>
                      <c:pt idx="478">
                        <c:v>40118</c:v>
                      </c:pt>
                      <c:pt idx="479">
                        <c:v>40148</c:v>
                      </c:pt>
                      <c:pt idx="480">
                        <c:v>40179</c:v>
                      </c:pt>
                      <c:pt idx="481" formatCode="mmm\-yy">
                        <c:v>40210</c:v>
                      </c:pt>
                      <c:pt idx="482" formatCode="mmm\-yy">
                        <c:v>40238</c:v>
                      </c:pt>
                      <c:pt idx="483" formatCode="mmm\-yy">
                        <c:v>40269</c:v>
                      </c:pt>
                      <c:pt idx="484" formatCode="mmm\-yy">
                        <c:v>40299</c:v>
                      </c:pt>
                      <c:pt idx="485" formatCode="mmm\-yy">
                        <c:v>40330</c:v>
                      </c:pt>
                      <c:pt idx="486" formatCode="mmm\-yy">
                        <c:v>40360</c:v>
                      </c:pt>
                      <c:pt idx="487" formatCode="mmm\-yy">
                        <c:v>40391</c:v>
                      </c:pt>
                      <c:pt idx="488" formatCode="mmm\-yy">
                        <c:v>40422</c:v>
                      </c:pt>
                      <c:pt idx="489" formatCode="mmm\-yy">
                        <c:v>40452</c:v>
                      </c:pt>
                      <c:pt idx="490" formatCode="mmm\-yy">
                        <c:v>40483</c:v>
                      </c:pt>
                      <c:pt idx="491" formatCode="mmm\-yy">
                        <c:v>40513</c:v>
                      </c:pt>
                      <c:pt idx="492" formatCode="mmm\-yy">
                        <c:v>40544</c:v>
                      </c:pt>
                      <c:pt idx="493" formatCode="mmm\-yy">
                        <c:v>40575</c:v>
                      </c:pt>
                      <c:pt idx="494" formatCode="mmm\-yy">
                        <c:v>40603</c:v>
                      </c:pt>
                      <c:pt idx="495" formatCode="mmm\-yy">
                        <c:v>40634</c:v>
                      </c:pt>
                      <c:pt idx="496" formatCode="mmm\-yy">
                        <c:v>40664</c:v>
                      </c:pt>
                      <c:pt idx="497" formatCode="mmm\-yy">
                        <c:v>40695</c:v>
                      </c:pt>
                      <c:pt idx="498" formatCode="mmm\-yy">
                        <c:v>40725</c:v>
                      </c:pt>
                      <c:pt idx="499" formatCode="mmm\-yy">
                        <c:v>40756</c:v>
                      </c:pt>
                      <c:pt idx="500" formatCode="mmm\-yy">
                        <c:v>40787</c:v>
                      </c:pt>
                      <c:pt idx="501" formatCode="mmm\-yy">
                        <c:v>40817</c:v>
                      </c:pt>
                      <c:pt idx="502" formatCode="mmm\-yy">
                        <c:v>40848</c:v>
                      </c:pt>
                      <c:pt idx="503" formatCode="mmm\-yy">
                        <c:v>40878</c:v>
                      </c:pt>
                      <c:pt idx="504">
                        <c:v>40909</c:v>
                      </c:pt>
                      <c:pt idx="505">
                        <c:v>40940</c:v>
                      </c:pt>
                      <c:pt idx="506">
                        <c:v>40969</c:v>
                      </c:pt>
                      <c:pt idx="507">
                        <c:v>41000</c:v>
                      </c:pt>
                      <c:pt idx="508">
                        <c:v>41030</c:v>
                      </c:pt>
                      <c:pt idx="509">
                        <c:v>41061</c:v>
                      </c:pt>
                      <c:pt idx="510">
                        <c:v>41091</c:v>
                      </c:pt>
                      <c:pt idx="511">
                        <c:v>41122</c:v>
                      </c:pt>
                      <c:pt idx="512">
                        <c:v>41153</c:v>
                      </c:pt>
                      <c:pt idx="513">
                        <c:v>41183</c:v>
                      </c:pt>
                      <c:pt idx="514">
                        <c:v>41214</c:v>
                      </c:pt>
                      <c:pt idx="515">
                        <c:v>41244</c:v>
                      </c:pt>
                      <c:pt idx="516">
                        <c:v>41275</c:v>
                      </c:pt>
                      <c:pt idx="517">
                        <c:v>41306</c:v>
                      </c:pt>
                      <c:pt idx="518">
                        <c:v>41334</c:v>
                      </c:pt>
                      <c:pt idx="519">
                        <c:v>41365</c:v>
                      </c:pt>
                      <c:pt idx="520">
                        <c:v>41395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numCache>
                  </c:numRef>
                </c:cat>
                <c:val>
                  <c:numRef>
                    <c:extLst>
                      <c:ext uri="{02D57815-91ED-43cb-92C2-25804820EDAC}">
                        <c15:formulaRef>
                          <c15:sqref>Sheet1!$C$2:$C$558</c15:sqref>
                        </c15:formulaRef>
                      </c:ext>
                    </c:extLst>
                    <c:numCache>
                      <c:formatCode>General</c:formatCode>
                      <c:ptCount val="557"/>
                      <c:pt idx="342">
                        <c:v>1000</c:v>
                      </c:pt>
                      <c:pt idx="343">
                        <c:v>943.67</c:v>
                      </c:pt>
                      <c:pt idx="344">
                        <c:v>1034.27</c:v>
                      </c:pt>
                      <c:pt idx="345">
                        <c:v>995.71</c:v>
                      </c:pt>
                      <c:pt idx="346">
                        <c:v>895.41</c:v>
                      </c:pt>
                      <c:pt idx="347">
                        <c:v>888.63</c:v>
                      </c:pt>
                      <c:pt idx="348">
                        <c:v>896.57</c:v>
                      </c:pt>
                      <c:pt idx="349">
                        <c:v>860.66</c:v>
                      </c:pt>
                      <c:pt idx="350">
                        <c:v>1005.02</c:v>
                      </c:pt>
                      <c:pt idx="351">
                        <c:v>1059.56</c:v>
                      </c:pt>
                      <c:pt idx="352">
                        <c:v>1002.81</c:v>
                      </c:pt>
                      <c:pt idx="353">
                        <c:v>1076.01</c:v>
                      </c:pt>
                      <c:pt idx="354">
                        <c:v>1097.31</c:v>
                      </c:pt>
                      <c:pt idx="355">
                        <c:v>1157.52</c:v>
                      </c:pt>
                      <c:pt idx="356">
                        <c:v>1219.02</c:v>
                      </c:pt>
                      <c:pt idx="357">
                        <c:v>1166.52</c:v>
                      </c:pt>
                      <c:pt idx="358">
                        <c:v>1220.82</c:v>
                      </c:pt>
                      <c:pt idx="359">
                        <c:v>1260.29</c:v>
                      </c:pt>
                      <c:pt idx="360">
                        <c:v>1345.23</c:v>
                      </c:pt>
                      <c:pt idx="361">
                        <c:v>1406.33</c:v>
                      </c:pt>
                      <c:pt idx="362">
                        <c:v>1393.81</c:v>
                      </c:pt>
                      <c:pt idx="363">
                        <c:v>1364.15</c:v>
                      </c:pt>
                      <c:pt idx="364">
                        <c:v>1467.84</c:v>
                      </c:pt>
                      <c:pt idx="365">
                        <c:v>1539.52</c:v>
                      </c:pt>
                      <c:pt idx="366">
                        <c:v>1455.17</c:v>
                      </c:pt>
                      <c:pt idx="367">
                        <c:v>1607.28</c:v>
                      </c:pt>
                      <c:pt idx="368">
                        <c:v>1584.38</c:v>
                      </c:pt>
                      <c:pt idx="369">
                        <c:v>1595.2</c:v>
                      </c:pt>
                      <c:pt idx="370">
                        <c:v>1676.97</c:v>
                      </c:pt>
                      <c:pt idx="371">
                        <c:v>1589.57</c:v>
                      </c:pt>
                      <c:pt idx="372">
                        <c:v>1621.64</c:v>
                      </c:pt>
                      <c:pt idx="373">
                        <c:v>1600.62</c:v>
                      </c:pt>
                      <c:pt idx="374">
                        <c:v>1529.29</c:v>
                      </c:pt>
                      <c:pt idx="375">
                        <c:v>1596.12</c:v>
                      </c:pt>
                      <c:pt idx="376">
                        <c:v>1564.24</c:v>
                      </c:pt>
                      <c:pt idx="377">
                        <c:v>1480.21</c:v>
                      </c:pt>
                      <c:pt idx="378">
                        <c:v>1502.09</c:v>
                      </c:pt>
                      <c:pt idx="379">
                        <c:v>1511.56</c:v>
                      </c:pt>
                      <c:pt idx="380">
                        <c:v>1378.94</c:v>
                      </c:pt>
                      <c:pt idx="381">
                        <c:v>1314.54</c:v>
                      </c:pt>
                      <c:pt idx="382">
                        <c:v>1299.9100000000001</c:v>
                      </c:pt>
                      <c:pt idx="383">
                        <c:v>1291.04</c:v>
                      </c:pt>
                      <c:pt idx="384">
                        <c:v>1275.5899999999999</c:v>
                      </c:pt>
                      <c:pt idx="385">
                        <c:v>1331.7</c:v>
                      </c:pt>
                      <c:pt idx="386">
                        <c:v>1477.52</c:v>
                      </c:pt>
                      <c:pt idx="387">
                        <c:v>1475.74</c:v>
                      </c:pt>
                      <c:pt idx="388">
                        <c:v>1473.35</c:v>
                      </c:pt>
                      <c:pt idx="389">
                        <c:v>1531.74</c:v>
                      </c:pt>
                      <c:pt idx="390">
                        <c:v>1539.24</c:v>
                      </c:pt>
                      <c:pt idx="391">
                        <c:v>1618.57</c:v>
                      </c:pt>
                      <c:pt idx="392">
                        <c:v>1665.14</c:v>
                      </c:pt>
                      <c:pt idx="393">
                        <c:v>1631.04</c:v>
                      </c:pt>
                      <c:pt idx="394">
                        <c:v>1638.46</c:v>
                      </c:pt>
                      <c:pt idx="395">
                        <c:v>1731.17</c:v>
                      </c:pt>
                      <c:pt idx="396">
                        <c:v>1856.18</c:v>
                      </c:pt>
                      <c:pt idx="397">
                        <c:v>1963.94</c:v>
                      </c:pt>
                      <c:pt idx="398">
                        <c:v>1828.04</c:v>
                      </c:pt>
                      <c:pt idx="399">
                        <c:v>1755.12</c:v>
                      </c:pt>
                      <c:pt idx="400">
                        <c:v>1900.57</c:v>
                      </c:pt>
                      <c:pt idx="401">
                        <c:v>1922.14</c:v>
                      </c:pt>
                      <c:pt idx="402">
                        <c:v>1973.25</c:v>
                      </c:pt>
                      <c:pt idx="403">
                        <c:v>2060.79</c:v>
                      </c:pt>
                      <c:pt idx="404">
                        <c:v>2025.44</c:v>
                      </c:pt>
                      <c:pt idx="405">
                        <c:v>2107.65</c:v>
                      </c:pt>
                      <c:pt idx="406">
                        <c:v>2161.71</c:v>
                      </c:pt>
                      <c:pt idx="407">
                        <c:v>2285</c:v>
                      </c:pt>
                      <c:pt idx="408">
                        <c:v>2345.4499999999998</c:v>
                      </c:pt>
                      <c:pt idx="409">
                        <c:v>2542.0500000000002</c:v>
                      </c:pt>
                      <c:pt idx="410">
                        <c:v>2596.12</c:v>
                      </c:pt>
                      <c:pt idx="411">
                        <c:v>2603.91</c:v>
                      </c:pt>
                      <c:pt idx="412">
                        <c:v>2678.18</c:v>
                      </c:pt>
                      <c:pt idx="413">
                        <c:v>2542.81</c:v>
                      </c:pt>
                      <c:pt idx="414">
                        <c:v>2670.13</c:v>
                      </c:pt>
                      <c:pt idx="415">
                        <c:v>2687.49</c:v>
                      </c:pt>
                      <c:pt idx="416">
                        <c:v>2883.58</c:v>
                      </c:pt>
                      <c:pt idx="417">
                        <c:v>2931.6</c:v>
                      </c:pt>
                      <c:pt idx="418">
                        <c:v>2902.3</c:v>
                      </c:pt>
                      <c:pt idx="419">
                        <c:v>2848.03</c:v>
                      </c:pt>
                      <c:pt idx="420">
                        <c:v>3057.33</c:v>
                      </c:pt>
                      <c:pt idx="421">
                        <c:v>3158.92</c:v>
                      </c:pt>
                      <c:pt idx="422">
                        <c:v>2954.22</c:v>
                      </c:pt>
                      <c:pt idx="423">
                        <c:v>2955.98</c:v>
                      </c:pt>
                      <c:pt idx="424">
                        <c:v>3026.83</c:v>
                      </c:pt>
                      <c:pt idx="425">
                        <c:v>3138.3</c:v>
                      </c:pt>
                      <c:pt idx="426">
                        <c:v>3305.48</c:v>
                      </c:pt>
                      <c:pt idx="427">
                        <c:v>3338.77</c:v>
                      </c:pt>
                      <c:pt idx="428">
                        <c:v>3166.36</c:v>
                      </c:pt>
                      <c:pt idx="429">
                        <c:v>3135.76</c:v>
                      </c:pt>
                      <c:pt idx="430">
                        <c:v>3300.74</c:v>
                      </c:pt>
                      <c:pt idx="431">
                        <c:v>3533.63</c:v>
                      </c:pt>
                      <c:pt idx="432">
                        <c:v>3339.06</c:v>
                      </c:pt>
                      <c:pt idx="433">
                        <c:v>3445.12</c:v>
                      </c:pt>
                      <c:pt idx="434">
                        <c:v>3655.84</c:v>
                      </c:pt>
                      <c:pt idx="435">
                        <c:v>3643.73</c:v>
                      </c:pt>
                      <c:pt idx="436">
                        <c:v>3632.46</c:v>
                      </c:pt>
                      <c:pt idx="437">
                        <c:v>3683.08</c:v>
                      </c:pt>
                      <c:pt idx="438">
                        <c:v>3536.75</c:v>
                      </c:pt>
                      <c:pt idx="439">
                        <c:v>3308.72</c:v>
                      </c:pt>
                      <c:pt idx="440">
                        <c:v>3350.38</c:v>
                      </c:pt>
                      <c:pt idx="441">
                        <c:v>3533.25</c:v>
                      </c:pt>
                      <c:pt idx="442">
                        <c:v>3401.38</c:v>
                      </c:pt>
                      <c:pt idx="443">
                        <c:v>3300.06</c:v>
                      </c:pt>
                      <c:pt idx="444">
                        <c:v>3436.41</c:v>
                      </c:pt>
                      <c:pt idx="445">
                        <c:v>3497.47</c:v>
                      </c:pt>
                      <c:pt idx="446">
                        <c:v>3516.84</c:v>
                      </c:pt>
                      <c:pt idx="447">
                        <c:v>3536.05</c:v>
                      </c:pt>
                      <c:pt idx="448">
                        <c:v>3641.22</c:v>
                      </c:pt>
                      <c:pt idx="449">
                        <c:v>3815.94</c:v>
                      </c:pt>
                      <c:pt idx="450">
                        <c:v>3709.67</c:v>
                      </c:pt>
                      <c:pt idx="451">
                        <c:v>4058.85</c:v>
                      </c:pt>
                      <c:pt idx="452">
                        <c:v>4314.28</c:v>
                      </c:pt>
                      <c:pt idx="453">
                        <c:v>4210.3500000000004</c:v>
                      </c:pt>
                      <c:pt idx="454">
                        <c:v>4422.0200000000004</c:v>
                      </c:pt>
                      <c:pt idx="455">
                        <c:v>4541.07</c:v>
                      </c:pt>
                      <c:pt idx="456">
                        <c:v>5110.3100000000004</c:v>
                      </c:pt>
                      <c:pt idx="457">
                        <c:v>4834.95</c:v>
                      </c:pt>
                      <c:pt idx="458">
                        <c:v>5063.96</c:v>
                      </c:pt>
                      <c:pt idx="459">
                        <c:v>5262.34</c:v>
                      </c:pt>
                      <c:pt idx="460">
                        <c:v>5718.06</c:v>
                      </c:pt>
                      <c:pt idx="461">
                        <c:v>5185.09</c:v>
                      </c:pt>
                      <c:pt idx="462">
                        <c:v>4828.25</c:v>
                      </c:pt>
                      <c:pt idx="463">
                        <c:v>4177.84</c:v>
                      </c:pt>
                      <c:pt idx="464">
                        <c:v>3138.15</c:v>
                      </c:pt>
                      <c:pt idx="465">
                        <c:v>2790.92</c:v>
                      </c:pt>
                      <c:pt idx="466">
                        <c:v>2593.66</c:v>
                      </c:pt>
                      <c:pt idx="467">
                        <c:v>2461.3000000000002</c:v>
                      </c:pt>
                      <c:pt idx="468">
                        <c:v>2365.84</c:v>
                      </c:pt>
                      <c:pt idx="469">
                        <c:v>2483.7199999999998</c:v>
                      </c:pt>
                      <c:pt idx="470">
                        <c:v>2527.11</c:v>
                      </c:pt>
                      <c:pt idx="471">
                        <c:v>2949</c:v>
                      </c:pt>
                      <c:pt idx="472">
                        <c:v>2908.59</c:v>
                      </c:pt>
                      <c:pt idx="473">
                        <c:v>2976.22</c:v>
                      </c:pt>
                      <c:pt idx="474">
                        <c:v>2934.56</c:v>
                      </c:pt>
                      <c:pt idx="475">
                        <c:v>2946.63</c:v>
                      </c:pt>
                      <c:pt idx="476">
                        <c:v>3117.86</c:v>
                      </c:pt>
                      <c:pt idx="477">
                        <c:v>3253.74</c:v>
                      </c:pt>
                      <c:pt idx="478">
                        <c:v>3274</c:v>
                      </c:pt>
                      <c:pt idx="479">
                        <c:v>3015.35</c:v>
                      </c:pt>
                      <c:pt idx="480">
                        <c:v>3178.87</c:v>
                      </c:pt>
                      <c:pt idx="481">
                        <c:v>3200</c:v>
                      </c:pt>
                      <c:pt idx="482">
                        <c:v>3288.8</c:v>
                      </c:pt>
                      <c:pt idx="483">
                        <c:v>2949.09</c:v>
                      </c:pt>
                      <c:pt idx="484">
                        <c:v>2950.35</c:v>
                      </c:pt>
                      <c:pt idx="485">
                        <c:v>3184.47</c:v>
                      </c:pt>
                      <c:pt idx="486">
                        <c:v>3095.63</c:v>
                      </c:pt>
                      <c:pt idx="487">
                        <c:v>3361.34</c:v>
                      </c:pt>
                      <c:pt idx="488">
                        <c:v>3520.16</c:v>
                      </c:pt>
                      <c:pt idx="489">
                        <c:v>3509.79</c:v>
                      </c:pt>
                      <c:pt idx="490">
                        <c:v>3896.44</c:v>
                      </c:pt>
                      <c:pt idx="491">
                        <c:v>4020.13</c:v>
                      </c:pt>
                      <c:pt idx="492">
                        <c:v>4176.01</c:v>
                      </c:pt>
                      <c:pt idx="493">
                        <c:v>4275.3999999999996</c:v>
                      </c:pt>
                      <c:pt idx="494">
                        <c:v>4405.53</c:v>
                      </c:pt>
                      <c:pt idx="495">
                        <c:v>4176.5600000000004</c:v>
                      </c:pt>
                      <c:pt idx="496">
                        <c:v>3941.42</c:v>
                      </c:pt>
                      <c:pt idx="497">
                        <c:v>4033.64</c:v>
                      </c:pt>
                      <c:pt idx="498">
                        <c:v>4024.09</c:v>
                      </c:pt>
                      <c:pt idx="499">
                        <c:v>3462.75</c:v>
                      </c:pt>
                      <c:pt idx="500">
                        <c:v>3737.81</c:v>
                      </c:pt>
                      <c:pt idx="501">
                        <c:v>3692.85</c:v>
                      </c:pt>
                      <c:pt idx="502">
                        <c:v>3626.61</c:v>
                      </c:pt>
                      <c:pt idx="503">
                        <c:v>3750.96</c:v>
                      </c:pt>
                      <c:pt idx="504">
                        <c:v>3915.45</c:v>
                      </c:pt>
                      <c:pt idx="505">
                        <c:v>3814.26</c:v>
                      </c:pt>
                      <c:pt idx="506">
                        <c:v>3787.77</c:v>
                      </c:pt>
                      <c:pt idx="507">
                        <c:v>3354</c:v>
                      </c:pt>
                      <c:pt idx="508">
                        <c:v>3439.31</c:v>
                      </c:pt>
                      <c:pt idx="509">
                        <c:v>3637.63</c:v>
                      </c:pt>
                      <c:pt idx="510">
                        <c:v>3813.42</c:v>
                      </c:pt>
                      <c:pt idx="511">
                        <c:v>3827.91</c:v>
                      </c:pt>
                      <c:pt idx="512">
                        <c:v>3665.72</c:v>
                      </c:pt>
                      <c:pt idx="513">
                        <c:v>3732.89</c:v>
                      </c:pt>
                      <c:pt idx="514">
                        <c:v>3700.1</c:v>
                      </c:pt>
                      <c:pt idx="515">
                        <c:v>3846.88</c:v>
                      </c:pt>
                      <c:pt idx="516">
                        <c:v>3691.7</c:v>
                      </c:pt>
                      <c:pt idx="517">
                        <c:v>3706.7</c:v>
                      </c:pt>
                      <c:pt idx="518">
                        <c:v>3572.45</c:v>
                      </c:pt>
                      <c:pt idx="519">
                        <c:v>3513.28</c:v>
                      </c:pt>
                      <c:pt idx="520">
                        <c:v>3433.83</c:v>
                      </c:pt>
                      <c:pt idx="521">
                        <c:v>3548.67</c:v>
                      </c:pt>
                      <c:pt idx="522">
                        <c:v>3669.4</c:v>
                      </c:pt>
                      <c:pt idx="523">
                        <c:v>3582.18</c:v>
                      </c:pt>
                      <c:pt idx="524">
                        <c:v>3517.54</c:v>
                      </c:pt>
                      <c:pt idx="525">
                        <c:v>3477.69</c:v>
                      </c:pt>
                      <c:pt idx="526">
                        <c:v>3534.02</c:v>
                      </c:pt>
                      <c:pt idx="527">
                        <c:v>3489.85</c:v>
                      </c:pt>
                      <c:pt idx="528">
                        <c:v>3678.66</c:v>
                      </c:pt>
                      <c:pt idx="529">
                        <c:v>3707.99</c:v>
                      </c:pt>
                      <c:pt idx="530">
                        <c:v>3751.73</c:v>
                      </c:pt>
                      <c:pt idx="531">
                        <c:v>3686.81</c:v>
                      </c:pt>
                      <c:pt idx="532">
                        <c:v>3730.07</c:v>
                      </c:pt>
                      <c:pt idx="533">
                        <c:v>3541.58</c:v>
                      </c:pt>
                      <c:pt idx="534">
                        <c:v>3506.99</c:v>
                      </c:pt>
                      <c:pt idx="535">
                        <c:v>3275.15</c:v>
                      </c:pt>
                      <c:pt idx="536">
                        <c:v>3220.01</c:v>
                      </c:pt>
                      <c:pt idx="537">
                        <c:v>3009.76</c:v>
                      </c:pt>
                      <c:pt idx="538">
                        <c:v>2749</c:v>
                      </c:pt>
                      <c:pt idx="539">
                        <c:v>2600.69</c:v>
                      </c:pt>
                      <c:pt idx="540">
                        <c:v>2699.58</c:v>
                      </c:pt>
                      <c:pt idx="541">
                        <c:v>2551.33</c:v>
                      </c:pt>
                      <c:pt idx="542">
                        <c:v>2745.22</c:v>
                      </c:pt>
                      <c:pt idx="543">
                        <c:v>2678.97</c:v>
                      </c:pt>
                      <c:pt idx="544">
                        <c:v>2724.7</c:v>
                      </c:pt>
                      <c:pt idx="545">
                        <c:v>2409.96</c:v>
                      </c:pt>
                      <c:pt idx="546">
                        <c:v>2395.59</c:v>
                      </c:pt>
                      <c:pt idx="547">
                        <c:v>2287.64</c:v>
                      </c:pt>
                      <c:pt idx="548">
                        <c:v>2305.84</c:v>
                      </c:pt>
                      <c:pt idx="549">
                        <c:v>2130.79</c:v>
                      </c:pt>
                      <c:pt idx="550">
                        <c:v>2032.03</c:v>
                      </c:pt>
                      <c:pt idx="551">
                        <c:v>1953.17</c:v>
                      </c:pt>
                      <c:pt idx="552">
                        <c:v>1916.98</c:v>
                      </c:pt>
                      <c:pt idx="553">
                        <c:v>2013.58</c:v>
                      </c:pt>
                      <c:pt idx="554">
                        <c:v>2204.2199999999998</c:v>
                      </c:pt>
                      <c:pt idx="555">
                        <c:v>2139.2800000000002</c:v>
                      </c:pt>
                    </c:numCache>
                  </c:numRef>
                </c:val>
                <c:smooth val="0"/>
                <c:extLst>
                  <c:ext xmlns:c16="http://schemas.microsoft.com/office/drawing/2014/chart" uri="{C3380CC4-5D6E-409C-BE32-E72D297353CC}">
                    <c16:uniqueId val="{00000000-E350-4E49-8383-E445EBE90E6C}"/>
                  </c:ext>
                </c:extLst>
              </c15:ser>
            </c15:filteredLineSeries>
          </c:ext>
        </c:extLst>
      </c:lineChart>
      <c:dateAx>
        <c:axId val="143127680"/>
        <c:scaling>
          <c:orientation val="minMax"/>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Agency FB" panose="020B0503020202020204" pitchFamily="34" charset="0"/>
                <a:ea typeface="+mn-ea"/>
                <a:cs typeface="+mn-cs"/>
              </a:defRPr>
            </a:pPr>
            <a:endParaRPr lang="pt-BR"/>
          </a:p>
        </c:txPr>
        <c:crossAx val="143129216"/>
        <c:crosses val="autoZero"/>
        <c:auto val="1"/>
        <c:lblOffset val="100"/>
        <c:baseTimeUnit val="days"/>
      </c:dateAx>
      <c:valAx>
        <c:axId val="143129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gency FB" panose="020B0503020202020204" pitchFamily="34" charset="0"/>
                <a:ea typeface="+mn-ea"/>
                <a:cs typeface="+mn-cs"/>
              </a:defRPr>
            </a:pPr>
            <a:endParaRPr lang="pt-BR"/>
          </a:p>
        </c:txPr>
        <c:crossAx val="143127680"/>
        <c:crosses val="autoZero"/>
        <c:crossBetween val="between"/>
      </c:valAx>
      <c:valAx>
        <c:axId val="562678384"/>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gency FB" panose="020B0503020202020204" pitchFamily="34" charset="0"/>
                <a:ea typeface="+mn-ea"/>
                <a:cs typeface="+mn-cs"/>
              </a:defRPr>
            </a:pPr>
            <a:endParaRPr lang="pt-BR"/>
          </a:p>
        </c:txPr>
        <c:crossAx val="562683304"/>
        <c:crosses val="max"/>
        <c:crossBetween val="between"/>
      </c:valAx>
      <c:catAx>
        <c:axId val="562683304"/>
        <c:scaling>
          <c:orientation val="minMax"/>
        </c:scaling>
        <c:delete val="1"/>
        <c:axPos val="b"/>
        <c:numFmt formatCode="[$-409]mmm\-yy;@" sourceLinked="1"/>
        <c:majorTickMark val="out"/>
        <c:minorTickMark val="none"/>
        <c:tickLblPos val="nextTo"/>
        <c:crossAx val="562678384"/>
        <c:crosses val="autoZero"/>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sz="1400">
          <a:solidFill>
            <a:schemeClr val="tx1"/>
          </a:solidFill>
          <a:latin typeface="Agency FB" panose="020B0503020202020204" pitchFamily="34" charset="0"/>
        </a:defRPr>
      </a:pPr>
      <a:endParaRPr lang="pt-BR"/>
    </a:p>
  </c:txPr>
  <c:externalData r:id="rId3">
    <c:autoUpdate val="0"/>
  </c:externalData>
</c:chartSpace>
</file>

<file path=ppt/charts/chart4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1"/>
          <c:order val="1"/>
          <c:tx>
            <c:strRef>
              <c:f>Sheet1!$C$1</c:f>
              <c:strCache>
                <c:ptCount val="1"/>
                <c:pt idx="0">
                  <c:v>RICI</c:v>
                </c:pt>
              </c:strCache>
            </c:strRef>
          </c:tx>
          <c:spPr>
            <a:ln w="28575" cap="rnd">
              <a:solidFill>
                <a:schemeClr val="accent2">
                  <a:lumMod val="50000"/>
                </a:schemeClr>
              </a:solidFill>
              <a:round/>
            </a:ln>
            <a:effectLst/>
          </c:spPr>
          <c:marker>
            <c:symbol val="none"/>
          </c:marker>
          <c:cat>
            <c:numRef>
              <c:f>Sheet1!$A$2:$A$558</c:f>
              <c:numCache>
                <c:formatCode>[$-409]mmm\-yy;@</c:formatCode>
                <c:ptCount val="557"/>
                <c:pt idx="0">
                  <c:v>25598</c:v>
                </c:pt>
                <c:pt idx="1">
                  <c:v>25626</c:v>
                </c:pt>
                <c:pt idx="2">
                  <c:v>25658</c:v>
                </c:pt>
                <c:pt idx="3">
                  <c:v>25688</c:v>
                </c:pt>
                <c:pt idx="4">
                  <c:v>25717</c:v>
                </c:pt>
                <c:pt idx="5">
                  <c:v>25749</c:v>
                </c:pt>
                <c:pt idx="6">
                  <c:v>25780</c:v>
                </c:pt>
                <c:pt idx="7">
                  <c:v>25811</c:v>
                </c:pt>
                <c:pt idx="8">
                  <c:v>25841</c:v>
                </c:pt>
                <c:pt idx="9">
                  <c:v>25871</c:v>
                </c:pt>
                <c:pt idx="10">
                  <c:v>25902</c:v>
                </c:pt>
                <c:pt idx="11">
                  <c:v>25933</c:v>
                </c:pt>
                <c:pt idx="12">
                  <c:v>25962</c:v>
                </c:pt>
                <c:pt idx="13">
                  <c:v>25990</c:v>
                </c:pt>
                <c:pt idx="14">
                  <c:v>26023</c:v>
                </c:pt>
                <c:pt idx="15">
                  <c:v>26053</c:v>
                </c:pt>
                <c:pt idx="16">
                  <c:v>26081</c:v>
                </c:pt>
                <c:pt idx="17">
                  <c:v>26114</c:v>
                </c:pt>
                <c:pt idx="18">
                  <c:v>26144</c:v>
                </c:pt>
                <c:pt idx="19">
                  <c:v>26176</c:v>
                </c:pt>
                <c:pt idx="20">
                  <c:v>26206</c:v>
                </c:pt>
                <c:pt idx="21">
                  <c:v>26235</c:v>
                </c:pt>
                <c:pt idx="22">
                  <c:v>26267</c:v>
                </c:pt>
                <c:pt idx="23">
                  <c:v>26298</c:v>
                </c:pt>
                <c:pt idx="24">
                  <c:v>26329</c:v>
                </c:pt>
                <c:pt idx="25">
                  <c:v>26358</c:v>
                </c:pt>
                <c:pt idx="26">
                  <c:v>26388</c:v>
                </c:pt>
                <c:pt idx="27">
                  <c:v>26417</c:v>
                </c:pt>
                <c:pt idx="28">
                  <c:v>26450</c:v>
                </c:pt>
                <c:pt idx="29">
                  <c:v>26480</c:v>
                </c:pt>
                <c:pt idx="30">
                  <c:v>26511</c:v>
                </c:pt>
                <c:pt idx="31">
                  <c:v>26542</c:v>
                </c:pt>
                <c:pt idx="32">
                  <c:v>26571</c:v>
                </c:pt>
                <c:pt idx="33">
                  <c:v>26603</c:v>
                </c:pt>
                <c:pt idx="34">
                  <c:v>26633</c:v>
                </c:pt>
                <c:pt idx="35">
                  <c:v>26662</c:v>
                </c:pt>
                <c:pt idx="36">
                  <c:v>26695</c:v>
                </c:pt>
                <c:pt idx="37">
                  <c:v>26723</c:v>
                </c:pt>
                <c:pt idx="38">
                  <c:v>26753</c:v>
                </c:pt>
                <c:pt idx="39">
                  <c:v>26784</c:v>
                </c:pt>
                <c:pt idx="40">
                  <c:v>26815</c:v>
                </c:pt>
                <c:pt idx="41">
                  <c:v>26844</c:v>
                </c:pt>
                <c:pt idx="42">
                  <c:v>26876</c:v>
                </c:pt>
                <c:pt idx="43">
                  <c:v>26907</c:v>
                </c:pt>
                <c:pt idx="44">
                  <c:v>26935</c:v>
                </c:pt>
                <c:pt idx="45">
                  <c:v>26968</c:v>
                </c:pt>
                <c:pt idx="46">
                  <c:v>26998</c:v>
                </c:pt>
                <c:pt idx="47">
                  <c:v>27029</c:v>
                </c:pt>
                <c:pt idx="48">
                  <c:v>27060</c:v>
                </c:pt>
                <c:pt idx="49">
                  <c:v>27088</c:v>
                </c:pt>
                <c:pt idx="50">
                  <c:v>27117</c:v>
                </c:pt>
                <c:pt idx="51">
                  <c:v>27149</c:v>
                </c:pt>
                <c:pt idx="52">
                  <c:v>27180</c:v>
                </c:pt>
                <c:pt idx="53">
                  <c:v>27208</c:v>
                </c:pt>
                <c:pt idx="54">
                  <c:v>27241</c:v>
                </c:pt>
                <c:pt idx="55">
                  <c:v>27271</c:v>
                </c:pt>
                <c:pt idx="56">
                  <c:v>27302</c:v>
                </c:pt>
                <c:pt idx="57">
                  <c:v>27333</c:v>
                </c:pt>
                <c:pt idx="58">
                  <c:v>27362</c:v>
                </c:pt>
                <c:pt idx="59">
                  <c:v>27394</c:v>
                </c:pt>
                <c:pt idx="60">
                  <c:v>27425</c:v>
                </c:pt>
                <c:pt idx="61">
                  <c:v>27453</c:v>
                </c:pt>
                <c:pt idx="62">
                  <c:v>27484</c:v>
                </c:pt>
                <c:pt idx="63">
                  <c:v>27514</c:v>
                </c:pt>
                <c:pt idx="64">
                  <c:v>27544</c:v>
                </c:pt>
                <c:pt idx="65">
                  <c:v>27575</c:v>
                </c:pt>
                <c:pt idx="66">
                  <c:v>27606</c:v>
                </c:pt>
                <c:pt idx="67">
                  <c:v>27635</c:v>
                </c:pt>
                <c:pt idx="68">
                  <c:v>27667</c:v>
                </c:pt>
                <c:pt idx="69">
                  <c:v>27698</c:v>
                </c:pt>
                <c:pt idx="70">
                  <c:v>27726</c:v>
                </c:pt>
                <c:pt idx="71">
                  <c:v>27759</c:v>
                </c:pt>
                <c:pt idx="72">
                  <c:v>27789</c:v>
                </c:pt>
                <c:pt idx="73">
                  <c:v>27817</c:v>
                </c:pt>
                <c:pt idx="74">
                  <c:v>27850</c:v>
                </c:pt>
                <c:pt idx="75">
                  <c:v>27880</c:v>
                </c:pt>
                <c:pt idx="76">
                  <c:v>27908</c:v>
                </c:pt>
                <c:pt idx="77">
                  <c:v>27941</c:v>
                </c:pt>
                <c:pt idx="78">
                  <c:v>27971</c:v>
                </c:pt>
                <c:pt idx="79">
                  <c:v>28003</c:v>
                </c:pt>
                <c:pt idx="80">
                  <c:v>28033</c:v>
                </c:pt>
                <c:pt idx="81">
                  <c:v>28062</c:v>
                </c:pt>
                <c:pt idx="82">
                  <c:v>28094</c:v>
                </c:pt>
                <c:pt idx="83">
                  <c:v>28125</c:v>
                </c:pt>
                <c:pt idx="84">
                  <c:v>28156</c:v>
                </c:pt>
                <c:pt idx="85">
                  <c:v>28184</c:v>
                </c:pt>
                <c:pt idx="86">
                  <c:v>28215</c:v>
                </c:pt>
                <c:pt idx="87">
                  <c:v>28244</c:v>
                </c:pt>
                <c:pt idx="88">
                  <c:v>28276</c:v>
                </c:pt>
                <c:pt idx="89">
                  <c:v>28306</c:v>
                </c:pt>
                <c:pt idx="90">
                  <c:v>28335</c:v>
                </c:pt>
                <c:pt idx="91">
                  <c:v>28368</c:v>
                </c:pt>
                <c:pt idx="92">
                  <c:v>28398</c:v>
                </c:pt>
                <c:pt idx="93">
                  <c:v>28429</c:v>
                </c:pt>
                <c:pt idx="94">
                  <c:v>28459</c:v>
                </c:pt>
                <c:pt idx="95">
                  <c:v>28489</c:v>
                </c:pt>
                <c:pt idx="96">
                  <c:v>28521</c:v>
                </c:pt>
                <c:pt idx="97">
                  <c:v>28549</c:v>
                </c:pt>
                <c:pt idx="98">
                  <c:v>28580</c:v>
                </c:pt>
                <c:pt idx="99">
                  <c:v>28608</c:v>
                </c:pt>
                <c:pt idx="100">
                  <c:v>28641</c:v>
                </c:pt>
                <c:pt idx="101">
                  <c:v>28671</c:v>
                </c:pt>
                <c:pt idx="102">
                  <c:v>28702</c:v>
                </c:pt>
                <c:pt idx="103">
                  <c:v>28733</c:v>
                </c:pt>
                <c:pt idx="104">
                  <c:v>28762</c:v>
                </c:pt>
                <c:pt idx="105">
                  <c:v>28794</c:v>
                </c:pt>
                <c:pt idx="106">
                  <c:v>28824</c:v>
                </c:pt>
                <c:pt idx="107">
                  <c:v>28853</c:v>
                </c:pt>
                <c:pt idx="108">
                  <c:v>28886</c:v>
                </c:pt>
                <c:pt idx="109">
                  <c:v>28914</c:v>
                </c:pt>
                <c:pt idx="110">
                  <c:v>28944</c:v>
                </c:pt>
                <c:pt idx="111">
                  <c:v>28975</c:v>
                </c:pt>
                <c:pt idx="112">
                  <c:v>29006</c:v>
                </c:pt>
                <c:pt idx="113">
                  <c:v>29035</c:v>
                </c:pt>
                <c:pt idx="114">
                  <c:v>29067</c:v>
                </c:pt>
                <c:pt idx="115">
                  <c:v>29098</c:v>
                </c:pt>
                <c:pt idx="116">
                  <c:v>29126</c:v>
                </c:pt>
                <c:pt idx="117">
                  <c:v>29159</c:v>
                </c:pt>
                <c:pt idx="118">
                  <c:v>29189</c:v>
                </c:pt>
                <c:pt idx="119">
                  <c:v>29220</c:v>
                </c:pt>
                <c:pt idx="120">
                  <c:v>29251</c:v>
                </c:pt>
                <c:pt idx="121">
                  <c:v>29280</c:v>
                </c:pt>
                <c:pt idx="122">
                  <c:v>29311</c:v>
                </c:pt>
                <c:pt idx="123">
                  <c:v>29341</c:v>
                </c:pt>
                <c:pt idx="124">
                  <c:v>29371</c:v>
                </c:pt>
                <c:pt idx="125">
                  <c:v>29402</c:v>
                </c:pt>
                <c:pt idx="126">
                  <c:v>29433</c:v>
                </c:pt>
                <c:pt idx="127">
                  <c:v>29462</c:v>
                </c:pt>
                <c:pt idx="128">
                  <c:v>29494</c:v>
                </c:pt>
                <c:pt idx="129">
                  <c:v>29525</c:v>
                </c:pt>
                <c:pt idx="130">
                  <c:v>29553</c:v>
                </c:pt>
                <c:pt idx="131">
                  <c:v>29586</c:v>
                </c:pt>
                <c:pt idx="132">
                  <c:v>29616</c:v>
                </c:pt>
                <c:pt idx="133">
                  <c:v>29644</c:v>
                </c:pt>
                <c:pt idx="134">
                  <c:v>29676</c:v>
                </c:pt>
                <c:pt idx="135">
                  <c:v>29706</c:v>
                </c:pt>
                <c:pt idx="136">
                  <c:v>29735</c:v>
                </c:pt>
                <c:pt idx="137">
                  <c:v>29767</c:v>
                </c:pt>
                <c:pt idx="138">
                  <c:v>29798</c:v>
                </c:pt>
                <c:pt idx="139">
                  <c:v>29829</c:v>
                </c:pt>
                <c:pt idx="140">
                  <c:v>29859</c:v>
                </c:pt>
                <c:pt idx="141">
                  <c:v>29889</c:v>
                </c:pt>
                <c:pt idx="142">
                  <c:v>29920</c:v>
                </c:pt>
                <c:pt idx="143">
                  <c:v>29951</c:v>
                </c:pt>
                <c:pt idx="144">
                  <c:v>29980</c:v>
                </c:pt>
                <c:pt idx="145">
                  <c:v>30008</c:v>
                </c:pt>
                <c:pt idx="146">
                  <c:v>30041</c:v>
                </c:pt>
                <c:pt idx="147">
                  <c:v>30071</c:v>
                </c:pt>
                <c:pt idx="148">
                  <c:v>30099</c:v>
                </c:pt>
                <c:pt idx="149">
                  <c:v>30132</c:v>
                </c:pt>
                <c:pt idx="150">
                  <c:v>30162</c:v>
                </c:pt>
                <c:pt idx="151">
                  <c:v>30194</c:v>
                </c:pt>
                <c:pt idx="152">
                  <c:v>30224</c:v>
                </c:pt>
                <c:pt idx="153">
                  <c:v>30253</c:v>
                </c:pt>
                <c:pt idx="154">
                  <c:v>30285</c:v>
                </c:pt>
                <c:pt idx="155">
                  <c:v>30316</c:v>
                </c:pt>
                <c:pt idx="156">
                  <c:v>30347</c:v>
                </c:pt>
                <c:pt idx="157">
                  <c:v>30375</c:v>
                </c:pt>
                <c:pt idx="158">
                  <c:v>30406</c:v>
                </c:pt>
                <c:pt idx="159">
                  <c:v>30435</c:v>
                </c:pt>
                <c:pt idx="160">
                  <c:v>30467</c:v>
                </c:pt>
                <c:pt idx="161">
                  <c:v>30497</c:v>
                </c:pt>
                <c:pt idx="162">
                  <c:v>30526</c:v>
                </c:pt>
                <c:pt idx="163">
                  <c:v>30559</c:v>
                </c:pt>
                <c:pt idx="164">
                  <c:v>30589</c:v>
                </c:pt>
                <c:pt idx="165">
                  <c:v>30620</c:v>
                </c:pt>
                <c:pt idx="166">
                  <c:v>30650</c:v>
                </c:pt>
                <c:pt idx="167">
                  <c:v>30680</c:v>
                </c:pt>
                <c:pt idx="168">
                  <c:v>30712</c:v>
                </c:pt>
                <c:pt idx="169">
                  <c:v>30741</c:v>
                </c:pt>
                <c:pt idx="170">
                  <c:v>30771</c:v>
                </c:pt>
                <c:pt idx="171">
                  <c:v>30802</c:v>
                </c:pt>
                <c:pt idx="172">
                  <c:v>30833</c:v>
                </c:pt>
                <c:pt idx="173">
                  <c:v>30862</c:v>
                </c:pt>
                <c:pt idx="174">
                  <c:v>30894</c:v>
                </c:pt>
                <c:pt idx="175">
                  <c:v>30925</c:v>
                </c:pt>
                <c:pt idx="176">
                  <c:v>30953</c:v>
                </c:pt>
                <c:pt idx="177">
                  <c:v>30986</c:v>
                </c:pt>
                <c:pt idx="178">
                  <c:v>31016</c:v>
                </c:pt>
                <c:pt idx="179">
                  <c:v>31047</c:v>
                </c:pt>
                <c:pt idx="180">
                  <c:v>31078</c:v>
                </c:pt>
                <c:pt idx="181">
                  <c:v>31106</c:v>
                </c:pt>
                <c:pt idx="182">
                  <c:v>31135</c:v>
                </c:pt>
                <c:pt idx="183">
                  <c:v>31167</c:v>
                </c:pt>
                <c:pt idx="184">
                  <c:v>31198</c:v>
                </c:pt>
                <c:pt idx="185">
                  <c:v>31226</c:v>
                </c:pt>
                <c:pt idx="186">
                  <c:v>31259</c:v>
                </c:pt>
                <c:pt idx="187">
                  <c:v>31289</c:v>
                </c:pt>
                <c:pt idx="188">
                  <c:v>31320</c:v>
                </c:pt>
                <c:pt idx="189">
                  <c:v>31351</c:v>
                </c:pt>
                <c:pt idx="190">
                  <c:v>31380</c:v>
                </c:pt>
                <c:pt idx="191">
                  <c:v>31412</c:v>
                </c:pt>
                <c:pt idx="192">
                  <c:v>31443</c:v>
                </c:pt>
                <c:pt idx="193">
                  <c:v>31471</c:v>
                </c:pt>
                <c:pt idx="194">
                  <c:v>31502</c:v>
                </c:pt>
                <c:pt idx="195">
                  <c:v>31532</c:v>
                </c:pt>
                <c:pt idx="196">
                  <c:v>31562</c:v>
                </c:pt>
                <c:pt idx="197">
                  <c:v>31593</c:v>
                </c:pt>
                <c:pt idx="198">
                  <c:v>31624</c:v>
                </c:pt>
                <c:pt idx="199">
                  <c:v>31653</c:v>
                </c:pt>
                <c:pt idx="200">
                  <c:v>31685</c:v>
                </c:pt>
                <c:pt idx="201">
                  <c:v>31716</c:v>
                </c:pt>
                <c:pt idx="202">
                  <c:v>31744</c:v>
                </c:pt>
                <c:pt idx="203">
                  <c:v>31777</c:v>
                </c:pt>
                <c:pt idx="204">
                  <c:v>31807</c:v>
                </c:pt>
                <c:pt idx="205">
                  <c:v>31835</c:v>
                </c:pt>
                <c:pt idx="206">
                  <c:v>31867</c:v>
                </c:pt>
                <c:pt idx="207">
                  <c:v>31897</c:v>
                </c:pt>
                <c:pt idx="208">
                  <c:v>31926</c:v>
                </c:pt>
                <c:pt idx="209">
                  <c:v>31958</c:v>
                </c:pt>
                <c:pt idx="210">
                  <c:v>31989</c:v>
                </c:pt>
                <c:pt idx="211">
                  <c:v>32020</c:v>
                </c:pt>
                <c:pt idx="212">
                  <c:v>32050</c:v>
                </c:pt>
                <c:pt idx="213">
                  <c:v>32080</c:v>
                </c:pt>
                <c:pt idx="214">
                  <c:v>32111</c:v>
                </c:pt>
                <c:pt idx="215">
                  <c:v>32142</c:v>
                </c:pt>
                <c:pt idx="216">
                  <c:v>32171</c:v>
                </c:pt>
                <c:pt idx="217">
                  <c:v>32202</c:v>
                </c:pt>
                <c:pt idx="218">
                  <c:v>32233</c:v>
                </c:pt>
                <c:pt idx="219">
                  <c:v>32262</c:v>
                </c:pt>
                <c:pt idx="220">
                  <c:v>32294</c:v>
                </c:pt>
                <c:pt idx="221">
                  <c:v>32324</c:v>
                </c:pt>
                <c:pt idx="222">
                  <c:v>32353</c:v>
                </c:pt>
                <c:pt idx="223">
                  <c:v>32386</c:v>
                </c:pt>
                <c:pt idx="224">
                  <c:v>32416</c:v>
                </c:pt>
                <c:pt idx="225">
                  <c:v>32447</c:v>
                </c:pt>
                <c:pt idx="226">
                  <c:v>32477</c:v>
                </c:pt>
                <c:pt idx="227">
                  <c:v>32507</c:v>
                </c:pt>
                <c:pt idx="228">
                  <c:v>32539</c:v>
                </c:pt>
                <c:pt idx="229">
                  <c:v>32567</c:v>
                </c:pt>
                <c:pt idx="230">
                  <c:v>32598</c:v>
                </c:pt>
                <c:pt idx="231">
                  <c:v>32626</c:v>
                </c:pt>
                <c:pt idx="232">
                  <c:v>32659</c:v>
                </c:pt>
                <c:pt idx="233">
                  <c:v>32689</c:v>
                </c:pt>
                <c:pt idx="234">
                  <c:v>32720</c:v>
                </c:pt>
                <c:pt idx="235">
                  <c:v>32751</c:v>
                </c:pt>
                <c:pt idx="236">
                  <c:v>32780</c:v>
                </c:pt>
                <c:pt idx="237">
                  <c:v>32812</c:v>
                </c:pt>
                <c:pt idx="238">
                  <c:v>32842</c:v>
                </c:pt>
                <c:pt idx="239">
                  <c:v>32871</c:v>
                </c:pt>
                <c:pt idx="240">
                  <c:v>32904</c:v>
                </c:pt>
                <c:pt idx="241">
                  <c:v>32932</c:v>
                </c:pt>
                <c:pt idx="242">
                  <c:v>32962</c:v>
                </c:pt>
                <c:pt idx="243">
                  <c:v>32993</c:v>
                </c:pt>
                <c:pt idx="244">
                  <c:v>33024</c:v>
                </c:pt>
                <c:pt idx="245">
                  <c:v>33053</c:v>
                </c:pt>
                <c:pt idx="246">
                  <c:v>33085</c:v>
                </c:pt>
                <c:pt idx="247">
                  <c:v>33116</c:v>
                </c:pt>
                <c:pt idx="248">
                  <c:v>33144</c:v>
                </c:pt>
                <c:pt idx="249">
                  <c:v>33177</c:v>
                </c:pt>
                <c:pt idx="250">
                  <c:v>33207</c:v>
                </c:pt>
                <c:pt idx="251">
                  <c:v>33238</c:v>
                </c:pt>
                <c:pt idx="252">
                  <c:v>33269</c:v>
                </c:pt>
                <c:pt idx="253">
                  <c:v>33297</c:v>
                </c:pt>
                <c:pt idx="254">
                  <c:v>33325</c:v>
                </c:pt>
                <c:pt idx="255">
                  <c:v>33358</c:v>
                </c:pt>
                <c:pt idx="256">
                  <c:v>33389</c:v>
                </c:pt>
                <c:pt idx="257">
                  <c:v>33417</c:v>
                </c:pt>
                <c:pt idx="258">
                  <c:v>33450</c:v>
                </c:pt>
                <c:pt idx="259">
                  <c:v>33480</c:v>
                </c:pt>
                <c:pt idx="260">
                  <c:v>33511</c:v>
                </c:pt>
                <c:pt idx="261">
                  <c:v>33542</c:v>
                </c:pt>
                <c:pt idx="262">
                  <c:v>33571</c:v>
                </c:pt>
                <c:pt idx="263">
                  <c:v>33603</c:v>
                </c:pt>
                <c:pt idx="264">
                  <c:v>33634</c:v>
                </c:pt>
                <c:pt idx="265">
                  <c:v>33662</c:v>
                </c:pt>
                <c:pt idx="266">
                  <c:v>33694</c:v>
                </c:pt>
                <c:pt idx="267">
                  <c:v>33724</c:v>
                </c:pt>
                <c:pt idx="268">
                  <c:v>33753</c:v>
                </c:pt>
                <c:pt idx="269">
                  <c:v>33785</c:v>
                </c:pt>
                <c:pt idx="270">
                  <c:v>33816</c:v>
                </c:pt>
                <c:pt idx="271">
                  <c:v>33847</c:v>
                </c:pt>
                <c:pt idx="272">
                  <c:v>33877</c:v>
                </c:pt>
                <c:pt idx="273">
                  <c:v>33907</c:v>
                </c:pt>
                <c:pt idx="274">
                  <c:v>33938</c:v>
                </c:pt>
                <c:pt idx="275">
                  <c:v>33969</c:v>
                </c:pt>
                <c:pt idx="276">
                  <c:v>33998</c:v>
                </c:pt>
                <c:pt idx="277">
                  <c:v>34026</c:v>
                </c:pt>
                <c:pt idx="278">
                  <c:v>34059</c:v>
                </c:pt>
                <c:pt idx="279">
                  <c:v>34089</c:v>
                </c:pt>
                <c:pt idx="280">
                  <c:v>34117</c:v>
                </c:pt>
                <c:pt idx="281">
                  <c:v>34150</c:v>
                </c:pt>
                <c:pt idx="282">
                  <c:v>34180</c:v>
                </c:pt>
                <c:pt idx="283">
                  <c:v>34212</c:v>
                </c:pt>
                <c:pt idx="284">
                  <c:v>34242</c:v>
                </c:pt>
                <c:pt idx="285">
                  <c:v>34271</c:v>
                </c:pt>
                <c:pt idx="286">
                  <c:v>34303</c:v>
                </c:pt>
                <c:pt idx="287">
                  <c:v>34334</c:v>
                </c:pt>
                <c:pt idx="288">
                  <c:v>34365</c:v>
                </c:pt>
                <c:pt idx="289">
                  <c:v>34393</c:v>
                </c:pt>
                <c:pt idx="290">
                  <c:v>34424</c:v>
                </c:pt>
                <c:pt idx="291">
                  <c:v>34453</c:v>
                </c:pt>
                <c:pt idx="292">
                  <c:v>34485</c:v>
                </c:pt>
                <c:pt idx="293">
                  <c:v>34515</c:v>
                </c:pt>
                <c:pt idx="294">
                  <c:v>34544</c:v>
                </c:pt>
                <c:pt idx="295">
                  <c:v>34577</c:v>
                </c:pt>
                <c:pt idx="296">
                  <c:v>34607</c:v>
                </c:pt>
                <c:pt idx="297">
                  <c:v>34638</c:v>
                </c:pt>
                <c:pt idx="298">
                  <c:v>34668</c:v>
                </c:pt>
                <c:pt idx="299">
                  <c:v>34698</c:v>
                </c:pt>
                <c:pt idx="300">
                  <c:v>34730</c:v>
                </c:pt>
                <c:pt idx="301">
                  <c:v>34758</c:v>
                </c:pt>
                <c:pt idx="302">
                  <c:v>34789</c:v>
                </c:pt>
                <c:pt idx="303">
                  <c:v>34817</c:v>
                </c:pt>
                <c:pt idx="304">
                  <c:v>34850</c:v>
                </c:pt>
                <c:pt idx="305">
                  <c:v>34880</c:v>
                </c:pt>
                <c:pt idx="306">
                  <c:v>34911</c:v>
                </c:pt>
                <c:pt idx="307">
                  <c:v>34942</c:v>
                </c:pt>
                <c:pt idx="308">
                  <c:v>34971</c:v>
                </c:pt>
                <c:pt idx="309">
                  <c:v>35003</c:v>
                </c:pt>
                <c:pt idx="310">
                  <c:v>35033</c:v>
                </c:pt>
                <c:pt idx="311">
                  <c:v>35062</c:v>
                </c:pt>
                <c:pt idx="312">
                  <c:v>35095</c:v>
                </c:pt>
                <c:pt idx="313">
                  <c:v>35124</c:v>
                </c:pt>
                <c:pt idx="314">
                  <c:v>35153</c:v>
                </c:pt>
                <c:pt idx="315">
                  <c:v>35185</c:v>
                </c:pt>
                <c:pt idx="316">
                  <c:v>35216</c:v>
                </c:pt>
                <c:pt idx="317">
                  <c:v>35244</c:v>
                </c:pt>
                <c:pt idx="318">
                  <c:v>35277</c:v>
                </c:pt>
                <c:pt idx="319">
                  <c:v>35307</c:v>
                </c:pt>
                <c:pt idx="320">
                  <c:v>35338</c:v>
                </c:pt>
                <c:pt idx="321">
                  <c:v>35369</c:v>
                </c:pt>
                <c:pt idx="322">
                  <c:v>35398</c:v>
                </c:pt>
                <c:pt idx="323">
                  <c:v>35430</c:v>
                </c:pt>
                <c:pt idx="324">
                  <c:v>35461</c:v>
                </c:pt>
                <c:pt idx="325">
                  <c:v>35489</c:v>
                </c:pt>
                <c:pt idx="326">
                  <c:v>35520</c:v>
                </c:pt>
                <c:pt idx="327">
                  <c:v>35550</c:v>
                </c:pt>
                <c:pt idx="328">
                  <c:v>35580</c:v>
                </c:pt>
                <c:pt idx="329">
                  <c:v>35611</c:v>
                </c:pt>
                <c:pt idx="330">
                  <c:v>35642</c:v>
                </c:pt>
                <c:pt idx="331">
                  <c:v>35671</c:v>
                </c:pt>
                <c:pt idx="332">
                  <c:v>35703</c:v>
                </c:pt>
                <c:pt idx="333">
                  <c:v>35734</c:v>
                </c:pt>
                <c:pt idx="334">
                  <c:v>35762</c:v>
                </c:pt>
                <c:pt idx="335">
                  <c:v>35795</c:v>
                </c:pt>
                <c:pt idx="336">
                  <c:v>35826</c:v>
                </c:pt>
                <c:pt idx="337">
                  <c:v>35853</c:v>
                </c:pt>
                <c:pt idx="338">
                  <c:v>35885</c:v>
                </c:pt>
                <c:pt idx="339">
                  <c:v>35915</c:v>
                </c:pt>
                <c:pt idx="340">
                  <c:v>35944</c:v>
                </c:pt>
                <c:pt idx="341">
                  <c:v>35976</c:v>
                </c:pt>
                <c:pt idx="342">
                  <c:v>36007</c:v>
                </c:pt>
                <c:pt idx="343">
                  <c:v>36038</c:v>
                </c:pt>
                <c:pt idx="344">
                  <c:v>36068</c:v>
                </c:pt>
                <c:pt idx="345">
                  <c:v>36098</c:v>
                </c:pt>
                <c:pt idx="346">
                  <c:v>36129</c:v>
                </c:pt>
                <c:pt idx="347">
                  <c:v>36160</c:v>
                </c:pt>
                <c:pt idx="348">
                  <c:v>36189</c:v>
                </c:pt>
                <c:pt idx="349">
                  <c:v>36217</c:v>
                </c:pt>
                <c:pt idx="350">
                  <c:v>36250</c:v>
                </c:pt>
                <c:pt idx="351">
                  <c:v>36280</c:v>
                </c:pt>
                <c:pt idx="352">
                  <c:v>36308</c:v>
                </c:pt>
                <c:pt idx="353">
                  <c:v>36341</c:v>
                </c:pt>
                <c:pt idx="354">
                  <c:v>36371</c:v>
                </c:pt>
                <c:pt idx="355">
                  <c:v>36403</c:v>
                </c:pt>
                <c:pt idx="356">
                  <c:v>36433</c:v>
                </c:pt>
                <c:pt idx="357">
                  <c:v>36462</c:v>
                </c:pt>
                <c:pt idx="358">
                  <c:v>36494</c:v>
                </c:pt>
                <c:pt idx="359">
                  <c:v>36525</c:v>
                </c:pt>
                <c:pt idx="360">
                  <c:v>36556</c:v>
                </c:pt>
                <c:pt idx="361">
                  <c:v>36585</c:v>
                </c:pt>
                <c:pt idx="362">
                  <c:v>36616</c:v>
                </c:pt>
                <c:pt idx="363">
                  <c:v>36644</c:v>
                </c:pt>
                <c:pt idx="364">
                  <c:v>36677</c:v>
                </c:pt>
                <c:pt idx="365">
                  <c:v>36707</c:v>
                </c:pt>
                <c:pt idx="366">
                  <c:v>36738</c:v>
                </c:pt>
                <c:pt idx="367">
                  <c:v>36769</c:v>
                </c:pt>
                <c:pt idx="368">
                  <c:v>36798</c:v>
                </c:pt>
                <c:pt idx="369">
                  <c:v>36830</c:v>
                </c:pt>
                <c:pt idx="370">
                  <c:v>36860</c:v>
                </c:pt>
                <c:pt idx="371">
                  <c:v>36889</c:v>
                </c:pt>
                <c:pt idx="372">
                  <c:v>36922</c:v>
                </c:pt>
                <c:pt idx="373">
                  <c:v>36950</c:v>
                </c:pt>
                <c:pt idx="374">
                  <c:v>36980</c:v>
                </c:pt>
                <c:pt idx="375">
                  <c:v>37011</c:v>
                </c:pt>
                <c:pt idx="376">
                  <c:v>37042</c:v>
                </c:pt>
                <c:pt idx="377">
                  <c:v>37071</c:v>
                </c:pt>
                <c:pt idx="378">
                  <c:v>37103</c:v>
                </c:pt>
                <c:pt idx="379">
                  <c:v>37134</c:v>
                </c:pt>
                <c:pt idx="380">
                  <c:v>37162</c:v>
                </c:pt>
                <c:pt idx="381">
                  <c:v>37195</c:v>
                </c:pt>
                <c:pt idx="382">
                  <c:v>37225</c:v>
                </c:pt>
                <c:pt idx="383">
                  <c:v>37253</c:v>
                </c:pt>
                <c:pt idx="384">
                  <c:v>37287</c:v>
                </c:pt>
                <c:pt idx="385">
                  <c:v>37315</c:v>
                </c:pt>
                <c:pt idx="386">
                  <c:v>37344</c:v>
                </c:pt>
                <c:pt idx="387">
                  <c:v>37376</c:v>
                </c:pt>
                <c:pt idx="388">
                  <c:v>37407</c:v>
                </c:pt>
                <c:pt idx="389">
                  <c:v>37435</c:v>
                </c:pt>
                <c:pt idx="390">
                  <c:v>37468</c:v>
                </c:pt>
                <c:pt idx="391">
                  <c:v>37498</c:v>
                </c:pt>
                <c:pt idx="392">
                  <c:v>37529</c:v>
                </c:pt>
                <c:pt idx="393">
                  <c:v>37560</c:v>
                </c:pt>
                <c:pt idx="394">
                  <c:v>37589</c:v>
                </c:pt>
                <c:pt idx="395">
                  <c:v>37621</c:v>
                </c:pt>
                <c:pt idx="396">
                  <c:v>37652</c:v>
                </c:pt>
                <c:pt idx="397">
                  <c:v>37680</c:v>
                </c:pt>
                <c:pt idx="398">
                  <c:v>37711</c:v>
                </c:pt>
                <c:pt idx="399">
                  <c:v>37741</c:v>
                </c:pt>
                <c:pt idx="400">
                  <c:v>37771</c:v>
                </c:pt>
                <c:pt idx="401">
                  <c:v>37802</c:v>
                </c:pt>
                <c:pt idx="402">
                  <c:v>37833</c:v>
                </c:pt>
                <c:pt idx="403">
                  <c:v>37862</c:v>
                </c:pt>
                <c:pt idx="404">
                  <c:v>37894</c:v>
                </c:pt>
                <c:pt idx="405">
                  <c:v>37925</c:v>
                </c:pt>
                <c:pt idx="406">
                  <c:v>37951</c:v>
                </c:pt>
                <c:pt idx="407">
                  <c:v>37986</c:v>
                </c:pt>
                <c:pt idx="408">
                  <c:v>38016</c:v>
                </c:pt>
                <c:pt idx="409">
                  <c:v>38044</c:v>
                </c:pt>
                <c:pt idx="410">
                  <c:v>38077</c:v>
                </c:pt>
                <c:pt idx="411">
                  <c:v>38107</c:v>
                </c:pt>
                <c:pt idx="412">
                  <c:v>38135</c:v>
                </c:pt>
                <c:pt idx="413">
                  <c:v>38168</c:v>
                </c:pt>
                <c:pt idx="414">
                  <c:v>38198</c:v>
                </c:pt>
                <c:pt idx="415">
                  <c:v>38230</c:v>
                </c:pt>
                <c:pt idx="416">
                  <c:v>38260</c:v>
                </c:pt>
                <c:pt idx="417">
                  <c:v>38289</c:v>
                </c:pt>
                <c:pt idx="418">
                  <c:v>38321</c:v>
                </c:pt>
                <c:pt idx="419">
                  <c:v>38352</c:v>
                </c:pt>
                <c:pt idx="420">
                  <c:v>38383</c:v>
                </c:pt>
                <c:pt idx="421">
                  <c:v>38411</c:v>
                </c:pt>
                <c:pt idx="422">
                  <c:v>38442</c:v>
                </c:pt>
                <c:pt idx="423">
                  <c:v>38471</c:v>
                </c:pt>
                <c:pt idx="424">
                  <c:v>38503</c:v>
                </c:pt>
                <c:pt idx="425">
                  <c:v>38533</c:v>
                </c:pt>
                <c:pt idx="426">
                  <c:v>38562</c:v>
                </c:pt>
                <c:pt idx="427">
                  <c:v>38595</c:v>
                </c:pt>
                <c:pt idx="428">
                  <c:v>38625</c:v>
                </c:pt>
                <c:pt idx="429">
                  <c:v>38656</c:v>
                </c:pt>
                <c:pt idx="430">
                  <c:v>38686</c:v>
                </c:pt>
                <c:pt idx="431">
                  <c:v>38716</c:v>
                </c:pt>
                <c:pt idx="432">
                  <c:v>38748</c:v>
                </c:pt>
                <c:pt idx="433">
                  <c:v>38776</c:v>
                </c:pt>
                <c:pt idx="434">
                  <c:v>38807</c:v>
                </c:pt>
                <c:pt idx="435">
                  <c:v>38835</c:v>
                </c:pt>
                <c:pt idx="436">
                  <c:v>38868</c:v>
                </c:pt>
                <c:pt idx="437">
                  <c:v>38898</c:v>
                </c:pt>
                <c:pt idx="438">
                  <c:v>38929</c:v>
                </c:pt>
                <c:pt idx="439">
                  <c:v>38960</c:v>
                </c:pt>
                <c:pt idx="440">
                  <c:v>38989</c:v>
                </c:pt>
                <c:pt idx="441">
                  <c:v>39021</c:v>
                </c:pt>
                <c:pt idx="442">
                  <c:v>39051</c:v>
                </c:pt>
                <c:pt idx="443">
                  <c:v>39080</c:v>
                </c:pt>
                <c:pt idx="444">
                  <c:v>39113</c:v>
                </c:pt>
                <c:pt idx="445">
                  <c:v>39141</c:v>
                </c:pt>
                <c:pt idx="446">
                  <c:v>39171</c:v>
                </c:pt>
                <c:pt idx="447">
                  <c:v>39202</c:v>
                </c:pt>
                <c:pt idx="448">
                  <c:v>39233</c:v>
                </c:pt>
                <c:pt idx="449">
                  <c:v>39262</c:v>
                </c:pt>
                <c:pt idx="450">
                  <c:v>39294</c:v>
                </c:pt>
                <c:pt idx="451">
                  <c:v>39325</c:v>
                </c:pt>
                <c:pt idx="452">
                  <c:v>39353</c:v>
                </c:pt>
                <c:pt idx="453">
                  <c:v>39386</c:v>
                </c:pt>
                <c:pt idx="454">
                  <c:v>39416</c:v>
                </c:pt>
                <c:pt idx="455">
                  <c:v>39447</c:v>
                </c:pt>
                <c:pt idx="456">
                  <c:v>39478</c:v>
                </c:pt>
                <c:pt idx="457">
                  <c:v>39507</c:v>
                </c:pt>
                <c:pt idx="458">
                  <c:v>39538</c:v>
                </c:pt>
                <c:pt idx="459">
                  <c:v>39568</c:v>
                </c:pt>
                <c:pt idx="460">
                  <c:v>39598</c:v>
                </c:pt>
                <c:pt idx="461">
                  <c:v>39629</c:v>
                </c:pt>
                <c:pt idx="462">
                  <c:v>39660</c:v>
                </c:pt>
                <c:pt idx="463">
                  <c:v>39689</c:v>
                </c:pt>
                <c:pt idx="464">
                  <c:v>39721</c:v>
                </c:pt>
                <c:pt idx="465">
                  <c:v>39752</c:v>
                </c:pt>
                <c:pt idx="466">
                  <c:v>39780</c:v>
                </c:pt>
                <c:pt idx="467">
                  <c:v>39813</c:v>
                </c:pt>
                <c:pt idx="468">
                  <c:v>39814</c:v>
                </c:pt>
                <c:pt idx="469">
                  <c:v>39845</c:v>
                </c:pt>
                <c:pt idx="470">
                  <c:v>39873</c:v>
                </c:pt>
                <c:pt idx="471">
                  <c:v>39904</c:v>
                </c:pt>
                <c:pt idx="472">
                  <c:v>39934</c:v>
                </c:pt>
                <c:pt idx="473">
                  <c:v>39965</c:v>
                </c:pt>
                <c:pt idx="474">
                  <c:v>39995</c:v>
                </c:pt>
                <c:pt idx="475">
                  <c:v>40026</c:v>
                </c:pt>
                <c:pt idx="476">
                  <c:v>40057</c:v>
                </c:pt>
                <c:pt idx="477">
                  <c:v>40087</c:v>
                </c:pt>
                <c:pt idx="478">
                  <c:v>40118</c:v>
                </c:pt>
                <c:pt idx="479">
                  <c:v>40148</c:v>
                </c:pt>
                <c:pt idx="480">
                  <c:v>40179</c:v>
                </c:pt>
                <c:pt idx="481" formatCode="mmm\-yy">
                  <c:v>40210</c:v>
                </c:pt>
                <c:pt idx="482" formatCode="mmm\-yy">
                  <c:v>40238</c:v>
                </c:pt>
                <c:pt idx="483" formatCode="mmm\-yy">
                  <c:v>40269</c:v>
                </c:pt>
                <c:pt idx="484" formatCode="mmm\-yy">
                  <c:v>40299</c:v>
                </c:pt>
                <c:pt idx="485" formatCode="mmm\-yy">
                  <c:v>40330</c:v>
                </c:pt>
                <c:pt idx="486" formatCode="mmm\-yy">
                  <c:v>40360</c:v>
                </c:pt>
                <c:pt idx="487" formatCode="mmm\-yy">
                  <c:v>40391</c:v>
                </c:pt>
                <c:pt idx="488" formatCode="mmm\-yy">
                  <c:v>40422</c:v>
                </c:pt>
                <c:pt idx="489" formatCode="mmm\-yy">
                  <c:v>40452</c:v>
                </c:pt>
                <c:pt idx="490" formatCode="mmm\-yy">
                  <c:v>40483</c:v>
                </c:pt>
                <c:pt idx="491" formatCode="mmm\-yy">
                  <c:v>40513</c:v>
                </c:pt>
                <c:pt idx="492" formatCode="mmm\-yy">
                  <c:v>40544</c:v>
                </c:pt>
                <c:pt idx="493" formatCode="mmm\-yy">
                  <c:v>40575</c:v>
                </c:pt>
                <c:pt idx="494" formatCode="mmm\-yy">
                  <c:v>40603</c:v>
                </c:pt>
                <c:pt idx="495" formatCode="mmm\-yy">
                  <c:v>40634</c:v>
                </c:pt>
                <c:pt idx="496" formatCode="mmm\-yy">
                  <c:v>40664</c:v>
                </c:pt>
                <c:pt idx="497" formatCode="mmm\-yy">
                  <c:v>40695</c:v>
                </c:pt>
                <c:pt idx="498" formatCode="mmm\-yy">
                  <c:v>40725</c:v>
                </c:pt>
                <c:pt idx="499" formatCode="mmm\-yy">
                  <c:v>40756</c:v>
                </c:pt>
                <c:pt idx="500" formatCode="mmm\-yy">
                  <c:v>40787</c:v>
                </c:pt>
                <c:pt idx="501" formatCode="mmm\-yy">
                  <c:v>40817</c:v>
                </c:pt>
                <c:pt idx="502" formatCode="mmm\-yy">
                  <c:v>40848</c:v>
                </c:pt>
                <c:pt idx="503" formatCode="mmm\-yy">
                  <c:v>40878</c:v>
                </c:pt>
                <c:pt idx="504">
                  <c:v>40909</c:v>
                </c:pt>
                <c:pt idx="505">
                  <c:v>40940</c:v>
                </c:pt>
                <c:pt idx="506">
                  <c:v>40969</c:v>
                </c:pt>
                <c:pt idx="507">
                  <c:v>41000</c:v>
                </c:pt>
                <c:pt idx="508">
                  <c:v>41030</c:v>
                </c:pt>
                <c:pt idx="509">
                  <c:v>41061</c:v>
                </c:pt>
                <c:pt idx="510">
                  <c:v>41091</c:v>
                </c:pt>
                <c:pt idx="511">
                  <c:v>41122</c:v>
                </c:pt>
                <c:pt idx="512">
                  <c:v>41153</c:v>
                </c:pt>
                <c:pt idx="513">
                  <c:v>41183</c:v>
                </c:pt>
                <c:pt idx="514">
                  <c:v>41214</c:v>
                </c:pt>
                <c:pt idx="515">
                  <c:v>41244</c:v>
                </c:pt>
                <c:pt idx="516">
                  <c:v>41275</c:v>
                </c:pt>
                <c:pt idx="517">
                  <c:v>41306</c:v>
                </c:pt>
                <c:pt idx="518">
                  <c:v>41334</c:v>
                </c:pt>
                <c:pt idx="519">
                  <c:v>41365</c:v>
                </c:pt>
                <c:pt idx="520">
                  <c:v>41395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numCache>
            </c:numRef>
          </c:cat>
          <c:val>
            <c:numRef>
              <c:f>Sheet1!$C$2:$C$558</c:f>
              <c:numCache>
                <c:formatCode>General</c:formatCode>
                <c:ptCount val="557"/>
                <c:pt idx="342">
                  <c:v>1000</c:v>
                </c:pt>
                <c:pt idx="343">
                  <c:v>943.67</c:v>
                </c:pt>
                <c:pt idx="344">
                  <c:v>1034.27</c:v>
                </c:pt>
                <c:pt idx="345">
                  <c:v>995.71</c:v>
                </c:pt>
                <c:pt idx="346">
                  <c:v>895.41</c:v>
                </c:pt>
                <c:pt idx="347">
                  <c:v>888.63</c:v>
                </c:pt>
                <c:pt idx="348">
                  <c:v>896.57</c:v>
                </c:pt>
                <c:pt idx="349">
                  <c:v>860.66</c:v>
                </c:pt>
                <c:pt idx="350">
                  <c:v>1005.02</c:v>
                </c:pt>
                <c:pt idx="351">
                  <c:v>1059.56</c:v>
                </c:pt>
                <c:pt idx="352">
                  <c:v>1002.81</c:v>
                </c:pt>
                <c:pt idx="353">
                  <c:v>1076.01</c:v>
                </c:pt>
                <c:pt idx="354">
                  <c:v>1097.31</c:v>
                </c:pt>
                <c:pt idx="355">
                  <c:v>1157.52</c:v>
                </c:pt>
                <c:pt idx="356">
                  <c:v>1219.02</c:v>
                </c:pt>
                <c:pt idx="357">
                  <c:v>1166.52</c:v>
                </c:pt>
                <c:pt idx="358">
                  <c:v>1220.82</c:v>
                </c:pt>
                <c:pt idx="359">
                  <c:v>1260.29</c:v>
                </c:pt>
                <c:pt idx="360">
                  <c:v>1345.23</c:v>
                </c:pt>
                <c:pt idx="361">
                  <c:v>1406.33</c:v>
                </c:pt>
                <c:pt idx="362">
                  <c:v>1393.81</c:v>
                </c:pt>
                <c:pt idx="363">
                  <c:v>1364.15</c:v>
                </c:pt>
                <c:pt idx="364">
                  <c:v>1467.84</c:v>
                </c:pt>
                <c:pt idx="365">
                  <c:v>1539.52</c:v>
                </c:pt>
                <c:pt idx="366">
                  <c:v>1455.17</c:v>
                </c:pt>
                <c:pt idx="367">
                  <c:v>1607.28</c:v>
                </c:pt>
                <c:pt idx="368">
                  <c:v>1584.38</c:v>
                </c:pt>
                <c:pt idx="369">
                  <c:v>1595.2</c:v>
                </c:pt>
                <c:pt idx="370">
                  <c:v>1676.97</c:v>
                </c:pt>
                <c:pt idx="371">
                  <c:v>1589.57</c:v>
                </c:pt>
                <c:pt idx="372">
                  <c:v>1621.64</c:v>
                </c:pt>
                <c:pt idx="373">
                  <c:v>1600.62</c:v>
                </c:pt>
                <c:pt idx="374">
                  <c:v>1529.29</c:v>
                </c:pt>
                <c:pt idx="375">
                  <c:v>1596.12</c:v>
                </c:pt>
                <c:pt idx="376">
                  <c:v>1564.24</c:v>
                </c:pt>
                <c:pt idx="377">
                  <c:v>1480.21</c:v>
                </c:pt>
                <c:pt idx="378">
                  <c:v>1502.09</c:v>
                </c:pt>
                <c:pt idx="379">
                  <c:v>1511.56</c:v>
                </c:pt>
                <c:pt idx="380">
                  <c:v>1378.94</c:v>
                </c:pt>
                <c:pt idx="381">
                  <c:v>1314.54</c:v>
                </c:pt>
                <c:pt idx="382">
                  <c:v>1299.9100000000001</c:v>
                </c:pt>
                <c:pt idx="383">
                  <c:v>1291.04</c:v>
                </c:pt>
                <c:pt idx="384">
                  <c:v>1275.5899999999999</c:v>
                </c:pt>
                <c:pt idx="385">
                  <c:v>1331.7</c:v>
                </c:pt>
                <c:pt idx="386">
                  <c:v>1477.52</c:v>
                </c:pt>
                <c:pt idx="387">
                  <c:v>1475.74</c:v>
                </c:pt>
                <c:pt idx="388">
                  <c:v>1473.35</c:v>
                </c:pt>
                <c:pt idx="389">
                  <c:v>1531.74</c:v>
                </c:pt>
                <c:pt idx="390">
                  <c:v>1539.24</c:v>
                </c:pt>
                <c:pt idx="391">
                  <c:v>1618.57</c:v>
                </c:pt>
                <c:pt idx="392">
                  <c:v>1665.14</c:v>
                </c:pt>
                <c:pt idx="393">
                  <c:v>1631.04</c:v>
                </c:pt>
                <c:pt idx="394">
                  <c:v>1638.46</c:v>
                </c:pt>
                <c:pt idx="395">
                  <c:v>1731.17</c:v>
                </c:pt>
                <c:pt idx="396">
                  <c:v>1856.18</c:v>
                </c:pt>
                <c:pt idx="397">
                  <c:v>1963.94</c:v>
                </c:pt>
                <c:pt idx="398">
                  <c:v>1828.04</c:v>
                </c:pt>
                <c:pt idx="399">
                  <c:v>1755.12</c:v>
                </c:pt>
                <c:pt idx="400">
                  <c:v>1900.57</c:v>
                </c:pt>
                <c:pt idx="401">
                  <c:v>1922.14</c:v>
                </c:pt>
                <c:pt idx="402">
                  <c:v>1973.25</c:v>
                </c:pt>
                <c:pt idx="403">
                  <c:v>2060.79</c:v>
                </c:pt>
                <c:pt idx="404">
                  <c:v>2025.44</c:v>
                </c:pt>
                <c:pt idx="405">
                  <c:v>2107.65</c:v>
                </c:pt>
                <c:pt idx="406">
                  <c:v>2161.71</c:v>
                </c:pt>
                <c:pt idx="407">
                  <c:v>2285</c:v>
                </c:pt>
                <c:pt idx="408">
                  <c:v>2345.4499999999998</c:v>
                </c:pt>
                <c:pt idx="409">
                  <c:v>2542.0500000000002</c:v>
                </c:pt>
                <c:pt idx="410">
                  <c:v>2596.12</c:v>
                </c:pt>
                <c:pt idx="411">
                  <c:v>2603.91</c:v>
                </c:pt>
                <c:pt idx="412">
                  <c:v>2678.18</c:v>
                </c:pt>
                <c:pt idx="413">
                  <c:v>2542.81</c:v>
                </c:pt>
                <c:pt idx="414">
                  <c:v>2670.13</c:v>
                </c:pt>
                <c:pt idx="415">
                  <c:v>2687.49</c:v>
                </c:pt>
                <c:pt idx="416">
                  <c:v>2883.58</c:v>
                </c:pt>
                <c:pt idx="417">
                  <c:v>2931.6</c:v>
                </c:pt>
                <c:pt idx="418">
                  <c:v>2902.3</c:v>
                </c:pt>
                <c:pt idx="419">
                  <c:v>2848.03</c:v>
                </c:pt>
                <c:pt idx="420">
                  <c:v>3057.33</c:v>
                </c:pt>
                <c:pt idx="421">
                  <c:v>3158.92</c:v>
                </c:pt>
                <c:pt idx="422">
                  <c:v>2954.22</c:v>
                </c:pt>
                <c:pt idx="423">
                  <c:v>2955.98</c:v>
                </c:pt>
                <c:pt idx="424">
                  <c:v>3026.83</c:v>
                </c:pt>
                <c:pt idx="425">
                  <c:v>3138.3</c:v>
                </c:pt>
                <c:pt idx="426">
                  <c:v>3305.48</c:v>
                </c:pt>
                <c:pt idx="427">
                  <c:v>3338.77</c:v>
                </c:pt>
                <c:pt idx="428">
                  <c:v>3166.36</c:v>
                </c:pt>
                <c:pt idx="429">
                  <c:v>3135.76</c:v>
                </c:pt>
                <c:pt idx="430">
                  <c:v>3300.74</c:v>
                </c:pt>
                <c:pt idx="431">
                  <c:v>3533.63</c:v>
                </c:pt>
                <c:pt idx="432">
                  <c:v>3339.06</c:v>
                </c:pt>
                <c:pt idx="433">
                  <c:v>3445.12</c:v>
                </c:pt>
                <c:pt idx="434">
                  <c:v>3655.84</c:v>
                </c:pt>
                <c:pt idx="435">
                  <c:v>3643.73</c:v>
                </c:pt>
                <c:pt idx="436">
                  <c:v>3632.46</c:v>
                </c:pt>
                <c:pt idx="437">
                  <c:v>3683.08</c:v>
                </c:pt>
                <c:pt idx="438">
                  <c:v>3536.75</c:v>
                </c:pt>
                <c:pt idx="439">
                  <c:v>3308.72</c:v>
                </c:pt>
                <c:pt idx="440">
                  <c:v>3350.38</c:v>
                </c:pt>
                <c:pt idx="441">
                  <c:v>3533.25</c:v>
                </c:pt>
                <c:pt idx="442">
                  <c:v>3401.38</c:v>
                </c:pt>
                <c:pt idx="443">
                  <c:v>3300.06</c:v>
                </c:pt>
                <c:pt idx="444">
                  <c:v>3436.41</c:v>
                </c:pt>
                <c:pt idx="445">
                  <c:v>3497.47</c:v>
                </c:pt>
                <c:pt idx="446">
                  <c:v>3516.84</c:v>
                </c:pt>
                <c:pt idx="447">
                  <c:v>3536.05</c:v>
                </c:pt>
                <c:pt idx="448">
                  <c:v>3641.22</c:v>
                </c:pt>
                <c:pt idx="449">
                  <c:v>3815.94</c:v>
                </c:pt>
                <c:pt idx="450">
                  <c:v>3709.67</c:v>
                </c:pt>
                <c:pt idx="451">
                  <c:v>4058.85</c:v>
                </c:pt>
                <c:pt idx="452">
                  <c:v>4314.28</c:v>
                </c:pt>
                <c:pt idx="453">
                  <c:v>4210.3500000000004</c:v>
                </c:pt>
                <c:pt idx="454">
                  <c:v>4422.0200000000004</c:v>
                </c:pt>
                <c:pt idx="455">
                  <c:v>4541.07</c:v>
                </c:pt>
                <c:pt idx="456">
                  <c:v>5110.3100000000004</c:v>
                </c:pt>
                <c:pt idx="457">
                  <c:v>4834.95</c:v>
                </c:pt>
                <c:pt idx="458">
                  <c:v>5063.96</c:v>
                </c:pt>
                <c:pt idx="459">
                  <c:v>5262.34</c:v>
                </c:pt>
                <c:pt idx="460">
                  <c:v>5718.06</c:v>
                </c:pt>
                <c:pt idx="461">
                  <c:v>5185.09</c:v>
                </c:pt>
                <c:pt idx="462">
                  <c:v>4828.25</c:v>
                </c:pt>
                <c:pt idx="463">
                  <c:v>4177.84</c:v>
                </c:pt>
                <c:pt idx="464">
                  <c:v>3138.15</c:v>
                </c:pt>
                <c:pt idx="465">
                  <c:v>2790.92</c:v>
                </c:pt>
                <c:pt idx="466">
                  <c:v>2593.66</c:v>
                </c:pt>
                <c:pt idx="467">
                  <c:v>2461.3000000000002</c:v>
                </c:pt>
                <c:pt idx="468">
                  <c:v>2365.84</c:v>
                </c:pt>
                <c:pt idx="469">
                  <c:v>2483.7199999999998</c:v>
                </c:pt>
                <c:pt idx="470">
                  <c:v>2527.11</c:v>
                </c:pt>
                <c:pt idx="471">
                  <c:v>2949</c:v>
                </c:pt>
                <c:pt idx="472">
                  <c:v>2908.59</c:v>
                </c:pt>
                <c:pt idx="473">
                  <c:v>2976.22</c:v>
                </c:pt>
                <c:pt idx="474">
                  <c:v>2934.56</c:v>
                </c:pt>
                <c:pt idx="475">
                  <c:v>2946.63</c:v>
                </c:pt>
                <c:pt idx="476">
                  <c:v>3117.86</c:v>
                </c:pt>
                <c:pt idx="477">
                  <c:v>3253.74</c:v>
                </c:pt>
                <c:pt idx="478">
                  <c:v>3274</c:v>
                </c:pt>
                <c:pt idx="479">
                  <c:v>3015.35</c:v>
                </c:pt>
                <c:pt idx="480">
                  <c:v>3178.87</c:v>
                </c:pt>
                <c:pt idx="481">
                  <c:v>3200</c:v>
                </c:pt>
                <c:pt idx="482">
                  <c:v>3288.8</c:v>
                </c:pt>
                <c:pt idx="483">
                  <c:v>2949.09</c:v>
                </c:pt>
                <c:pt idx="484">
                  <c:v>2950.35</c:v>
                </c:pt>
                <c:pt idx="485">
                  <c:v>3184.47</c:v>
                </c:pt>
                <c:pt idx="486">
                  <c:v>3095.63</c:v>
                </c:pt>
                <c:pt idx="487">
                  <c:v>3361.34</c:v>
                </c:pt>
                <c:pt idx="488">
                  <c:v>3520.16</c:v>
                </c:pt>
                <c:pt idx="489">
                  <c:v>3509.79</c:v>
                </c:pt>
                <c:pt idx="490">
                  <c:v>3896.44</c:v>
                </c:pt>
                <c:pt idx="491">
                  <c:v>4020.13</c:v>
                </c:pt>
                <c:pt idx="492">
                  <c:v>4176.01</c:v>
                </c:pt>
                <c:pt idx="493">
                  <c:v>4275.3999999999996</c:v>
                </c:pt>
                <c:pt idx="494">
                  <c:v>4405.53</c:v>
                </c:pt>
                <c:pt idx="495">
                  <c:v>4176.5600000000004</c:v>
                </c:pt>
                <c:pt idx="496">
                  <c:v>3941.42</c:v>
                </c:pt>
                <c:pt idx="497">
                  <c:v>4033.64</c:v>
                </c:pt>
                <c:pt idx="498">
                  <c:v>4024.09</c:v>
                </c:pt>
                <c:pt idx="499">
                  <c:v>3462.75</c:v>
                </c:pt>
                <c:pt idx="500">
                  <c:v>3737.81</c:v>
                </c:pt>
                <c:pt idx="501">
                  <c:v>3692.85</c:v>
                </c:pt>
                <c:pt idx="502">
                  <c:v>3626.61</c:v>
                </c:pt>
                <c:pt idx="503">
                  <c:v>3750.96</c:v>
                </c:pt>
                <c:pt idx="504">
                  <c:v>3915.45</c:v>
                </c:pt>
                <c:pt idx="505">
                  <c:v>3814.26</c:v>
                </c:pt>
                <c:pt idx="506">
                  <c:v>3787.77</c:v>
                </c:pt>
                <c:pt idx="507">
                  <c:v>3354</c:v>
                </c:pt>
                <c:pt idx="508">
                  <c:v>3439.31</c:v>
                </c:pt>
                <c:pt idx="509">
                  <c:v>3637.63</c:v>
                </c:pt>
                <c:pt idx="510">
                  <c:v>3813.42</c:v>
                </c:pt>
                <c:pt idx="511">
                  <c:v>3827.91</c:v>
                </c:pt>
                <c:pt idx="512">
                  <c:v>3665.72</c:v>
                </c:pt>
                <c:pt idx="513">
                  <c:v>3732.89</c:v>
                </c:pt>
                <c:pt idx="514">
                  <c:v>3700.1</c:v>
                </c:pt>
                <c:pt idx="515">
                  <c:v>3846.88</c:v>
                </c:pt>
                <c:pt idx="516">
                  <c:v>3691.7</c:v>
                </c:pt>
                <c:pt idx="517">
                  <c:v>3706.7</c:v>
                </c:pt>
                <c:pt idx="518">
                  <c:v>3572.45</c:v>
                </c:pt>
                <c:pt idx="519">
                  <c:v>3513.28</c:v>
                </c:pt>
                <c:pt idx="520">
                  <c:v>3433.83</c:v>
                </c:pt>
                <c:pt idx="521">
                  <c:v>3548.67</c:v>
                </c:pt>
                <c:pt idx="522">
                  <c:v>3669.4</c:v>
                </c:pt>
                <c:pt idx="523">
                  <c:v>3582.18</c:v>
                </c:pt>
                <c:pt idx="524">
                  <c:v>3517.54</c:v>
                </c:pt>
                <c:pt idx="525">
                  <c:v>3477.69</c:v>
                </c:pt>
                <c:pt idx="526">
                  <c:v>3534.02</c:v>
                </c:pt>
                <c:pt idx="527">
                  <c:v>3489.85</c:v>
                </c:pt>
                <c:pt idx="528">
                  <c:v>3678.66</c:v>
                </c:pt>
                <c:pt idx="529">
                  <c:v>3707.99</c:v>
                </c:pt>
                <c:pt idx="530">
                  <c:v>3751.73</c:v>
                </c:pt>
                <c:pt idx="531">
                  <c:v>3686.81</c:v>
                </c:pt>
                <c:pt idx="532">
                  <c:v>3730.07</c:v>
                </c:pt>
                <c:pt idx="533">
                  <c:v>3541.58</c:v>
                </c:pt>
                <c:pt idx="534">
                  <c:v>3506.99</c:v>
                </c:pt>
                <c:pt idx="535">
                  <c:v>3275.15</c:v>
                </c:pt>
                <c:pt idx="536">
                  <c:v>3220.01</c:v>
                </c:pt>
                <c:pt idx="537">
                  <c:v>3009.76</c:v>
                </c:pt>
                <c:pt idx="538">
                  <c:v>2749</c:v>
                </c:pt>
                <c:pt idx="539">
                  <c:v>2600.69</c:v>
                </c:pt>
                <c:pt idx="540">
                  <c:v>2699.58</c:v>
                </c:pt>
                <c:pt idx="541">
                  <c:v>2551.33</c:v>
                </c:pt>
                <c:pt idx="542">
                  <c:v>2745.22</c:v>
                </c:pt>
                <c:pt idx="543">
                  <c:v>2678.97</c:v>
                </c:pt>
                <c:pt idx="544">
                  <c:v>2724.7</c:v>
                </c:pt>
                <c:pt idx="545">
                  <c:v>2409.96</c:v>
                </c:pt>
                <c:pt idx="546">
                  <c:v>2395.59</c:v>
                </c:pt>
                <c:pt idx="547">
                  <c:v>2287.64</c:v>
                </c:pt>
                <c:pt idx="548">
                  <c:v>2305.84</c:v>
                </c:pt>
                <c:pt idx="549">
                  <c:v>2130.79</c:v>
                </c:pt>
                <c:pt idx="550">
                  <c:v>2032.03</c:v>
                </c:pt>
                <c:pt idx="551">
                  <c:v>1953.17</c:v>
                </c:pt>
                <c:pt idx="552">
                  <c:v>1916.98</c:v>
                </c:pt>
                <c:pt idx="553">
                  <c:v>2013.58</c:v>
                </c:pt>
                <c:pt idx="554">
                  <c:v>2204.2199999999998</c:v>
                </c:pt>
                <c:pt idx="555" formatCode="#,##0.00">
                  <c:v>2201.7399999999998</c:v>
                </c:pt>
              </c:numCache>
            </c:numRef>
          </c:val>
          <c:smooth val="0"/>
          <c:extLst>
            <c:ext xmlns:c16="http://schemas.microsoft.com/office/drawing/2014/chart" uri="{C3380CC4-5D6E-409C-BE32-E72D297353CC}">
              <c16:uniqueId val="{00000001-B4A0-4FE8-89B1-518BD771AC75}"/>
            </c:ext>
          </c:extLst>
        </c:ser>
        <c:dLbls>
          <c:showLegendKey val="0"/>
          <c:showVal val="0"/>
          <c:showCatName val="0"/>
          <c:showSerName val="0"/>
          <c:showPercent val="0"/>
          <c:showBubbleSize val="0"/>
        </c:dLbls>
        <c:smooth val="0"/>
        <c:axId val="143127680"/>
        <c:axId val="143129216"/>
        <c:extLst>
          <c:ext xmlns:c15="http://schemas.microsoft.com/office/drawing/2012/chart" uri="{02D57815-91ED-43cb-92C2-25804820EDAC}">
            <c15:filteredLineSeries>
              <c15:ser>
                <c:idx val="0"/>
                <c:order val="0"/>
                <c:tx>
                  <c:strRef>
                    <c:extLst>
                      <c:ext uri="{02D57815-91ED-43cb-92C2-25804820EDAC}">
                        <c15:formulaRef>
                          <c15:sqref>Sheet1!$B$1</c15:sqref>
                        </c15:formulaRef>
                      </c:ext>
                    </c:extLst>
                    <c:strCache>
                      <c:ptCount val="1"/>
                      <c:pt idx="0">
                        <c:v>CRB</c:v>
                      </c:pt>
                    </c:strCache>
                  </c:strRef>
                </c:tx>
                <c:spPr>
                  <a:ln w="28575" cap="rnd">
                    <a:solidFill>
                      <a:schemeClr val="accent2">
                        <a:lumMod val="50000"/>
                      </a:schemeClr>
                    </a:solidFill>
                    <a:round/>
                  </a:ln>
                  <a:effectLst/>
                </c:spPr>
                <c:marker>
                  <c:symbol val="none"/>
                </c:marker>
                <c:cat>
                  <c:numRef>
                    <c:extLst>
                      <c:ext uri="{02D57815-91ED-43cb-92C2-25804820EDAC}">
                        <c15:formulaRef>
                          <c15:sqref>Sheet1!$A$2:$A$558</c15:sqref>
                        </c15:formulaRef>
                      </c:ext>
                    </c:extLst>
                    <c:numCache>
                      <c:formatCode>[$-409]mmm\-yy;@</c:formatCode>
                      <c:ptCount val="557"/>
                      <c:pt idx="0">
                        <c:v>25598</c:v>
                      </c:pt>
                      <c:pt idx="1">
                        <c:v>25626</c:v>
                      </c:pt>
                      <c:pt idx="2">
                        <c:v>25658</c:v>
                      </c:pt>
                      <c:pt idx="3">
                        <c:v>25688</c:v>
                      </c:pt>
                      <c:pt idx="4">
                        <c:v>25717</c:v>
                      </c:pt>
                      <c:pt idx="5">
                        <c:v>25749</c:v>
                      </c:pt>
                      <c:pt idx="6">
                        <c:v>25780</c:v>
                      </c:pt>
                      <c:pt idx="7">
                        <c:v>25811</c:v>
                      </c:pt>
                      <c:pt idx="8">
                        <c:v>25841</c:v>
                      </c:pt>
                      <c:pt idx="9">
                        <c:v>25871</c:v>
                      </c:pt>
                      <c:pt idx="10">
                        <c:v>25902</c:v>
                      </c:pt>
                      <c:pt idx="11">
                        <c:v>25933</c:v>
                      </c:pt>
                      <c:pt idx="12">
                        <c:v>25962</c:v>
                      </c:pt>
                      <c:pt idx="13">
                        <c:v>25990</c:v>
                      </c:pt>
                      <c:pt idx="14">
                        <c:v>26023</c:v>
                      </c:pt>
                      <c:pt idx="15">
                        <c:v>26053</c:v>
                      </c:pt>
                      <c:pt idx="16">
                        <c:v>26081</c:v>
                      </c:pt>
                      <c:pt idx="17">
                        <c:v>26114</c:v>
                      </c:pt>
                      <c:pt idx="18">
                        <c:v>26144</c:v>
                      </c:pt>
                      <c:pt idx="19">
                        <c:v>26176</c:v>
                      </c:pt>
                      <c:pt idx="20">
                        <c:v>26206</c:v>
                      </c:pt>
                      <c:pt idx="21">
                        <c:v>26235</c:v>
                      </c:pt>
                      <c:pt idx="22">
                        <c:v>26267</c:v>
                      </c:pt>
                      <c:pt idx="23">
                        <c:v>26298</c:v>
                      </c:pt>
                      <c:pt idx="24">
                        <c:v>26329</c:v>
                      </c:pt>
                      <c:pt idx="25">
                        <c:v>26358</c:v>
                      </c:pt>
                      <c:pt idx="26">
                        <c:v>26388</c:v>
                      </c:pt>
                      <c:pt idx="27">
                        <c:v>26417</c:v>
                      </c:pt>
                      <c:pt idx="28">
                        <c:v>26450</c:v>
                      </c:pt>
                      <c:pt idx="29">
                        <c:v>26480</c:v>
                      </c:pt>
                      <c:pt idx="30">
                        <c:v>26511</c:v>
                      </c:pt>
                      <c:pt idx="31">
                        <c:v>26542</c:v>
                      </c:pt>
                      <c:pt idx="32">
                        <c:v>26571</c:v>
                      </c:pt>
                      <c:pt idx="33">
                        <c:v>26603</c:v>
                      </c:pt>
                      <c:pt idx="34">
                        <c:v>26633</c:v>
                      </c:pt>
                      <c:pt idx="35">
                        <c:v>26662</c:v>
                      </c:pt>
                      <c:pt idx="36">
                        <c:v>26695</c:v>
                      </c:pt>
                      <c:pt idx="37">
                        <c:v>26723</c:v>
                      </c:pt>
                      <c:pt idx="38">
                        <c:v>26753</c:v>
                      </c:pt>
                      <c:pt idx="39">
                        <c:v>26784</c:v>
                      </c:pt>
                      <c:pt idx="40">
                        <c:v>26815</c:v>
                      </c:pt>
                      <c:pt idx="41">
                        <c:v>26844</c:v>
                      </c:pt>
                      <c:pt idx="42">
                        <c:v>26876</c:v>
                      </c:pt>
                      <c:pt idx="43">
                        <c:v>26907</c:v>
                      </c:pt>
                      <c:pt idx="44">
                        <c:v>26935</c:v>
                      </c:pt>
                      <c:pt idx="45">
                        <c:v>26968</c:v>
                      </c:pt>
                      <c:pt idx="46">
                        <c:v>26998</c:v>
                      </c:pt>
                      <c:pt idx="47">
                        <c:v>27029</c:v>
                      </c:pt>
                      <c:pt idx="48">
                        <c:v>27060</c:v>
                      </c:pt>
                      <c:pt idx="49">
                        <c:v>27088</c:v>
                      </c:pt>
                      <c:pt idx="50">
                        <c:v>27117</c:v>
                      </c:pt>
                      <c:pt idx="51">
                        <c:v>27149</c:v>
                      </c:pt>
                      <c:pt idx="52">
                        <c:v>27180</c:v>
                      </c:pt>
                      <c:pt idx="53">
                        <c:v>27208</c:v>
                      </c:pt>
                      <c:pt idx="54">
                        <c:v>27241</c:v>
                      </c:pt>
                      <c:pt idx="55">
                        <c:v>27271</c:v>
                      </c:pt>
                      <c:pt idx="56">
                        <c:v>27302</c:v>
                      </c:pt>
                      <c:pt idx="57">
                        <c:v>27333</c:v>
                      </c:pt>
                      <c:pt idx="58">
                        <c:v>27362</c:v>
                      </c:pt>
                      <c:pt idx="59">
                        <c:v>27394</c:v>
                      </c:pt>
                      <c:pt idx="60">
                        <c:v>27425</c:v>
                      </c:pt>
                      <c:pt idx="61">
                        <c:v>27453</c:v>
                      </c:pt>
                      <c:pt idx="62">
                        <c:v>27484</c:v>
                      </c:pt>
                      <c:pt idx="63">
                        <c:v>27514</c:v>
                      </c:pt>
                      <c:pt idx="64">
                        <c:v>27544</c:v>
                      </c:pt>
                      <c:pt idx="65">
                        <c:v>27575</c:v>
                      </c:pt>
                      <c:pt idx="66">
                        <c:v>27606</c:v>
                      </c:pt>
                      <c:pt idx="67">
                        <c:v>27635</c:v>
                      </c:pt>
                      <c:pt idx="68">
                        <c:v>27667</c:v>
                      </c:pt>
                      <c:pt idx="69">
                        <c:v>27698</c:v>
                      </c:pt>
                      <c:pt idx="70">
                        <c:v>27726</c:v>
                      </c:pt>
                      <c:pt idx="71">
                        <c:v>27759</c:v>
                      </c:pt>
                      <c:pt idx="72">
                        <c:v>27789</c:v>
                      </c:pt>
                      <c:pt idx="73">
                        <c:v>27817</c:v>
                      </c:pt>
                      <c:pt idx="74">
                        <c:v>27850</c:v>
                      </c:pt>
                      <c:pt idx="75">
                        <c:v>27880</c:v>
                      </c:pt>
                      <c:pt idx="76">
                        <c:v>27908</c:v>
                      </c:pt>
                      <c:pt idx="77">
                        <c:v>27941</c:v>
                      </c:pt>
                      <c:pt idx="78">
                        <c:v>27971</c:v>
                      </c:pt>
                      <c:pt idx="79">
                        <c:v>28003</c:v>
                      </c:pt>
                      <c:pt idx="80">
                        <c:v>28033</c:v>
                      </c:pt>
                      <c:pt idx="81">
                        <c:v>28062</c:v>
                      </c:pt>
                      <c:pt idx="82">
                        <c:v>28094</c:v>
                      </c:pt>
                      <c:pt idx="83">
                        <c:v>28125</c:v>
                      </c:pt>
                      <c:pt idx="84">
                        <c:v>28156</c:v>
                      </c:pt>
                      <c:pt idx="85">
                        <c:v>28184</c:v>
                      </c:pt>
                      <c:pt idx="86">
                        <c:v>28215</c:v>
                      </c:pt>
                      <c:pt idx="87">
                        <c:v>28244</c:v>
                      </c:pt>
                      <c:pt idx="88">
                        <c:v>28276</c:v>
                      </c:pt>
                      <c:pt idx="89">
                        <c:v>28306</c:v>
                      </c:pt>
                      <c:pt idx="90">
                        <c:v>28335</c:v>
                      </c:pt>
                      <c:pt idx="91">
                        <c:v>28368</c:v>
                      </c:pt>
                      <c:pt idx="92">
                        <c:v>28398</c:v>
                      </c:pt>
                      <c:pt idx="93">
                        <c:v>28429</c:v>
                      </c:pt>
                      <c:pt idx="94">
                        <c:v>28459</c:v>
                      </c:pt>
                      <c:pt idx="95">
                        <c:v>28489</c:v>
                      </c:pt>
                      <c:pt idx="96">
                        <c:v>28521</c:v>
                      </c:pt>
                      <c:pt idx="97">
                        <c:v>28549</c:v>
                      </c:pt>
                      <c:pt idx="98">
                        <c:v>28580</c:v>
                      </c:pt>
                      <c:pt idx="99">
                        <c:v>28608</c:v>
                      </c:pt>
                      <c:pt idx="100">
                        <c:v>28641</c:v>
                      </c:pt>
                      <c:pt idx="101">
                        <c:v>28671</c:v>
                      </c:pt>
                      <c:pt idx="102">
                        <c:v>28702</c:v>
                      </c:pt>
                      <c:pt idx="103">
                        <c:v>28733</c:v>
                      </c:pt>
                      <c:pt idx="104">
                        <c:v>28762</c:v>
                      </c:pt>
                      <c:pt idx="105">
                        <c:v>28794</c:v>
                      </c:pt>
                      <c:pt idx="106">
                        <c:v>28824</c:v>
                      </c:pt>
                      <c:pt idx="107">
                        <c:v>28853</c:v>
                      </c:pt>
                      <c:pt idx="108">
                        <c:v>28886</c:v>
                      </c:pt>
                      <c:pt idx="109">
                        <c:v>28914</c:v>
                      </c:pt>
                      <c:pt idx="110">
                        <c:v>28944</c:v>
                      </c:pt>
                      <c:pt idx="111">
                        <c:v>28975</c:v>
                      </c:pt>
                      <c:pt idx="112">
                        <c:v>29006</c:v>
                      </c:pt>
                      <c:pt idx="113">
                        <c:v>29035</c:v>
                      </c:pt>
                      <c:pt idx="114">
                        <c:v>29067</c:v>
                      </c:pt>
                      <c:pt idx="115">
                        <c:v>29098</c:v>
                      </c:pt>
                      <c:pt idx="116">
                        <c:v>29126</c:v>
                      </c:pt>
                      <c:pt idx="117">
                        <c:v>29159</c:v>
                      </c:pt>
                      <c:pt idx="118">
                        <c:v>29189</c:v>
                      </c:pt>
                      <c:pt idx="119">
                        <c:v>29220</c:v>
                      </c:pt>
                      <c:pt idx="120">
                        <c:v>29251</c:v>
                      </c:pt>
                      <c:pt idx="121">
                        <c:v>29280</c:v>
                      </c:pt>
                      <c:pt idx="122">
                        <c:v>29311</c:v>
                      </c:pt>
                      <c:pt idx="123">
                        <c:v>29341</c:v>
                      </c:pt>
                      <c:pt idx="124">
                        <c:v>29371</c:v>
                      </c:pt>
                      <c:pt idx="125">
                        <c:v>29402</c:v>
                      </c:pt>
                      <c:pt idx="126">
                        <c:v>29433</c:v>
                      </c:pt>
                      <c:pt idx="127">
                        <c:v>29462</c:v>
                      </c:pt>
                      <c:pt idx="128">
                        <c:v>29494</c:v>
                      </c:pt>
                      <c:pt idx="129">
                        <c:v>29525</c:v>
                      </c:pt>
                      <c:pt idx="130">
                        <c:v>29553</c:v>
                      </c:pt>
                      <c:pt idx="131">
                        <c:v>29586</c:v>
                      </c:pt>
                      <c:pt idx="132">
                        <c:v>29616</c:v>
                      </c:pt>
                      <c:pt idx="133">
                        <c:v>29644</c:v>
                      </c:pt>
                      <c:pt idx="134">
                        <c:v>29676</c:v>
                      </c:pt>
                      <c:pt idx="135">
                        <c:v>29706</c:v>
                      </c:pt>
                      <c:pt idx="136">
                        <c:v>29735</c:v>
                      </c:pt>
                      <c:pt idx="137">
                        <c:v>29767</c:v>
                      </c:pt>
                      <c:pt idx="138">
                        <c:v>29798</c:v>
                      </c:pt>
                      <c:pt idx="139">
                        <c:v>29829</c:v>
                      </c:pt>
                      <c:pt idx="140">
                        <c:v>29859</c:v>
                      </c:pt>
                      <c:pt idx="141">
                        <c:v>29889</c:v>
                      </c:pt>
                      <c:pt idx="142">
                        <c:v>29920</c:v>
                      </c:pt>
                      <c:pt idx="143">
                        <c:v>29951</c:v>
                      </c:pt>
                      <c:pt idx="144">
                        <c:v>29980</c:v>
                      </c:pt>
                      <c:pt idx="145">
                        <c:v>30008</c:v>
                      </c:pt>
                      <c:pt idx="146">
                        <c:v>30041</c:v>
                      </c:pt>
                      <c:pt idx="147">
                        <c:v>30071</c:v>
                      </c:pt>
                      <c:pt idx="148">
                        <c:v>30099</c:v>
                      </c:pt>
                      <c:pt idx="149">
                        <c:v>30132</c:v>
                      </c:pt>
                      <c:pt idx="150">
                        <c:v>30162</c:v>
                      </c:pt>
                      <c:pt idx="151">
                        <c:v>30194</c:v>
                      </c:pt>
                      <c:pt idx="152">
                        <c:v>30224</c:v>
                      </c:pt>
                      <c:pt idx="153">
                        <c:v>30253</c:v>
                      </c:pt>
                      <c:pt idx="154">
                        <c:v>30285</c:v>
                      </c:pt>
                      <c:pt idx="155">
                        <c:v>30316</c:v>
                      </c:pt>
                      <c:pt idx="156">
                        <c:v>30347</c:v>
                      </c:pt>
                      <c:pt idx="157">
                        <c:v>30375</c:v>
                      </c:pt>
                      <c:pt idx="158">
                        <c:v>30406</c:v>
                      </c:pt>
                      <c:pt idx="159">
                        <c:v>30435</c:v>
                      </c:pt>
                      <c:pt idx="160">
                        <c:v>30467</c:v>
                      </c:pt>
                      <c:pt idx="161">
                        <c:v>30497</c:v>
                      </c:pt>
                      <c:pt idx="162">
                        <c:v>30526</c:v>
                      </c:pt>
                      <c:pt idx="163">
                        <c:v>30559</c:v>
                      </c:pt>
                      <c:pt idx="164">
                        <c:v>30589</c:v>
                      </c:pt>
                      <c:pt idx="165">
                        <c:v>30620</c:v>
                      </c:pt>
                      <c:pt idx="166">
                        <c:v>30650</c:v>
                      </c:pt>
                      <c:pt idx="167">
                        <c:v>30680</c:v>
                      </c:pt>
                      <c:pt idx="168">
                        <c:v>30712</c:v>
                      </c:pt>
                      <c:pt idx="169">
                        <c:v>30741</c:v>
                      </c:pt>
                      <c:pt idx="170">
                        <c:v>30771</c:v>
                      </c:pt>
                      <c:pt idx="171">
                        <c:v>30802</c:v>
                      </c:pt>
                      <c:pt idx="172">
                        <c:v>30833</c:v>
                      </c:pt>
                      <c:pt idx="173">
                        <c:v>30862</c:v>
                      </c:pt>
                      <c:pt idx="174">
                        <c:v>30894</c:v>
                      </c:pt>
                      <c:pt idx="175">
                        <c:v>30925</c:v>
                      </c:pt>
                      <c:pt idx="176">
                        <c:v>30953</c:v>
                      </c:pt>
                      <c:pt idx="177">
                        <c:v>30986</c:v>
                      </c:pt>
                      <c:pt idx="178">
                        <c:v>31016</c:v>
                      </c:pt>
                      <c:pt idx="179">
                        <c:v>31047</c:v>
                      </c:pt>
                      <c:pt idx="180">
                        <c:v>31078</c:v>
                      </c:pt>
                      <c:pt idx="181">
                        <c:v>31106</c:v>
                      </c:pt>
                      <c:pt idx="182">
                        <c:v>31135</c:v>
                      </c:pt>
                      <c:pt idx="183">
                        <c:v>31167</c:v>
                      </c:pt>
                      <c:pt idx="184">
                        <c:v>31198</c:v>
                      </c:pt>
                      <c:pt idx="185">
                        <c:v>31226</c:v>
                      </c:pt>
                      <c:pt idx="186">
                        <c:v>31259</c:v>
                      </c:pt>
                      <c:pt idx="187">
                        <c:v>31289</c:v>
                      </c:pt>
                      <c:pt idx="188">
                        <c:v>31320</c:v>
                      </c:pt>
                      <c:pt idx="189">
                        <c:v>31351</c:v>
                      </c:pt>
                      <c:pt idx="190">
                        <c:v>31380</c:v>
                      </c:pt>
                      <c:pt idx="191">
                        <c:v>31412</c:v>
                      </c:pt>
                      <c:pt idx="192">
                        <c:v>31443</c:v>
                      </c:pt>
                      <c:pt idx="193">
                        <c:v>31471</c:v>
                      </c:pt>
                      <c:pt idx="194">
                        <c:v>31502</c:v>
                      </c:pt>
                      <c:pt idx="195">
                        <c:v>31532</c:v>
                      </c:pt>
                      <c:pt idx="196">
                        <c:v>31562</c:v>
                      </c:pt>
                      <c:pt idx="197">
                        <c:v>31593</c:v>
                      </c:pt>
                      <c:pt idx="198">
                        <c:v>31624</c:v>
                      </c:pt>
                      <c:pt idx="199">
                        <c:v>31653</c:v>
                      </c:pt>
                      <c:pt idx="200">
                        <c:v>31685</c:v>
                      </c:pt>
                      <c:pt idx="201">
                        <c:v>31716</c:v>
                      </c:pt>
                      <c:pt idx="202">
                        <c:v>31744</c:v>
                      </c:pt>
                      <c:pt idx="203">
                        <c:v>31777</c:v>
                      </c:pt>
                      <c:pt idx="204">
                        <c:v>31807</c:v>
                      </c:pt>
                      <c:pt idx="205">
                        <c:v>31835</c:v>
                      </c:pt>
                      <c:pt idx="206">
                        <c:v>31867</c:v>
                      </c:pt>
                      <c:pt idx="207">
                        <c:v>31897</c:v>
                      </c:pt>
                      <c:pt idx="208">
                        <c:v>31926</c:v>
                      </c:pt>
                      <c:pt idx="209">
                        <c:v>31958</c:v>
                      </c:pt>
                      <c:pt idx="210">
                        <c:v>31989</c:v>
                      </c:pt>
                      <c:pt idx="211">
                        <c:v>32020</c:v>
                      </c:pt>
                      <c:pt idx="212">
                        <c:v>32050</c:v>
                      </c:pt>
                      <c:pt idx="213">
                        <c:v>32080</c:v>
                      </c:pt>
                      <c:pt idx="214">
                        <c:v>32111</c:v>
                      </c:pt>
                      <c:pt idx="215">
                        <c:v>32142</c:v>
                      </c:pt>
                      <c:pt idx="216">
                        <c:v>32171</c:v>
                      </c:pt>
                      <c:pt idx="217">
                        <c:v>32202</c:v>
                      </c:pt>
                      <c:pt idx="218">
                        <c:v>32233</c:v>
                      </c:pt>
                      <c:pt idx="219">
                        <c:v>32262</c:v>
                      </c:pt>
                      <c:pt idx="220">
                        <c:v>32294</c:v>
                      </c:pt>
                      <c:pt idx="221">
                        <c:v>32324</c:v>
                      </c:pt>
                      <c:pt idx="222">
                        <c:v>32353</c:v>
                      </c:pt>
                      <c:pt idx="223">
                        <c:v>32386</c:v>
                      </c:pt>
                      <c:pt idx="224">
                        <c:v>32416</c:v>
                      </c:pt>
                      <c:pt idx="225">
                        <c:v>32447</c:v>
                      </c:pt>
                      <c:pt idx="226">
                        <c:v>32477</c:v>
                      </c:pt>
                      <c:pt idx="227">
                        <c:v>32507</c:v>
                      </c:pt>
                      <c:pt idx="228">
                        <c:v>32539</c:v>
                      </c:pt>
                      <c:pt idx="229">
                        <c:v>32567</c:v>
                      </c:pt>
                      <c:pt idx="230">
                        <c:v>32598</c:v>
                      </c:pt>
                      <c:pt idx="231">
                        <c:v>32626</c:v>
                      </c:pt>
                      <c:pt idx="232">
                        <c:v>32659</c:v>
                      </c:pt>
                      <c:pt idx="233">
                        <c:v>32689</c:v>
                      </c:pt>
                      <c:pt idx="234">
                        <c:v>32720</c:v>
                      </c:pt>
                      <c:pt idx="235">
                        <c:v>32751</c:v>
                      </c:pt>
                      <c:pt idx="236">
                        <c:v>32780</c:v>
                      </c:pt>
                      <c:pt idx="237">
                        <c:v>32812</c:v>
                      </c:pt>
                      <c:pt idx="238">
                        <c:v>32842</c:v>
                      </c:pt>
                      <c:pt idx="239">
                        <c:v>32871</c:v>
                      </c:pt>
                      <c:pt idx="240">
                        <c:v>32904</c:v>
                      </c:pt>
                      <c:pt idx="241">
                        <c:v>32932</c:v>
                      </c:pt>
                      <c:pt idx="242">
                        <c:v>32962</c:v>
                      </c:pt>
                      <c:pt idx="243">
                        <c:v>32993</c:v>
                      </c:pt>
                      <c:pt idx="244">
                        <c:v>33024</c:v>
                      </c:pt>
                      <c:pt idx="245">
                        <c:v>33053</c:v>
                      </c:pt>
                      <c:pt idx="246">
                        <c:v>33085</c:v>
                      </c:pt>
                      <c:pt idx="247">
                        <c:v>33116</c:v>
                      </c:pt>
                      <c:pt idx="248">
                        <c:v>33144</c:v>
                      </c:pt>
                      <c:pt idx="249">
                        <c:v>33177</c:v>
                      </c:pt>
                      <c:pt idx="250">
                        <c:v>33207</c:v>
                      </c:pt>
                      <c:pt idx="251">
                        <c:v>33238</c:v>
                      </c:pt>
                      <c:pt idx="252">
                        <c:v>33269</c:v>
                      </c:pt>
                      <c:pt idx="253">
                        <c:v>33297</c:v>
                      </c:pt>
                      <c:pt idx="254">
                        <c:v>33325</c:v>
                      </c:pt>
                      <c:pt idx="255">
                        <c:v>33358</c:v>
                      </c:pt>
                      <c:pt idx="256">
                        <c:v>33389</c:v>
                      </c:pt>
                      <c:pt idx="257">
                        <c:v>33417</c:v>
                      </c:pt>
                      <c:pt idx="258">
                        <c:v>33450</c:v>
                      </c:pt>
                      <c:pt idx="259">
                        <c:v>33480</c:v>
                      </c:pt>
                      <c:pt idx="260">
                        <c:v>33511</c:v>
                      </c:pt>
                      <c:pt idx="261">
                        <c:v>33542</c:v>
                      </c:pt>
                      <c:pt idx="262">
                        <c:v>33571</c:v>
                      </c:pt>
                      <c:pt idx="263">
                        <c:v>33603</c:v>
                      </c:pt>
                      <c:pt idx="264">
                        <c:v>33634</c:v>
                      </c:pt>
                      <c:pt idx="265">
                        <c:v>33662</c:v>
                      </c:pt>
                      <c:pt idx="266">
                        <c:v>33694</c:v>
                      </c:pt>
                      <c:pt idx="267">
                        <c:v>33724</c:v>
                      </c:pt>
                      <c:pt idx="268">
                        <c:v>33753</c:v>
                      </c:pt>
                      <c:pt idx="269">
                        <c:v>33785</c:v>
                      </c:pt>
                      <c:pt idx="270">
                        <c:v>33816</c:v>
                      </c:pt>
                      <c:pt idx="271">
                        <c:v>33847</c:v>
                      </c:pt>
                      <c:pt idx="272">
                        <c:v>33877</c:v>
                      </c:pt>
                      <c:pt idx="273">
                        <c:v>33907</c:v>
                      </c:pt>
                      <c:pt idx="274">
                        <c:v>33938</c:v>
                      </c:pt>
                      <c:pt idx="275">
                        <c:v>33969</c:v>
                      </c:pt>
                      <c:pt idx="276">
                        <c:v>33998</c:v>
                      </c:pt>
                      <c:pt idx="277">
                        <c:v>34026</c:v>
                      </c:pt>
                      <c:pt idx="278">
                        <c:v>34059</c:v>
                      </c:pt>
                      <c:pt idx="279">
                        <c:v>34089</c:v>
                      </c:pt>
                      <c:pt idx="280">
                        <c:v>34117</c:v>
                      </c:pt>
                      <c:pt idx="281">
                        <c:v>34150</c:v>
                      </c:pt>
                      <c:pt idx="282">
                        <c:v>34180</c:v>
                      </c:pt>
                      <c:pt idx="283">
                        <c:v>34212</c:v>
                      </c:pt>
                      <c:pt idx="284">
                        <c:v>34242</c:v>
                      </c:pt>
                      <c:pt idx="285">
                        <c:v>34271</c:v>
                      </c:pt>
                      <c:pt idx="286">
                        <c:v>34303</c:v>
                      </c:pt>
                      <c:pt idx="287">
                        <c:v>34334</c:v>
                      </c:pt>
                      <c:pt idx="288">
                        <c:v>34365</c:v>
                      </c:pt>
                      <c:pt idx="289">
                        <c:v>34393</c:v>
                      </c:pt>
                      <c:pt idx="290">
                        <c:v>34424</c:v>
                      </c:pt>
                      <c:pt idx="291">
                        <c:v>34453</c:v>
                      </c:pt>
                      <c:pt idx="292">
                        <c:v>34485</c:v>
                      </c:pt>
                      <c:pt idx="293">
                        <c:v>34515</c:v>
                      </c:pt>
                      <c:pt idx="294">
                        <c:v>34544</c:v>
                      </c:pt>
                      <c:pt idx="295">
                        <c:v>34577</c:v>
                      </c:pt>
                      <c:pt idx="296">
                        <c:v>34607</c:v>
                      </c:pt>
                      <c:pt idx="297">
                        <c:v>34638</c:v>
                      </c:pt>
                      <c:pt idx="298">
                        <c:v>34668</c:v>
                      </c:pt>
                      <c:pt idx="299">
                        <c:v>34698</c:v>
                      </c:pt>
                      <c:pt idx="300">
                        <c:v>34730</c:v>
                      </c:pt>
                      <c:pt idx="301">
                        <c:v>34758</c:v>
                      </c:pt>
                      <c:pt idx="302">
                        <c:v>34789</c:v>
                      </c:pt>
                      <c:pt idx="303">
                        <c:v>34817</c:v>
                      </c:pt>
                      <c:pt idx="304">
                        <c:v>34850</c:v>
                      </c:pt>
                      <c:pt idx="305">
                        <c:v>34880</c:v>
                      </c:pt>
                      <c:pt idx="306">
                        <c:v>34911</c:v>
                      </c:pt>
                      <c:pt idx="307">
                        <c:v>34942</c:v>
                      </c:pt>
                      <c:pt idx="308">
                        <c:v>34971</c:v>
                      </c:pt>
                      <c:pt idx="309">
                        <c:v>35003</c:v>
                      </c:pt>
                      <c:pt idx="310">
                        <c:v>35033</c:v>
                      </c:pt>
                      <c:pt idx="311">
                        <c:v>35062</c:v>
                      </c:pt>
                      <c:pt idx="312">
                        <c:v>35095</c:v>
                      </c:pt>
                      <c:pt idx="313">
                        <c:v>35124</c:v>
                      </c:pt>
                      <c:pt idx="314">
                        <c:v>35153</c:v>
                      </c:pt>
                      <c:pt idx="315">
                        <c:v>35185</c:v>
                      </c:pt>
                      <c:pt idx="316">
                        <c:v>35216</c:v>
                      </c:pt>
                      <c:pt idx="317">
                        <c:v>35244</c:v>
                      </c:pt>
                      <c:pt idx="318">
                        <c:v>35277</c:v>
                      </c:pt>
                      <c:pt idx="319">
                        <c:v>35307</c:v>
                      </c:pt>
                      <c:pt idx="320">
                        <c:v>35338</c:v>
                      </c:pt>
                      <c:pt idx="321">
                        <c:v>35369</c:v>
                      </c:pt>
                      <c:pt idx="322">
                        <c:v>35398</c:v>
                      </c:pt>
                      <c:pt idx="323">
                        <c:v>35430</c:v>
                      </c:pt>
                      <c:pt idx="324">
                        <c:v>35461</c:v>
                      </c:pt>
                      <c:pt idx="325">
                        <c:v>35489</c:v>
                      </c:pt>
                      <c:pt idx="326">
                        <c:v>35520</c:v>
                      </c:pt>
                      <c:pt idx="327">
                        <c:v>35550</c:v>
                      </c:pt>
                      <c:pt idx="328">
                        <c:v>35580</c:v>
                      </c:pt>
                      <c:pt idx="329">
                        <c:v>35611</c:v>
                      </c:pt>
                      <c:pt idx="330">
                        <c:v>35642</c:v>
                      </c:pt>
                      <c:pt idx="331">
                        <c:v>35671</c:v>
                      </c:pt>
                      <c:pt idx="332">
                        <c:v>35703</c:v>
                      </c:pt>
                      <c:pt idx="333">
                        <c:v>35734</c:v>
                      </c:pt>
                      <c:pt idx="334">
                        <c:v>35762</c:v>
                      </c:pt>
                      <c:pt idx="335">
                        <c:v>35795</c:v>
                      </c:pt>
                      <c:pt idx="336">
                        <c:v>35826</c:v>
                      </c:pt>
                      <c:pt idx="337">
                        <c:v>35853</c:v>
                      </c:pt>
                      <c:pt idx="338">
                        <c:v>35885</c:v>
                      </c:pt>
                      <c:pt idx="339">
                        <c:v>35915</c:v>
                      </c:pt>
                      <c:pt idx="340">
                        <c:v>35944</c:v>
                      </c:pt>
                      <c:pt idx="341">
                        <c:v>35976</c:v>
                      </c:pt>
                      <c:pt idx="342">
                        <c:v>36007</c:v>
                      </c:pt>
                      <c:pt idx="343">
                        <c:v>36038</c:v>
                      </c:pt>
                      <c:pt idx="344">
                        <c:v>36068</c:v>
                      </c:pt>
                      <c:pt idx="345">
                        <c:v>36098</c:v>
                      </c:pt>
                      <c:pt idx="346">
                        <c:v>36129</c:v>
                      </c:pt>
                      <c:pt idx="347">
                        <c:v>36160</c:v>
                      </c:pt>
                      <c:pt idx="348">
                        <c:v>36189</c:v>
                      </c:pt>
                      <c:pt idx="349">
                        <c:v>36217</c:v>
                      </c:pt>
                      <c:pt idx="350">
                        <c:v>36250</c:v>
                      </c:pt>
                      <c:pt idx="351">
                        <c:v>36280</c:v>
                      </c:pt>
                      <c:pt idx="352">
                        <c:v>36308</c:v>
                      </c:pt>
                      <c:pt idx="353">
                        <c:v>36341</c:v>
                      </c:pt>
                      <c:pt idx="354">
                        <c:v>36371</c:v>
                      </c:pt>
                      <c:pt idx="355">
                        <c:v>36403</c:v>
                      </c:pt>
                      <c:pt idx="356">
                        <c:v>36433</c:v>
                      </c:pt>
                      <c:pt idx="357">
                        <c:v>36462</c:v>
                      </c:pt>
                      <c:pt idx="358">
                        <c:v>36494</c:v>
                      </c:pt>
                      <c:pt idx="359">
                        <c:v>36525</c:v>
                      </c:pt>
                      <c:pt idx="360">
                        <c:v>36556</c:v>
                      </c:pt>
                      <c:pt idx="361">
                        <c:v>36585</c:v>
                      </c:pt>
                      <c:pt idx="362">
                        <c:v>36616</c:v>
                      </c:pt>
                      <c:pt idx="363">
                        <c:v>36644</c:v>
                      </c:pt>
                      <c:pt idx="364">
                        <c:v>36677</c:v>
                      </c:pt>
                      <c:pt idx="365">
                        <c:v>36707</c:v>
                      </c:pt>
                      <c:pt idx="366">
                        <c:v>36738</c:v>
                      </c:pt>
                      <c:pt idx="367">
                        <c:v>36769</c:v>
                      </c:pt>
                      <c:pt idx="368">
                        <c:v>36798</c:v>
                      </c:pt>
                      <c:pt idx="369">
                        <c:v>36830</c:v>
                      </c:pt>
                      <c:pt idx="370">
                        <c:v>36860</c:v>
                      </c:pt>
                      <c:pt idx="371">
                        <c:v>36889</c:v>
                      </c:pt>
                      <c:pt idx="372">
                        <c:v>36922</c:v>
                      </c:pt>
                      <c:pt idx="373">
                        <c:v>36950</c:v>
                      </c:pt>
                      <c:pt idx="374">
                        <c:v>36980</c:v>
                      </c:pt>
                      <c:pt idx="375">
                        <c:v>37011</c:v>
                      </c:pt>
                      <c:pt idx="376">
                        <c:v>37042</c:v>
                      </c:pt>
                      <c:pt idx="377">
                        <c:v>37071</c:v>
                      </c:pt>
                      <c:pt idx="378">
                        <c:v>37103</c:v>
                      </c:pt>
                      <c:pt idx="379">
                        <c:v>37134</c:v>
                      </c:pt>
                      <c:pt idx="380">
                        <c:v>37162</c:v>
                      </c:pt>
                      <c:pt idx="381">
                        <c:v>37195</c:v>
                      </c:pt>
                      <c:pt idx="382">
                        <c:v>37225</c:v>
                      </c:pt>
                      <c:pt idx="383">
                        <c:v>37253</c:v>
                      </c:pt>
                      <c:pt idx="384">
                        <c:v>37287</c:v>
                      </c:pt>
                      <c:pt idx="385">
                        <c:v>37315</c:v>
                      </c:pt>
                      <c:pt idx="386">
                        <c:v>37344</c:v>
                      </c:pt>
                      <c:pt idx="387">
                        <c:v>37376</c:v>
                      </c:pt>
                      <c:pt idx="388">
                        <c:v>37407</c:v>
                      </c:pt>
                      <c:pt idx="389">
                        <c:v>37435</c:v>
                      </c:pt>
                      <c:pt idx="390">
                        <c:v>37468</c:v>
                      </c:pt>
                      <c:pt idx="391">
                        <c:v>37498</c:v>
                      </c:pt>
                      <c:pt idx="392">
                        <c:v>37529</c:v>
                      </c:pt>
                      <c:pt idx="393">
                        <c:v>37560</c:v>
                      </c:pt>
                      <c:pt idx="394">
                        <c:v>37589</c:v>
                      </c:pt>
                      <c:pt idx="395">
                        <c:v>37621</c:v>
                      </c:pt>
                      <c:pt idx="396">
                        <c:v>37652</c:v>
                      </c:pt>
                      <c:pt idx="397">
                        <c:v>37680</c:v>
                      </c:pt>
                      <c:pt idx="398">
                        <c:v>37711</c:v>
                      </c:pt>
                      <c:pt idx="399">
                        <c:v>37741</c:v>
                      </c:pt>
                      <c:pt idx="400">
                        <c:v>37771</c:v>
                      </c:pt>
                      <c:pt idx="401">
                        <c:v>37802</c:v>
                      </c:pt>
                      <c:pt idx="402">
                        <c:v>37833</c:v>
                      </c:pt>
                      <c:pt idx="403">
                        <c:v>37862</c:v>
                      </c:pt>
                      <c:pt idx="404">
                        <c:v>37894</c:v>
                      </c:pt>
                      <c:pt idx="405">
                        <c:v>37925</c:v>
                      </c:pt>
                      <c:pt idx="406">
                        <c:v>37951</c:v>
                      </c:pt>
                      <c:pt idx="407">
                        <c:v>37986</c:v>
                      </c:pt>
                      <c:pt idx="408">
                        <c:v>38016</c:v>
                      </c:pt>
                      <c:pt idx="409">
                        <c:v>38044</c:v>
                      </c:pt>
                      <c:pt idx="410">
                        <c:v>38077</c:v>
                      </c:pt>
                      <c:pt idx="411">
                        <c:v>38107</c:v>
                      </c:pt>
                      <c:pt idx="412">
                        <c:v>38135</c:v>
                      </c:pt>
                      <c:pt idx="413">
                        <c:v>38168</c:v>
                      </c:pt>
                      <c:pt idx="414">
                        <c:v>38198</c:v>
                      </c:pt>
                      <c:pt idx="415">
                        <c:v>38230</c:v>
                      </c:pt>
                      <c:pt idx="416">
                        <c:v>38260</c:v>
                      </c:pt>
                      <c:pt idx="417">
                        <c:v>38289</c:v>
                      </c:pt>
                      <c:pt idx="418">
                        <c:v>38321</c:v>
                      </c:pt>
                      <c:pt idx="419">
                        <c:v>38352</c:v>
                      </c:pt>
                      <c:pt idx="420">
                        <c:v>38383</c:v>
                      </c:pt>
                      <c:pt idx="421">
                        <c:v>38411</c:v>
                      </c:pt>
                      <c:pt idx="422">
                        <c:v>38442</c:v>
                      </c:pt>
                      <c:pt idx="423">
                        <c:v>38471</c:v>
                      </c:pt>
                      <c:pt idx="424">
                        <c:v>38503</c:v>
                      </c:pt>
                      <c:pt idx="425">
                        <c:v>38533</c:v>
                      </c:pt>
                      <c:pt idx="426">
                        <c:v>38562</c:v>
                      </c:pt>
                      <c:pt idx="427">
                        <c:v>38595</c:v>
                      </c:pt>
                      <c:pt idx="428">
                        <c:v>38625</c:v>
                      </c:pt>
                      <c:pt idx="429">
                        <c:v>38656</c:v>
                      </c:pt>
                      <c:pt idx="430">
                        <c:v>38686</c:v>
                      </c:pt>
                      <c:pt idx="431">
                        <c:v>38716</c:v>
                      </c:pt>
                      <c:pt idx="432">
                        <c:v>38748</c:v>
                      </c:pt>
                      <c:pt idx="433">
                        <c:v>38776</c:v>
                      </c:pt>
                      <c:pt idx="434">
                        <c:v>38807</c:v>
                      </c:pt>
                      <c:pt idx="435">
                        <c:v>38835</c:v>
                      </c:pt>
                      <c:pt idx="436">
                        <c:v>38868</c:v>
                      </c:pt>
                      <c:pt idx="437">
                        <c:v>38898</c:v>
                      </c:pt>
                      <c:pt idx="438">
                        <c:v>38929</c:v>
                      </c:pt>
                      <c:pt idx="439">
                        <c:v>38960</c:v>
                      </c:pt>
                      <c:pt idx="440">
                        <c:v>38989</c:v>
                      </c:pt>
                      <c:pt idx="441">
                        <c:v>39021</c:v>
                      </c:pt>
                      <c:pt idx="442">
                        <c:v>39051</c:v>
                      </c:pt>
                      <c:pt idx="443">
                        <c:v>39080</c:v>
                      </c:pt>
                      <c:pt idx="444">
                        <c:v>39113</c:v>
                      </c:pt>
                      <c:pt idx="445">
                        <c:v>39141</c:v>
                      </c:pt>
                      <c:pt idx="446">
                        <c:v>39171</c:v>
                      </c:pt>
                      <c:pt idx="447">
                        <c:v>39202</c:v>
                      </c:pt>
                      <c:pt idx="448">
                        <c:v>39233</c:v>
                      </c:pt>
                      <c:pt idx="449">
                        <c:v>39262</c:v>
                      </c:pt>
                      <c:pt idx="450">
                        <c:v>39294</c:v>
                      </c:pt>
                      <c:pt idx="451">
                        <c:v>39325</c:v>
                      </c:pt>
                      <c:pt idx="452">
                        <c:v>39353</c:v>
                      </c:pt>
                      <c:pt idx="453">
                        <c:v>39386</c:v>
                      </c:pt>
                      <c:pt idx="454">
                        <c:v>39416</c:v>
                      </c:pt>
                      <c:pt idx="455">
                        <c:v>39447</c:v>
                      </c:pt>
                      <c:pt idx="456">
                        <c:v>39478</c:v>
                      </c:pt>
                      <c:pt idx="457">
                        <c:v>39507</c:v>
                      </c:pt>
                      <c:pt idx="458">
                        <c:v>39538</c:v>
                      </c:pt>
                      <c:pt idx="459">
                        <c:v>39568</c:v>
                      </c:pt>
                      <c:pt idx="460">
                        <c:v>39598</c:v>
                      </c:pt>
                      <c:pt idx="461">
                        <c:v>39629</c:v>
                      </c:pt>
                      <c:pt idx="462">
                        <c:v>39660</c:v>
                      </c:pt>
                      <c:pt idx="463">
                        <c:v>39689</c:v>
                      </c:pt>
                      <c:pt idx="464">
                        <c:v>39721</c:v>
                      </c:pt>
                      <c:pt idx="465">
                        <c:v>39752</c:v>
                      </c:pt>
                      <c:pt idx="466">
                        <c:v>39780</c:v>
                      </c:pt>
                      <c:pt idx="467">
                        <c:v>39813</c:v>
                      </c:pt>
                      <c:pt idx="468">
                        <c:v>39814</c:v>
                      </c:pt>
                      <c:pt idx="469">
                        <c:v>39845</c:v>
                      </c:pt>
                      <c:pt idx="470">
                        <c:v>39873</c:v>
                      </c:pt>
                      <c:pt idx="471">
                        <c:v>39904</c:v>
                      </c:pt>
                      <c:pt idx="472">
                        <c:v>39934</c:v>
                      </c:pt>
                      <c:pt idx="473">
                        <c:v>39965</c:v>
                      </c:pt>
                      <c:pt idx="474">
                        <c:v>39995</c:v>
                      </c:pt>
                      <c:pt idx="475">
                        <c:v>40026</c:v>
                      </c:pt>
                      <c:pt idx="476">
                        <c:v>40057</c:v>
                      </c:pt>
                      <c:pt idx="477">
                        <c:v>40087</c:v>
                      </c:pt>
                      <c:pt idx="478">
                        <c:v>40118</c:v>
                      </c:pt>
                      <c:pt idx="479">
                        <c:v>40148</c:v>
                      </c:pt>
                      <c:pt idx="480">
                        <c:v>40179</c:v>
                      </c:pt>
                      <c:pt idx="481" formatCode="mmm\-yy">
                        <c:v>40210</c:v>
                      </c:pt>
                      <c:pt idx="482" formatCode="mmm\-yy">
                        <c:v>40238</c:v>
                      </c:pt>
                      <c:pt idx="483" formatCode="mmm\-yy">
                        <c:v>40269</c:v>
                      </c:pt>
                      <c:pt idx="484" formatCode="mmm\-yy">
                        <c:v>40299</c:v>
                      </c:pt>
                      <c:pt idx="485" formatCode="mmm\-yy">
                        <c:v>40330</c:v>
                      </c:pt>
                      <c:pt idx="486" formatCode="mmm\-yy">
                        <c:v>40360</c:v>
                      </c:pt>
                      <c:pt idx="487" formatCode="mmm\-yy">
                        <c:v>40391</c:v>
                      </c:pt>
                      <c:pt idx="488" formatCode="mmm\-yy">
                        <c:v>40422</c:v>
                      </c:pt>
                      <c:pt idx="489" formatCode="mmm\-yy">
                        <c:v>40452</c:v>
                      </c:pt>
                      <c:pt idx="490" formatCode="mmm\-yy">
                        <c:v>40483</c:v>
                      </c:pt>
                      <c:pt idx="491" formatCode="mmm\-yy">
                        <c:v>40513</c:v>
                      </c:pt>
                      <c:pt idx="492" formatCode="mmm\-yy">
                        <c:v>40544</c:v>
                      </c:pt>
                      <c:pt idx="493" formatCode="mmm\-yy">
                        <c:v>40575</c:v>
                      </c:pt>
                      <c:pt idx="494" formatCode="mmm\-yy">
                        <c:v>40603</c:v>
                      </c:pt>
                      <c:pt idx="495" formatCode="mmm\-yy">
                        <c:v>40634</c:v>
                      </c:pt>
                      <c:pt idx="496" formatCode="mmm\-yy">
                        <c:v>40664</c:v>
                      </c:pt>
                      <c:pt idx="497" formatCode="mmm\-yy">
                        <c:v>40695</c:v>
                      </c:pt>
                      <c:pt idx="498" formatCode="mmm\-yy">
                        <c:v>40725</c:v>
                      </c:pt>
                      <c:pt idx="499" formatCode="mmm\-yy">
                        <c:v>40756</c:v>
                      </c:pt>
                      <c:pt idx="500" formatCode="mmm\-yy">
                        <c:v>40787</c:v>
                      </c:pt>
                      <c:pt idx="501" formatCode="mmm\-yy">
                        <c:v>40817</c:v>
                      </c:pt>
                      <c:pt idx="502" formatCode="mmm\-yy">
                        <c:v>40848</c:v>
                      </c:pt>
                      <c:pt idx="503" formatCode="mmm\-yy">
                        <c:v>40878</c:v>
                      </c:pt>
                      <c:pt idx="504">
                        <c:v>40909</c:v>
                      </c:pt>
                      <c:pt idx="505">
                        <c:v>40940</c:v>
                      </c:pt>
                      <c:pt idx="506">
                        <c:v>40969</c:v>
                      </c:pt>
                      <c:pt idx="507">
                        <c:v>41000</c:v>
                      </c:pt>
                      <c:pt idx="508">
                        <c:v>41030</c:v>
                      </c:pt>
                      <c:pt idx="509">
                        <c:v>41061</c:v>
                      </c:pt>
                      <c:pt idx="510">
                        <c:v>41091</c:v>
                      </c:pt>
                      <c:pt idx="511">
                        <c:v>41122</c:v>
                      </c:pt>
                      <c:pt idx="512">
                        <c:v>41153</c:v>
                      </c:pt>
                      <c:pt idx="513">
                        <c:v>41183</c:v>
                      </c:pt>
                      <c:pt idx="514">
                        <c:v>41214</c:v>
                      </c:pt>
                      <c:pt idx="515">
                        <c:v>41244</c:v>
                      </c:pt>
                      <c:pt idx="516">
                        <c:v>41275</c:v>
                      </c:pt>
                      <c:pt idx="517">
                        <c:v>41306</c:v>
                      </c:pt>
                      <c:pt idx="518">
                        <c:v>41334</c:v>
                      </c:pt>
                      <c:pt idx="519">
                        <c:v>41365</c:v>
                      </c:pt>
                      <c:pt idx="520">
                        <c:v>41395</c:v>
                      </c:pt>
                      <c:pt idx="521">
                        <c:v>41455</c:v>
                      </c:pt>
                      <c:pt idx="522">
                        <c:v>41486</c:v>
                      </c:pt>
                      <c:pt idx="523">
                        <c:v>41517</c:v>
                      </c:pt>
                      <c:pt idx="524">
                        <c:v>41547</c:v>
                      </c:pt>
                      <c:pt idx="525">
                        <c:v>41578</c:v>
                      </c:pt>
                      <c:pt idx="526">
                        <c:v>41608</c:v>
                      </c:pt>
                      <c:pt idx="527">
                        <c:v>41639</c:v>
                      </c:pt>
                      <c:pt idx="528">
                        <c:v>41670</c:v>
                      </c:pt>
                      <c:pt idx="529">
                        <c:v>41698</c:v>
                      </c:pt>
                      <c:pt idx="530">
                        <c:v>41729</c:v>
                      </c:pt>
                      <c:pt idx="531">
                        <c:v>41759</c:v>
                      </c:pt>
                      <c:pt idx="532">
                        <c:v>41790</c:v>
                      </c:pt>
                      <c:pt idx="533">
                        <c:v>41820</c:v>
                      </c:pt>
                      <c:pt idx="534">
                        <c:v>41851</c:v>
                      </c:pt>
                      <c:pt idx="535">
                        <c:v>41882</c:v>
                      </c:pt>
                      <c:pt idx="536">
                        <c:v>41912</c:v>
                      </c:pt>
                      <c:pt idx="537">
                        <c:v>41943</c:v>
                      </c:pt>
                      <c:pt idx="538">
                        <c:v>41973</c:v>
                      </c:pt>
                      <c:pt idx="539">
                        <c:v>42004</c:v>
                      </c:pt>
                      <c:pt idx="540">
                        <c:v>42035</c:v>
                      </c:pt>
                      <c:pt idx="541">
                        <c:v>42063</c:v>
                      </c:pt>
                      <c:pt idx="542">
                        <c:v>42094</c:v>
                      </c:pt>
                      <c:pt idx="543">
                        <c:v>42124</c:v>
                      </c:pt>
                      <c:pt idx="544">
                        <c:v>42155</c:v>
                      </c:pt>
                      <c:pt idx="545">
                        <c:v>42185</c:v>
                      </c:pt>
                      <c:pt idx="546">
                        <c:v>42216</c:v>
                      </c:pt>
                      <c:pt idx="547">
                        <c:v>42247</c:v>
                      </c:pt>
                      <c:pt idx="548">
                        <c:v>42277</c:v>
                      </c:pt>
                      <c:pt idx="549">
                        <c:v>42308</c:v>
                      </c:pt>
                      <c:pt idx="550">
                        <c:v>42338</c:v>
                      </c:pt>
                      <c:pt idx="551">
                        <c:v>42369</c:v>
                      </c:pt>
                      <c:pt idx="552">
                        <c:v>42400</c:v>
                      </c:pt>
                      <c:pt idx="553">
                        <c:v>42429</c:v>
                      </c:pt>
                      <c:pt idx="554">
                        <c:v>42460</c:v>
                      </c:pt>
                      <c:pt idx="555">
                        <c:v>42490</c:v>
                      </c:pt>
                      <c:pt idx="556">
                        <c:v>42521</c:v>
                      </c:pt>
                    </c:numCache>
                  </c:numRef>
                </c:cat>
                <c:val>
                  <c:numRef>
                    <c:extLst>
                      <c:ext uri="{02D57815-91ED-43cb-92C2-25804820EDAC}">
                        <c15:formulaRef>
                          <c15:sqref>Sheet1!$B$2:$B$558</c15:sqref>
                        </c15:formulaRef>
                      </c:ext>
                    </c:extLst>
                    <c:numCache>
                      <c:formatCode>0.00</c:formatCode>
                      <c:ptCount val="557"/>
                      <c:pt idx="0">
                        <c:v>103.9</c:v>
                      </c:pt>
                      <c:pt idx="1">
                        <c:v>103.1</c:v>
                      </c:pt>
                      <c:pt idx="2">
                        <c:v>101.1</c:v>
                      </c:pt>
                      <c:pt idx="3">
                        <c:v>102.6</c:v>
                      </c:pt>
                      <c:pt idx="4">
                        <c:v>99.9</c:v>
                      </c:pt>
                      <c:pt idx="5">
                        <c:v>101.9</c:v>
                      </c:pt>
                      <c:pt idx="6">
                        <c:v>101.2</c:v>
                      </c:pt>
                      <c:pt idx="7">
                        <c:v>105.4</c:v>
                      </c:pt>
                      <c:pt idx="8">
                        <c:v>105</c:v>
                      </c:pt>
                      <c:pt idx="9">
                        <c:v>105.2</c:v>
                      </c:pt>
                      <c:pt idx="10">
                        <c:v>104.3</c:v>
                      </c:pt>
                      <c:pt idx="11">
                        <c:v>102.5</c:v>
                      </c:pt>
                      <c:pt idx="12">
                        <c:v>103.5</c:v>
                      </c:pt>
                      <c:pt idx="13">
                        <c:v>101.8</c:v>
                      </c:pt>
                      <c:pt idx="14">
                        <c:v>102.1</c:v>
                      </c:pt>
                      <c:pt idx="15">
                        <c:v>101.1</c:v>
                      </c:pt>
                      <c:pt idx="16">
                        <c:v>101.6</c:v>
                      </c:pt>
                      <c:pt idx="17">
                        <c:v>102</c:v>
                      </c:pt>
                      <c:pt idx="18">
                        <c:v>101</c:v>
                      </c:pt>
                      <c:pt idx="19">
                        <c:v>99.4</c:v>
                      </c:pt>
                      <c:pt idx="20">
                        <c:v>96.8</c:v>
                      </c:pt>
                      <c:pt idx="21">
                        <c:v>99.3</c:v>
                      </c:pt>
                      <c:pt idx="22">
                        <c:v>100.1</c:v>
                      </c:pt>
                      <c:pt idx="23">
                        <c:v>103.4</c:v>
                      </c:pt>
                      <c:pt idx="24">
                        <c:v>105.9</c:v>
                      </c:pt>
                      <c:pt idx="25">
                        <c:v>104.9</c:v>
                      </c:pt>
                      <c:pt idx="26">
                        <c:v>106.6</c:v>
                      </c:pt>
                      <c:pt idx="27">
                        <c:v>107.5</c:v>
                      </c:pt>
                      <c:pt idx="28">
                        <c:v>107.3</c:v>
                      </c:pt>
                      <c:pt idx="29">
                        <c:v>109</c:v>
                      </c:pt>
                      <c:pt idx="30">
                        <c:v>110</c:v>
                      </c:pt>
                      <c:pt idx="31">
                        <c:v>118.8</c:v>
                      </c:pt>
                      <c:pt idx="32">
                        <c:v>121.9</c:v>
                      </c:pt>
                      <c:pt idx="33">
                        <c:v>121.3</c:v>
                      </c:pt>
                      <c:pt idx="34">
                        <c:v>125.7</c:v>
                      </c:pt>
                      <c:pt idx="35">
                        <c:v>135.9</c:v>
                      </c:pt>
                      <c:pt idx="36">
                        <c:v>137.9</c:v>
                      </c:pt>
                      <c:pt idx="37">
                        <c:v>151.30000000000001</c:v>
                      </c:pt>
                      <c:pt idx="38">
                        <c:v>144.5</c:v>
                      </c:pt>
                      <c:pt idx="39">
                        <c:v>151.30000000000001</c:v>
                      </c:pt>
                      <c:pt idx="40">
                        <c:v>170.1</c:v>
                      </c:pt>
                      <c:pt idx="41">
                        <c:v>177</c:v>
                      </c:pt>
                      <c:pt idx="42">
                        <c:v>210.1</c:v>
                      </c:pt>
                      <c:pt idx="43">
                        <c:v>196.5</c:v>
                      </c:pt>
                      <c:pt idx="44">
                        <c:v>194.3</c:v>
                      </c:pt>
                      <c:pt idx="45">
                        <c:v>185.7</c:v>
                      </c:pt>
                      <c:pt idx="46">
                        <c:v>191.3</c:v>
                      </c:pt>
                      <c:pt idx="47">
                        <c:v>200.6</c:v>
                      </c:pt>
                      <c:pt idx="48">
                        <c:v>216.8</c:v>
                      </c:pt>
                      <c:pt idx="49">
                        <c:v>225.9</c:v>
                      </c:pt>
                      <c:pt idx="50">
                        <c:v>208.9</c:v>
                      </c:pt>
                      <c:pt idx="51">
                        <c:v>204.6</c:v>
                      </c:pt>
                      <c:pt idx="52">
                        <c:v>190.9</c:v>
                      </c:pt>
                      <c:pt idx="53">
                        <c:v>197.6</c:v>
                      </c:pt>
                      <c:pt idx="54">
                        <c:v>229.1</c:v>
                      </c:pt>
                      <c:pt idx="55">
                        <c:v>213.4</c:v>
                      </c:pt>
                      <c:pt idx="56">
                        <c:v>226.8</c:v>
                      </c:pt>
                      <c:pt idx="57">
                        <c:v>224.3</c:v>
                      </c:pt>
                      <c:pt idx="58">
                        <c:v>219.7</c:v>
                      </c:pt>
                      <c:pt idx="59">
                        <c:v>203.9</c:v>
                      </c:pt>
                      <c:pt idx="60">
                        <c:v>190.3</c:v>
                      </c:pt>
                      <c:pt idx="61">
                        <c:v>175.9</c:v>
                      </c:pt>
                      <c:pt idx="62">
                        <c:v>192.2</c:v>
                      </c:pt>
                      <c:pt idx="63">
                        <c:v>186.1</c:v>
                      </c:pt>
                      <c:pt idx="64">
                        <c:v>182.2</c:v>
                      </c:pt>
                      <c:pt idx="65">
                        <c:v>185</c:v>
                      </c:pt>
                      <c:pt idx="66">
                        <c:v>203.2</c:v>
                      </c:pt>
                      <c:pt idx="67">
                        <c:v>213.8</c:v>
                      </c:pt>
                      <c:pt idx="68">
                        <c:v>210.4</c:v>
                      </c:pt>
                      <c:pt idx="69">
                        <c:v>196.9</c:v>
                      </c:pt>
                      <c:pt idx="70">
                        <c:v>192.4</c:v>
                      </c:pt>
                      <c:pt idx="71">
                        <c:v>191</c:v>
                      </c:pt>
                      <c:pt idx="72">
                        <c:v>194</c:v>
                      </c:pt>
                      <c:pt idx="73">
                        <c:v>199.4</c:v>
                      </c:pt>
                      <c:pt idx="74">
                        <c:v>195.3</c:v>
                      </c:pt>
                      <c:pt idx="75">
                        <c:v>200.1</c:v>
                      </c:pt>
                      <c:pt idx="76">
                        <c:v>208.6</c:v>
                      </c:pt>
                      <c:pt idx="77">
                        <c:v>219.3</c:v>
                      </c:pt>
                      <c:pt idx="78">
                        <c:v>208.9</c:v>
                      </c:pt>
                      <c:pt idx="79">
                        <c:v>205.4</c:v>
                      </c:pt>
                      <c:pt idx="80">
                        <c:v>199.2</c:v>
                      </c:pt>
                      <c:pt idx="81">
                        <c:v>200.1</c:v>
                      </c:pt>
                      <c:pt idx="82">
                        <c:v>199.4</c:v>
                      </c:pt>
                      <c:pt idx="83">
                        <c:v>204.7</c:v>
                      </c:pt>
                      <c:pt idx="84">
                        <c:v>213.9</c:v>
                      </c:pt>
                      <c:pt idx="85">
                        <c:v>220</c:v>
                      </c:pt>
                      <c:pt idx="86">
                        <c:v>222.2</c:v>
                      </c:pt>
                      <c:pt idx="87">
                        <c:v>228</c:v>
                      </c:pt>
                      <c:pt idx="88">
                        <c:v>221.2</c:v>
                      </c:pt>
                      <c:pt idx="89">
                        <c:v>209.6</c:v>
                      </c:pt>
                      <c:pt idx="90">
                        <c:v>192.9</c:v>
                      </c:pt>
                      <c:pt idx="91">
                        <c:v>187.6</c:v>
                      </c:pt>
                      <c:pt idx="92">
                        <c:v>191.6</c:v>
                      </c:pt>
                      <c:pt idx="93">
                        <c:v>194.7</c:v>
                      </c:pt>
                      <c:pt idx="94">
                        <c:v>197.1</c:v>
                      </c:pt>
                      <c:pt idx="95">
                        <c:v>200.3</c:v>
                      </c:pt>
                      <c:pt idx="96">
                        <c:v>201.3</c:v>
                      </c:pt>
                      <c:pt idx="97">
                        <c:v>202.2</c:v>
                      </c:pt>
                      <c:pt idx="98">
                        <c:v>216.3</c:v>
                      </c:pt>
                      <c:pt idx="99">
                        <c:v>214.4</c:v>
                      </c:pt>
                      <c:pt idx="100">
                        <c:v>223.4</c:v>
                      </c:pt>
                      <c:pt idx="101">
                        <c:v>211.6</c:v>
                      </c:pt>
                      <c:pt idx="102">
                        <c:v>210.6</c:v>
                      </c:pt>
                      <c:pt idx="103">
                        <c:v>215.3</c:v>
                      </c:pt>
                      <c:pt idx="104">
                        <c:v>223.2</c:v>
                      </c:pt>
                      <c:pt idx="105">
                        <c:v>235.8</c:v>
                      </c:pt>
                      <c:pt idx="106">
                        <c:v>230.1</c:v>
                      </c:pt>
                      <c:pt idx="107">
                        <c:v>227.6</c:v>
                      </c:pt>
                      <c:pt idx="108">
                        <c:v>235.1</c:v>
                      </c:pt>
                      <c:pt idx="109">
                        <c:v>243.6</c:v>
                      </c:pt>
                      <c:pt idx="110">
                        <c:v>238.2</c:v>
                      </c:pt>
                      <c:pt idx="111">
                        <c:v>244.1</c:v>
                      </c:pt>
                      <c:pt idx="112">
                        <c:v>243.7</c:v>
                      </c:pt>
                      <c:pt idx="113">
                        <c:v>255.3</c:v>
                      </c:pt>
                      <c:pt idx="114">
                        <c:v>247.3</c:v>
                      </c:pt>
                      <c:pt idx="115">
                        <c:v>264.3</c:v>
                      </c:pt>
                      <c:pt idx="116">
                        <c:v>275.10000000000002</c:v>
                      </c:pt>
                      <c:pt idx="117">
                        <c:v>267.8</c:v>
                      </c:pt>
                      <c:pt idx="118">
                        <c:v>277.39999999999998</c:v>
                      </c:pt>
                      <c:pt idx="119">
                        <c:v>281.5</c:v>
                      </c:pt>
                      <c:pt idx="120">
                        <c:v>289.60000000000002</c:v>
                      </c:pt>
                      <c:pt idx="121">
                        <c:v>288.39999999999998</c:v>
                      </c:pt>
                      <c:pt idx="122">
                        <c:v>258</c:v>
                      </c:pt>
                      <c:pt idx="123">
                        <c:v>258.10000000000002</c:v>
                      </c:pt>
                      <c:pt idx="124">
                        <c:v>270.10000000000002</c:v>
                      </c:pt>
                      <c:pt idx="125">
                        <c:v>286.39999999999998</c:v>
                      </c:pt>
                      <c:pt idx="126">
                        <c:v>302.3</c:v>
                      </c:pt>
                      <c:pt idx="127">
                        <c:v>308.39999999999998</c:v>
                      </c:pt>
                      <c:pt idx="128">
                        <c:v>319.39999999999998</c:v>
                      </c:pt>
                      <c:pt idx="129">
                        <c:v>327.10000000000002</c:v>
                      </c:pt>
                      <c:pt idx="130">
                        <c:v>334.8</c:v>
                      </c:pt>
                      <c:pt idx="131">
                        <c:v>308.5</c:v>
                      </c:pt>
                      <c:pt idx="132">
                        <c:v>300.10000000000002</c:v>
                      </c:pt>
                      <c:pt idx="133">
                        <c:v>296.7</c:v>
                      </c:pt>
                      <c:pt idx="134">
                        <c:v>298.39999999999998</c:v>
                      </c:pt>
                      <c:pt idx="135">
                        <c:v>289.10000000000002</c:v>
                      </c:pt>
                      <c:pt idx="136">
                        <c:v>287.5</c:v>
                      </c:pt>
                      <c:pt idx="137">
                        <c:v>263.89999999999998</c:v>
                      </c:pt>
                      <c:pt idx="138">
                        <c:v>279.3</c:v>
                      </c:pt>
                      <c:pt idx="139">
                        <c:v>269.39999999999998</c:v>
                      </c:pt>
                      <c:pt idx="140">
                        <c:v>268.60000000000002</c:v>
                      </c:pt>
                      <c:pt idx="141">
                        <c:v>268.89999999999998</c:v>
                      </c:pt>
                      <c:pt idx="142">
                        <c:v>262.2</c:v>
                      </c:pt>
                      <c:pt idx="143">
                        <c:v>254.9</c:v>
                      </c:pt>
                      <c:pt idx="144">
                        <c:v>267.2</c:v>
                      </c:pt>
                      <c:pt idx="145">
                        <c:v>256.5</c:v>
                      </c:pt>
                      <c:pt idx="146">
                        <c:v>250.1</c:v>
                      </c:pt>
                      <c:pt idx="147">
                        <c:v>253.1</c:v>
                      </c:pt>
                      <c:pt idx="148">
                        <c:v>244.9</c:v>
                      </c:pt>
                      <c:pt idx="149">
                        <c:v>239.3</c:v>
                      </c:pt>
                      <c:pt idx="150">
                        <c:v>233.7</c:v>
                      </c:pt>
                      <c:pt idx="151">
                        <c:v>235.4</c:v>
                      </c:pt>
                      <c:pt idx="152">
                        <c:v>227.9</c:v>
                      </c:pt>
                      <c:pt idx="153">
                        <c:v>229.9</c:v>
                      </c:pt>
                      <c:pt idx="154">
                        <c:v>235.7</c:v>
                      </c:pt>
                      <c:pt idx="155">
                        <c:v>234</c:v>
                      </c:pt>
                      <c:pt idx="156">
                        <c:v>242.7</c:v>
                      </c:pt>
                      <c:pt idx="157">
                        <c:v>232.1</c:v>
                      </c:pt>
                      <c:pt idx="158">
                        <c:v>242.1</c:v>
                      </c:pt>
                      <c:pt idx="159">
                        <c:v>246.7</c:v>
                      </c:pt>
                      <c:pt idx="160">
                        <c:v>249.7</c:v>
                      </c:pt>
                      <c:pt idx="161">
                        <c:v>246.2</c:v>
                      </c:pt>
                      <c:pt idx="162">
                        <c:v>259.89999999999998</c:v>
                      </c:pt>
                      <c:pt idx="163">
                        <c:v>278.7</c:v>
                      </c:pt>
                      <c:pt idx="164">
                        <c:v>273.5</c:v>
                      </c:pt>
                      <c:pt idx="165">
                        <c:v>264.60000000000002</c:v>
                      </c:pt>
                      <c:pt idx="166">
                        <c:v>273.89999999999998</c:v>
                      </c:pt>
                      <c:pt idx="167">
                        <c:v>277.60000000000002</c:v>
                      </c:pt>
                      <c:pt idx="168">
                        <c:v>273.60000000000002</c:v>
                      </c:pt>
                      <c:pt idx="169">
                        <c:v>272.5</c:v>
                      </c:pt>
                      <c:pt idx="170">
                        <c:v>283</c:v>
                      </c:pt>
                      <c:pt idx="171">
                        <c:v>275.10000000000002</c:v>
                      </c:pt>
                      <c:pt idx="172">
                        <c:v>280.10000000000002</c:v>
                      </c:pt>
                      <c:pt idx="173">
                        <c:v>271</c:v>
                      </c:pt>
                      <c:pt idx="174">
                        <c:v>249.4</c:v>
                      </c:pt>
                      <c:pt idx="175">
                        <c:v>257.10000000000002</c:v>
                      </c:pt>
                      <c:pt idx="176">
                        <c:v>251.4</c:v>
                      </c:pt>
                      <c:pt idx="177">
                        <c:v>254.8</c:v>
                      </c:pt>
                      <c:pt idx="178">
                        <c:v>253.8</c:v>
                      </c:pt>
                      <c:pt idx="179">
                        <c:v>244.2</c:v>
                      </c:pt>
                      <c:pt idx="180">
                        <c:v>247.1</c:v>
                      </c:pt>
                      <c:pt idx="181">
                        <c:v>238.2</c:v>
                      </c:pt>
                      <c:pt idx="182">
                        <c:v>245.1</c:v>
                      </c:pt>
                      <c:pt idx="183">
                        <c:v>239.9</c:v>
                      </c:pt>
                      <c:pt idx="184">
                        <c:v>233.5</c:v>
                      </c:pt>
                      <c:pt idx="185">
                        <c:v>226.5</c:v>
                      </c:pt>
                      <c:pt idx="186">
                        <c:v>220.9</c:v>
                      </c:pt>
                      <c:pt idx="187">
                        <c:v>219.7</c:v>
                      </c:pt>
                      <c:pt idx="188">
                        <c:v>223.2</c:v>
                      </c:pt>
                      <c:pt idx="189">
                        <c:v>225.8</c:v>
                      </c:pt>
                      <c:pt idx="190">
                        <c:v>227.55</c:v>
                      </c:pt>
                      <c:pt idx="191">
                        <c:v>229.37</c:v>
                      </c:pt>
                      <c:pt idx="192">
                        <c:v>219.72</c:v>
                      </c:pt>
                      <c:pt idx="193">
                        <c:v>210.27</c:v>
                      </c:pt>
                      <c:pt idx="194">
                        <c:v>209.27</c:v>
                      </c:pt>
                      <c:pt idx="195">
                        <c:v>213.52</c:v>
                      </c:pt>
                      <c:pt idx="196">
                        <c:v>204.53</c:v>
                      </c:pt>
                      <c:pt idx="197">
                        <c:v>201.57</c:v>
                      </c:pt>
                      <c:pt idx="198">
                        <c:v>200.05</c:v>
                      </c:pt>
                      <c:pt idx="199">
                        <c:v>207.14</c:v>
                      </c:pt>
                      <c:pt idx="200">
                        <c:v>210.92</c:v>
                      </c:pt>
                      <c:pt idx="201">
                        <c:v>211.32</c:v>
                      </c:pt>
                      <c:pt idx="202">
                        <c:v>210.68</c:v>
                      </c:pt>
                      <c:pt idx="203">
                        <c:v>209.07</c:v>
                      </c:pt>
                      <c:pt idx="204">
                        <c:v>212.55</c:v>
                      </c:pt>
                      <c:pt idx="205">
                        <c:v>205.38</c:v>
                      </c:pt>
                      <c:pt idx="206">
                        <c:v>208.7</c:v>
                      </c:pt>
                      <c:pt idx="207">
                        <c:v>221.74</c:v>
                      </c:pt>
                      <c:pt idx="208">
                        <c:v>224.87</c:v>
                      </c:pt>
                      <c:pt idx="209">
                        <c:v>225.87</c:v>
                      </c:pt>
                      <c:pt idx="210">
                        <c:v>225.86</c:v>
                      </c:pt>
                      <c:pt idx="211">
                        <c:v>222.98</c:v>
                      </c:pt>
                      <c:pt idx="212">
                        <c:v>223.83</c:v>
                      </c:pt>
                      <c:pt idx="213">
                        <c:v>223.42</c:v>
                      </c:pt>
                      <c:pt idx="214">
                        <c:v>234.55</c:v>
                      </c:pt>
                      <c:pt idx="215">
                        <c:v>232.53</c:v>
                      </c:pt>
                      <c:pt idx="216">
                        <c:v>230.35</c:v>
                      </c:pt>
                      <c:pt idx="217">
                        <c:v>225.72</c:v>
                      </c:pt>
                      <c:pt idx="218">
                        <c:v>232.99</c:v>
                      </c:pt>
                      <c:pt idx="219">
                        <c:v>233.73</c:v>
                      </c:pt>
                      <c:pt idx="220">
                        <c:v>248.39</c:v>
                      </c:pt>
                      <c:pt idx="221">
                        <c:v>265.07</c:v>
                      </c:pt>
                      <c:pt idx="222">
                        <c:v>246.19</c:v>
                      </c:pt>
                      <c:pt idx="223">
                        <c:v>246.18</c:v>
                      </c:pt>
                      <c:pt idx="224">
                        <c:v>238.75</c:v>
                      </c:pt>
                      <c:pt idx="225">
                        <c:v>243.93</c:v>
                      </c:pt>
                      <c:pt idx="226">
                        <c:v>244.93</c:v>
                      </c:pt>
                      <c:pt idx="227">
                        <c:v>251.83</c:v>
                      </c:pt>
                      <c:pt idx="228">
                        <c:v>242.39</c:v>
                      </c:pt>
                      <c:pt idx="229">
                        <c:v>243.24</c:v>
                      </c:pt>
                      <c:pt idx="230">
                        <c:v>242.06</c:v>
                      </c:pt>
                      <c:pt idx="231">
                        <c:v>237.97</c:v>
                      </c:pt>
                      <c:pt idx="232">
                        <c:v>229.35</c:v>
                      </c:pt>
                      <c:pt idx="233">
                        <c:v>234.42</c:v>
                      </c:pt>
                      <c:pt idx="234">
                        <c:v>221.15</c:v>
                      </c:pt>
                      <c:pt idx="235">
                        <c:v>225.48</c:v>
                      </c:pt>
                      <c:pt idx="236">
                        <c:v>226.82</c:v>
                      </c:pt>
                      <c:pt idx="237">
                        <c:v>225.68</c:v>
                      </c:pt>
                      <c:pt idx="238">
                        <c:v>228.82</c:v>
                      </c:pt>
                      <c:pt idx="239">
                        <c:v>229.93</c:v>
                      </c:pt>
                      <c:pt idx="240">
                        <c:v>229.9</c:v>
                      </c:pt>
                      <c:pt idx="241">
                        <c:v>234.59</c:v>
                      </c:pt>
                      <c:pt idx="242">
                        <c:v>238.16</c:v>
                      </c:pt>
                      <c:pt idx="243">
                        <c:v>245.81</c:v>
                      </c:pt>
                      <c:pt idx="244">
                        <c:v>241.52</c:v>
                      </c:pt>
                      <c:pt idx="245">
                        <c:v>236.89</c:v>
                      </c:pt>
                      <c:pt idx="246">
                        <c:v>235</c:v>
                      </c:pt>
                      <c:pt idx="247">
                        <c:v>233.71</c:v>
                      </c:pt>
                      <c:pt idx="248">
                        <c:v>239.17</c:v>
                      </c:pt>
                      <c:pt idx="249">
                        <c:v>229.81</c:v>
                      </c:pt>
                      <c:pt idx="250">
                        <c:v>223.76</c:v>
                      </c:pt>
                      <c:pt idx="251">
                        <c:v>222.64</c:v>
                      </c:pt>
                      <c:pt idx="252">
                        <c:v>214.12</c:v>
                      </c:pt>
                      <c:pt idx="253">
                        <c:v>215.55</c:v>
                      </c:pt>
                      <c:pt idx="254">
                        <c:v>218.47</c:v>
                      </c:pt>
                      <c:pt idx="255">
                        <c:v>216.18</c:v>
                      </c:pt>
                      <c:pt idx="256">
                        <c:v>215.43</c:v>
                      </c:pt>
                      <c:pt idx="257">
                        <c:v>208.44</c:v>
                      </c:pt>
                      <c:pt idx="258">
                        <c:v>214.1</c:v>
                      </c:pt>
                      <c:pt idx="259">
                        <c:v>211.76</c:v>
                      </c:pt>
                      <c:pt idx="260">
                        <c:v>215.56</c:v>
                      </c:pt>
                      <c:pt idx="261">
                        <c:v>218.19</c:v>
                      </c:pt>
                      <c:pt idx="262">
                        <c:v>213.3</c:v>
                      </c:pt>
                      <c:pt idx="263">
                        <c:v>208.08</c:v>
                      </c:pt>
                      <c:pt idx="264">
                        <c:v>211.22</c:v>
                      </c:pt>
                      <c:pt idx="265">
                        <c:v>209.58</c:v>
                      </c:pt>
                      <c:pt idx="266">
                        <c:v>209.77</c:v>
                      </c:pt>
                      <c:pt idx="267">
                        <c:v>204.81</c:v>
                      </c:pt>
                      <c:pt idx="268">
                        <c:v>207.97</c:v>
                      </c:pt>
                      <c:pt idx="269">
                        <c:v>209.26</c:v>
                      </c:pt>
                      <c:pt idx="270">
                        <c:v>203.11</c:v>
                      </c:pt>
                      <c:pt idx="271">
                        <c:v>200.99</c:v>
                      </c:pt>
                      <c:pt idx="272">
                        <c:v>200.36</c:v>
                      </c:pt>
                      <c:pt idx="273">
                        <c:v>199.87</c:v>
                      </c:pt>
                      <c:pt idx="274">
                        <c:v>203.13</c:v>
                      </c:pt>
                      <c:pt idx="275">
                        <c:v>202.76</c:v>
                      </c:pt>
                      <c:pt idx="276">
                        <c:v>199.45</c:v>
                      </c:pt>
                      <c:pt idx="277">
                        <c:v>202.91</c:v>
                      </c:pt>
                      <c:pt idx="278">
                        <c:v>212.49</c:v>
                      </c:pt>
                      <c:pt idx="279">
                        <c:v>210.89</c:v>
                      </c:pt>
                      <c:pt idx="280">
                        <c:v>208.69</c:v>
                      </c:pt>
                      <c:pt idx="281">
                        <c:v>207.12</c:v>
                      </c:pt>
                      <c:pt idx="282">
                        <c:v>219.26</c:v>
                      </c:pt>
                      <c:pt idx="283">
                        <c:v>217.19</c:v>
                      </c:pt>
                      <c:pt idx="284">
                        <c:v>216.12</c:v>
                      </c:pt>
                      <c:pt idx="285">
                        <c:v>218.39</c:v>
                      </c:pt>
                      <c:pt idx="286">
                        <c:v>217.99</c:v>
                      </c:pt>
                      <c:pt idx="287">
                        <c:v>226.31</c:v>
                      </c:pt>
                      <c:pt idx="288">
                        <c:v>225.55</c:v>
                      </c:pt>
                      <c:pt idx="289">
                        <c:v>227.55</c:v>
                      </c:pt>
                      <c:pt idx="290">
                        <c:v>227.67</c:v>
                      </c:pt>
                      <c:pt idx="291">
                        <c:v>225.04</c:v>
                      </c:pt>
                      <c:pt idx="292">
                        <c:v>235.45</c:v>
                      </c:pt>
                      <c:pt idx="293">
                        <c:v>230.39</c:v>
                      </c:pt>
                      <c:pt idx="294">
                        <c:v>233.65</c:v>
                      </c:pt>
                      <c:pt idx="295">
                        <c:v>231.88</c:v>
                      </c:pt>
                      <c:pt idx="296">
                        <c:v>229.85</c:v>
                      </c:pt>
                      <c:pt idx="297">
                        <c:v>233.3</c:v>
                      </c:pt>
                      <c:pt idx="298">
                        <c:v>229.23</c:v>
                      </c:pt>
                      <c:pt idx="299">
                        <c:v>236.64</c:v>
                      </c:pt>
                      <c:pt idx="300">
                        <c:v>232.78</c:v>
                      </c:pt>
                      <c:pt idx="301">
                        <c:v>234.25</c:v>
                      </c:pt>
                      <c:pt idx="302">
                        <c:v>232.94</c:v>
                      </c:pt>
                      <c:pt idx="303">
                        <c:v>235.3</c:v>
                      </c:pt>
                      <c:pt idx="304">
                        <c:v>232.72</c:v>
                      </c:pt>
                      <c:pt idx="305">
                        <c:v>233.38</c:v>
                      </c:pt>
                      <c:pt idx="306">
                        <c:v>233.23</c:v>
                      </c:pt>
                      <c:pt idx="307">
                        <c:v>239.97</c:v>
                      </c:pt>
                      <c:pt idx="308">
                        <c:v>241.73</c:v>
                      </c:pt>
                      <c:pt idx="309">
                        <c:v>242.22</c:v>
                      </c:pt>
                      <c:pt idx="310">
                        <c:v>241.84</c:v>
                      </c:pt>
                      <c:pt idx="311">
                        <c:v>243.18</c:v>
                      </c:pt>
                      <c:pt idx="312">
                        <c:v>247.53</c:v>
                      </c:pt>
                      <c:pt idx="313">
                        <c:v>248.77</c:v>
                      </c:pt>
                      <c:pt idx="314">
                        <c:v>251.4</c:v>
                      </c:pt>
                      <c:pt idx="315">
                        <c:v>256.08999999999997</c:v>
                      </c:pt>
                      <c:pt idx="316">
                        <c:v>254.07</c:v>
                      </c:pt>
                      <c:pt idx="317">
                        <c:v>248.67</c:v>
                      </c:pt>
                      <c:pt idx="318">
                        <c:v>241.99</c:v>
                      </c:pt>
                      <c:pt idx="319">
                        <c:v>249.46</c:v>
                      </c:pt>
                      <c:pt idx="320">
                        <c:v>245.63</c:v>
                      </c:pt>
                      <c:pt idx="321">
                        <c:v>237.83</c:v>
                      </c:pt>
                      <c:pt idx="322">
                        <c:v>243.36</c:v>
                      </c:pt>
                      <c:pt idx="323">
                        <c:v>239.61</c:v>
                      </c:pt>
                      <c:pt idx="324">
                        <c:v>238.99</c:v>
                      </c:pt>
                      <c:pt idx="325">
                        <c:v>242.41</c:v>
                      </c:pt>
                      <c:pt idx="326">
                        <c:v>245.17</c:v>
                      </c:pt>
                      <c:pt idx="327">
                        <c:v>248.29</c:v>
                      </c:pt>
                      <c:pt idx="328">
                        <c:v>250.96</c:v>
                      </c:pt>
                      <c:pt idx="329">
                        <c:v>239.42</c:v>
                      </c:pt>
                      <c:pt idx="330">
                        <c:v>242.75</c:v>
                      </c:pt>
                      <c:pt idx="331">
                        <c:v>241.98</c:v>
                      </c:pt>
                      <c:pt idx="332">
                        <c:v>243.06</c:v>
                      </c:pt>
                      <c:pt idx="333">
                        <c:v>240.04</c:v>
                      </c:pt>
                      <c:pt idx="334">
                        <c:v>235.92</c:v>
                      </c:pt>
                      <c:pt idx="335">
                        <c:v>229.14</c:v>
                      </c:pt>
                      <c:pt idx="336">
                        <c:v>234.28</c:v>
                      </c:pt>
                      <c:pt idx="337">
                        <c:v>227.65</c:v>
                      </c:pt>
                      <c:pt idx="338">
                        <c:v>228.88</c:v>
                      </c:pt>
                      <c:pt idx="339">
                        <c:v>223.99</c:v>
                      </c:pt>
                      <c:pt idx="340">
                        <c:v>215.9</c:v>
                      </c:pt>
                      <c:pt idx="341">
                        <c:v>214.63</c:v>
                      </c:pt>
                      <c:pt idx="342">
                        <c:v>206</c:v>
                      </c:pt>
                      <c:pt idx="343">
                        <c:v>195.68</c:v>
                      </c:pt>
                      <c:pt idx="344">
                        <c:v>203.3</c:v>
                      </c:pt>
                      <c:pt idx="345">
                        <c:v>203.28</c:v>
                      </c:pt>
                      <c:pt idx="346">
                        <c:v>195.42</c:v>
                      </c:pt>
                      <c:pt idx="347">
                        <c:v>191.22</c:v>
                      </c:pt>
                      <c:pt idx="348">
                        <c:v>189.74</c:v>
                      </c:pt>
                      <c:pt idx="349">
                        <c:v>182.95</c:v>
                      </c:pt>
                      <c:pt idx="350">
                        <c:v>191.83</c:v>
                      </c:pt>
                      <c:pt idx="351">
                        <c:v>192.38</c:v>
                      </c:pt>
                      <c:pt idx="352">
                        <c:v>186.72</c:v>
                      </c:pt>
                      <c:pt idx="353">
                        <c:v>191.54</c:v>
                      </c:pt>
                      <c:pt idx="354">
                        <c:v>190.36</c:v>
                      </c:pt>
                      <c:pt idx="355">
                        <c:v>199.35</c:v>
                      </c:pt>
                      <c:pt idx="356">
                        <c:v>205.19</c:v>
                      </c:pt>
                      <c:pt idx="357">
                        <c:v>201.52</c:v>
                      </c:pt>
                      <c:pt idx="358">
                        <c:v>204.07</c:v>
                      </c:pt>
                      <c:pt idx="359">
                        <c:v>205.14</c:v>
                      </c:pt>
                      <c:pt idx="360">
                        <c:v>210.46</c:v>
                      </c:pt>
                      <c:pt idx="361">
                        <c:v>208.78</c:v>
                      </c:pt>
                      <c:pt idx="362">
                        <c:v>214.37</c:v>
                      </c:pt>
                      <c:pt idx="363">
                        <c:v>211.03</c:v>
                      </c:pt>
                      <c:pt idx="364">
                        <c:v>222.27</c:v>
                      </c:pt>
                      <c:pt idx="365">
                        <c:v>223.93</c:v>
                      </c:pt>
                      <c:pt idx="366">
                        <c:v>218.61</c:v>
                      </c:pt>
                      <c:pt idx="367">
                        <c:v>227.41</c:v>
                      </c:pt>
                      <c:pt idx="368">
                        <c:v>226.57</c:v>
                      </c:pt>
                      <c:pt idx="369">
                        <c:v>219.28</c:v>
                      </c:pt>
                      <c:pt idx="370">
                        <c:v>229.79</c:v>
                      </c:pt>
                      <c:pt idx="371">
                        <c:v>227.83</c:v>
                      </c:pt>
                      <c:pt idx="372">
                        <c:v>224.12</c:v>
                      </c:pt>
                      <c:pt idx="373">
                        <c:v>221.78</c:v>
                      </c:pt>
                      <c:pt idx="374">
                        <c:v>210.26</c:v>
                      </c:pt>
                      <c:pt idx="375">
                        <c:v>214.5</c:v>
                      </c:pt>
                      <c:pt idx="376">
                        <c:v>209</c:v>
                      </c:pt>
                      <c:pt idx="377">
                        <c:v>205.56</c:v>
                      </c:pt>
                      <c:pt idx="378">
                        <c:v>202.7</c:v>
                      </c:pt>
                      <c:pt idx="379">
                        <c:v>199.63</c:v>
                      </c:pt>
                      <c:pt idx="380">
                        <c:v>190.49</c:v>
                      </c:pt>
                      <c:pt idx="381">
                        <c:v>185.66</c:v>
                      </c:pt>
                      <c:pt idx="382">
                        <c:v>192.66</c:v>
                      </c:pt>
                      <c:pt idx="383">
                        <c:v>190.61</c:v>
                      </c:pt>
                      <c:pt idx="384">
                        <c:v>187.29</c:v>
                      </c:pt>
                      <c:pt idx="385">
                        <c:v>192.33</c:v>
                      </c:pt>
                      <c:pt idx="386">
                        <c:v>204.92</c:v>
                      </c:pt>
                      <c:pt idx="387">
                        <c:v>201.16</c:v>
                      </c:pt>
                      <c:pt idx="388">
                        <c:v>204.2</c:v>
                      </c:pt>
                      <c:pt idx="389">
                        <c:v>209.29</c:v>
                      </c:pt>
                      <c:pt idx="390">
                        <c:v>210.97</c:v>
                      </c:pt>
                      <c:pt idx="391">
                        <c:v>219.2</c:v>
                      </c:pt>
                      <c:pt idx="392">
                        <c:v>226.53</c:v>
                      </c:pt>
                      <c:pt idx="393">
                        <c:v>228.91</c:v>
                      </c:pt>
                      <c:pt idx="394">
                        <c:v>230.64</c:v>
                      </c:pt>
                      <c:pt idx="395">
                        <c:v>234.52</c:v>
                      </c:pt>
                      <c:pt idx="396">
                        <c:v>248.45</c:v>
                      </c:pt>
                      <c:pt idx="397">
                        <c:v>247.25</c:v>
                      </c:pt>
                      <c:pt idx="398">
                        <c:v>232.15</c:v>
                      </c:pt>
                      <c:pt idx="399">
                        <c:v>232.53</c:v>
                      </c:pt>
                      <c:pt idx="400">
                        <c:v>235.55</c:v>
                      </c:pt>
                      <c:pt idx="401">
                        <c:v>233.78</c:v>
                      </c:pt>
                      <c:pt idx="402">
                        <c:v>234.21</c:v>
                      </c:pt>
                      <c:pt idx="403">
                        <c:v>243.7</c:v>
                      </c:pt>
                      <c:pt idx="404">
                        <c:v>243.66</c:v>
                      </c:pt>
                      <c:pt idx="405">
                        <c:v>247.58</c:v>
                      </c:pt>
                      <c:pt idx="406">
                        <c:v>248.44</c:v>
                      </c:pt>
                      <c:pt idx="407">
                        <c:v>255.29</c:v>
                      </c:pt>
                      <c:pt idx="408">
                        <c:v>262.57</c:v>
                      </c:pt>
                      <c:pt idx="409">
                        <c:v>274.73</c:v>
                      </c:pt>
                      <c:pt idx="410">
                        <c:v>283.77</c:v>
                      </c:pt>
                      <c:pt idx="411">
                        <c:v>272.54000000000002</c:v>
                      </c:pt>
                      <c:pt idx="412">
                        <c:v>277.25</c:v>
                      </c:pt>
                      <c:pt idx="413">
                        <c:v>265.94</c:v>
                      </c:pt>
                      <c:pt idx="414">
                        <c:v>267.77999999999997</c:v>
                      </c:pt>
                      <c:pt idx="415">
                        <c:v>276.5</c:v>
                      </c:pt>
                      <c:pt idx="416">
                        <c:v>284.98</c:v>
                      </c:pt>
                      <c:pt idx="417">
                        <c:v>283.7</c:v>
                      </c:pt>
                      <c:pt idx="418">
                        <c:v>290.94</c:v>
                      </c:pt>
                      <c:pt idx="419">
                        <c:v>283.89999999999998</c:v>
                      </c:pt>
                      <c:pt idx="420">
                        <c:v>284.75</c:v>
                      </c:pt>
                      <c:pt idx="421">
                        <c:v>305</c:v>
                      </c:pt>
                      <c:pt idx="422">
                        <c:v>313.57</c:v>
                      </c:pt>
                      <c:pt idx="423">
                        <c:v>303.74</c:v>
                      </c:pt>
                      <c:pt idx="424">
                        <c:v>300.83</c:v>
                      </c:pt>
                      <c:pt idx="425">
                        <c:v>306.91000000000003</c:v>
                      </c:pt>
                      <c:pt idx="426">
                        <c:v>315.24</c:v>
                      </c:pt>
                      <c:pt idx="427">
                        <c:v>318.99</c:v>
                      </c:pt>
                      <c:pt idx="428">
                        <c:v>333.33</c:v>
                      </c:pt>
                      <c:pt idx="429">
                        <c:v>326.68</c:v>
                      </c:pt>
                      <c:pt idx="430">
                        <c:v>332.49</c:v>
                      </c:pt>
                      <c:pt idx="431">
                        <c:v>347.89</c:v>
                      </c:pt>
                      <c:pt idx="432">
                        <c:v>363.3</c:v>
                      </c:pt>
                      <c:pt idx="433">
                        <c:v>353.27</c:v>
                      </c:pt>
                      <c:pt idx="434">
                        <c:v>361.91</c:v>
                      </c:pt>
                      <c:pt idx="435">
                        <c:v>379.53</c:v>
                      </c:pt>
                      <c:pt idx="436">
                        <c:v>379.8</c:v>
                      </c:pt>
                      <c:pt idx="437">
                        <c:v>385.63</c:v>
                      </c:pt>
                      <c:pt idx="438">
                        <c:v>391.49</c:v>
                      </c:pt>
                      <c:pt idx="439">
                        <c:v>390.95</c:v>
                      </c:pt>
                      <c:pt idx="440">
                        <c:v>370.1</c:v>
                      </c:pt>
                      <c:pt idx="441">
                        <c:v>383.92</c:v>
                      </c:pt>
                      <c:pt idx="442">
                        <c:v>408.79</c:v>
                      </c:pt>
                      <c:pt idx="443">
                        <c:v>394.89</c:v>
                      </c:pt>
                      <c:pt idx="444">
                        <c:v>394.37</c:v>
                      </c:pt>
                      <c:pt idx="445">
                        <c:v>410.64</c:v>
                      </c:pt>
                      <c:pt idx="446">
                        <c:v>407.45</c:v>
                      </c:pt>
                      <c:pt idx="447">
                        <c:v>403.54</c:v>
                      </c:pt>
                      <c:pt idx="448">
                        <c:v>407.58</c:v>
                      </c:pt>
                      <c:pt idx="449">
                        <c:v>410.36</c:v>
                      </c:pt>
                      <c:pt idx="450">
                        <c:v>424.52</c:v>
                      </c:pt>
                      <c:pt idx="451">
                        <c:v>413.49</c:v>
                      </c:pt>
                      <c:pt idx="452">
                        <c:v>447.56</c:v>
                      </c:pt>
                      <c:pt idx="453">
                        <c:v>454.29</c:v>
                      </c:pt>
                      <c:pt idx="454">
                        <c:v>451.26</c:v>
                      </c:pt>
                      <c:pt idx="455">
                        <c:v>476.08</c:v>
                      </c:pt>
                      <c:pt idx="456">
                        <c:v>503.27</c:v>
                      </c:pt>
                      <c:pt idx="457">
                        <c:v>565.65</c:v>
                      </c:pt>
                      <c:pt idx="458">
                        <c:v>516.38</c:v>
                      </c:pt>
                      <c:pt idx="459">
                        <c:v>536.23</c:v>
                      </c:pt>
                      <c:pt idx="460">
                        <c:v>541.29999999999995</c:v>
                      </c:pt>
                      <c:pt idx="461">
                        <c:v>595.98</c:v>
                      </c:pt>
                      <c:pt idx="462">
                        <c:v>548.86</c:v>
                      </c:pt>
                      <c:pt idx="463">
                        <c:v>516.47</c:v>
                      </c:pt>
                      <c:pt idx="464">
                        <c:v>452.42</c:v>
                      </c:pt>
                      <c:pt idx="465">
                        <c:v>369.56</c:v>
                      </c:pt>
                      <c:pt idx="466">
                        <c:v>361.74</c:v>
                      </c:pt>
                      <c:pt idx="467">
                        <c:v>363.06</c:v>
                      </c:pt>
                      <c:pt idx="468">
                        <c:v>364.5</c:v>
                      </c:pt>
                      <c:pt idx="469">
                        <c:v>352.45</c:v>
                      </c:pt>
                      <c:pt idx="470">
                        <c:v>368.83</c:v>
                      </c:pt>
                      <c:pt idx="471">
                        <c:v>371.55</c:v>
                      </c:pt>
                      <c:pt idx="472">
                        <c:v>417.04</c:v>
                      </c:pt>
                      <c:pt idx="473" formatCode="General">
                        <c:v>398.76</c:v>
                      </c:pt>
                      <c:pt idx="474" formatCode="General">
                        <c:v>413.41</c:v>
                      </c:pt>
                      <c:pt idx="475" formatCode="General">
                        <c:v>415.49</c:v>
                      </c:pt>
                      <c:pt idx="476" formatCode="General">
                        <c:v>430.67</c:v>
                      </c:pt>
                      <c:pt idx="477" formatCode="General">
                        <c:v>452.69</c:v>
                      </c:pt>
                      <c:pt idx="478" formatCode="General">
                        <c:v>479.22</c:v>
                      </c:pt>
                      <c:pt idx="479" formatCode="General">
                        <c:v>482.42</c:v>
                      </c:pt>
                      <c:pt idx="480" formatCode="General">
                        <c:v>465.29</c:v>
                      </c:pt>
                      <c:pt idx="481" formatCode="General">
                        <c:v>478.32</c:v>
                      </c:pt>
                      <c:pt idx="482" formatCode="General">
                        <c:v>467.25</c:v>
                      </c:pt>
                      <c:pt idx="483" formatCode="General">
                        <c:v>481.11</c:v>
                      </c:pt>
                      <c:pt idx="484" formatCode="General">
                        <c:v>458.7</c:v>
                      </c:pt>
                      <c:pt idx="485" formatCode="General">
                        <c:v>471.37</c:v>
                      </c:pt>
                      <c:pt idx="486" formatCode="General">
                        <c:v>499.05</c:v>
                      </c:pt>
                      <c:pt idx="487" formatCode="General">
                        <c:v>496.73</c:v>
                      </c:pt>
                      <c:pt idx="488" formatCode="General">
                        <c:v>536.12</c:v>
                      </c:pt>
                      <c:pt idx="489" formatCode="General">
                        <c:v>566.28</c:v>
                      </c:pt>
                      <c:pt idx="490" formatCode="General">
                        <c:v>565.96</c:v>
                      </c:pt>
                      <c:pt idx="491" formatCode="General">
                        <c:v>629.53</c:v>
                      </c:pt>
                      <c:pt idx="492" formatCode="General">
                        <c:v>650.79999999999995</c:v>
                      </c:pt>
                      <c:pt idx="493" formatCode="General">
                        <c:v>676.96</c:v>
                      </c:pt>
                      <c:pt idx="494" formatCode="General">
                        <c:v>672.81</c:v>
                      </c:pt>
                      <c:pt idx="495" formatCode="General">
                        <c:v>679.62</c:v>
                      </c:pt>
                      <c:pt idx="496" formatCode="General">
                        <c:v>680.68</c:v>
                      </c:pt>
                      <c:pt idx="497" formatCode="General">
                        <c:v>650.88</c:v>
                      </c:pt>
                      <c:pt idx="498" formatCode="General">
                        <c:v>626.88</c:v>
                      </c:pt>
                      <c:pt idx="499" formatCode="General">
                        <c:v>646.89</c:v>
                      </c:pt>
                      <c:pt idx="500" formatCode="General">
                        <c:v>656.29</c:v>
                      </c:pt>
                      <c:pt idx="501" formatCode="General">
                        <c:v>568.94000000000005</c:v>
                      </c:pt>
                      <c:pt idx="502" formatCode="General">
                        <c:v>596.22</c:v>
                      </c:pt>
                      <c:pt idx="503" formatCode="General">
                        <c:v>567.4</c:v>
                      </c:pt>
                      <c:pt idx="504">
                        <c:v>568.45000000000005</c:v>
                      </c:pt>
                      <c:pt idx="505">
                        <c:v>585.6</c:v>
                      </c:pt>
                      <c:pt idx="506">
                        <c:v>587.28</c:v>
                      </c:pt>
                      <c:pt idx="507">
                        <c:v>565.15</c:v>
                      </c:pt>
                      <c:pt idx="508">
                        <c:v>530.89</c:v>
                      </c:pt>
                      <c:pt idx="509">
                        <c:v>512.91999999999996</c:v>
                      </c:pt>
                      <c:pt idx="510">
                        <c:v>545.5</c:v>
                      </c:pt>
                      <c:pt idx="511">
                        <c:v>557.9</c:v>
                      </c:pt>
                      <c:pt idx="512">
                        <c:v>580.95000000000005</c:v>
                      </c:pt>
                      <c:pt idx="513">
                        <c:v>580.87</c:v>
                      </c:pt>
                      <c:pt idx="514">
                        <c:v>558.87</c:v>
                      </c:pt>
                      <c:pt idx="515">
                        <c:v>568.85</c:v>
                      </c:pt>
                      <c:pt idx="516">
                        <c:v>556.4</c:v>
                      </c:pt>
                      <c:pt idx="517">
                        <c:v>563.62</c:v>
                      </c:pt>
                      <c:pt idx="518">
                        <c:v>552.05999999999995</c:v>
                      </c:pt>
                      <c:pt idx="519">
                        <c:v>544.62</c:v>
                      </c:pt>
                      <c:pt idx="520">
                        <c:v>532.34</c:v>
                      </c:pt>
                    </c:numCache>
                  </c:numRef>
                </c:val>
                <c:smooth val="0"/>
                <c:extLst>
                  <c:ext xmlns:c16="http://schemas.microsoft.com/office/drawing/2014/chart" uri="{C3380CC4-5D6E-409C-BE32-E72D297353CC}">
                    <c16:uniqueId val="{00000000-B4A0-4FE8-89B1-518BD771AC75}"/>
                  </c:ext>
                </c:extLst>
              </c15:ser>
            </c15:filteredLineSeries>
          </c:ext>
        </c:extLst>
      </c:lineChart>
      <c:dateAx>
        <c:axId val="143127680"/>
        <c:scaling>
          <c:orientation val="minMax"/>
          <c:min val="36190"/>
        </c:scaling>
        <c:delete val="0"/>
        <c:axPos val="b"/>
        <c:numFmt formatCode="yyyy" sourceLinked="0"/>
        <c:majorTickMark val="out"/>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43129216"/>
        <c:crosses val="autoZero"/>
        <c:auto val="1"/>
        <c:lblOffset val="100"/>
        <c:baseTimeUnit val="days"/>
      </c:dateAx>
      <c:valAx>
        <c:axId val="1431292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43127680"/>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4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22756028281723467"/>
          <c:y val="2.3952095808383235E-2"/>
          <c:w val="0.75855600261165101"/>
          <c:h val="0.871390439393667"/>
        </c:manualLayout>
      </c:layout>
      <c:barChart>
        <c:barDir val="bar"/>
        <c:grouping val="clustered"/>
        <c:varyColors val="0"/>
        <c:ser>
          <c:idx val="0"/>
          <c:order val="0"/>
          <c:tx>
            <c:strRef>
              <c:f>Sheet1!$B$1</c:f>
              <c:strCache>
                <c:ptCount val="1"/>
                <c:pt idx="0">
                  <c:v>1990</c:v>
                </c:pt>
              </c:strCache>
            </c:strRef>
          </c:tx>
          <c:spPr>
            <a:solidFill>
              <a:schemeClr val="accent1"/>
            </a:solidFill>
            <a:ln>
              <a:noFill/>
            </a:ln>
            <a:effectLst/>
          </c:spPr>
          <c:invertIfNegative val="0"/>
          <c:cat>
            <c:strRef>
              <c:f>Sheet1!$A$2:$A$14</c:f>
              <c:strCache>
                <c:ptCount val="13"/>
                <c:pt idx="0">
                  <c:v>Other machinery and transport equ.</c:v>
                </c:pt>
                <c:pt idx="1">
                  <c:v>Office and telecommunication equ.</c:v>
                </c:pt>
                <c:pt idx="2">
                  <c:v>Fuels</c:v>
                </c:pt>
                <c:pt idx="3">
                  <c:v>Automotive products</c:v>
                </c:pt>
                <c:pt idx="4">
                  <c:v>Chemicals</c:v>
                </c:pt>
                <c:pt idx="5">
                  <c:v>Food</c:v>
                </c:pt>
                <c:pt idx="6">
                  <c:v>Other semi-manufactures</c:v>
                </c:pt>
                <c:pt idx="7">
                  <c:v>Clothing</c:v>
                </c:pt>
                <c:pt idx="8">
                  <c:v>Textiles</c:v>
                </c:pt>
                <c:pt idx="9">
                  <c:v>Iron and steel</c:v>
                </c:pt>
                <c:pt idx="10">
                  <c:v>Raw food materials</c:v>
                </c:pt>
                <c:pt idx="11">
                  <c:v>Non-ferrous metals</c:v>
                </c:pt>
                <c:pt idx="12">
                  <c:v>Ores and other minerals</c:v>
                </c:pt>
              </c:strCache>
            </c:strRef>
          </c:cat>
          <c:val>
            <c:numRef>
              <c:f>Sheet1!$B$2:$B$14</c:f>
              <c:numCache>
                <c:formatCode>General</c:formatCode>
                <c:ptCount val="13"/>
                <c:pt idx="0">
                  <c:v>17.600000000000001</c:v>
                </c:pt>
                <c:pt idx="1">
                  <c:v>8.8000000000000007</c:v>
                </c:pt>
                <c:pt idx="2">
                  <c:v>10.5</c:v>
                </c:pt>
                <c:pt idx="3">
                  <c:v>9.4</c:v>
                </c:pt>
                <c:pt idx="4">
                  <c:v>8.7000000000000011</c:v>
                </c:pt>
                <c:pt idx="5">
                  <c:v>9.3000000000000007</c:v>
                </c:pt>
                <c:pt idx="6">
                  <c:v>7.8</c:v>
                </c:pt>
                <c:pt idx="7">
                  <c:v>3.2</c:v>
                </c:pt>
                <c:pt idx="8">
                  <c:v>3.1</c:v>
                </c:pt>
                <c:pt idx="9">
                  <c:v>3.1</c:v>
                </c:pt>
                <c:pt idx="10">
                  <c:v>2.9</c:v>
                </c:pt>
                <c:pt idx="11">
                  <c:v>2.1</c:v>
                </c:pt>
                <c:pt idx="12">
                  <c:v>1.5</c:v>
                </c:pt>
              </c:numCache>
            </c:numRef>
          </c:val>
          <c:extLst>
            <c:ext xmlns:c16="http://schemas.microsoft.com/office/drawing/2014/chart" uri="{C3380CC4-5D6E-409C-BE32-E72D297353CC}">
              <c16:uniqueId val="{00000000-6F44-4B4F-96D7-736BE8CB7D6E}"/>
            </c:ext>
          </c:extLst>
        </c:ser>
        <c:ser>
          <c:idx val="2"/>
          <c:order val="1"/>
          <c:tx>
            <c:strRef>
              <c:f>Sheet1!$D$1</c:f>
              <c:strCache>
                <c:ptCount val="1"/>
                <c:pt idx="0">
                  <c:v>2000</c:v>
                </c:pt>
              </c:strCache>
            </c:strRef>
          </c:tx>
          <c:spPr>
            <a:solidFill>
              <a:schemeClr val="accent3"/>
            </a:solidFill>
            <a:ln>
              <a:noFill/>
            </a:ln>
            <a:effectLst/>
          </c:spPr>
          <c:invertIfNegative val="0"/>
          <c:cat>
            <c:strRef>
              <c:f>Sheet1!$A$2:$A$14</c:f>
              <c:strCache>
                <c:ptCount val="13"/>
                <c:pt idx="0">
                  <c:v>Other machinery and transport equ.</c:v>
                </c:pt>
                <c:pt idx="1">
                  <c:v>Office and telecommunication equ.</c:v>
                </c:pt>
                <c:pt idx="2">
                  <c:v>Fuels</c:v>
                </c:pt>
                <c:pt idx="3">
                  <c:v>Automotive products</c:v>
                </c:pt>
                <c:pt idx="4">
                  <c:v>Chemicals</c:v>
                </c:pt>
                <c:pt idx="5">
                  <c:v>Food</c:v>
                </c:pt>
                <c:pt idx="6">
                  <c:v>Other semi-manufactures</c:v>
                </c:pt>
                <c:pt idx="7">
                  <c:v>Clothing</c:v>
                </c:pt>
                <c:pt idx="8">
                  <c:v>Textiles</c:v>
                </c:pt>
                <c:pt idx="9">
                  <c:v>Iron and steel</c:v>
                </c:pt>
                <c:pt idx="10">
                  <c:v>Raw food materials</c:v>
                </c:pt>
                <c:pt idx="11">
                  <c:v>Non-ferrous metals</c:v>
                </c:pt>
                <c:pt idx="12">
                  <c:v>Ores and other minerals</c:v>
                </c:pt>
              </c:strCache>
            </c:strRef>
          </c:cat>
          <c:val>
            <c:numRef>
              <c:f>Sheet1!$D$2:$D$14</c:f>
              <c:numCache>
                <c:formatCode>General</c:formatCode>
                <c:ptCount val="13"/>
                <c:pt idx="0">
                  <c:v>17.399999999999999</c:v>
                </c:pt>
                <c:pt idx="1">
                  <c:v>15.4</c:v>
                </c:pt>
                <c:pt idx="2">
                  <c:v>10.7</c:v>
                </c:pt>
                <c:pt idx="3">
                  <c:v>9.2000000000000011</c:v>
                </c:pt>
                <c:pt idx="4">
                  <c:v>9.3000000000000007</c:v>
                </c:pt>
                <c:pt idx="5">
                  <c:v>6.9</c:v>
                </c:pt>
                <c:pt idx="6">
                  <c:v>7.2</c:v>
                </c:pt>
                <c:pt idx="7">
                  <c:v>3.2</c:v>
                </c:pt>
                <c:pt idx="8">
                  <c:v>2.5</c:v>
                </c:pt>
                <c:pt idx="9">
                  <c:v>2.2999999999999998</c:v>
                </c:pt>
                <c:pt idx="10">
                  <c:v>1.9000000000000001</c:v>
                </c:pt>
                <c:pt idx="11">
                  <c:v>2</c:v>
                </c:pt>
                <c:pt idx="12">
                  <c:v>1.1000000000000001</c:v>
                </c:pt>
              </c:numCache>
            </c:numRef>
          </c:val>
          <c:extLst>
            <c:ext xmlns:c16="http://schemas.microsoft.com/office/drawing/2014/chart" uri="{C3380CC4-5D6E-409C-BE32-E72D297353CC}">
              <c16:uniqueId val="{00000001-6F44-4B4F-96D7-736BE8CB7D6E}"/>
            </c:ext>
          </c:extLst>
        </c:ser>
        <c:ser>
          <c:idx val="3"/>
          <c:order val="2"/>
          <c:tx>
            <c:strRef>
              <c:f>Sheet1!$E$1</c:f>
              <c:strCache>
                <c:ptCount val="1"/>
                <c:pt idx="0">
                  <c:v>2005</c:v>
                </c:pt>
              </c:strCache>
            </c:strRef>
          </c:tx>
          <c:spPr>
            <a:solidFill>
              <a:schemeClr val="accent4"/>
            </a:solidFill>
            <a:ln>
              <a:noFill/>
            </a:ln>
            <a:effectLst/>
          </c:spPr>
          <c:invertIfNegative val="0"/>
          <c:cat>
            <c:strRef>
              <c:f>Sheet1!$A$2:$A$14</c:f>
              <c:strCache>
                <c:ptCount val="13"/>
                <c:pt idx="0">
                  <c:v>Other machinery and transport equ.</c:v>
                </c:pt>
                <c:pt idx="1">
                  <c:v>Office and telecommunication equ.</c:v>
                </c:pt>
                <c:pt idx="2">
                  <c:v>Fuels</c:v>
                </c:pt>
                <c:pt idx="3">
                  <c:v>Automotive products</c:v>
                </c:pt>
                <c:pt idx="4">
                  <c:v>Chemicals</c:v>
                </c:pt>
                <c:pt idx="5">
                  <c:v>Food</c:v>
                </c:pt>
                <c:pt idx="6">
                  <c:v>Other semi-manufactures</c:v>
                </c:pt>
                <c:pt idx="7">
                  <c:v>Clothing</c:v>
                </c:pt>
                <c:pt idx="8">
                  <c:v>Textiles</c:v>
                </c:pt>
                <c:pt idx="9">
                  <c:v>Iron and steel</c:v>
                </c:pt>
                <c:pt idx="10">
                  <c:v>Raw food materials</c:v>
                </c:pt>
                <c:pt idx="11">
                  <c:v>Non-ferrous metals</c:v>
                </c:pt>
                <c:pt idx="12">
                  <c:v>Ores and other minerals</c:v>
                </c:pt>
              </c:strCache>
            </c:strRef>
          </c:cat>
          <c:val>
            <c:numRef>
              <c:f>Sheet1!$E$2:$E$14</c:f>
              <c:numCache>
                <c:formatCode>General</c:formatCode>
                <c:ptCount val="13"/>
                <c:pt idx="0">
                  <c:v>16.3</c:v>
                </c:pt>
                <c:pt idx="1">
                  <c:v>12.6</c:v>
                </c:pt>
                <c:pt idx="2">
                  <c:v>13.8</c:v>
                </c:pt>
                <c:pt idx="3">
                  <c:v>9</c:v>
                </c:pt>
                <c:pt idx="4">
                  <c:v>10.9</c:v>
                </c:pt>
                <c:pt idx="5">
                  <c:v>6.7</c:v>
                </c:pt>
                <c:pt idx="6">
                  <c:v>7</c:v>
                </c:pt>
                <c:pt idx="7">
                  <c:v>2.7</c:v>
                </c:pt>
                <c:pt idx="8">
                  <c:v>2</c:v>
                </c:pt>
                <c:pt idx="9">
                  <c:v>3.1</c:v>
                </c:pt>
                <c:pt idx="10">
                  <c:v>1.7</c:v>
                </c:pt>
                <c:pt idx="11">
                  <c:v>2</c:v>
                </c:pt>
                <c:pt idx="12">
                  <c:v>1.5</c:v>
                </c:pt>
              </c:numCache>
            </c:numRef>
          </c:val>
          <c:extLst>
            <c:ext xmlns:c16="http://schemas.microsoft.com/office/drawing/2014/chart" uri="{C3380CC4-5D6E-409C-BE32-E72D297353CC}">
              <c16:uniqueId val="{00000002-6F44-4B4F-96D7-736BE8CB7D6E}"/>
            </c:ext>
          </c:extLst>
        </c:ser>
        <c:dLbls>
          <c:showLegendKey val="0"/>
          <c:showVal val="0"/>
          <c:showCatName val="0"/>
          <c:showSerName val="0"/>
          <c:showPercent val="0"/>
          <c:showBubbleSize val="0"/>
        </c:dLbls>
        <c:gapWidth val="182"/>
        <c:axId val="131955712"/>
        <c:axId val="131957504"/>
      </c:barChart>
      <c:catAx>
        <c:axId val="1319557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pt-BR"/>
          </a:p>
        </c:txPr>
        <c:crossAx val="131957504"/>
        <c:crosses val="autoZero"/>
        <c:auto val="1"/>
        <c:lblAlgn val="ctr"/>
        <c:lblOffset val="100"/>
        <c:tickLblSkip val="1"/>
        <c:tickMarkSkip val="1"/>
        <c:noMultiLvlLbl val="0"/>
      </c:catAx>
      <c:valAx>
        <c:axId val="131957504"/>
        <c:scaling>
          <c:orientation val="minMax"/>
          <c:max val="18"/>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197" b="0" i="0" u="none" strike="noStrike" kern="1200" baseline="0">
                <a:solidFill>
                  <a:schemeClr val="tx1"/>
                </a:solidFill>
                <a:latin typeface="+mn-lt"/>
                <a:ea typeface="+mn-ea"/>
                <a:cs typeface="+mn-cs"/>
              </a:defRPr>
            </a:pPr>
            <a:endParaRPr lang="pt-BR"/>
          </a:p>
        </c:txPr>
        <c:crossAx val="13195571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4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1910669975186119"/>
          <c:y val="4.2654028436018961E-2"/>
          <c:w val="0.60918114143920599"/>
          <c:h val="0.81753554502369652"/>
        </c:manualLayout>
      </c:layout>
      <c:barChart>
        <c:barDir val="col"/>
        <c:grouping val="percentStacked"/>
        <c:varyColors val="0"/>
        <c:ser>
          <c:idx val="0"/>
          <c:order val="0"/>
          <c:tx>
            <c:strRef>
              <c:f>Sheet1!$A$2</c:f>
              <c:strCache>
                <c:ptCount val="1"/>
                <c:pt idx="0">
                  <c:v>Rail</c:v>
                </c:pt>
              </c:strCache>
            </c:strRef>
          </c:tx>
          <c:spPr>
            <a:solidFill>
              <a:schemeClr val="accent1"/>
            </a:solidFill>
            <a:ln>
              <a:noFill/>
            </a:ln>
            <a:effectLst/>
          </c:spPr>
          <c:invertIfNegative val="0"/>
          <c:cat>
            <c:numRef>
              <c:f>Sheet1!$B$1:$G$1</c:f>
              <c:numCache>
                <c:formatCode>General</c:formatCode>
                <c:ptCount val="6"/>
                <c:pt idx="0">
                  <c:v>1980</c:v>
                </c:pt>
                <c:pt idx="1">
                  <c:v>1985</c:v>
                </c:pt>
                <c:pt idx="2">
                  <c:v>1990</c:v>
                </c:pt>
                <c:pt idx="3">
                  <c:v>1995</c:v>
                </c:pt>
                <c:pt idx="4">
                  <c:v>2000</c:v>
                </c:pt>
                <c:pt idx="5">
                  <c:v>2002</c:v>
                </c:pt>
              </c:numCache>
            </c:numRef>
          </c:cat>
          <c:val>
            <c:numRef>
              <c:f>Sheet1!$B$2:$G$2</c:f>
              <c:numCache>
                <c:formatCode>General</c:formatCode>
                <c:ptCount val="6"/>
                <c:pt idx="0">
                  <c:v>22.9</c:v>
                </c:pt>
                <c:pt idx="1">
                  <c:v>21</c:v>
                </c:pt>
                <c:pt idx="2">
                  <c:v>17.100000000000001</c:v>
                </c:pt>
                <c:pt idx="3">
                  <c:v>14.5</c:v>
                </c:pt>
                <c:pt idx="4">
                  <c:v>14.3</c:v>
                </c:pt>
                <c:pt idx="5">
                  <c:v>15</c:v>
                </c:pt>
              </c:numCache>
            </c:numRef>
          </c:val>
          <c:extLst>
            <c:ext xmlns:c16="http://schemas.microsoft.com/office/drawing/2014/chart" uri="{C3380CC4-5D6E-409C-BE32-E72D297353CC}">
              <c16:uniqueId val="{00000000-39E3-4B2D-BBF2-85546B6C28AE}"/>
            </c:ext>
          </c:extLst>
        </c:ser>
        <c:ser>
          <c:idx val="1"/>
          <c:order val="1"/>
          <c:tx>
            <c:strRef>
              <c:f>Sheet1!$A$3</c:f>
              <c:strCache>
                <c:ptCount val="1"/>
                <c:pt idx="0">
                  <c:v>Road</c:v>
                </c:pt>
              </c:strCache>
            </c:strRef>
          </c:tx>
          <c:spPr>
            <a:solidFill>
              <a:schemeClr val="accent2"/>
            </a:solidFill>
            <a:ln>
              <a:noFill/>
            </a:ln>
            <a:effectLst/>
          </c:spPr>
          <c:invertIfNegative val="0"/>
          <c:cat>
            <c:numRef>
              <c:f>Sheet1!$B$1:$G$1</c:f>
              <c:numCache>
                <c:formatCode>General</c:formatCode>
                <c:ptCount val="6"/>
                <c:pt idx="0">
                  <c:v>1980</c:v>
                </c:pt>
                <c:pt idx="1">
                  <c:v>1985</c:v>
                </c:pt>
                <c:pt idx="2">
                  <c:v>1990</c:v>
                </c:pt>
                <c:pt idx="3">
                  <c:v>1995</c:v>
                </c:pt>
                <c:pt idx="4">
                  <c:v>2000</c:v>
                </c:pt>
                <c:pt idx="5">
                  <c:v>2002</c:v>
                </c:pt>
              </c:numCache>
            </c:numRef>
          </c:cat>
          <c:val>
            <c:numRef>
              <c:f>Sheet1!$B$3:$G$3</c:f>
              <c:numCache>
                <c:formatCode>General</c:formatCode>
                <c:ptCount val="6"/>
                <c:pt idx="0">
                  <c:v>66.599999999999994</c:v>
                </c:pt>
                <c:pt idx="1">
                  <c:v>69.8</c:v>
                </c:pt>
                <c:pt idx="2">
                  <c:v>74.7</c:v>
                </c:pt>
                <c:pt idx="3">
                  <c:v>78.2</c:v>
                </c:pt>
                <c:pt idx="4">
                  <c:v>78.8</c:v>
                </c:pt>
                <c:pt idx="5">
                  <c:v>77.599999999999994</c:v>
                </c:pt>
              </c:numCache>
            </c:numRef>
          </c:val>
          <c:extLst>
            <c:ext xmlns:c16="http://schemas.microsoft.com/office/drawing/2014/chart" uri="{C3380CC4-5D6E-409C-BE32-E72D297353CC}">
              <c16:uniqueId val="{00000001-39E3-4B2D-BBF2-85546B6C28AE}"/>
            </c:ext>
          </c:extLst>
        </c:ser>
        <c:ser>
          <c:idx val="2"/>
          <c:order val="2"/>
          <c:tx>
            <c:strRef>
              <c:f>Sheet1!$A$4</c:f>
              <c:strCache>
                <c:ptCount val="1"/>
                <c:pt idx="0">
                  <c:v>Inland Waterways</c:v>
                </c:pt>
              </c:strCache>
            </c:strRef>
          </c:tx>
          <c:spPr>
            <a:solidFill>
              <a:schemeClr val="accent3"/>
            </a:solidFill>
            <a:ln>
              <a:noFill/>
            </a:ln>
            <a:effectLst/>
          </c:spPr>
          <c:invertIfNegative val="0"/>
          <c:cat>
            <c:numRef>
              <c:f>Sheet1!$B$1:$G$1</c:f>
              <c:numCache>
                <c:formatCode>General</c:formatCode>
                <c:ptCount val="6"/>
                <c:pt idx="0">
                  <c:v>1980</c:v>
                </c:pt>
                <c:pt idx="1">
                  <c:v>1985</c:v>
                </c:pt>
                <c:pt idx="2">
                  <c:v>1990</c:v>
                </c:pt>
                <c:pt idx="3">
                  <c:v>1995</c:v>
                </c:pt>
                <c:pt idx="4">
                  <c:v>2000</c:v>
                </c:pt>
                <c:pt idx="5">
                  <c:v>2002</c:v>
                </c:pt>
              </c:numCache>
            </c:numRef>
          </c:cat>
          <c:val>
            <c:numRef>
              <c:f>Sheet1!$B$4:$G$4</c:f>
              <c:numCache>
                <c:formatCode>General</c:formatCode>
                <c:ptCount val="6"/>
                <c:pt idx="0">
                  <c:v>10.5</c:v>
                </c:pt>
                <c:pt idx="1">
                  <c:v>9.2000000000000011</c:v>
                </c:pt>
                <c:pt idx="2">
                  <c:v>8.2000000000000011</c:v>
                </c:pt>
                <c:pt idx="3">
                  <c:v>7.3</c:v>
                </c:pt>
                <c:pt idx="4">
                  <c:v>6.9</c:v>
                </c:pt>
                <c:pt idx="5">
                  <c:v>7.4</c:v>
                </c:pt>
              </c:numCache>
            </c:numRef>
          </c:val>
          <c:extLst>
            <c:ext xmlns:c16="http://schemas.microsoft.com/office/drawing/2014/chart" uri="{C3380CC4-5D6E-409C-BE32-E72D297353CC}">
              <c16:uniqueId val="{00000002-39E3-4B2D-BBF2-85546B6C28AE}"/>
            </c:ext>
          </c:extLst>
        </c:ser>
        <c:dLbls>
          <c:showLegendKey val="0"/>
          <c:showVal val="0"/>
          <c:showCatName val="0"/>
          <c:showSerName val="0"/>
          <c:showPercent val="0"/>
          <c:showBubbleSize val="0"/>
        </c:dLbls>
        <c:gapWidth val="150"/>
        <c:overlap val="100"/>
        <c:axId val="190716928"/>
        <c:axId val="190722816"/>
      </c:barChart>
      <c:catAx>
        <c:axId val="190716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0722816"/>
        <c:crosses val="autoZero"/>
        <c:auto val="1"/>
        <c:lblAlgn val="ctr"/>
        <c:lblOffset val="100"/>
        <c:tickLblSkip val="1"/>
        <c:tickMarkSkip val="1"/>
        <c:noMultiLvlLbl val="0"/>
      </c:catAx>
      <c:valAx>
        <c:axId val="19072281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9071692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4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055036421443315E-2"/>
          <c:y val="3.317535545023699E-2"/>
          <c:w val="0.91049142988058995"/>
          <c:h val="0.8148611736327106"/>
        </c:manualLayout>
      </c:layout>
      <c:barChart>
        <c:barDir val="col"/>
        <c:grouping val="percentStacked"/>
        <c:varyColors val="0"/>
        <c:ser>
          <c:idx val="1"/>
          <c:order val="0"/>
          <c:tx>
            <c:strRef>
              <c:f>Sheet1!$A$3</c:f>
              <c:strCache>
                <c:ptCount val="1"/>
                <c:pt idx="0">
                  <c:v>Truck</c:v>
                </c:pt>
              </c:strCache>
            </c:strRef>
          </c:tx>
          <c:spPr>
            <a:solidFill>
              <a:schemeClr val="accent2"/>
            </a:solidFill>
            <a:ln>
              <a:noFill/>
            </a:ln>
            <a:effectLst/>
          </c:spPr>
          <c:invertIfNegative val="0"/>
          <c:cat>
            <c:numRef>
              <c:f>Sheet1!$B$1:$V$1</c:f>
              <c:numCache>
                <c:formatCode>General</c:formatCode>
                <c:ptCount val="9"/>
                <c:pt idx="0">
                  <c:v>1965</c:v>
                </c:pt>
                <c:pt idx="1">
                  <c:v>1970</c:v>
                </c:pt>
                <c:pt idx="2">
                  <c:v>1975</c:v>
                </c:pt>
                <c:pt idx="3">
                  <c:v>1980</c:v>
                </c:pt>
                <c:pt idx="4">
                  <c:v>1985</c:v>
                </c:pt>
                <c:pt idx="5">
                  <c:v>1990</c:v>
                </c:pt>
                <c:pt idx="6">
                  <c:v>1995</c:v>
                </c:pt>
                <c:pt idx="7">
                  <c:v>2000</c:v>
                </c:pt>
                <c:pt idx="8">
                  <c:v>2004</c:v>
                </c:pt>
              </c:numCache>
            </c:numRef>
          </c:cat>
          <c:val>
            <c:numRef>
              <c:f>Sheet1!$B$3:$V$3</c:f>
              <c:numCache>
                <c:formatCode>#,##0</c:formatCode>
                <c:ptCount val="9"/>
                <c:pt idx="0">
                  <c:v>359000</c:v>
                </c:pt>
                <c:pt idx="1">
                  <c:v>412000</c:v>
                </c:pt>
                <c:pt idx="2">
                  <c:v>454000</c:v>
                </c:pt>
                <c:pt idx="3">
                  <c:v>555000</c:v>
                </c:pt>
                <c:pt idx="4">
                  <c:v>610000</c:v>
                </c:pt>
                <c:pt idx="5">
                  <c:v>735000</c:v>
                </c:pt>
                <c:pt idx="6">
                  <c:v>1042000</c:v>
                </c:pt>
                <c:pt idx="7">
                  <c:v>1203100.1000000001</c:v>
                </c:pt>
                <c:pt idx="8">
                  <c:v>1314616</c:v>
                </c:pt>
              </c:numCache>
            </c:numRef>
          </c:val>
          <c:extLst>
            <c:ext xmlns:c16="http://schemas.microsoft.com/office/drawing/2014/chart" uri="{C3380CC4-5D6E-409C-BE32-E72D297353CC}">
              <c16:uniqueId val="{00000000-010D-4AEA-866A-F16D1449C891}"/>
            </c:ext>
          </c:extLst>
        </c:ser>
        <c:ser>
          <c:idx val="2"/>
          <c:order val="1"/>
          <c:tx>
            <c:strRef>
              <c:f>Sheet1!$A$4</c:f>
              <c:strCache>
                <c:ptCount val="1"/>
                <c:pt idx="0">
                  <c:v>Rail</c:v>
                </c:pt>
              </c:strCache>
            </c:strRef>
          </c:tx>
          <c:spPr>
            <a:solidFill>
              <a:schemeClr val="accent3"/>
            </a:solidFill>
            <a:ln>
              <a:noFill/>
            </a:ln>
            <a:effectLst/>
          </c:spPr>
          <c:invertIfNegative val="0"/>
          <c:cat>
            <c:numRef>
              <c:f>Sheet1!$B$1:$V$1</c:f>
              <c:numCache>
                <c:formatCode>General</c:formatCode>
                <c:ptCount val="9"/>
                <c:pt idx="0">
                  <c:v>1965</c:v>
                </c:pt>
                <c:pt idx="1">
                  <c:v>1970</c:v>
                </c:pt>
                <c:pt idx="2">
                  <c:v>1975</c:v>
                </c:pt>
                <c:pt idx="3">
                  <c:v>1980</c:v>
                </c:pt>
                <c:pt idx="4">
                  <c:v>1985</c:v>
                </c:pt>
                <c:pt idx="5">
                  <c:v>1990</c:v>
                </c:pt>
                <c:pt idx="6">
                  <c:v>1995</c:v>
                </c:pt>
                <c:pt idx="7">
                  <c:v>2000</c:v>
                </c:pt>
                <c:pt idx="8">
                  <c:v>2004</c:v>
                </c:pt>
              </c:numCache>
            </c:numRef>
          </c:cat>
          <c:val>
            <c:numRef>
              <c:f>Sheet1!$B$4:$V$4</c:f>
              <c:numCache>
                <c:formatCode>#,##0</c:formatCode>
                <c:ptCount val="9"/>
                <c:pt idx="0">
                  <c:v>697878</c:v>
                </c:pt>
                <c:pt idx="1">
                  <c:v>764809</c:v>
                </c:pt>
                <c:pt idx="2">
                  <c:v>754252</c:v>
                </c:pt>
                <c:pt idx="3">
                  <c:v>918958</c:v>
                </c:pt>
                <c:pt idx="4">
                  <c:v>876984</c:v>
                </c:pt>
                <c:pt idx="5">
                  <c:v>1064408</c:v>
                </c:pt>
                <c:pt idx="6">
                  <c:v>1317010</c:v>
                </c:pt>
                <c:pt idx="7">
                  <c:v>1546319</c:v>
                </c:pt>
                <c:pt idx="8">
                  <c:v>1684461</c:v>
                </c:pt>
              </c:numCache>
            </c:numRef>
          </c:val>
          <c:extLst>
            <c:ext xmlns:c16="http://schemas.microsoft.com/office/drawing/2014/chart" uri="{C3380CC4-5D6E-409C-BE32-E72D297353CC}">
              <c16:uniqueId val="{00000001-010D-4AEA-866A-F16D1449C891}"/>
            </c:ext>
          </c:extLst>
        </c:ser>
        <c:ser>
          <c:idx val="3"/>
          <c:order val="2"/>
          <c:tx>
            <c:strRef>
              <c:f>Sheet1!$A$5</c:f>
              <c:strCache>
                <c:ptCount val="1"/>
                <c:pt idx="0">
                  <c:v>Coastal</c:v>
                </c:pt>
              </c:strCache>
            </c:strRef>
          </c:tx>
          <c:spPr>
            <a:solidFill>
              <a:schemeClr val="accent4"/>
            </a:solidFill>
            <a:ln>
              <a:noFill/>
            </a:ln>
            <a:effectLst/>
          </c:spPr>
          <c:invertIfNegative val="0"/>
          <c:cat>
            <c:numRef>
              <c:f>Sheet1!$B$1:$V$1</c:f>
              <c:numCache>
                <c:formatCode>General</c:formatCode>
                <c:ptCount val="9"/>
                <c:pt idx="0">
                  <c:v>1965</c:v>
                </c:pt>
                <c:pt idx="1">
                  <c:v>1970</c:v>
                </c:pt>
                <c:pt idx="2">
                  <c:v>1975</c:v>
                </c:pt>
                <c:pt idx="3">
                  <c:v>1980</c:v>
                </c:pt>
                <c:pt idx="4">
                  <c:v>1985</c:v>
                </c:pt>
                <c:pt idx="5">
                  <c:v>1990</c:v>
                </c:pt>
                <c:pt idx="6">
                  <c:v>1995</c:v>
                </c:pt>
                <c:pt idx="7">
                  <c:v>2000</c:v>
                </c:pt>
                <c:pt idx="8">
                  <c:v>2004</c:v>
                </c:pt>
              </c:numCache>
            </c:numRef>
          </c:cat>
          <c:val>
            <c:numRef>
              <c:f>Sheet1!$B$5:$V$5</c:f>
              <c:numCache>
                <c:formatCode>#,##0</c:formatCode>
                <c:ptCount val="9"/>
                <c:pt idx="0">
                  <c:v>302546</c:v>
                </c:pt>
                <c:pt idx="1">
                  <c:v>359784</c:v>
                </c:pt>
                <c:pt idx="2">
                  <c:v>315846</c:v>
                </c:pt>
                <c:pt idx="3" formatCode="General">
                  <c:v>631149</c:v>
                </c:pt>
                <c:pt idx="4">
                  <c:v>610977</c:v>
                </c:pt>
                <c:pt idx="5">
                  <c:v>479134</c:v>
                </c:pt>
                <c:pt idx="6">
                  <c:v>440345</c:v>
                </c:pt>
                <c:pt idx="7">
                  <c:v>283872</c:v>
                </c:pt>
                <c:pt idx="8">
                  <c:v>279857</c:v>
                </c:pt>
              </c:numCache>
            </c:numRef>
          </c:val>
          <c:extLst>
            <c:ext xmlns:c16="http://schemas.microsoft.com/office/drawing/2014/chart" uri="{C3380CC4-5D6E-409C-BE32-E72D297353CC}">
              <c16:uniqueId val="{00000002-010D-4AEA-866A-F16D1449C891}"/>
            </c:ext>
          </c:extLst>
        </c:ser>
        <c:dLbls>
          <c:showLegendKey val="0"/>
          <c:showVal val="0"/>
          <c:showCatName val="0"/>
          <c:showSerName val="0"/>
          <c:showPercent val="0"/>
          <c:showBubbleSize val="0"/>
        </c:dLbls>
        <c:gapWidth val="150"/>
        <c:overlap val="100"/>
        <c:axId val="190780928"/>
        <c:axId val="190782464"/>
      </c:barChart>
      <c:catAx>
        <c:axId val="19078092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782464"/>
        <c:crosses val="autoZero"/>
        <c:auto val="1"/>
        <c:lblAlgn val="ctr"/>
        <c:lblOffset val="100"/>
        <c:tickLblSkip val="1"/>
        <c:tickMarkSkip val="1"/>
        <c:noMultiLvlLbl val="0"/>
      </c:catAx>
      <c:valAx>
        <c:axId val="190782464"/>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9078092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4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Logistics Costs (%of GDP)</c:v>
                </c:pt>
              </c:strCache>
            </c:strRef>
          </c:tx>
          <c:spPr>
            <a:ln w="19050" cap="rnd">
              <a:noFill/>
              <a:round/>
            </a:ln>
            <a:effectLst/>
          </c:spPr>
          <c:marker>
            <c:symbol val="circle"/>
            <c:size val="5"/>
            <c:spPr>
              <a:solidFill>
                <a:schemeClr val="accent2">
                  <a:lumMod val="50000"/>
                </a:schemeClr>
              </a:solidFill>
              <a:ln w="9525">
                <a:solidFill>
                  <a:schemeClr val="accent5">
                    <a:lumMod val="50000"/>
                  </a:schemeClr>
                </a:solidFill>
              </a:ln>
              <a:effectLst/>
            </c:spPr>
          </c:marker>
          <c:dLbls>
            <c:dLbl>
              <c:idx val="0"/>
              <c:layout>
                <c:manualLayout>
                  <c:x val="2.8348688873138577E-3"/>
                  <c:y val="-4.2377869334902882E-2"/>
                </c:manualLayout>
              </c:layout>
              <c:tx>
                <c:rich>
                  <a:bodyPr/>
                  <a:lstStyle/>
                  <a:p>
                    <a:fld id="{EB60C86A-BCD3-4B67-8E3C-72296D0F0A81}"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0-FBFF-4DC4-992A-326FF46D5D13}"/>
                </c:ext>
              </c:extLst>
            </c:dLbl>
            <c:dLbl>
              <c:idx val="1"/>
              <c:tx>
                <c:rich>
                  <a:bodyPr/>
                  <a:lstStyle/>
                  <a:p>
                    <a:fld id="{922364BB-B417-44DF-A935-B3B4A21E6661}"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FBFF-4DC4-992A-326FF46D5D13}"/>
                </c:ext>
              </c:extLst>
            </c:dLbl>
            <c:dLbl>
              <c:idx val="2"/>
              <c:tx>
                <c:rich>
                  <a:bodyPr/>
                  <a:lstStyle/>
                  <a:p>
                    <a:fld id="{F5E4435A-8B10-41D3-9810-FBE531A45075}"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2-FBFF-4DC4-992A-326FF46D5D13}"/>
                </c:ext>
              </c:extLst>
            </c:dLbl>
            <c:dLbl>
              <c:idx val="3"/>
              <c:layout>
                <c:manualLayout>
                  <c:x val="-1.7009213323883769E-2"/>
                  <c:y val="7.7692760447321874E-2"/>
                </c:manualLayout>
              </c:layout>
              <c:tx>
                <c:rich>
                  <a:bodyPr/>
                  <a:lstStyle/>
                  <a:p>
                    <a:fld id="{30320FE4-B308-481B-BD4D-ED5387456853}"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3-FBFF-4DC4-992A-326FF46D5D13}"/>
                </c:ext>
              </c:extLst>
            </c:dLbl>
            <c:dLbl>
              <c:idx val="4"/>
              <c:layout>
                <c:manualLayout>
                  <c:x val="1.4174344436569809E-3"/>
                  <c:y val="-1.6480282519128898E-2"/>
                </c:manualLayout>
              </c:layout>
              <c:tx>
                <c:rich>
                  <a:bodyPr/>
                  <a:lstStyle/>
                  <a:p>
                    <a:fld id="{B05FBAC2-622A-46E7-9B71-DEDDE9525D31}"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4-FBFF-4DC4-992A-326FF46D5D13}"/>
                </c:ext>
              </c:extLst>
            </c:dLbl>
            <c:dLbl>
              <c:idx val="5"/>
              <c:layout>
                <c:manualLayout>
                  <c:x val="-7.7958894401133946E-2"/>
                  <c:y val="3.0606238964096442E-2"/>
                </c:manualLayout>
              </c:layout>
              <c:tx>
                <c:rich>
                  <a:bodyPr/>
                  <a:lstStyle/>
                  <a:p>
                    <a:fld id="{0675B289-5CA2-4B7E-B82E-60CDEDFD69C5}"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5-FBFF-4DC4-992A-326FF46D5D13}"/>
                </c:ext>
              </c:extLst>
            </c:dLbl>
            <c:dLbl>
              <c:idx val="6"/>
              <c:tx>
                <c:rich>
                  <a:bodyPr/>
                  <a:lstStyle/>
                  <a:p>
                    <a:fld id="{7CC38F37-D26E-4405-9C33-818E96C6464A}"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BFF-4DC4-992A-326FF46D5D13}"/>
                </c:ext>
              </c:extLst>
            </c:dLbl>
            <c:dLbl>
              <c:idx val="7"/>
              <c:layout>
                <c:manualLayout>
                  <c:x val="-3.2600992204110571E-2"/>
                  <c:y val="-4.4732195409064174E-2"/>
                </c:manualLayout>
              </c:layout>
              <c:tx>
                <c:rich>
                  <a:bodyPr/>
                  <a:lstStyle/>
                  <a:p>
                    <a:fld id="{A6DAEC31-1651-4592-8EB7-605960469DC1}"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7-FBFF-4DC4-992A-326FF46D5D13}"/>
                </c:ext>
              </c:extLst>
            </c:dLbl>
            <c:dLbl>
              <c:idx val="8"/>
              <c:layout>
                <c:manualLayout>
                  <c:x val="4.2523033309709423E-3"/>
                  <c:y val="3.7669217186580339E-2"/>
                </c:manualLayout>
              </c:layout>
              <c:tx>
                <c:rich>
                  <a:bodyPr/>
                  <a:lstStyle/>
                  <a:p>
                    <a:fld id="{4AA0D0A1-BE56-4ABA-AF85-AF74C5B8D4F0}"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8-FBFF-4DC4-992A-326FF46D5D13}"/>
                </c:ext>
              </c:extLst>
            </c:dLbl>
            <c:dLbl>
              <c:idx val="9"/>
              <c:tx>
                <c:rich>
                  <a:bodyPr/>
                  <a:lstStyle/>
                  <a:p>
                    <a:fld id="{5631C5CD-DD0B-4445-BCF7-189EC5862623}"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FBFF-4DC4-992A-326FF46D5D13}"/>
                </c:ext>
              </c:extLst>
            </c:dLbl>
            <c:dLbl>
              <c:idx val="10"/>
              <c:layout>
                <c:manualLayout>
                  <c:x val="1.9844082211197732E-2"/>
                  <c:y val="-5.6503825779870537E-2"/>
                </c:manualLayout>
              </c:layout>
              <c:tx>
                <c:rich>
                  <a:bodyPr/>
                  <a:lstStyle/>
                  <a:p>
                    <a:fld id="{EBC7C43A-7B1B-4504-A7D5-A8C9DCCFD72D}"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A-FBFF-4DC4-992A-326FF46D5D13}"/>
                </c:ext>
              </c:extLst>
            </c:dLbl>
            <c:dLbl>
              <c:idx val="11"/>
              <c:layout>
                <c:manualLayout>
                  <c:x val="-2.4096385542168676E-2"/>
                  <c:y val="-4.9440847557386695E-2"/>
                </c:manualLayout>
              </c:layout>
              <c:tx>
                <c:rich>
                  <a:bodyPr/>
                  <a:lstStyle/>
                  <a:p>
                    <a:fld id="{126BB709-595C-4589-9C6B-66B68CB070F3}"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B-FBFF-4DC4-992A-326FF46D5D13}"/>
                </c:ext>
              </c:extLst>
            </c:dLbl>
            <c:dLbl>
              <c:idx val="12"/>
              <c:tx>
                <c:rich>
                  <a:bodyPr/>
                  <a:lstStyle/>
                  <a:p>
                    <a:fld id="{DCE3969E-5A85-47F9-88A6-B03BEA5B94C1}"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FBFF-4DC4-992A-326FF46D5D13}"/>
                </c:ext>
              </c:extLst>
            </c:dLbl>
            <c:dLbl>
              <c:idx val="13"/>
              <c:tx>
                <c:rich>
                  <a:bodyPr/>
                  <a:lstStyle/>
                  <a:p>
                    <a:fld id="{EEDAD1E6-2149-46AB-85EC-44EAE16DC956}"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D-FBFF-4DC4-992A-326FF46D5D13}"/>
                </c:ext>
              </c:extLst>
            </c:dLbl>
            <c:dLbl>
              <c:idx val="14"/>
              <c:tx>
                <c:rich>
                  <a:bodyPr/>
                  <a:lstStyle/>
                  <a:p>
                    <a:fld id="{6E0A19C0-0D2C-4D97-B7F1-514B5CC30862}"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E-FBFF-4DC4-992A-326FF46D5D13}"/>
                </c:ext>
              </c:extLst>
            </c:dLbl>
            <c:dLbl>
              <c:idx val="15"/>
              <c:layout>
                <c:manualLayout>
                  <c:x val="-6.5201984408221114E-2"/>
                  <c:y val="0.11771630370806366"/>
                </c:manualLayout>
              </c:layout>
              <c:tx>
                <c:rich>
                  <a:bodyPr/>
                  <a:lstStyle/>
                  <a:p>
                    <a:fld id="{B9DEC13D-4C0D-44C6-831B-466F075EB0CF}"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F-FBFF-4DC4-992A-326FF46D5D13}"/>
                </c:ext>
              </c:extLst>
            </c:dLbl>
            <c:dLbl>
              <c:idx val="16"/>
              <c:layout>
                <c:manualLayout>
                  <c:x val="-7.2289156626506132E-2"/>
                  <c:y val="-5.6503825779870509E-2"/>
                </c:manualLayout>
              </c:layout>
              <c:tx>
                <c:rich>
                  <a:bodyPr/>
                  <a:lstStyle/>
                  <a:p>
                    <a:fld id="{7A348D68-B499-49AD-B5A2-F9A2C20AE89E}"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0-FBFF-4DC4-992A-326FF46D5D13}"/>
                </c:ext>
              </c:extLst>
            </c:dLbl>
            <c:dLbl>
              <c:idx val="17"/>
              <c:tx>
                <c:rich>
                  <a:bodyPr/>
                  <a:lstStyle/>
                  <a:p>
                    <a:fld id="{0CCD2D48-F81D-488B-B8B5-3A4CD3975FF7}"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11-FBFF-4DC4-992A-326FF46D5D13}"/>
                </c:ext>
              </c:extLst>
            </c:dLbl>
            <c:dLbl>
              <c:idx val="18"/>
              <c:layout>
                <c:manualLayout>
                  <c:x val="-2.6931254429482635E-2"/>
                  <c:y val="9.652736904061221E-2"/>
                </c:manualLayout>
              </c:layout>
              <c:tx>
                <c:rich>
                  <a:bodyPr/>
                  <a:lstStyle/>
                  <a:p>
                    <a:fld id="{B96B0F55-98DA-48CC-AB1C-84AFB05C129B}"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2-FBFF-4DC4-992A-326FF46D5D13}"/>
                </c:ext>
              </c:extLst>
            </c:dLbl>
            <c:dLbl>
              <c:idx val="19"/>
              <c:layout>
                <c:manualLayout>
                  <c:x val="-8.3628632175761969E-2"/>
                  <c:y val="-6.1212477928193051E-2"/>
                </c:manualLayout>
              </c:layout>
              <c:tx>
                <c:rich>
                  <a:bodyPr/>
                  <a:lstStyle/>
                  <a:p>
                    <a:fld id="{A60A86F0-F792-44CB-A628-E8E5E2C38F33}"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3-FBFF-4DC4-992A-326FF46D5D13}"/>
                </c:ext>
              </c:extLst>
            </c:dLbl>
            <c:dLbl>
              <c:idx val="20"/>
              <c:layout>
                <c:manualLayout>
                  <c:x val="-6.2367115520907158E-2"/>
                  <c:y val="-6.8275456150676955E-2"/>
                </c:manualLayout>
              </c:layout>
              <c:tx>
                <c:rich>
                  <a:bodyPr/>
                  <a:lstStyle/>
                  <a:p>
                    <a:fld id="{0366C14A-0B93-44F8-858B-76C456A239BF}"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4-FBFF-4DC4-992A-326FF46D5D13}"/>
                </c:ext>
              </c:extLst>
            </c:dLbl>
            <c:dLbl>
              <c:idx val="21"/>
              <c:layout>
                <c:manualLayout>
                  <c:x val="-8.5046066619418853E-2"/>
                  <c:y val="9.8881695114773391E-2"/>
                </c:manualLayout>
              </c:layout>
              <c:tx>
                <c:rich>
                  <a:bodyPr/>
                  <a:lstStyle/>
                  <a:p>
                    <a:fld id="{795F1F74-2324-47E8-8182-F0CAECD1F939}" type="CELLRANGE">
                      <a:rPr lang="en-US"/>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15-FBFF-4DC4-992A-326FF46D5D13}"/>
                </c:ext>
              </c:extLst>
            </c:dLbl>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pt-BR"/>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trendline>
            <c:spPr>
              <a:ln w="19050" cap="rnd">
                <a:solidFill>
                  <a:schemeClr val="bg1">
                    <a:lumMod val="75000"/>
                  </a:schemeClr>
                </a:solidFill>
                <a:prstDash val="dash"/>
              </a:ln>
              <a:effectLst/>
            </c:spPr>
            <c:trendlineType val="exp"/>
            <c:dispRSqr val="0"/>
            <c:dispEq val="0"/>
          </c:trendline>
          <c:xVal>
            <c:numRef>
              <c:f>Sheet1!$A$2:$A$23</c:f>
              <c:numCache>
                <c:formatCode>General</c:formatCode>
                <c:ptCount val="22"/>
                <c:pt idx="0">
                  <c:v>53042</c:v>
                </c:pt>
                <c:pt idx="1">
                  <c:v>38634</c:v>
                </c:pt>
                <c:pt idx="2">
                  <c:v>25977</c:v>
                </c:pt>
                <c:pt idx="3">
                  <c:v>55182</c:v>
                </c:pt>
                <c:pt idx="4">
                  <c:v>10538</c:v>
                </c:pt>
                <c:pt idx="5">
                  <c:v>5779</c:v>
                </c:pt>
                <c:pt idx="6">
                  <c:v>1911</c:v>
                </c:pt>
                <c:pt idx="7">
                  <c:v>3475</c:v>
                </c:pt>
                <c:pt idx="8">
                  <c:v>6807</c:v>
                </c:pt>
                <c:pt idx="9">
                  <c:v>6662</c:v>
                </c:pt>
                <c:pt idx="10">
                  <c:v>14715</c:v>
                </c:pt>
                <c:pt idx="11">
                  <c:v>11208</c:v>
                </c:pt>
                <c:pt idx="12">
                  <c:v>7831</c:v>
                </c:pt>
                <c:pt idx="13">
                  <c:v>10307</c:v>
                </c:pt>
                <c:pt idx="14">
                  <c:v>15732</c:v>
                </c:pt>
                <c:pt idx="15">
                  <c:v>6618</c:v>
                </c:pt>
                <c:pt idx="16">
                  <c:v>42503</c:v>
                </c:pt>
                <c:pt idx="17">
                  <c:v>1499</c:v>
                </c:pt>
                <c:pt idx="18">
                  <c:v>49147</c:v>
                </c:pt>
                <c:pt idx="19">
                  <c:v>67458</c:v>
                </c:pt>
                <c:pt idx="20">
                  <c:v>51958</c:v>
                </c:pt>
                <c:pt idx="21">
                  <c:v>46269</c:v>
                </c:pt>
              </c:numCache>
            </c:numRef>
          </c:xVal>
          <c:yVal>
            <c:numRef>
              <c:f>Sheet1!$B$2:$B$23</c:f>
              <c:numCache>
                <c:formatCode>General</c:formatCode>
                <c:ptCount val="22"/>
                <c:pt idx="0">
                  <c:v>8.5</c:v>
                </c:pt>
                <c:pt idx="1">
                  <c:v>8.9</c:v>
                </c:pt>
                <c:pt idx="2">
                  <c:v>12.5</c:v>
                </c:pt>
                <c:pt idx="3">
                  <c:v>8</c:v>
                </c:pt>
                <c:pt idx="4">
                  <c:v>13</c:v>
                </c:pt>
                <c:pt idx="5">
                  <c:v>20</c:v>
                </c:pt>
                <c:pt idx="6">
                  <c:v>25</c:v>
                </c:pt>
                <c:pt idx="7">
                  <c:v>27</c:v>
                </c:pt>
                <c:pt idx="8">
                  <c:v>18</c:v>
                </c:pt>
                <c:pt idx="9">
                  <c:v>32</c:v>
                </c:pt>
                <c:pt idx="10">
                  <c:v>27</c:v>
                </c:pt>
                <c:pt idx="11">
                  <c:v>26</c:v>
                </c:pt>
                <c:pt idx="12">
                  <c:v>23</c:v>
                </c:pt>
                <c:pt idx="13">
                  <c:v>20</c:v>
                </c:pt>
                <c:pt idx="14">
                  <c:v>18</c:v>
                </c:pt>
                <c:pt idx="15">
                  <c:v>13.5</c:v>
                </c:pt>
                <c:pt idx="16">
                  <c:v>11.9</c:v>
                </c:pt>
                <c:pt idx="17">
                  <c:v>13.5</c:v>
                </c:pt>
                <c:pt idx="18">
                  <c:v>8.6</c:v>
                </c:pt>
                <c:pt idx="19">
                  <c:v>10.5</c:v>
                </c:pt>
                <c:pt idx="20">
                  <c:v>9</c:v>
                </c:pt>
                <c:pt idx="21">
                  <c:v>8.8000000000000007</c:v>
                </c:pt>
              </c:numCache>
            </c:numRef>
          </c:yVal>
          <c:smooth val="0"/>
          <c:extLst>
            <c:ext xmlns:c15="http://schemas.microsoft.com/office/drawing/2012/chart" uri="{02D57815-91ED-43cb-92C2-25804820EDAC}">
              <c15:datalabelsRange>
                <c15:f>Sheet1!$C$2:$C$23</c15:f>
                <c15:dlblRangeCache>
                  <c:ptCount val="22"/>
                  <c:pt idx="0">
                    <c:v>United States</c:v>
                  </c:pt>
                  <c:pt idx="1">
                    <c:v>Japan</c:v>
                  </c:pt>
                  <c:pt idx="2">
                    <c:v>South Korea</c:v>
                  </c:pt>
                  <c:pt idx="3">
                    <c:v>Singapore</c:v>
                  </c:pt>
                  <c:pt idx="4">
                    <c:v>Malaysia</c:v>
                  </c:pt>
                  <c:pt idx="5">
                    <c:v>Thailand</c:v>
                  </c:pt>
                  <c:pt idx="6">
                    <c:v>Vietnam</c:v>
                  </c:pt>
                  <c:pt idx="7">
                    <c:v>Indonesia</c:v>
                  </c:pt>
                  <c:pt idx="8">
                    <c:v>China</c:v>
                  </c:pt>
                  <c:pt idx="9">
                    <c:v>Peru</c:v>
                  </c:pt>
                  <c:pt idx="10">
                    <c:v>Argentina</c:v>
                  </c:pt>
                  <c:pt idx="11">
                    <c:v>Brazil</c:v>
                  </c:pt>
                  <c:pt idx="12">
                    <c:v>Colombia</c:v>
                  </c:pt>
                  <c:pt idx="13">
                    <c:v>Mexico</c:v>
                  </c:pt>
                  <c:pt idx="14">
                    <c:v>Chile</c:v>
                  </c:pt>
                  <c:pt idx="15">
                    <c:v>South Africa</c:v>
                  </c:pt>
                  <c:pt idx="16">
                    <c:v>France</c:v>
                  </c:pt>
                  <c:pt idx="17">
                    <c:v>India</c:v>
                  </c:pt>
                  <c:pt idx="18">
                    <c:v>Finland</c:v>
                  </c:pt>
                  <c:pt idx="19">
                    <c:v>Australia</c:v>
                  </c:pt>
                  <c:pt idx="20">
                    <c:v>Canada</c:v>
                  </c:pt>
                  <c:pt idx="21">
                    <c:v>Germany</c:v>
                  </c:pt>
                </c15:dlblRangeCache>
              </c15:datalabelsRange>
            </c:ext>
            <c:ext xmlns:c16="http://schemas.microsoft.com/office/drawing/2014/chart" uri="{C3380CC4-5D6E-409C-BE32-E72D297353CC}">
              <c16:uniqueId val="{00000016-FBFF-4DC4-992A-326FF46D5D13}"/>
            </c:ext>
          </c:extLst>
        </c:ser>
        <c:dLbls>
          <c:showLegendKey val="0"/>
          <c:showVal val="0"/>
          <c:showCatName val="0"/>
          <c:showSerName val="0"/>
          <c:showPercent val="0"/>
          <c:showBubbleSize val="0"/>
        </c:dLbls>
        <c:axId val="60666624"/>
        <c:axId val="60668544"/>
      </c:scatterChart>
      <c:valAx>
        <c:axId val="60666624"/>
        <c:scaling>
          <c:orientation val="minMax"/>
          <c:max val="7000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GDP per Capita (in current US dollars)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0" sourceLinked="0"/>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0668544"/>
        <c:crosses val="autoZero"/>
        <c:crossBetween val="midCat"/>
      </c:valAx>
      <c:valAx>
        <c:axId val="6066854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Logistics Costs (Share or GDP)</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0666624"/>
        <c:crosses val="autoZero"/>
        <c:crossBetween val="midCat"/>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4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2010</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pt-BR"/>
        </a:p>
      </c:txPr>
    </c:title>
    <c:autoTitleDeleted val="0"/>
    <c:plotArea>
      <c:layout/>
      <c:barChart>
        <c:barDir val="bar"/>
        <c:grouping val="stacked"/>
        <c:varyColors val="0"/>
        <c:ser>
          <c:idx val="0"/>
          <c:order val="0"/>
          <c:tx>
            <c:strRef>
              <c:f>Sheet1!$B$1</c:f>
              <c:strCache>
                <c:ptCount val="1"/>
                <c:pt idx="0">
                  <c:v>Customs</c:v>
                </c:pt>
              </c:strCache>
            </c:strRef>
          </c:tx>
          <c:spPr>
            <a:solidFill>
              <a:schemeClr val="accent1">
                <a:lumMod val="50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Sheet1!$B$2:$B$11</c:f>
              <c:numCache>
                <c:formatCode>0.00</c:formatCode>
                <c:ptCount val="10"/>
                <c:pt idx="0">
                  <c:v>4.0027499999999998</c:v>
                </c:pt>
                <c:pt idx="1">
                  <c:v>4.0242129999999996</c:v>
                </c:pt>
                <c:pt idx="2">
                  <c:v>3.6805460000000001</c:v>
                </c:pt>
                <c:pt idx="3">
                  <c:v>3.4892989999999999</c:v>
                </c:pt>
                <c:pt idx="4">
                  <c:v>3.1624819999999998</c:v>
                </c:pt>
                <c:pt idx="5">
                  <c:v>2.7627000000000002</c:v>
                </c:pt>
                <c:pt idx="6">
                  <c:v>2.64</c:v>
                </c:pt>
                <c:pt idx="7">
                  <c:v>2.4992709999999998</c:v>
                </c:pt>
                <c:pt idx="8">
                  <c:v>2.1485280000000002</c:v>
                </c:pt>
                <c:pt idx="9">
                  <c:v>2.2627459999999999</c:v>
                </c:pt>
              </c:numCache>
            </c:numRef>
          </c:val>
          <c:extLst>
            <c:ext xmlns:c16="http://schemas.microsoft.com/office/drawing/2014/chart" uri="{C3380CC4-5D6E-409C-BE32-E72D297353CC}">
              <c16:uniqueId val="{00000000-7671-424A-9359-BAD9526A8497}"/>
            </c:ext>
          </c:extLst>
        </c:ser>
        <c:ser>
          <c:idx val="1"/>
          <c:order val="1"/>
          <c:tx>
            <c:strRef>
              <c:f>Sheet1!$C$1</c:f>
              <c:strCache>
                <c:ptCount val="1"/>
                <c:pt idx="0">
                  <c:v>Infrastructure</c:v>
                </c:pt>
              </c:strCache>
            </c:strRef>
          </c:tx>
          <c:spPr>
            <a:solidFill>
              <a:schemeClr val="accent2">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Sheet1!$C$2:$C$11</c:f>
              <c:numCache>
                <c:formatCode>0.00</c:formatCode>
                <c:ptCount val="10"/>
                <c:pt idx="0">
                  <c:v>4.3361879999999999</c:v>
                </c:pt>
                <c:pt idx="1">
                  <c:v>4.2178810000000002</c:v>
                </c:pt>
                <c:pt idx="2">
                  <c:v>4.152495</c:v>
                </c:pt>
                <c:pt idx="3">
                  <c:v>3.807725</c:v>
                </c:pt>
                <c:pt idx="4">
                  <c:v>3.5399989999999999</c:v>
                </c:pt>
                <c:pt idx="5">
                  <c:v>2.6311979999999999</c:v>
                </c:pt>
                <c:pt idx="6">
                  <c:v>3.1404040000000002</c:v>
                </c:pt>
                <c:pt idx="7">
                  <c:v>2.5927669999999998</c:v>
                </c:pt>
                <c:pt idx="8">
                  <c:v>2.3788740000000002</c:v>
                </c:pt>
                <c:pt idx="9">
                  <c:v>2.244399</c:v>
                </c:pt>
              </c:numCache>
            </c:numRef>
          </c:val>
          <c:extLst>
            <c:ext xmlns:c16="http://schemas.microsoft.com/office/drawing/2014/chart" uri="{C3380CC4-5D6E-409C-BE32-E72D297353CC}">
              <c16:uniqueId val="{00000001-7671-424A-9359-BAD9526A8497}"/>
            </c:ext>
          </c:extLst>
        </c:ser>
        <c:ser>
          <c:idx val="2"/>
          <c:order val="2"/>
          <c:tx>
            <c:strRef>
              <c:f>Sheet1!$D$1</c:f>
              <c:strCache>
                <c:ptCount val="1"/>
                <c:pt idx="0">
                  <c:v>International Shipments</c:v>
                </c:pt>
              </c:strCache>
            </c:strRef>
          </c:tx>
          <c:spPr>
            <a:solidFill>
              <a:schemeClr val="accent3">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Sheet1!$D$2:$D$11</c:f>
              <c:numCache>
                <c:formatCode>0.00</c:formatCode>
                <c:ptCount val="10"/>
                <c:pt idx="0">
                  <c:v>3.6564939999999999</c:v>
                </c:pt>
                <c:pt idx="1">
                  <c:v>3.861348</c:v>
                </c:pt>
                <c:pt idx="2">
                  <c:v>3.2069589999999999</c:v>
                </c:pt>
                <c:pt idx="3">
                  <c:v>3.4807549999999998</c:v>
                </c:pt>
                <c:pt idx="4">
                  <c:v>3.3100559999999999</c:v>
                </c:pt>
                <c:pt idx="5">
                  <c:v>2.8664930000000002</c:v>
                </c:pt>
                <c:pt idx="6">
                  <c:v>3.0111110000000001</c:v>
                </c:pt>
                <c:pt idx="7">
                  <c:v>2.5405319999999998</c:v>
                </c:pt>
                <c:pt idx="8">
                  <c:v>2.7183489999999999</c:v>
                </c:pt>
                <c:pt idx="9">
                  <c:v>2.5332170000000001</c:v>
                </c:pt>
              </c:numCache>
            </c:numRef>
          </c:val>
          <c:extLst>
            <c:ext xmlns:c16="http://schemas.microsoft.com/office/drawing/2014/chart" uri="{C3380CC4-5D6E-409C-BE32-E72D297353CC}">
              <c16:uniqueId val="{00000002-7671-424A-9359-BAD9526A8497}"/>
            </c:ext>
          </c:extLst>
        </c:ser>
        <c:ser>
          <c:idx val="3"/>
          <c:order val="3"/>
          <c:tx>
            <c:strRef>
              <c:f>Sheet1!$E$1</c:f>
              <c:strCache>
                <c:ptCount val="1"/>
                <c:pt idx="0">
                  <c:v>Quality of Logistics Services</c:v>
                </c:pt>
              </c:strCache>
            </c:strRef>
          </c:tx>
          <c:spPr>
            <a:solidFill>
              <a:schemeClr val="accent4">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Sheet1!$E$2:$E$11</c:f>
              <c:numCache>
                <c:formatCode>0.00</c:formatCode>
                <c:ptCount val="10"/>
                <c:pt idx="0">
                  <c:v>4.1382469999999998</c:v>
                </c:pt>
                <c:pt idx="1">
                  <c:v>4.1200159999999997</c:v>
                </c:pt>
                <c:pt idx="2">
                  <c:v>3.9150079999999998</c:v>
                </c:pt>
                <c:pt idx="3">
                  <c:v>3.532518</c:v>
                </c:pt>
                <c:pt idx="4">
                  <c:v>3.491444</c:v>
                </c:pt>
                <c:pt idx="5">
                  <c:v>2.834527</c:v>
                </c:pt>
                <c:pt idx="6">
                  <c:v>2.8860269999999999</c:v>
                </c:pt>
                <c:pt idx="7">
                  <c:v>2.7469350000000001</c:v>
                </c:pt>
                <c:pt idx="8">
                  <c:v>2.5080939999999998</c:v>
                </c:pt>
                <c:pt idx="9">
                  <c:v>2.3787280000000002</c:v>
                </c:pt>
              </c:numCache>
            </c:numRef>
          </c:val>
          <c:extLst>
            <c:ext xmlns:c16="http://schemas.microsoft.com/office/drawing/2014/chart" uri="{C3380CC4-5D6E-409C-BE32-E72D297353CC}">
              <c16:uniqueId val="{00000003-7671-424A-9359-BAD9526A8497}"/>
            </c:ext>
          </c:extLst>
        </c:ser>
        <c:ser>
          <c:idx val="4"/>
          <c:order val="4"/>
          <c:tx>
            <c:strRef>
              <c:f>Sheet1!$F$1</c:f>
              <c:strCache>
                <c:ptCount val="1"/>
                <c:pt idx="0">
                  <c:v>Tracking</c:v>
                </c:pt>
              </c:strCache>
            </c:strRef>
          </c:tx>
          <c:spPr>
            <a:solidFill>
              <a:schemeClr val="accent5">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Sheet1!$F$2:$F$11</c:f>
              <c:numCache>
                <c:formatCode>0.00</c:formatCode>
                <c:ptCount val="10"/>
                <c:pt idx="0">
                  <c:v>4.1836729999999998</c:v>
                </c:pt>
                <c:pt idx="1">
                  <c:v>4.1461540000000001</c:v>
                </c:pt>
                <c:pt idx="2">
                  <c:v>4.1686649999999998</c:v>
                </c:pt>
                <c:pt idx="3">
                  <c:v>3.580622</c:v>
                </c:pt>
                <c:pt idx="4">
                  <c:v>3.5530499999999998</c:v>
                </c:pt>
                <c:pt idx="5">
                  <c:v>3.259649</c:v>
                </c:pt>
                <c:pt idx="6">
                  <c:v>3.0110269999999999</c:v>
                </c:pt>
                <c:pt idx="7">
                  <c:v>2.7538390000000001</c:v>
                </c:pt>
                <c:pt idx="8">
                  <c:v>2.6002779999999999</c:v>
                </c:pt>
                <c:pt idx="9">
                  <c:v>2.3777789999999999</c:v>
                </c:pt>
              </c:numCache>
            </c:numRef>
          </c:val>
          <c:extLst>
            <c:ext xmlns:c16="http://schemas.microsoft.com/office/drawing/2014/chart" uri="{C3380CC4-5D6E-409C-BE32-E72D297353CC}">
              <c16:uniqueId val="{00000004-7671-424A-9359-BAD9526A8497}"/>
            </c:ext>
          </c:extLst>
        </c:ser>
        <c:ser>
          <c:idx val="5"/>
          <c:order val="5"/>
          <c:tx>
            <c:strRef>
              <c:f>Sheet1!$G$1</c:f>
              <c:strCache>
                <c:ptCount val="1"/>
                <c:pt idx="0">
                  <c:v>Timeliness</c:v>
                </c:pt>
              </c:strCache>
            </c:strRef>
          </c:tx>
          <c:spPr>
            <a:solidFill>
              <a:schemeClr val="accent6">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Sheet1!$G$2:$G$11</c:f>
              <c:numCache>
                <c:formatCode>0.00</c:formatCode>
                <c:ptCount val="10"/>
                <c:pt idx="0">
                  <c:v>4.4829169999999996</c:v>
                </c:pt>
                <c:pt idx="1">
                  <c:v>4.2323449999999996</c:v>
                </c:pt>
                <c:pt idx="2">
                  <c:v>4.1853749999999996</c:v>
                </c:pt>
                <c:pt idx="3">
                  <c:v>3.9353009999999999</c:v>
                </c:pt>
                <c:pt idx="4">
                  <c:v>3.914685</c:v>
                </c:pt>
                <c:pt idx="5">
                  <c:v>3.759649</c:v>
                </c:pt>
                <c:pt idx="6">
                  <c:v>3.5110269999999999</c:v>
                </c:pt>
                <c:pt idx="7">
                  <c:v>3.5160420000000001</c:v>
                </c:pt>
                <c:pt idx="8">
                  <c:v>3.2331129999999999</c:v>
                </c:pt>
                <c:pt idx="9">
                  <c:v>3.20418</c:v>
                </c:pt>
              </c:numCache>
            </c:numRef>
          </c:val>
          <c:extLst>
            <c:ext xmlns:c16="http://schemas.microsoft.com/office/drawing/2014/chart" uri="{C3380CC4-5D6E-409C-BE32-E72D297353CC}">
              <c16:uniqueId val="{00000005-7671-424A-9359-BAD9526A8497}"/>
            </c:ext>
          </c:extLst>
        </c:ser>
        <c:dLbls>
          <c:showLegendKey val="0"/>
          <c:showVal val="0"/>
          <c:showCatName val="0"/>
          <c:showSerName val="0"/>
          <c:showPercent val="0"/>
          <c:showBubbleSize val="0"/>
        </c:dLbls>
        <c:gapWidth val="150"/>
        <c:overlap val="100"/>
        <c:axId val="676534760"/>
        <c:axId val="676542304"/>
      </c:barChart>
      <c:catAx>
        <c:axId val="676534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pt-BR"/>
          </a:p>
        </c:txPr>
        <c:crossAx val="676542304"/>
        <c:crosses val="autoZero"/>
        <c:auto val="1"/>
        <c:lblAlgn val="ctr"/>
        <c:lblOffset val="100"/>
        <c:noMultiLvlLbl val="0"/>
      </c:catAx>
      <c:valAx>
        <c:axId val="67654230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crossAx val="676534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4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en-US" dirty="0"/>
              <a:t>2016</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pt-BR"/>
        </a:p>
      </c:txPr>
    </c:title>
    <c:autoTitleDeleted val="0"/>
    <c:plotArea>
      <c:layout/>
      <c:barChart>
        <c:barDir val="bar"/>
        <c:grouping val="stacked"/>
        <c:varyColors val="0"/>
        <c:ser>
          <c:idx val="0"/>
          <c:order val="0"/>
          <c:tx>
            <c:strRef>
              <c:f>Sheet1!$B$1</c:f>
              <c:strCache>
                <c:ptCount val="1"/>
                <c:pt idx="0">
                  <c:v>Customs</c:v>
                </c:pt>
              </c:strCache>
            </c:strRef>
          </c:tx>
          <c:spPr>
            <a:solidFill>
              <a:schemeClr val="accent1">
                <a:lumMod val="50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Sheet1!$B$2:$B$11</c:f>
              <c:numCache>
                <c:formatCode>0.00</c:formatCode>
                <c:ptCount val="10"/>
                <c:pt idx="0">
                  <c:v>4.1230669999999998</c:v>
                </c:pt>
                <c:pt idx="1">
                  <c:v>4.178941</c:v>
                </c:pt>
                <c:pt idx="2">
                  <c:v>3.7524860000000002</c:v>
                </c:pt>
                <c:pt idx="3">
                  <c:v>3.835051</c:v>
                </c:pt>
                <c:pt idx="4">
                  <c:v>3.318883</c:v>
                </c:pt>
                <c:pt idx="5">
                  <c:v>3.1333329999999999</c:v>
                </c:pt>
                <c:pt idx="6">
                  <c:v>2.2222219999999999</c:v>
                </c:pt>
                <c:pt idx="7">
                  <c:v>2.2079710000000001</c:v>
                </c:pt>
                <c:pt idx="8">
                  <c:v>2.0064289999999998</c:v>
                </c:pt>
                <c:pt idx="9">
                  <c:v>1.967352</c:v>
                </c:pt>
              </c:numCache>
            </c:numRef>
          </c:val>
          <c:extLst>
            <c:ext xmlns:c16="http://schemas.microsoft.com/office/drawing/2014/chart" uri="{C3380CC4-5D6E-409C-BE32-E72D297353CC}">
              <c16:uniqueId val="{00000000-DCC5-4959-9F82-A46DDC79F181}"/>
            </c:ext>
          </c:extLst>
        </c:ser>
        <c:ser>
          <c:idx val="1"/>
          <c:order val="1"/>
          <c:tx>
            <c:strRef>
              <c:f>Sheet1!$C$1</c:f>
              <c:strCache>
                <c:ptCount val="1"/>
                <c:pt idx="0">
                  <c:v>Infrastructure</c:v>
                </c:pt>
              </c:strCache>
            </c:strRef>
          </c:tx>
          <c:spPr>
            <a:solidFill>
              <a:schemeClr val="accent2">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Sheet1!$C$2:$C$11</c:f>
              <c:numCache>
                <c:formatCode>0.00</c:formatCode>
                <c:ptCount val="10"/>
                <c:pt idx="0">
                  <c:v>4.4393560000000001</c:v>
                </c:pt>
                <c:pt idx="1">
                  <c:v>4.2039600000000004</c:v>
                </c:pt>
                <c:pt idx="2">
                  <c:v>4.1520109999999999</c:v>
                </c:pt>
                <c:pt idx="3">
                  <c:v>4.0693239999999999</c:v>
                </c:pt>
                <c:pt idx="4">
                  <c:v>3.7523590000000002</c:v>
                </c:pt>
                <c:pt idx="5">
                  <c:v>3.281587</c:v>
                </c:pt>
                <c:pt idx="6">
                  <c:v>2.4614199999999999</c:v>
                </c:pt>
                <c:pt idx="7">
                  <c:v>2.4291510000000001</c:v>
                </c:pt>
                <c:pt idx="8">
                  <c:v>2.4295230000000001</c:v>
                </c:pt>
                <c:pt idx="9">
                  <c:v>2.1096680000000001</c:v>
                </c:pt>
              </c:numCache>
            </c:numRef>
          </c:val>
          <c:extLst>
            <c:ext xmlns:c16="http://schemas.microsoft.com/office/drawing/2014/chart" uri="{C3380CC4-5D6E-409C-BE32-E72D297353CC}">
              <c16:uniqueId val="{00000001-DCC5-4959-9F82-A46DDC79F181}"/>
            </c:ext>
          </c:extLst>
        </c:ser>
        <c:ser>
          <c:idx val="2"/>
          <c:order val="2"/>
          <c:tx>
            <c:strRef>
              <c:f>Sheet1!$D$1</c:f>
              <c:strCache>
                <c:ptCount val="1"/>
                <c:pt idx="0">
                  <c:v>International Shipments</c:v>
                </c:pt>
              </c:strCache>
            </c:strRef>
          </c:tx>
          <c:spPr>
            <a:solidFill>
              <a:schemeClr val="accent3">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Sheet1!$D$2:$D$11</c:f>
              <c:numCache>
                <c:formatCode>0.00</c:formatCode>
                <c:ptCount val="10"/>
                <c:pt idx="0">
                  <c:v>3.8572410000000001</c:v>
                </c:pt>
                <c:pt idx="1">
                  <c:v>3.9565929999999998</c:v>
                </c:pt>
                <c:pt idx="2">
                  <c:v>3.6503060000000001</c:v>
                </c:pt>
                <c:pt idx="3">
                  <c:v>3.893777</c:v>
                </c:pt>
                <c:pt idx="4">
                  <c:v>3.7049609999999999</c:v>
                </c:pt>
                <c:pt idx="5">
                  <c:v>3.6521669999999999</c:v>
                </c:pt>
                <c:pt idx="6">
                  <c:v>3.0864199999999999</c:v>
                </c:pt>
                <c:pt idx="7">
                  <c:v>2.5503130000000001</c:v>
                </c:pt>
                <c:pt idx="8">
                  <c:v>2.450475</c:v>
                </c:pt>
                <c:pt idx="9">
                  <c:v>2.3991699999999998</c:v>
                </c:pt>
              </c:numCache>
            </c:numRef>
          </c:val>
          <c:extLst>
            <c:ext xmlns:c16="http://schemas.microsoft.com/office/drawing/2014/chart" uri="{C3380CC4-5D6E-409C-BE32-E72D297353CC}">
              <c16:uniqueId val="{00000002-DCC5-4959-9F82-A46DDC79F181}"/>
            </c:ext>
          </c:extLst>
        </c:ser>
        <c:ser>
          <c:idx val="3"/>
          <c:order val="3"/>
          <c:tx>
            <c:strRef>
              <c:f>Sheet1!$E$1</c:f>
              <c:strCache>
                <c:ptCount val="1"/>
                <c:pt idx="0">
                  <c:v>Quality of Logistics Services</c:v>
                </c:pt>
              </c:strCache>
            </c:strRef>
          </c:tx>
          <c:spPr>
            <a:solidFill>
              <a:schemeClr val="accent4">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Sheet1!$E$2:$E$11</c:f>
              <c:numCache>
                <c:formatCode>0.00</c:formatCode>
                <c:ptCount val="10"/>
                <c:pt idx="0">
                  <c:v>4.2790499999999998</c:v>
                </c:pt>
                <c:pt idx="1">
                  <c:v>4.0935300000000003</c:v>
                </c:pt>
                <c:pt idx="2">
                  <c:v>4.0142259999999998</c:v>
                </c:pt>
                <c:pt idx="3">
                  <c:v>3.8224320000000001</c:v>
                </c:pt>
                <c:pt idx="4">
                  <c:v>3.6200709999999998</c:v>
                </c:pt>
                <c:pt idx="5">
                  <c:v>3.18363</c:v>
                </c:pt>
                <c:pt idx="6">
                  <c:v>2.5864199999999999</c:v>
                </c:pt>
                <c:pt idx="7">
                  <c:v>2.672612</c:v>
                </c:pt>
                <c:pt idx="8">
                  <c:v>2.760561</c:v>
                </c:pt>
                <c:pt idx="9">
                  <c:v>1.8992659999999999</c:v>
                </c:pt>
              </c:numCache>
            </c:numRef>
          </c:val>
          <c:extLst>
            <c:ext xmlns:c16="http://schemas.microsoft.com/office/drawing/2014/chart" uri="{C3380CC4-5D6E-409C-BE32-E72D297353CC}">
              <c16:uniqueId val="{00000003-DCC5-4959-9F82-A46DDC79F181}"/>
            </c:ext>
          </c:extLst>
        </c:ser>
        <c:ser>
          <c:idx val="4"/>
          <c:order val="4"/>
          <c:tx>
            <c:strRef>
              <c:f>Sheet1!$F$1</c:f>
              <c:strCache>
                <c:ptCount val="1"/>
                <c:pt idx="0">
                  <c:v>Tracking</c:v>
                </c:pt>
              </c:strCache>
            </c:strRef>
          </c:tx>
          <c:spPr>
            <a:solidFill>
              <a:schemeClr val="accent5">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Sheet1!$F$2:$F$11</c:f>
              <c:numCache>
                <c:formatCode>0.00</c:formatCode>
                <c:ptCount val="10"/>
                <c:pt idx="0">
                  <c:v>4.26539</c:v>
                </c:pt>
                <c:pt idx="1">
                  <c:v>4.0473710000000001</c:v>
                </c:pt>
                <c:pt idx="2">
                  <c:v>4.2000250000000001</c:v>
                </c:pt>
                <c:pt idx="3">
                  <c:v>3.908658</c:v>
                </c:pt>
                <c:pt idx="4">
                  <c:v>3.6767020000000001</c:v>
                </c:pt>
                <c:pt idx="5">
                  <c:v>2.952861</c:v>
                </c:pt>
                <c:pt idx="6">
                  <c:v>2.3364199999999999</c:v>
                </c:pt>
                <c:pt idx="7">
                  <c:v>2.5533700000000001</c:v>
                </c:pt>
                <c:pt idx="8">
                  <c:v>2.6154480000000002</c:v>
                </c:pt>
                <c:pt idx="9">
                  <c:v>2.3056160000000001</c:v>
                </c:pt>
              </c:numCache>
            </c:numRef>
          </c:val>
          <c:extLst>
            <c:ext xmlns:c16="http://schemas.microsoft.com/office/drawing/2014/chart" uri="{C3380CC4-5D6E-409C-BE32-E72D297353CC}">
              <c16:uniqueId val="{00000004-DCC5-4959-9F82-A46DDC79F181}"/>
            </c:ext>
          </c:extLst>
        </c:ser>
        <c:ser>
          <c:idx val="5"/>
          <c:order val="5"/>
          <c:tx>
            <c:strRef>
              <c:f>Sheet1!$G$1</c:f>
              <c:strCache>
                <c:ptCount val="1"/>
                <c:pt idx="0">
                  <c:v>Timeliness</c:v>
                </c:pt>
              </c:strCache>
            </c:strRef>
          </c:tx>
          <c:spPr>
            <a:solidFill>
              <a:schemeClr val="accent6">
                <a:lumMod val="75000"/>
              </a:schemeClr>
            </a:solidFill>
            <a:ln>
              <a:noFill/>
            </a:ln>
            <a:effectLst/>
          </c:spPr>
          <c:invertIfNegative val="0"/>
          <c:cat>
            <c:strRef>
              <c:f>Sheet1!$A$2:$A$11</c:f>
              <c:strCache>
                <c:ptCount val="10"/>
                <c:pt idx="0">
                  <c:v>Germany</c:v>
                </c:pt>
                <c:pt idx="1">
                  <c:v>Singapore</c:v>
                </c:pt>
                <c:pt idx="2">
                  <c:v>United States</c:v>
                </c:pt>
                <c:pt idx="3">
                  <c:v>United Arab Emirates</c:v>
                </c:pt>
                <c:pt idx="4">
                  <c:v>China</c:v>
                </c:pt>
                <c:pt idx="5">
                  <c:v>Panama</c:v>
                </c:pt>
                <c:pt idx="6">
                  <c:v>Morocco</c:v>
                </c:pt>
                <c:pt idx="7">
                  <c:v>Colombia</c:v>
                </c:pt>
                <c:pt idx="8">
                  <c:v>Russian Federation</c:v>
                </c:pt>
                <c:pt idx="9">
                  <c:v>Bolivia</c:v>
                </c:pt>
              </c:strCache>
            </c:strRef>
          </c:cat>
          <c:val>
            <c:numRef>
              <c:f>Sheet1!$G$2:$G$11</c:f>
              <c:numCache>
                <c:formatCode>0.00</c:formatCode>
                <c:ptCount val="10"/>
                <c:pt idx="0">
                  <c:v>4.4533680000000002</c:v>
                </c:pt>
                <c:pt idx="1">
                  <c:v>4.3952020000000003</c:v>
                </c:pt>
                <c:pt idx="2">
                  <c:v>4.2505269999999999</c:v>
                </c:pt>
                <c:pt idx="3">
                  <c:v>4.1342119999999998</c:v>
                </c:pt>
                <c:pt idx="4">
                  <c:v>3.8962840000000001</c:v>
                </c:pt>
                <c:pt idx="5">
                  <c:v>3.7446869999999999</c:v>
                </c:pt>
                <c:pt idx="6">
                  <c:v>3.1993390000000002</c:v>
                </c:pt>
                <c:pt idx="7">
                  <c:v>3.2314349999999998</c:v>
                </c:pt>
                <c:pt idx="8">
                  <c:v>3.1536900000000001</c:v>
                </c:pt>
                <c:pt idx="9">
                  <c:v>2.791455</c:v>
                </c:pt>
              </c:numCache>
            </c:numRef>
          </c:val>
          <c:extLst>
            <c:ext xmlns:c16="http://schemas.microsoft.com/office/drawing/2014/chart" uri="{C3380CC4-5D6E-409C-BE32-E72D297353CC}">
              <c16:uniqueId val="{00000005-DCC5-4959-9F82-A46DDC79F181}"/>
            </c:ext>
          </c:extLst>
        </c:ser>
        <c:dLbls>
          <c:showLegendKey val="0"/>
          <c:showVal val="0"/>
          <c:showCatName val="0"/>
          <c:showSerName val="0"/>
          <c:showPercent val="0"/>
          <c:showBubbleSize val="0"/>
        </c:dLbls>
        <c:gapWidth val="150"/>
        <c:overlap val="100"/>
        <c:axId val="676534760"/>
        <c:axId val="676542304"/>
      </c:barChart>
      <c:catAx>
        <c:axId val="6765347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pt-BR"/>
          </a:p>
        </c:txPr>
        <c:crossAx val="676542304"/>
        <c:crosses val="autoZero"/>
        <c:auto val="1"/>
        <c:lblAlgn val="ctr"/>
        <c:lblOffset val="100"/>
        <c:noMultiLvlLbl val="0"/>
      </c:catAx>
      <c:valAx>
        <c:axId val="676542304"/>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crossAx val="67653476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4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manualLayout>
          <c:layoutTarget val="inner"/>
          <c:xMode val="edge"/>
          <c:yMode val="edge"/>
          <c:x val="0.16004962779156329"/>
          <c:y val="0.10900473933649329"/>
          <c:w val="0.42803970223325088"/>
          <c:h val="0.81753554502369652"/>
        </c:manualLayout>
      </c:layout>
      <c:pieChart>
        <c:varyColors val="1"/>
        <c:ser>
          <c:idx val="0"/>
          <c:order val="0"/>
          <c:tx>
            <c:strRef>
              <c:f>Sheet1!$B$1</c:f>
              <c:strCache>
                <c:ptCount val="1"/>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8B7-47C0-9B38-A29D50E6E916}"/>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8B7-47C0-9B38-A29D50E6E916}"/>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8B7-47C0-9B38-A29D50E6E916}"/>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8B7-47C0-9B38-A29D50E6E916}"/>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F8B7-47C0-9B38-A29D50E6E916}"/>
              </c:ext>
            </c:extLst>
          </c:dPt>
          <c:dLbls>
            <c:numFmt formatCode="0%" sourceLinked="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Sheet1!$A$2:$A$6</c:f>
              <c:strCache>
                <c:ptCount val="5"/>
                <c:pt idx="0">
                  <c:v>Transportation</c:v>
                </c:pt>
                <c:pt idx="1">
                  <c:v>Warehousing</c:v>
                </c:pt>
                <c:pt idx="2">
                  <c:v>Inventory Carrying</c:v>
                </c:pt>
                <c:pt idx="3">
                  <c:v>Order Processing</c:v>
                </c:pt>
                <c:pt idx="4">
                  <c:v>Administration</c:v>
                </c:pt>
              </c:strCache>
            </c:strRef>
          </c:cat>
          <c:val>
            <c:numRef>
              <c:f>Sheet1!$B$2:$B$6</c:f>
              <c:numCache>
                <c:formatCode>General</c:formatCode>
                <c:ptCount val="5"/>
                <c:pt idx="0">
                  <c:v>39</c:v>
                </c:pt>
                <c:pt idx="1">
                  <c:v>27</c:v>
                </c:pt>
                <c:pt idx="2">
                  <c:v>24</c:v>
                </c:pt>
                <c:pt idx="3">
                  <c:v>6</c:v>
                </c:pt>
                <c:pt idx="4">
                  <c:v>4</c:v>
                </c:pt>
              </c:numCache>
            </c:numRef>
          </c:val>
          <c:extLst>
            <c:ext xmlns:c16="http://schemas.microsoft.com/office/drawing/2014/chart" uri="{C3380CC4-5D6E-409C-BE32-E72D297353CC}">
              <c16:uniqueId val="{0000000A-F8B7-47C0-9B38-A29D50E6E916}"/>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zero"/>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New trade aggreements</c:v>
                </c:pt>
              </c:strCache>
            </c:strRef>
          </c:tx>
          <c:spPr>
            <a:ln w="28575" cap="rnd">
              <a:solidFill>
                <a:schemeClr val="accent3">
                  <a:lumMod val="75000"/>
                </a:schemeClr>
              </a:solidFill>
              <a:round/>
            </a:ln>
            <a:effectLst/>
          </c:spPr>
          <c:marker>
            <c:symbol val="none"/>
          </c:marker>
          <c:cat>
            <c:numRef>
              <c:f>Sheet1!$A$2:$A$23</c:f>
              <c:numCache>
                <c:formatCode>General</c:formatCode>
                <c:ptCount val="22"/>
                <c:pt idx="0">
                  <c:v>1995</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pt idx="16">
                  <c:v>2011</c:v>
                </c:pt>
                <c:pt idx="17">
                  <c:v>2012</c:v>
                </c:pt>
                <c:pt idx="18">
                  <c:v>2013</c:v>
                </c:pt>
                <c:pt idx="19">
                  <c:v>2014</c:v>
                </c:pt>
                <c:pt idx="20">
                  <c:v>2015</c:v>
                </c:pt>
                <c:pt idx="21">
                  <c:v>2016</c:v>
                </c:pt>
              </c:numCache>
            </c:numRef>
          </c:cat>
          <c:val>
            <c:numRef>
              <c:f>Sheet1!$B$2:$B$23</c:f>
              <c:numCache>
                <c:formatCode>General</c:formatCode>
                <c:ptCount val="22"/>
                <c:pt idx="0">
                  <c:v>8</c:v>
                </c:pt>
                <c:pt idx="1">
                  <c:v>8</c:v>
                </c:pt>
                <c:pt idx="2">
                  <c:v>7</c:v>
                </c:pt>
                <c:pt idx="3">
                  <c:v>6</c:v>
                </c:pt>
                <c:pt idx="4">
                  <c:v>5</c:v>
                </c:pt>
                <c:pt idx="5">
                  <c:v>10</c:v>
                </c:pt>
                <c:pt idx="6">
                  <c:v>7</c:v>
                </c:pt>
                <c:pt idx="7">
                  <c:v>10</c:v>
                </c:pt>
                <c:pt idx="8">
                  <c:v>11</c:v>
                </c:pt>
                <c:pt idx="9">
                  <c:v>10</c:v>
                </c:pt>
                <c:pt idx="10">
                  <c:v>13</c:v>
                </c:pt>
                <c:pt idx="11">
                  <c:v>17</c:v>
                </c:pt>
                <c:pt idx="12">
                  <c:v>11</c:v>
                </c:pt>
                <c:pt idx="13">
                  <c:v>17</c:v>
                </c:pt>
                <c:pt idx="14">
                  <c:v>20</c:v>
                </c:pt>
                <c:pt idx="15">
                  <c:v>12</c:v>
                </c:pt>
                <c:pt idx="16">
                  <c:v>11</c:v>
                </c:pt>
                <c:pt idx="17">
                  <c:v>16</c:v>
                </c:pt>
                <c:pt idx="18">
                  <c:v>11</c:v>
                </c:pt>
                <c:pt idx="19">
                  <c:v>12</c:v>
                </c:pt>
                <c:pt idx="20">
                  <c:v>9</c:v>
                </c:pt>
                <c:pt idx="21">
                  <c:v>13</c:v>
                </c:pt>
              </c:numCache>
            </c:numRef>
          </c:val>
          <c:smooth val="0"/>
          <c:extLst>
            <c:ext xmlns:c16="http://schemas.microsoft.com/office/drawing/2014/chart" uri="{C3380CC4-5D6E-409C-BE32-E72D297353CC}">
              <c16:uniqueId val="{00000000-F569-4F7A-B381-F43B4A9D2817}"/>
            </c:ext>
          </c:extLst>
        </c:ser>
        <c:dLbls>
          <c:showLegendKey val="0"/>
          <c:showVal val="0"/>
          <c:showCatName val="0"/>
          <c:showSerName val="0"/>
          <c:showPercent val="0"/>
          <c:showBubbleSize val="0"/>
        </c:dLbls>
        <c:marker val="1"/>
        <c:smooth val="0"/>
        <c:axId val="66494464"/>
        <c:axId val="66496000"/>
      </c:lineChart>
      <c:lineChart>
        <c:grouping val="standard"/>
        <c:varyColors val="0"/>
        <c:ser>
          <c:idx val="1"/>
          <c:order val="1"/>
          <c:tx>
            <c:strRef>
              <c:f>Sheet1!$C$1</c:f>
              <c:strCache>
                <c:ptCount val="1"/>
                <c:pt idx="0">
                  <c:v>Total trade agreements</c:v>
                </c:pt>
              </c:strCache>
            </c:strRef>
          </c:tx>
          <c:spPr>
            <a:ln w="28575" cap="rnd">
              <a:solidFill>
                <a:schemeClr val="accent2">
                  <a:lumMod val="75000"/>
                </a:schemeClr>
              </a:solidFill>
              <a:round/>
            </a:ln>
            <a:effectLst/>
          </c:spPr>
          <c:marker>
            <c:symbol val="none"/>
          </c:marker>
          <c:cat>
            <c:numRef>
              <c:f>Sheet1!$A$2:$A$23</c:f>
              <c:numCache>
                <c:formatCode>General</c:formatCode>
                <c:ptCount val="22"/>
                <c:pt idx="0">
                  <c:v>1995</c:v>
                </c:pt>
                <c:pt idx="1">
                  <c:v>1996</c:v>
                </c:pt>
                <c:pt idx="2">
                  <c:v>1997</c:v>
                </c:pt>
                <c:pt idx="3">
                  <c:v>1998</c:v>
                </c:pt>
                <c:pt idx="4">
                  <c:v>1999</c:v>
                </c:pt>
                <c:pt idx="5">
                  <c:v>2000</c:v>
                </c:pt>
                <c:pt idx="6">
                  <c:v>2001</c:v>
                </c:pt>
                <c:pt idx="7">
                  <c:v>2002</c:v>
                </c:pt>
                <c:pt idx="8">
                  <c:v>2003</c:v>
                </c:pt>
                <c:pt idx="9">
                  <c:v>2004</c:v>
                </c:pt>
                <c:pt idx="10">
                  <c:v>2005</c:v>
                </c:pt>
                <c:pt idx="11">
                  <c:v>2006</c:v>
                </c:pt>
                <c:pt idx="12">
                  <c:v>2007</c:v>
                </c:pt>
                <c:pt idx="13">
                  <c:v>2008</c:v>
                </c:pt>
                <c:pt idx="14">
                  <c:v>2009</c:v>
                </c:pt>
                <c:pt idx="15">
                  <c:v>2010</c:v>
                </c:pt>
                <c:pt idx="16">
                  <c:v>2011</c:v>
                </c:pt>
                <c:pt idx="17">
                  <c:v>2012</c:v>
                </c:pt>
                <c:pt idx="18">
                  <c:v>2013</c:v>
                </c:pt>
                <c:pt idx="19">
                  <c:v>2014</c:v>
                </c:pt>
                <c:pt idx="20">
                  <c:v>2015</c:v>
                </c:pt>
                <c:pt idx="21">
                  <c:v>2016</c:v>
                </c:pt>
              </c:numCache>
            </c:numRef>
          </c:cat>
          <c:val>
            <c:numRef>
              <c:f>Sheet1!$C$2:$C$23</c:f>
              <c:numCache>
                <c:formatCode>General</c:formatCode>
                <c:ptCount val="22"/>
                <c:pt idx="0">
                  <c:v>55</c:v>
                </c:pt>
                <c:pt idx="1">
                  <c:v>63</c:v>
                </c:pt>
                <c:pt idx="2">
                  <c:v>70</c:v>
                </c:pt>
                <c:pt idx="3">
                  <c:v>76</c:v>
                </c:pt>
                <c:pt idx="4">
                  <c:v>81</c:v>
                </c:pt>
                <c:pt idx="5">
                  <c:v>91</c:v>
                </c:pt>
                <c:pt idx="6">
                  <c:v>98</c:v>
                </c:pt>
                <c:pt idx="7">
                  <c:v>108</c:v>
                </c:pt>
                <c:pt idx="8">
                  <c:v>119</c:v>
                </c:pt>
                <c:pt idx="9">
                  <c:v>129</c:v>
                </c:pt>
                <c:pt idx="10">
                  <c:v>142</c:v>
                </c:pt>
                <c:pt idx="11">
                  <c:v>159</c:v>
                </c:pt>
                <c:pt idx="12">
                  <c:v>170</c:v>
                </c:pt>
                <c:pt idx="13">
                  <c:v>187</c:v>
                </c:pt>
                <c:pt idx="14">
                  <c:v>207</c:v>
                </c:pt>
                <c:pt idx="15">
                  <c:v>219</c:v>
                </c:pt>
                <c:pt idx="16">
                  <c:v>230</c:v>
                </c:pt>
                <c:pt idx="17">
                  <c:v>246</c:v>
                </c:pt>
                <c:pt idx="18">
                  <c:v>257</c:v>
                </c:pt>
                <c:pt idx="19">
                  <c:v>269</c:v>
                </c:pt>
                <c:pt idx="20">
                  <c:v>278</c:v>
                </c:pt>
                <c:pt idx="21">
                  <c:v>291</c:v>
                </c:pt>
              </c:numCache>
            </c:numRef>
          </c:val>
          <c:smooth val="0"/>
          <c:extLst>
            <c:ext xmlns:c16="http://schemas.microsoft.com/office/drawing/2014/chart" uri="{C3380CC4-5D6E-409C-BE32-E72D297353CC}">
              <c16:uniqueId val="{00000001-F569-4F7A-B381-F43B4A9D2817}"/>
            </c:ext>
          </c:extLst>
        </c:ser>
        <c:dLbls>
          <c:showLegendKey val="0"/>
          <c:showVal val="0"/>
          <c:showCatName val="0"/>
          <c:showSerName val="0"/>
          <c:showPercent val="0"/>
          <c:showBubbleSize val="0"/>
        </c:dLbls>
        <c:marker val="1"/>
        <c:smooth val="0"/>
        <c:axId val="66499328"/>
        <c:axId val="66497536"/>
      </c:lineChart>
      <c:catAx>
        <c:axId val="66494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6496000"/>
        <c:crosses val="autoZero"/>
        <c:auto val="1"/>
        <c:lblAlgn val="ctr"/>
        <c:lblOffset val="100"/>
        <c:noMultiLvlLbl val="0"/>
      </c:catAx>
      <c:valAx>
        <c:axId val="664960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6494464"/>
        <c:crosses val="autoZero"/>
        <c:crossBetween val="between"/>
      </c:valAx>
      <c:valAx>
        <c:axId val="66497536"/>
        <c:scaling>
          <c:orientation val="minMax"/>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66499328"/>
        <c:crosses val="max"/>
        <c:crossBetween val="between"/>
      </c:valAx>
      <c:catAx>
        <c:axId val="66499328"/>
        <c:scaling>
          <c:orientation val="minMax"/>
        </c:scaling>
        <c:delete val="1"/>
        <c:axPos val="b"/>
        <c:numFmt formatCode="General" sourceLinked="1"/>
        <c:majorTickMark val="out"/>
        <c:minorTickMark val="none"/>
        <c:tickLblPos val="nextTo"/>
        <c:crossAx val="66497536"/>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r>
              <a:rPr lang="en-US" dirty="0"/>
              <a:t>Logistics Costs by Function</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pt-BR"/>
        </a:p>
      </c:txPr>
    </c:title>
    <c:autoTitleDeleted val="0"/>
    <c:plotArea>
      <c:layout>
        <c:manualLayout>
          <c:layoutTarget val="inner"/>
          <c:xMode val="edge"/>
          <c:yMode val="edge"/>
          <c:x val="0.11236694371536891"/>
          <c:y val="9.9195416215203946E-2"/>
          <c:w val="0.73370443277923592"/>
          <c:h val="0.77236743113606665"/>
        </c:manualLayout>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9595-43D5-8B97-000C8DECB13F}"/>
              </c:ext>
            </c:extLst>
          </c:dPt>
          <c:dPt>
            <c:idx val="1"/>
            <c:bubble3D val="0"/>
            <c:spPr>
              <a:solidFill>
                <a:schemeClr val="accent3">
                  <a:lumMod val="50000"/>
                </a:schemeClr>
              </a:solidFill>
              <a:ln w="19050">
                <a:solidFill>
                  <a:schemeClr val="lt1"/>
                </a:solidFill>
              </a:ln>
              <a:effectLst/>
            </c:spPr>
            <c:extLst>
              <c:ext xmlns:c16="http://schemas.microsoft.com/office/drawing/2014/chart" uri="{C3380CC4-5D6E-409C-BE32-E72D297353CC}">
                <c16:uniqueId val="{00000001-646E-472E-9F03-69FF4469C3B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9595-43D5-8B97-000C8DECB13F}"/>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9595-43D5-8B97-000C8DECB13F}"/>
              </c:ext>
            </c:extLst>
          </c:dPt>
          <c:dLbls>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dLblPos val="inEnd"/>
            <c:showLegendKey val="0"/>
            <c:showVal val="0"/>
            <c:showCatName val="0"/>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Sheet1!$A$2:$A$5</c:f>
              <c:strCache>
                <c:ptCount val="4"/>
                <c:pt idx="0">
                  <c:v>Transportation</c:v>
                </c:pt>
                <c:pt idx="1">
                  <c:v>Inventory Carrying</c:v>
                </c:pt>
                <c:pt idx="2">
                  <c:v>Warehousing</c:v>
                </c:pt>
                <c:pt idx="3">
                  <c:v>Administrative</c:v>
                </c:pt>
              </c:strCache>
            </c:strRef>
          </c:cat>
          <c:val>
            <c:numRef>
              <c:f>Sheet1!$B$2:$B$5</c:f>
              <c:numCache>
                <c:formatCode>General</c:formatCode>
                <c:ptCount val="4"/>
                <c:pt idx="0">
                  <c:v>5444</c:v>
                </c:pt>
                <c:pt idx="1">
                  <c:v>2116</c:v>
                </c:pt>
                <c:pt idx="2">
                  <c:v>1056</c:v>
                </c:pt>
                <c:pt idx="3">
                  <c:v>772</c:v>
                </c:pt>
              </c:numCache>
            </c:numRef>
          </c:val>
          <c:extLst>
            <c:ext xmlns:c16="http://schemas.microsoft.com/office/drawing/2014/chart" uri="{C3380CC4-5D6E-409C-BE32-E72D297353CC}">
              <c16:uniqueId val="{00000000-646E-472E-9F03-69FF4469C3B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600" b="1" i="0" u="none" strike="noStrike" kern="1200" baseline="0">
              <a:solidFill>
                <a:schemeClr val="tx1"/>
              </a:solidFill>
              <a:latin typeface="+mn-lt"/>
              <a:ea typeface="+mn-ea"/>
              <a:cs typeface="+mn-cs"/>
            </a:defRPr>
          </a:pPr>
          <a:endParaRPr lang="pt-B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r>
              <a:rPr lang="en-US" dirty="0"/>
              <a:t>Logistics Costs by Mode (billions USD)</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pt-BR"/>
        </a:p>
      </c:txPr>
    </c:title>
    <c:autoTitleDeleted val="0"/>
    <c:plotArea>
      <c:layout>
        <c:manualLayout>
          <c:layoutTarget val="inner"/>
          <c:xMode val="edge"/>
          <c:yMode val="edge"/>
          <c:x val="0.29075732720909886"/>
          <c:y val="0.14118120873877038"/>
          <c:w val="0.42245479731700214"/>
          <c:h val="0.79317804742848041"/>
        </c:manualLayout>
      </c:layout>
      <c:barChart>
        <c:barDir val="col"/>
        <c:grouping val="percentStacked"/>
        <c:varyColors val="0"/>
        <c:ser>
          <c:idx val="0"/>
          <c:order val="0"/>
          <c:tx>
            <c:strRef>
              <c:f>Sheet1!$A$2</c:f>
              <c:strCache>
                <c:ptCount val="1"/>
                <c:pt idx="0">
                  <c:v>Trucking</c:v>
                </c:pt>
              </c:strCache>
            </c:strRef>
          </c:tx>
          <c:spPr>
            <a:solidFill>
              <a:schemeClr val="accent1"/>
            </a:solidFill>
            <a:ln w="19050">
              <a:solidFill>
                <a:schemeClr val="lt1"/>
              </a:solidFill>
            </a:ln>
            <a:effectLst/>
          </c:spPr>
          <c:invertIfNegative val="0"/>
          <c:dPt>
            <c:idx val="0"/>
            <c:invertIfNegative val="0"/>
            <c:bubble3D val="0"/>
            <c:spPr>
              <a:solidFill>
                <a:schemeClr val="accent1">
                  <a:lumMod val="75000"/>
                </a:schemeClr>
              </a:solidFill>
              <a:ln w="19050">
                <a:solidFill>
                  <a:schemeClr val="lt1"/>
                </a:solidFill>
              </a:ln>
              <a:effectLst/>
            </c:spPr>
            <c:extLst>
              <c:ext xmlns:c16="http://schemas.microsoft.com/office/drawing/2014/chart" uri="{C3380CC4-5D6E-409C-BE32-E72D297353CC}">
                <c16:uniqueId val="{00000001-73A6-483F-9895-EF7767ACF8FB}"/>
              </c:ext>
            </c:extLst>
          </c:dPt>
          <c:dLbls>
            <c:dLbl>
              <c:idx val="0"/>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A6-483F-9895-EF7767ACF8FB}"/>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pt-BR"/>
              </a:p>
            </c:txPr>
            <c:showLegendKey val="0"/>
            <c:showVal val="0"/>
            <c:showCatName val="0"/>
            <c:showSerName val="0"/>
            <c:showPercent val="0"/>
            <c:showBubbleSize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Sheet1!$B$2</c:f>
              <c:numCache>
                <c:formatCode>General</c:formatCode>
                <c:ptCount val="1"/>
                <c:pt idx="0">
                  <c:v>4132</c:v>
                </c:pt>
              </c:numCache>
            </c:numRef>
          </c:val>
          <c:extLst>
            <c:ext xmlns:c16="http://schemas.microsoft.com/office/drawing/2014/chart" uri="{C3380CC4-5D6E-409C-BE32-E72D297353CC}">
              <c16:uniqueId val="{00000000-73A6-483F-9895-EF7767ACF8FB}"/>
            </c:ext>
          </c:extLst>
        </c:ser>
        <c:ser>
          <c:idx val="1"/>
          <c:order val="1"/>
          <c:tx>
            <c:strRef>
              <c:f>Sheet1!$A$3</c:f>
              <c:strCache>
                <c:ptCount val="1"/>
                <c:pt idx="0">
                  <c:v>Maritime</c:v>
                </c:pt>
              </c:strCache>
            </c:strRef>
          </c:tx>
          <c:spPr>
            <a:solidFill>
              <a:schemeClr val="accent2"/>
            </a:solidFill>
            <a:ln w="19050">
              <a:solidFill>
                <a:schemeClr val="lt1"/>
              </a:solidFill>
            </a:ln>
            <a:effectLst/>
          </c:spPr>
          <c:invertIfNegative val="0"/>
          <c:dPt>
            <c:idx val="0"/>
            <c:invertIfNegative val="0"/>
            <c:bubble3D val="0"/>
            <c:spPr>
              <a:solidFill>
                <a:schemeClr val="accent2">
                  <a:lumMod val="75000"/>
                </a:schemeClr>
              </a:solidFill>
              <a:ln w="19050">
                <a:solidFill>
                  <a:schemeClr val="lt1"/>
                </a:solidFill>
              </a:ln>
              <a:effectLst/>
            </c:spPr>
            <c:extLst>
              <c:ext xmlns:c16="http://schemas.microsoft.com/office/drawing/2014/chart" uri="{C3380CC4-5D6E-409C-BE32-E72D297353CC}">
                <c16:uniqueId val="{00000003-55F6-4920-9567-988B3E1D47D6}"/>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Sheet1!$B$3</c:f>
              <c:numCache>
                <c:formatCode>General</c:formatCode>
                <c:ptCount val="1"/>
                <c:pt idx="0">
                  <c:v>714</c:v>
                </c:pt>
              </c:numCache>
            </c:numRef>
          </c:val>
          <c:extLst>
            <c:ext xmlns:c16="http://schemas.microsoft.com/office/drawing/2014/chart" uri="{C3380CC4-5D6E-409C-BE32-E72D297353CC}">
              <c16:uniqueId val="{00000005-73A6-483F-9895-EF7767ACF8FB}"/>
            </c:ext>
          </c:extLst>
        </c:ser>
        <c:ser>
          <c:idx val="2"/>
          <c:order val="2"/>
          <c:tx>
            <c:strRef>
              <c:f>Sheet1!$A$4</c:f>
              <c:strCache>
                <c:ptCount val="1"/>
                <c:pt idx="0">
                  <c:v>Air</c:v>
                </c:pt>
              </c:strCache>
            </c:strRef>
          </c:tx>
          <c:spPr>
            <a:solidFill>
              <a:schemeClr val="accent3"/>
            </a:solidFill>
            <a:ln w="19050">
              <a:solidFill>
                <a:schemeClr val="lt1"/>
              </a:solidFill>
            </a:ln>
            <a:effectLst/>
          </c:spPr>
          <c:invertIfNegative val="0"/>
          <c:dPt>
            <c:idx val="0"/>
            <c:invertIfNegative val="0"/>
            <c:bubble3D val="0"/>
            <c:spPr>
              <a:solidFill>
                <a:schemeClr val="accent2">
                  <a:lumMod val="60000"/>
                  <a:lumOff val="40000"/>
                </a:schemeClr>
              </a:solidFill>
              <a:ln w="19050">
                <a:solidFill>
                  <a:schemeClr val="lt1"/>
                </a:solidFill>
              </a:ln>
              <a:effectLst/>
            </c:spPr>
            <c:extLst>
              <c:ext xmlns:c16="http://schemas.microsoft.com/office/drawing/2014/chart" uri="{C3380CC4-5D6E-409C-BE32-E72D297353CC}">
                <c16:uniqueId val="{00000005-55F6-4920-9567-988B3E1D47D6}"/>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Sheet1!$B$4</c:f>
              <c:numCache>
                <c:formatCode>General</c:formatCode>
                <c:ptCount val="1"/>
                <c:pt idx="0">
                  <c:v>301</c:v>
                </c:pt>
              </c:numCache>
            </c:numRef>
          </c:val>
          <c:extLst>
            <c:ext xmlns:c16="http://schemas.microsoft.com/office/drawing/2014/chart" uri="{C3380CC4-5D6E-409C-BE32-E72D297353CC}">
              <c16:uniqueId val="{00000006-73A6-483F-9895-EF7767ACF8FB}"/>
            </c:ext>
          </c:extLst>
        </c:ser>
        <c:ser>
          <c:idx val="3"/>
          <c:order val="3"/>
          <c:tx>
            <c:strRef>
              <c:f>Sheet1!$A$5</c:f>
              <c:strCache>
                <c:ptCount val="1"/>
                <c:pt idx="0">
                  <c:v>Rail</c:v>
                </c:pt>
              </c:strCache>
            </c:strRef>
          </c:tx>
          <c:spPr>
            <a:solidFill>
              <a:schemeClr val="accent4"/>
            </a:solidFill>
            <a:ln w="19050">
              <a:solidFill>
                <a:schemeClr val="lt1"/>
              </a:solidFill>
            </a:ln>
            <a:effectLst/>
          </c:spPr>
          <c:invertIfNegative val="0"/>
          <c:dPt>
            <c:idx val="0"/>
            <c:invertIfNegative val="0"/>
            <c:bubble3D val="0"/>
            <c:spPr>
              <a:solidFill>
                <a:schemeClr val="accent1">
                  <a:lumMod val="60000"/>
                  <a:lumOff val="40000"/>
                </a:schemeClr>
              </a:solidFill>
              <a:ln w="19050">
                <a:solidFill>
                  <a:schemeClr val="lt1"/>
                </a:solidFill>
              </a:ln>
              <a:effectLst/>
            </c:spPr>
            <c:extLst>
              <c:ext xmlns:c16="http://schemas.microsoft.com/office/drawing/2014/chart" uri="{C3380CC4-5D6E-409C-BE32-E72D297353CC}">
                <c16:uniqueId val="{00000007-55F6-4920-9567-988B3E1D47D6}"/>
              </c:ext>
            </c:extLst>
          </c:dPt>
          <c:dLbls>
            <c:spPr>
              <a:noFill/>
              <a:ln>
                <a:noFill/>
              </a:ln>
              <a:effectLst/>
            </c:spPr>
            <c:txPr>
              <a:bodyPr rot="0" spcFirstLastPara="1" vertOverflow="ellipsis" vert="horz" wrap="square" lIns="38100" tIns="19050" rIns="38100" bIns="19050" anchor="ctr" anchorCtr="1">
                <a:spAutoFit/>
              </a:bodyPr>
              <a:lstStyle/>
              <a:p>
                <a:pPr>
                  <a:defRPr sz="1400" b="0" i="0" u="none" strike="noStrike" kern="1200" baseline="0">
                    <a:solidFill>
                      <a:schemeClr val="tx1"/>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Sales</c:v>
                </c:pt>
              </c:strCache>
            </c:strRef>
          </c:cat>
          <c:val>
            <c:numRef>
              <c:f>Sheet1!$B$5</c:f>
              <c:numCache>
                <c:formatCode>General</c:formatCode>
                <c:ptCount val="1"/>
                <c:pt idx="0">
                  <c:v>297</c:v>
                </c:pt>
              </c:numCache>
            </c:numRef>
          </c:val>
          <c:extLst>
            <c:ext xmlns:c16="http://schemas.microsoft.com/office/drawing/2014/chart" uri="{C3380CC4-5D6E-409C-BE32-E72D297353CC}">
              <c16:uniqueId val="{00000007-73A6-483F-9895-EF7767ACF8FB}"/>
            </c:ext>
          </c:extLst>
        </c:ser>
        <c:dLbls>
          <c:showLegendKey val="0"/>
          <c:showVal val="0"/>
          <c:showCatName val="0"/>
          <c:showSerName val="0"/>
          <c:showPercent val="0"/>
          <c:showBubbleSize val="0"/>
        </c:dLbls>
        <c:gapWidth val="150"/>
        <c:overlap val="100"/>
        <c:axId val="633011224"/>
        <c:axId val="633013520"/>
      </c:barChart>
      <c:catAx>
        <c:axId val="633011224"/>
        <c:scaling>
          <c:orientation val="minMax"/>
        </c:scaling>
        <c:delete val="1"/>
        <c:axPos val="b"/>
        <c:numFmt formatCode="General" sourceLinked="1"/>
        <c:majorTickMark val="out"/>
        <c:minorTickMark val="none"/>
        <c:tickLblPos val="nextTo"/>
        <c:crossAx val="633013520"/>
        <c:crosses val="autoZero"/>
        <c:auto val="1"/>
        <c:lblAlgn val="ctr"/>
        <c:lblOffset val="100"/>
        <c:noMultiLvlLbl val="0"/>
      </c:catAx>
      <c:valAx>
        <c:axId val="633013520"/>
        <c:scaling>
          <c:orientation val="minMax"/>
        </c:scaling>
        <c:delete val="1"/>
        <c:axPos val="l"/>
        <c:majorGridlines>
          <c:spPr>
            <a:ln w="9525" cap="flat" cmpd="sng" algn="ctr">
              <a:noFill/>
              <a:round/>
            </a:ln>
            <a:effectLst/>
          </c:spPr>
        </c:majorGridlines>
        <c:numFmt formatCode="0%" sourceLinked="1"/>
        <c:majorTickMark val="out"/>
        <c:minorTickMark val="none"/>
        <c:tickLblPos val="nextTo"/>
        <c:crossAx val="63301122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0.1532776354482136"/>
          <c:y val="2.132701421800948E-2"/>
          <c:w val="0.62938481143347857"/>
          <c:h val="0.87241029466026221"/>
        </c:manualLayout>
      </c:layout>
      <c:barChart>
        <c:barDir val="bar"/>
        <c:grouping val="percentStacked"/>
        <c:varyColors val="0"/>
        <c:ser>
          <c:idx val="0"/>
          <c:order val="0"/>
          <c:tx>
            <c:strRef>
              <c:f>Sheet1!$A$2</c:f>
              <c:strCache>
                <c:ptCount val="1"/>
                <c:pt idx="0">
                  <c:v>Inventory</c:v>
                </c:pt>
              </c:strCache>
            </c:strRef>
          </c:tx>
          <c:spPr>
            <a:solidFill>
              <a:schemeClr val="accent2">
                <a:lumMod val="50000"/>
              </a:schemeClr>
            </a:solidFill>
            <a:ln>
              <a:noFill/>
            </a:ln>
            <a:effectLst/>
          </c:spPr>
          <c:invertIfNegative val="0"/>
          <c:cat>
            <c:strRef>
              <c:f>Sheet1!$B$1:$C$1</c:f>
              <c:strCache>
                <c:ptCount val="2"/>
                <c:pt idx="0">
                  <c:v>Supply Driven</c:v>
                </c:pt>
                <c:pt idx="1">
                  <c:v>Demand Driven</c:v>
                </c:pt>
              </c:strCache>
            </c:strRef>
          </c:cat>
          <c:val>
            <c:numRef>
              <c:f>Sheet1!$B$2:$C$2</c:f>
              <c:numCache>
                <c:formatCode>General</c:formatCode>
                <c:ptCount val="2"/>
                <c:pt idx="0">
                  <c:v>70</c:v>
                </c:pt>
                <c:pt idx="1">
                  <c:v>10</c:v>
                </c:pt>
              </c:numCache>
            </c:numRef>
          </c:val>
          <c:extLst>
            <c:ext xmlns:c16="http://schemas.microsoft.com/office/drawing/2014/chart" uri="{C3380CC4-5D6E-409C-BE32-E72D297353CC}">
              <c16:uniqueId val="{00000000-40A0-4FAC-A634-BACD4756ED46}"/>
            </c:ext>
          </c:extLst>
        </c:ser>
        <c:ser>
          <c:idx val="1"/>
          <c:order val="1"/>
          <c:tx>
            <c:strRef>
              <c:f>Sheet1!$A$3</c:f>
              <c:strCache>
                <c:ptCount val="1"/>
                <c:pt idx="0">
                  <c:v>Transport System</c:v>
                </c:pt>
              </c:strCache>
            </c:strRef>
          </c:tx>
          <c:spPr>
            <a:solidFill>
              <a:schemeClr val="accent2">
                <a:lumMod val="75000"/>
              </a:schemeClr>
            </a:solidFill>
            <a:ln>
              <a:noFill/>
            </a:ln>
            <a:effectLst/>
          </c:spPr>
          <c:invertIfNegative val="0"/>
          <c:cat>
            <c:strRef>
              <c:f>Sheet1!$B$1:$C$1</c:f>
              <c:strCache>
                <c:ptCount val="2"/>
                <c:pt idx="0">
                  <c:v>Supply Driven</c:v>
                </c:pt>
                <c:pt idx="1">
                  <c:v>Demand Driven</c:v>
                </c:pt>
              </c:strCache>
            </c:strRef>
          </c:cat>
          <c:val>
            <c:numRef>
              <c:f>Sheet1!$B$3:$C$3</c:f>
              <c:numCache>
                <c:formatCode>General</c:formatCode>
                <c:ptCount val="2"/>
                <c:pt idx="0">
                  <c:v>20</c:v>
                </c:pt>
                <c:pt idx="1">
                  <c:v>40</c:v>
                </c:pt>
              </c:numCache>
            </c:numRef>
          </c:val>
          <c:extLst>
            <c:ext xmlns:c16="http://schemas.microsoft.com/office/drawing/2014/chart" uri="{C3380CC4-5D6E-409C-BE32-E72D297353CC}">
              <c16:uniqueId val="{00000001-40A0-4FAC-A634-BACD4756ED46}"/>
            </c:ext>
          </c:extLst>
        </c:ser>
        <c:ser>
          <c:idx val="2"/>
          <c:order val="2"/>
          <c:tx>
            <c:strRef>
              <c:f>Sheet1!$A$4</c:f>
              <c:strCache>
                <c:ptCount val="1"/>
                <c:pt idx="0">
                  <c:v>Information System</c:v>
                </c:pt>
              </c:strCache>
            </c:strRef>
          </c:tx>
          <c:spPr>
            <a:solidFill>
              <a:schemeClr val="accent3">
                <a:lumMod val="75000"/>
              </a:schemeClr>
            </a:solidFill>
            <a:ln>
              <a:noFill/>
            </a:ln>
            <a:effectLst/>
          </c:spPr>
          <c:invertIfNegative val="0"/>
          <c:cat>
            <c:strRef>
              <c:f>Sheet1!$B$1:$C$1</c:f>
              <c:strCache>
                <c:ptCount val="2"/>
                <c:pt idx="0">
                  <c:v>Supply Driven</c:v>
                </c:pt>
                <c:pt idx="1">
                  <c:v>Demand Driven</c:v>
                </c:pt>
              </c:strCache>
            </c:strRef>
          </c:cat>
          <c:val>
            <c:numRef>
              <c:f>Sheet1!$B$4:$C$4</c:f>
              <c:numCache>
                <c:formatCode>General</c:formatCode>
                <c:ptCount val="2"/>
                <c:pt idx="0">
                  <c:v>10</c:v>
                </c:pt>
                <c:pt idx="1">
                  <c:v>50</c:v>
                </c:pt>
              </c:numCache>
            </c:numRef>
          </c:val>
          <c:extLst>
            <c:ext xmlns:c16="http://schemas.microsoft.com/office/drawing/2014/chart" uri="{C3380CC4-5D6E-409C-BE32-E72D297353CC}">
              <c16:uniqueId val="{00000002-40A0-4FAC-A634-BACD4756ED46}"/>
            </c:ext>
          </c:extLst>
        </c:ser>
        <c:dLbls>
          <c:showLegendKey val="0"/>
          <c:showVal val="0"/>
          <c:showCatName val="0"/>
          <c:showSerName val="0"/>
          <c:showPercent val="0"/>
          <c:showBubbleSize val="0"/>
        </c:dLbls>
        <c:gapWidth val="150"/>
        <c:overlap val="100"/>
        <c:axId val="101874688"/>
        <c:axId val="101880576"/>
      </c:barChart>
      <c:catAx>
        <c:axId val="1018746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800" b="1" i="0" u="none" strike="noStrike" kern="1200" baseline="0">
                <a:solidFill>
                  <a:schemeClr val="tx1"/>
                </a:solidFill>
                <a:latin typeface="Arial Narrow" panose="020B0606020202030204" pitchFamily="34" charset="0"/>
                <a:ea typeface="+mn-ea"/>
                <a:cs typeface="+mn-cs"/>
              </a:defRPr>
            </a:pPr>
            <a:endParaRPr lang="pt-BR"/>
          </a:p>
        </c:txPr>
        <c:crossAx val="101880576"/>
        <c:crosses val="autoZero"/>
        <c:auto val="1"/>
        <c:lblAlgn val="ctr"/>
        <c:lblOffset val="100"/>
        <c:tickLblSkip val="1"/>
        <c:tickMarkSkip val="1"/>
        <c:noMultiLvlLbl val="0"/>
      </c:catAx>
      <c:valAx>
        <c:axId val="10188057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0" spcFirstLastPara="1" vertOverflow="ellipsis" wrap="square" anchor="ctr" anchorCtr="1"/>
          <a:lstStyle/>
          <a:p>
            <a:pPr>
              <a:defRPr sz="1800" b="1" i="0" u="none" strike="noStrike" kern="1200" baseline="0">
                <a:solidFill>
                  <a:schemeClr val="tx1"/>
                </a:solidFill>
                <a:latin typeface="Arial Narrow" panose="020B0606020202030204" pitchFamily="34" charset="0"/>
                <a:ea typeface="+mn-ea"/>
                <a:cs typeface="+mn-cs"/>
              </a:defRPr>
            </a:pPr>
            <a:endParaRPr lang="pt-BR"/>
          </a:p>
        </c:txPr>
        <c:crossAx val="101874688"/>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800" b="1"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800" b="1">
          <a:solidFill>
            <a:schemeClr val="tx1"/>
          </a:solidFill>
          <a:latin typeface="Arial Narrow" panose="020B0606020202030204" pitchFamily="34" charset="0"/>
        </a:defRPr>
      </a:pPr>
      <a:endParaRPr lang="pt-BR"/>
    </a:p>
  </c:txPr>
  <c:externalData r:id="rId3">
    <c:autoUpdate val="0"/>
  </c:externalData>
</c:chartSpace>
</file>

<file path=ppt/charts/chart5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9060333804428289E-2"/>
          <c:y val="3.4115138592750532E-2"/>
          <c:w val="0.84230045763510331"/>
          <c:h val="0.82183830614022135"/>
        </c:manualLayout>
      </c:layout>
      <c:barChart>
        <c:barDir val="col"/>
        <c:grouping val="clustered"/>
        <c:varyColors val="0"/>
        <c:ser>
          <c:idx val="1"/>
          <c:order val="1"/>
          <c:tx>
            <c:strRef>
              <c:f>Sheet1!$A$3</c:f>
              <c:strCache>
                <c:ptCount val="1"/>
                <c:pt idx="0">
                  <c:v>Logistics Costs (% GDP)</c:v>
                </c:pt>
              </c:strCache>
            </c:strRef>
          </c:tx>
          <c:spPr>
            <a:solidFill>
              <a:schemeClr val="accent2"/>
            </a:solidFill>
            <a:ln>
              <a:noFill/>
            </a:ln>
            <a:effectLst/>
          </c:spPr>
          <c:invertIfNegative val="0"/>
          <c:cat>
            <c:strRef>
              <c:f>Sheet1!$B$1:$G$1</c:f>
              <c:strCache>
                <c:ptCount val="6"/>
                <c:pt idx="0">
                  <c:v>1960s</c:v>
                </c:pt>
                <c:pt idx="1">
                  <c:v>1970s</c:v>
                </c:pt>
                <c:pt idx="2">
                  <c:v>1980s</c:v>
                </c:pt>
                <c:pt idx="3">
                  <c:v>1990s</c:v>
                </c:pt>
                <c:pt idx="4">
                  <c:v>2000s</c:v>
                </c:pt>
                <c:pt idx="5">
                  <c:v>2010s</c:v>
                </c:pt>
              </c:strCache>
            </c:strRef>
          </c:cat>
          <c:val>
            <c:numRef>
              <c:f>Sheet1!$B$3:$G$3</c:f>
              <c:numCache>
                <c:formatCode>General</c:formatCode>
                <c:ptCount val="6"/>
                <c:pt idx="0">
                  <c:v>14.7</c:v>
                </c:pt>
                <c:pt idx="1">
                  <c:v>14.7</c:v>
                </c:pt>
                <c:pt idx="2">
                  <c:v>15.7</c:v>
                </c:pt>
                <c:pt idx="3">
                  <c:v>11.4</c:v>
                </c:pt>
                <c:pt idx="4">
                  <c:v>10.1</c:v>
                </c:pt>
                <c:pt idx="5">
                  <c:v>8.5</c:v>
                </c:pt>
              </c:numCache>
            </c:numRef>
          </c:val>
          <c:extLst>
            <c:ext xmlns:c16="http://schemas.microsoft.com/office/drawing/2014/chart" uri="{C3380CC4-5D6E-409C-BE32-E72D297353CC}">
              <c16:uniqueId val="{00000000-62CE-442B-B1F8-D01F0B14D0FA}"/>
            </c:ext>
          </c:extLst>
        </c:ser>
        <c:ser>
          <c:idx val="2"/>
          <c:order val="2"/>
          <c:tx>
            <c:strRef>
              <c:f>Sheet1!$A$4</c:f>
              <c:strCache>
                <c:ptCount val="1"/>
                <c:pt idx="0">
                  <c:v>Inventory Costs (% GDP)</c:v>
                </c:pt>
              </c:strCache>
            </c:strRef>
          </c:tx>
          <c:spPr>
            <a:solidFill>
              <a:schemeClr val="accent3"/>
            </a:solidFill>
            <a:ln>
              <a:noFill/>
            </a:ln>
            <a:effectLst/>
          </c:spPr>
          <c:invertIfNegative val="0"/>
          <c:cat>
            <c:strRef>
              <c:f>Sheet1!$B$1:$G$1</c:f>
              <c:strCache>
                <c:ptCount val="6"/>
                <c:pt idx="0">
                  <c:v>1960s</c:v>
                </c:pt>
                <c:pt idx="1">
                  <c:v>1970s</c:v>
                </c:pt>
                <c:pt idx="2">
                  <c:v>1980s</c:v>
                </c:pt>
                <c:pt idx="3">
                  <c:v>1990s</c:v>
                </c:pt>
                <c:pt idx="4">
                  <c:v>2000s</c:v>
                </c:pt>
                <c:pt idx="5">
                  <c:v>2010s</c:v>
                </c:pt>
              </c:strCache>
            </c:strRef>
          </c:cat>
          <c:val>
            <c:numRef>
              <c:f>Sheet1!$B$4:$G$4</c:f>
              <c:numCache>
                <c:formatCode>General</c:formatCode>
                <c:ptCount val="6"/>
                <c:pt idx="0">
                  <c:v>5.8</c:v>
                </c:pt>
                <c:pt idx="1">
                  <c:v>5.4</c:v>
                </c:pt>
                <c:pt idx="2">
                  <c:v>8.1999999999999993</c:v>
                </c:pt>
                <c:pt idx="3">
                  <c:v>4.0999999999999996</c:v>
                </c:pt>
                <c:pt idx="4">
                  <c:v>3.8</c:v>
                </c:pt>
                <c:pt idx="5">
                  <c:v>3.5</c:v>
                </c:pt>
              </c:numCache>
            </c:numRef>
          </c:val>
          <c:extLst>
            <c:ext xmlns:c16="http://schemas.microsoft.com/office/drawing/2014/chart" uri="{C3380CC4-5D6E-409C-BE32-E72D297353CC}">
              <c16:uniqueId val="{00000001-62CE-442B-B1F8-D01F0B14D0FA}"/>
            </c:ext>
          </c:extLst>
        </c:ser>
        <c:dLbls>
          <c:showLegendKey val="0"/>
          <c:showVal val="0"/>
          <c:showCatName val="0"/>
          <c:showSerName val="0"/>
          <c:showPercent val="0"/>
          <c:showBubbleSize val="0"/>
        </c:dLbls>
        <c:gapWidth val="150"/>
        <c:axId val="105211392"/>
        <c:axId val="105212928"/>
      </c:barChart>
      <c:barChart>
        <c:barDir val="col"/>
        <c:grouping val="clustered"/>
        <c:varyColors val="0"/>
        <c:ser>
          <c:idx val="0"/>
          <c:order val="0"/>
          <c:tx>
            <c:strRef>
              <c:f>Sheet1!$A$2</c:f>
              <c:strCache>
                <c:ptCount val="1"/>
                <c:pt idx="0">
                  <c:v>Cycle Time Requirements (days)</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Sheet1!$B$1:$G$1</c:f>
              <c:strCache>
                <c:ptCount val="6"/>
                <c:pt idx="0">
                  <c:v>1960s</c:v>
                </c:pt>
                <c:pt idx="1">
                  <c:v>1970s</c:v>
                </c:pt>
                <c:pt idx="2">
                  <c:v>1980s</c:v>
                </c:pt>
                <c:pt idx="3">
                  <c:v>1990s</c:v>
                </c:pt>
                <c:pt idx="4">
                  <c:v>2000s</c:v>
                </c:pt>
                <c:pt idx="5">
                  <c:v>2010s</c:v>
                </c:pt>
              </c:strCache>
            </c:strRef>
          </c:cat>
          <c:val>
            <c:numRef>
              <c:f>Sheet1!$B$2:$G$2</c:f>
              <c:numCache>
                <c:formatCode>General</c:formatCode>
                <c:ptCount val="6"/>
                <c:pt idx="0">
                  <c:v>35</c:v>
                </c:pt>
                <c:pt idx="1">
                  <c:v>25</c:v>
                </c:pt>
                <c:pt idx="2">
                  <c:v>7</c:v>
                </c:pt>
                <c:pt idx="3">
                  <c:v>4</c:v>
                </c:pt>
                <c:pt idx="4">
                  <c:v>3</c:v>
                </c:pt>
                <c:pt idx="5">
                  <c:v>2</c:v>
                </c:pt>
              </c:numCache>
            </c:numRef>
          </c:val>
          <c:extLst>
            <c:ext xmlns:c16="http://schemas.microsoft.com/office/drawing/2014/chart" uri="{C3380CC4-5D6E-409C-BE32-E72D297353CC}">
              <c16:uniqueId val="{00000002-62CE-442B-B1F8-D01F0B14D0FA}"/>
            </c:ext>
          </c:extLst>
        </c:ser>
        <c:dLbls>
          <c:showLegendKey val="0"/>
          <c:showVal val="0"/>
          <c:showCatName val="0"/>
          <c:showSerName val="0"/>
          <c:showPercent val="0"/>
          <c:showBubbleSize val="0"/>
        </c:dLbls>
        <c:gapWidth val="280"/>
        <c:axId val="105215104"/>
        <c:axId val="105216640"/>
      </c:barChart>
      <c:catAx>
        <c:axId val="1052113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05212928"/>
        <c:crosses val="autoZero"/>
        <c:auto val="1"/>
        <c:lblAlgn val="ctr"/>
        <c:lblOffset val="100"/>
        <c:tickLblSkip val="1"/>
        <c:tickMarkSkip val="1"/>
        <c:noMultiLvlLbl val="0"/>
      </c:catAx>
      <c:valAx>
        <c:axId val="105212928"/>
        <c:scaling>
          <c:orientation val="minMax"/>
          <c:max val="2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 of GDP</a:t>
                </a:r>
              </a:p>
            </c:rich>
          </c:tx>
          <c:layout>
            <c:manualLayout>
              <c:xMode val="edge"/>
              <c:yMode val="edge"/>
              <c:x val="2.4968238193526782E-3"/>
              <c:y val="0.37100222661741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05211392"/>
        <c:crosses val="autoZero"/>
        <c:crossBetween val="between"/>
      </c:valAx>
      <c:catAx>
        <c:axId val="105215104"/>
        <c:scaling>
          <c:orientation val="minMax"/>
        </c:scaling>
        <c:delete val="1"/>
        <c:axPos val="b"/>
        <c:numFmt formatCode="General" sourceLinked="1"/>
        <c:majorTickMark val="none"/>
        <c:minorTickMark val="none"/>
        <c:tickLblPos val="none"/>
        <c:crossAx val="105216640"/>
        <c:crosses val="autoZero"/>
        <c:auto val="1"/>
        <c:lblAlgn val="ctr"/>
        <c:lblOffset val="100"/>
        <c:noMultiLvlLbl val="0"/>
      </c:catAx>
      <c:valAx>
        <c:axId val="105216640"/>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r>
                  <a:rPr lang="en-US"/>
                  <a:t>Days</a:t>
                </a:r>
              </a:p>
            </c:rich>
          </c:tx>
          <c:layout>
            <c:manualLayout>
              <c:xMode val="edge"/>
              <c:yMode val="edge"/>
              <c:x val="0.95380781285835292"/>
              <c:y val="0.4136460549066438"/>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105215104"/>
        <c:crosses val="max"/>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5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pt-BR"/>
        </a:p>
      </c:txPr>
    </c:title>
    <c:autoTitleDeleted val="0"/>
    <c:plotArea>
      <c:layout>
        <c:manualLayout>
          <c:layoutTarget val="inner"/>
          <c:xMode val="edge"/>
          <c:yMode val="edge"/>
          <c:x val="0.12158808933002481"/>
          <c:y val="7.3459715639810422E-2"/>
          <c:w val="0.83498759305210923"/>
          <c:h val="0.76303317535545023"/>
        </c:manualLayout>
      </c:layout>
      <c:scatterChart>
        <c:scatterStyle val="lineMarker"/>
        <c:varyColors val="0"/>
        <c:ser>
          <c:idx val="0"/>
          <c:order val="0"/>
          <c:tx>
            <c:strRef>
              <c:f>Sheet1!$A$2</c:f>
              <c:strCache>
                <c:ptCount val="1"/>
              </c:strCache>
            </c:strRef>
          </c:tx>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Sheet1!$B$1:$F$1</c:f>
              <c:numCache>
                <c:formatCode>General</c:formatCode>
                <c:ptCount val="5"/>
                <c:pt idx="0">
                  <c:v>1987</c:v>
                </c:pt>
                <c:pt idx="1">
                  <c:v>1992</c:v>
                </c:pt>
                <c:pt idx="2">
                  <c:v>1998</c:v>
                </c:pt>
                <c:pt idx="3">
                  <c:v>2003</c:v>
                </c:pt>
                <c:pt idx="4">
                  <c:v>2008</c:v>
                </c:pt>
              </c:numCache>
            </c:numRef>
          </c:xVal>
          <c:yVal>
            <c:numRef>
              <c:f>Sheet1!$B$2:$F$2</c:f>
              <c:numCache>
                <c:formatCode>General</c:formatCode>
                <c:ptCount val="5"/>
                <c:pt idx="0">
                  <c:v>21</c:v>
                </c:pt>
                <c:pt idx="1">
                  <c:v>14</c:v>
                </c:pt>
                <c:pt idx="2">
                  <c:v>12</c:v>
                </c:pt>
                <c:pt idx="3">
                  <c:v>11</c:v>
                </c:pt>
                <c:pt idx="4">
                  <c:v>9</c:v>
                </c:pt>
              </c:numCache>
            </c:numRef>
          </c:yVal>
          <c:smooth val="0"/>
          <c:extLst>
            <c:ext xmlns:c16="http://schemas.microsoft.com/office/drawing/2014/chart" uri="{C3380CC4-5D6E-409C-BE32-E72D297353CC}">
              <c16:uniqueId val="{00000000-99C5-4CED-95E6-5BA964A77BAE}"/>
            </c:ext>
          </c:extLst>
        </c:ser>
        <c:dLbls>
          <c:showLegendKey val="0"/>
          <c:showVal val="0"/>
          <c:showCatName val="0"/>
          <c:showSerName val="0"/>
          <c:showPercent val="0"/>
          <c:showBubbleSize val="0"/>
        </c:dLbls>
        <c:axId val="105324544"/>
        <c:axId val="105326464"/>
      </c:scatterChart>
      <c:valAx>
        <c:axId val="105324544"/>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326464"/>
        <c:crosses val="autoZero"/>
        <c:crossBetween val="midCat"/>
      </c:valAx>
      <c:valAx>
        <c:axId val="105326464"/>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Days</a:t>
                </a:r>
              </a:p>
            </c:rich>
          </c:tx>
          <c:layout>
            <c:manualLayout>
              <c:xMode val="edge"/>
              <c:yMode val="edge"/>
              <c:x val="1.364764267990074E-2"/>
              <c:y val="0.39336492890996261"/>
            </c:manualLayout>
          </c:layout>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324544"/>
        <c:crosses val="autoZero"/>
        <c:crossBetween val="midCat"/>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4441687344914034E-2"/>
          <c:y val="4.5023696682464462E-2"/>
          <c:w val="0.90985799181787952"/>
          <c:h val="0.8033175355450235"/>
        </c:manualLayout>
      </c:layout>
      <c:barChart>
        <c:barDir val="col"/>
        <c:grouping val="stacked"/>
        <c:varyColors val="0"/>
        <c:ser>
          <c:idx val="1"/>
          <c:order val="0"/>
          <c:tx>
            <c:strRef>
              <c:f>Sheet1!$E$1</c:f>
              <c:strCache>
                <c:ptCount val="1"/>
                <c:pt idx="0">
                  <c:v>Inventory Carrying Costs</c:v>
                </c:pt>
              </c:strCache>
            </c:strRef>
          </c:tx>
          <c:spPr>
            <a:solidFill>
              <a:schemeClr val="accent2">
                <a:lumMod val="75000"/>
              </a:schemeClr>
            </a:solidFill>
            <a:ln>
              <a:noFill/>
            </a:ln>
            <a:effectLst/>
          </c:spPr>
          <c:invertIfNegative val="0"/>
          <c:cat>
            <c:numRef>
              <c:f>Sheet1!$A$2:$A$39</c:f>
              <c:numCache>
                <c:formatCode>General</c:formatCode>
                <c:ptCount val="38"/>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numCache>
            </c:numRef>
          </c:cat>
          <c:val>
            <c:numRef>
              <c:f>Sheet1!$E$2:$E$39</c:f>
              <c:numCache>
                <c:formatCode>General</c:formatCode>
                <c:ptCount val="38"/>
                <c:pt idx="0">
                  <c:v>220</c:v>
                </c:pt>
                <c:pt idx="1">
                  <c:v>259</c:v>
                </c:pt>
                <c:pt idx="2">
                  <c:v>234</c:v>
                </c:pt>
                <c:pt idx="3">
                  <c:v>211</c:v>
                </c:pt>
                <c:pt idx="4">
                  <c:v>240</c:v>
                </c:pt>
                <c:pt idx="5">
                  <c:v>227</c:v>
                </c:pt>
                <c:pt idx="6">
                  <c:v>217</c:v>
                </c:pt>
                <c:pt idx="7">
                  <c:v>225</c:v>
                </c:pt>
                <c:pt idx="8">
                  <c:v>251</c:v>
                </c:pt>
                <c:pt idx="9">
                  <c:v>282</c:v>
                </c:pt>
                <c:pt idx="10">
                  <c:v>283</c:v>
                </c:pt>
                <c:pt idx="11">
                  <c:v>256</c:v>
                </c:pt>
                <c:pt idx="12">
                  <c:v>237</c:v>
                </c:pt>
                <c:pt idx="13">
                  <c:v>239</c:v>
                </c:pt>
                <c:pt idx="14">
                  <c:v>265</c:v>
                </c:pt>
                <c:pt idx="15">
                  <c:v>302</c:v>
                </c:pt>
                <c:pt idx="16">
                  <c:v>303</c:v>
                </c:pt>
                <c:pt idx="17">
                  <c:v>314</c:v>
                </c:pt>
                <c:pt idx="18">
                  <c:v>321</c:v>
                </c:pt>
                <c:pt idx="19">
                  <c:v>333</c:v>
                </c:pt>
                <c:pt idx="20">
                  <c:v>374</c:v>
                </c:pt>
                <c:pt idx="21">
                  <c:v>320</c:v>
                </c:pt>
                <c:pt idx="22">
                  <c:v>300</c:v>
                </c:pt>
                <c:pt idx="23">
                  <c:v>304</c:v>
                </c:pt>
                <c:pt idx="24">
                  <c:v>337</c:v>
                </c:pt>
                <c:pt idx="25">
                  <c:v>390</c:v>
                </c:pt>
                <c:pt idx="26">
                  <c:v>446</c:v>
                </c:pt>
                <c:pt idx="27">
                  <c:v>485</c:v>
                </c:pt>
                <c:pt idx="28">
                  <c:v>419</c:v>
                </c:pt>
                <c:pt idx="29">
                  <c:v>352</c:v>
                </c:pt>
                <c:pt idx="30">
                  <c:v>388</c:v>
                </c:pt>
                <c:pt idx="31">
                  <c:v>418</c:v>
                </c:pt>
                <c:pt idx="32">
                  <c:v>417.3</c:v>
                </c:pt>
                <c:pt idx="33">
                  <c:v>469</c:v>
                </c:pt>
                <c:pt idx="34">
                  <c:v>476</c:v>
                </c:pt>
                <c:pt idx="35">
                  <c:v>427.3</c:v>
                </c:pt>
                <c:pt idx="36">
                  <c:v>409.8</c:v>
                </c:pt>
                <c:pt idx="37">
                  <c:v>409</c:v>
                </c:pt>
              </c:numCache>
            </c:numRef>
          </c:val>
          <c:extLst>
            <c:ext xmlns:c16="http://schemas.microsoft.com/office/drawing/2014/chart" uri="{C3380CC4-5D6E-409C-BE32-E72D297353CC}">
              <c16:uniqueId val="{00000000-83EF-4742-9910-7AD1A5091B59}"/>
            </c:ext>
          </c:extLst>
        </c:ser>
        <c:ser>
          <c:idx val="2"/>
          <c:order val="1"/>
          <c:tx>
            <c:strRef>
              <c:f>Sheet1!$F$1</c:f>
              <c:strCache>
                <c:ptCount val="1"/>
                <c:pt idx="0">
                  <c:v>Transportation Costs</c:v>
                </c:pt>
              </c:strCache>
            </c:strRef>
          </c:tx>
          <c:spPr>
            <a:solidFill>
              <a:schemeClr val="accent3">
                <a:lumMod val="75000"/>
              </a:schemeClr>
            </a:solidFill>
            <a:ln>
              <a:noFill/>
            </a:ln>
            <a:effectLst/>
          </c:spPr>
          <c:invertIfNegative val="0"/>
          <c:cat>
            <c:numRef>
              <c:f>Sheet1!$A$2:$A$39</c:f>
              <c:numCache>
                <c:formatCode>General</c:formatCode>
                <c:ptCount val="38"/>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numCache>
            </c:numRef>
          </c:cat>
          <c:val>
            <c:numRef>
              <c:f>Sheet1!$F$2:$F$39</c:f>
              <c:numCache>
                <c:formatCode>General</c:formatCode>
                <c:ptCount val="38"/>
                <c:pt idx="0">
                  <c:v>214</c:v>
                </c:pt>
                <c:pt idx="1">
                  <c:v>228</c:v>
                </c:pt>
                <c:pt idx="2">
                  <c:v>222</c:v>
                </c:pt>
                <c:pt idx="3">
                  <c:v>243</c:v>
                </c:pt>
                <c:pt idx="4">
                  <c:v>268</c:v>
                </c:pt>
                <c:pt idx="5">
                  <c:v>274</c:v>
                </c:pt>
                <c:pt idx="6">
                  <c:v>281</c:v>
                </c:pt>
                <c:pt idx="7">
                  <c:v>294</c:v>
                </c:pt>
                <c:pt idx="8">
                  <c:v>313</c:v>
                </c:pt>
                <c:pt idx="9">
                  <c:v>329</c:v>
                </c:pt>
                <c:pt idx="10">
                  <c:v>351</c:v>
                </c:pt>
                <c:pt idx="11">
                  <c:v>355</c:v>
                </c:pt>
                <c:pt idx="12">
                  <c:v>375</c:v>
                </c:pt>
                <c:pt idx="13">
                  <c:v>396</c:v>
                </c:pt>
                <c:pt idx="14">
                  <c:v>420</c:v>
                </c:pt>
                <c:pt idx="15">
                  <c:v>441</c:v>
                </c:pt>
                <c:pt idx="16">
                  <c:v>467</c:v>
                </c:pt>
                <c:pt idx="17">
                  <c:v>503</c:v>
                </c:pt>
                <c:pt idx="18">
                  <c:v>529</c:v>
                </c:pt>
                <c:pt idx="19">
                  <c:v>554</c:v>
                </c:pt>
                <c:pt idx="20">
                  <c:v>594</c:v>
                </c:pt>
                <c:pt idx="21">
                  <c:v>609</c:v>
                </c:pt>
                <c:pt idx="22">
                  <c:v>582</c:v>
                </c:pt>
                <c:pt idx="23">
                  <c:v>607</c:v>
                </c:pt>
                <c:pt idx="24">
                  <c:v>652</c:v>
                </c:pt>
                <c:pt idx="25">
                  <c:v>739</c:v>
                </c:pt>
                <c:pt idx="26">
                  <c:v>809</c:v>
                </c:pt>
                <c:pt idx="27">
                  <c:v>855</c:v>
                </c:pt>
                <c:pt idx="28">
                  <c:v>872</c:v>
                </c:pt>
                <c:pt idx="29">
                  <c:v>705</c:v>
                </c:pt>
                <c:pt idx="30">
                  <c:v>786</c:v>
                </c:pt>
                <c:pt idx="31">
                  <c:v>815</c:v>
                </c:pt>
                <c:pt idx="32">
                  <c:v>803.8</c:v>
                </c:pt>
                <c:pt idx="33">
                  <c:v>852</c:v>
                </c:pt>
                <c:pt idx="34">
                  <c:v>907</c:v>
                </c:pt>
                <c:pt idx="35">
                  <c:v>889.9</c:v>
                </c:pt>
                <c:pt idx="36">
                  <c:v>894.7</c:v>
                </c:pt>
                <c:pt idx="37">
                  <c:v>895</c:v>
                </c:pt>
              </c:numCache>
            </c:numRef>
          </c:val>
          <c:extLst>
            <c:ext xmlns:c16="http://schemas.microsoft.com/office/drawing/2014/chart" uri="{C3380CC4-5D6E-409C-BE32-E72D297353CC}">
              <c16:uniqueId val="{00000001-83EF-4742-9910-7AD1A5091B59}"/>
            </c:ext>
          </c:extLst>
        </c:ser>
        <c:ser>
          <c:idx val="3"/>
          <c:order val="2"/>
          <c:tx>
            <c:strRef>
              <c:f>Sheet1!$G$1</c:f>
              <c:strCache>
                <c:ptCount val="1"/>
                <c:pt idx="0">
                  <c:v>Administrative Costs</c:v>
                </c:pt>
              </c:strCache>
            </c:strRef>
          </c:tx>
          <c:spPr>
            <a:solidFill>
              <a:schemeClr val="accent4">
                <a:lumMod val="75000"/>
              </a:schemeClr>
            </a:solidFill>
            <a:ln>
              <a:noFill/>
            </a:ln>
            <a:effectLst/>
          </c:spPr>
          <c:invertIfNegative val="0"/>
          <c:cat>
            <c:numRef>
              <c:f>Sheet1!$A$2:$A$39</c:f>
              <c:numCache>
                <c:formatCode>General</c:formatCode>
                <c:ptCount val="38"/>
                <c:pt idx="0">
                  <c:v>1980</c:v>
                </c:pt>
                <c:pt idx="1">
                  <c:v>1981</c:v>
                </c:pt>
                <c:pt idx="2">
                  <c:v>1982</c:v>
                </c:pt>
                <c:pt idx="3">
                  <c:v>1983</c:v>
                </c:pt>
                <c:pt idx="4">
                  <c:v>1984</c:v>
                </c:pt>
                <c:pt idx="5">
                  <c:v>1985</c:v>
                </c:pt>
                <c:pt idx="6">
                  <c:v>1986</c:v>
                </c:pt>
                <c:pt idx="7">
                  <c:v>1987</c:v>
                </c:pt>
                <c:pt idx="8">
                  <c:v>1988</c:v>
                </c:pt>
                <c:pt idx="9">
                  <c:v>1989</c:v>
                </c:pt>
                <c:pt idx="10">
                  <c:v>1990</c:v>
                </c:pt>
                <c:pt idx="11">
                  <c:v>1991</c:v>
                </c:pt>
                <c:pt idx="12">
                  <c:v>1992</c:v>
                </c:pt>
                <c:pt idx="13">
                  <c:v>1993</c:v>
                </c:pt>
                <c:pt idx="14">
                  <c:v>1994</c:v>
                </c:pt>
                <c:pt idx="15">
                  <c:v>1995</c:v>
                </c:pt>
                <c:pt idx="16">
                  <c:v>1996</c:v>
                </c:pt>
                <c:pt idx="17">
                  <c:v>1997</c:v>
                </c:pt>
                <c:pt idx="18">
                  <c:v>1998</c:v>
                </c:pt>
                <c:pt idx="19">
                  <c:v>1999</c:v>
                </c:pt>
                <c:pt idx="20">
                  <c:v>2000</c:v>
                </c:pt>
                <c:pt idx="21">
                  <c:v>2001</c:v>
                </c:pt>
                <c:pt idx="22">
                  <c:v>2002</c:v>
                </c:pt>
                <c:pt idx="23">
                  <c:v>2003</c:v>
                </c:pt>
                <c:pt idx="24">
                  <c:v>2004</c:v>
                </c:pt>
                <c:pt idx="25">
                  <c:v>2005</c:v>
                </c:pt>
                <c:pt idx="26">
                  <c:v>2006</c:v>
                </c:pt>
                <c:pt idx="27">
                  <c:v>2007</c:v>
                </c:pt>
                <c:pt idx="28">
                  <c:v>2008</c:v>
                </c:pt>
                <c:pt idx="29">
                  <c:v>2009</c:v>
                </c:pt>
                <c:pt idx="30">
                  <c:v>2010</c:v>
                </c:pt>
                <c:pt idx="31">
                  <c:v>2011</c:v>
                </c:pt>
                <c:pt idx="32">
                  <c:v>2012</c:v>
                </c:pt>
                <c:pt idx="33">
                  <c:v>2013</c:v>
                </c:pt>
                <c:pt idx="34">
                  <c:v>2014</c:v>
                </c:pt>
                <c:pt idx="35">
                  <c:v>2015</c:v>
                </c:pt>
                <c:pt idx="36">
                  <c:v>2016</c:v>
                </c:pt>
                <c:pt idx="37">
                  <c:v>2017</c:v>
                </c:pt>
              </c:numCache>
            </c:numRef>
          </c:cat>
          <c:val>
            <c:numRef>
              <c:f>Sheet1!$G$2:$G$39</c:f>
              <c:numCache>
                <c:formatCode>General</c:formatCode>
                <c:ptCount val="38"/>
                <c:pt idx="0">
                  <c:v>18</c:v>
                </c:pt>
                <c:pt idx="1">
                  <c:v>19</c:v>
                </c:pt>
                <c:pt idx="2">
                  <c:v>18</c:v>
                </c:pt>
                <c:pt idx="3">
                  <c:v>18</c:v>
                </c:pt>
                <c:pt idx="4">
                  <c:v>20</c:v>
                </c:pt>
                <c:pt idx="5">
                  <c:v>20</c:v>
                </c:pt>
                <c:pt idx="6">
                  <c:v>20</c:v>
                </c:pt>
                <c:pt idx="7">
                  <c:v>21</c:v>
                </c:pt>
                <c:pt idx="8">
                  <c:v>23</c:v>
                </c:pt>
                <c:pt idx="9">
                  <c:v>24</c:v>
                </c:pt>
                <c:pt idx="10">
                  <c:v>25</c:v>
                </c:pt>
                <c:pt idx="11">
                  <c:v>24</c:v>
                </c:pt>
                <c:pt idx="12">
                  <c:v>24</c:v>
                </c:pt>
                <c:pt idx="13">
                  <c:v>25</c:v>
                </c:pt>
                <c:pt idx="14">
                  <c:v>27</c:v>
                </c:pt>
                <c:pt idx="15">
                  <c:v>30</c:v>
                </c:pt>
                <c:pt idx="16">
                  <c:v>31</c:v>
                </c:pt>
                <c:pt idx="17">
                  <c:v>33</c:v>
                </c:pt>
                <c:pt idx="18">
                  <c:v>34</c:v>
                </c:pt>
                <c:pt idx="19">
                  <c:v>35</c:v>
                </c:pt>
                <c:pt idx="20">
                  <c:v>39</c:v>
                </c:pt>
                <c:pt idx="21">
                  <c:v>37</c:v>
                </c:pt>
                <c:pt idx="22">
                  <c:v>35</c:v>
                </c:pt>
                <c:pt idx="23">
                  <c:v>36</c:v>
                </c:pt>
                <c:pt idx="24">
                  <c:v>39</c:v>
                </c:pt>
                <c:pt idx="25">
                  <c:v>46</c:v>
                </c:pt>
                <c:pt idx="26">
                  <c:v>50.2</c:v>
                </c:pt>
                <c:pt idx="27">
                  <c:v>54</c:v>
                </c:pt>
                <c:pt idx="28">
                  <c:v>52</c:v>
                </c:pt>
                <c:pt idx="29">
                  <c:v>43</c:v>
                </c:pt>
                <c:pt idx="30">
                  <c:v>47</c:v>
                </c:pt>
                <c:pt idx="31">
                  <c:v>49</c:v>
                </c:pt>
                <c:pt idx="32">
                  <c:v>58.9</c:v>
                </c:pt>
                <c:pt idx="33">
                  <c:v>63</c:v>
                </c:pt>
                <c:pt idx="34">
                  <c:v>56</c:v>
                </c:pt>
                <c:pt idx="35">
                  <c:v>91</c:v>
                </c:pt>
                <c:pt idx="36">
                  <c:v>90</c:v>
                </c:pt>
                <c:pt idx="37">
                  <c:v>88</c:v>
                </c:pt>
              </c:numCache>
            </c:numRef>
          </c:val>
          <c:extLst>
            <c:ext xmlns:c16="http://schemas.microsoft.com/office/drawing/2014/chart" uri="{C3380CC4-5D6E-409C-BE32-E72D297353CC}">
              <c16:uniqueId val="{00000002-83EF-4742-9910-7AD1A5091B59}"/>
            </c:ext>
          </c:extLst>
        </c:ser>
        <c:dLbls>
          <c:showLegendKey val="0"/>
          <c:showVal val="0"/>
          <c:showCatName val="0"/>
          <c:showSerName val="0"/>
          <c:showPercent val="0"/>
          <c:showBubbleSize val="0"/>
        </c:dLbls>
        <c:gapWidth val="150"/>
        <c:overlap val="100"/>
        <c:axId val="105489920"/>
        <c:axId val="105491456"/>
      </c:barChart>
      <c:catAx>
        <c:axId val="1054899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540000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491456"/>
        <c:crosses val="autoZero"/>
        <c:auto val="1"/>
        <c:lblAlgn val="ctr"/>
        <c:lblOffset val="100"/>
        <c:tickLblSkip val="1"/>
        <c:tickMarkSkip val="1"/>
        <c:noMultiLvlLbl val="0"/>
      </c:catAx>
      <c:valAx>
        <c:axId val="10549145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48992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8387096774193554E-2"/>
          <c:y val="3.317535545023699E-2"/>
          <c:w val="0.95161290322580661"/>
          <c:h val="0.87440758293838861"/>
        </c:manualLayout>
      </c:layout>
      <c:barChart>
        <c:barDir val="col"/>
        <c:grouping val="stacked"/>
        <c:varyColors val="0"/>
        <c:ser>
          <c:idx val="0"/>
          <c:order val="0"/>
          <c:tx>
            <c:strRef>
              <c:f>Sheet1!$A$2</c:f>
              <c:strCache>
                <c:ptCount val="1"/>
                <c:pt idx="0">
                  <c:v>%GDP</c:v>
                </c:pt>
              </c:strCache>
            </c:strRef>
          </c:tx>
          <c:spPr>
            <a:solidFill>
              <a:schemeClr val="accent1"/>
            </a:solidFill>
            <a:ln>
              <a:noFill/>
            </a:ln>
            <a:effectLst/>
          </c:spPr>
          <c:invertIfNegative val="0"/>
          <c:cat>
            <c:numRef>
              <c:f>Sheet1!$B$1:$V$1</c:f>
              <c:numCache>
                <c:formatCode>General</c:formatCode>
                <c:ptCount val="21"/>
                <c:pt idx="0">
                  <c:v>1996</c:v>
                </c:pt>
                <c:pt idx="1">
                  <c:v>1997</c:v>
                </c:pt>
                <c:pt idx="2">
                  <c:v>1998</c:v>
                </c:pt>
                <c:pt idx="3">
                  <c:v>1999</c:v>
                </c:pt>
                <c:pt idx="4">
                  <c:v>2000</c:v>
                </c:pt>
                <c:pt idx="5">
                  <c:v>2001</c:v>
                </c:pt>
                <c:pt idx="6">
                  <c:v>2002</c:v>
                </c:pt>
                <c:pt idx="7">
                  <c:v>2003</c:v>
                </c:pt>
                <c:pt idx="8">
                  <c:v>2004</c:v>
                </c:pt>
                <c:pt idx="9">
                  <c:v>2005</c:v>
                </c:pt>
                <c:pt idx="10">
                  <c:v>2006</c:v>
                </c:pt>
                <c:pt idx="11">
                  <c:v>2007</c:v>
                </c:pt>
                <c:pt idx="12">
                  <c:v>2008</c:v>
                </c:pt>
                <c:pt idx="13">
                  <c:v>2009</c:v>
                </c:pt>
                <c:pt idx="14">
                  <c:v>2010</c:v>
                </c:pt>
                <c:pt idx="15">
                  <c:v>2011</c:v>
                </c:pt>
                <c:pt idx="16">
                  <c:v>2012</c:v>
                </c:pt>
                <c:pt idx="17">
                  <c:v>2013</c:v>
                </c:pt>
                <c:pt idx="18">
                  <c:v>2014</c:v>
                </c:pt>
                <c:pt idx="19">
                  <c:v>2015</c:v>
                </c:pt>
                <c:pt idx="20">
                  <c:v>2016</c:v>
                </c:pt>
              </c:numCache>
            </c:numRef>
          </c:cat>
          <c:val>
            <c:numRef>
              <c:f>Sheet1!$B$2:$V$2</c:f>
              <c:numCache>
                <c:formatCode>0.0</c:formatCode>
                <c:ptCount val="21"/>
                <c:pt idx="0">
                  <c:v>10.199999999999999</c:v>
                </c:pt>
                <c:pt idx="1">
                  <c:v>10.199999999999999</c:v>
                </c:pt>
                <c:pt idx="2">
                  <c:v>10.1</c:v>
                </c:pt>
                <c:pt idx="3">
                  <c:v>9.9</c:v>
                </c:pt>
                <c:pt idx="4">
                  <c:v>10.3</c:v>
                </c:pt>
                <c:pt idx="5">
                  <c:v>9.5</c:v>
                </c:pt>
                <c:pt idx="6">
                  <c:v>8.8000000000000007</c:v>
                </c:pt>
                <c:pt idx="7">
                  <c:v>8.6</c:v>
                </c:pt>
                <c:pt idx="8">
                  <c:v>8.8000000000000007</c:v>
                </c:pt>
                <c:pt idx="9">
                  <c:v>9.4</c:v>
                </c:pt>
                <c:pt idx="10">
                  <c:v>8.44</c:v>
                </c:pt>
                <c:pt idx="11">
                  <c:v>8.59</c:v>
                </c:pt>
                <c:pt idx="12">
                  <c:v>8.4600000000000009</c:v>
                </c:pt>
                <c:pt idx="13">
                  <c:v>7.37</c:v>
                </c:pt>
                <c:pt idx="14">
                  <c:v>7.53</c:v>
                </c:pt>
                <c:pt idx="15">
                  <c:v>7.89</c:v>
                </c:pt>
                <c:pt idx="16">
                  <c:v>7.89</c:v>
                </c:pt>
                <c:pt idx="17">
                  <c:v>7.91</c:v>
                </c:pt>
                <c:pt idx="18">
                  <c:v>7.89</c:v>
                </c:pt>
                <c:pt idx="19">
                  <c:v>7.84</c:v>
                </c:pt>
                <c:pt idx="20">
                  <c:v>7.5</c:v>
                </c:pt>
              </c:numCache>
            </c:numRef>
          </c:val>
          <c:extLst>
            <c:ext xmlns:c16="http://schemas.microsoft.com/office/drawing/2014/chart" uri="{C3380CC4-5D6E-409C-BE32-E72D297353CC}">
              <c16:uniqueId val="{00000000-67F6-4713-990A-ED9A47CEC8DF}"/>
            </c:ext>
          </c:extLst>
        </c:ser>
        <c:dLbls>
          <c:showLegendKey val="0"/>
          <c:showVal val="0"/>
          <c:showCatName val="0"/>
          <c:showSerName val="0"/>
          <c:showPercent val="0"/>
          <c:showBubbleSize val="0"/>
        </c:dLbls>
        <c:gapWidth val="150"/>
        <c:overlap val="100"/>
        <c:axId val="105618432"/>
        <c:axId val="105628416"/>
      </c:barChart>
      <c:catAx>
        <c:axId val="1056184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628416"/>
        <c:crosses val="autoZero"/>
        <c:auto val="1"/>
        <c:lblAlgn val="ctr"/>
        <c:lblOffset val="100"/>
        <c:tickLblSkip val="1"/>
        <c:tickMarkSkip val="1"/>
        <c:noMultiLvlLbl val="0"/>
      </c:catAx>
      <c:valAx>
        <c:axId val="105628416"/>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0"/>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5618432"/>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680" b="0" i="0" u="none" strike="noStrike" kern="1200" spc="0" baseline="0">
              <a:solidFill>
                <a:schemeClr val="tx1"/>
              </a:solidFill>
              <a:latin typeface="+mn-lt"/>
              <a:ea typeface="+mn-ea"/>
              <a:cs typeface="+mn-cs"/>
            </a:defRPr>
          </a:pPr>
          <a:endParaRPr lang="pt-BR"/>
        </a:p>
      </c:txPr>
    </c:title>
    <c:autoTitleDeleted val="0"/>
    <c:plotArea>
      <c:layout>
        <c:manualLayout>
          <c:layoutTarget val="inner"/>
          <c:xMode val="edge"/>
          <c:yMode val="edge"/>
          <c:x val="6.699751861042183E-2"/>
          <c:y val="3.3447907703478635E-2"/>
          <c:w val="0.92059553349876644"/>
          <c:h val="0.86643446623398246"/>
        </c:manualLayout>
      </c:layout>
      <c:barChart>
        <c:barDir val="col"/>
        <c:grouping val="clustered"/>
        <c:varyColors val="0"/>
        <c:ser>
          <c:idx val="0"/>
          <c:order val="0"/>
          <c:tx>
            <c:strRef>
              <c:f>Sheet1!$A$2</c:f>
              <c:strCache>
                <c:ptCount val="1"/>
              </c:strCache>
            </c:strRef>
          </c:tx>
          <c:spPr>
            <a:solidFill>
              <a:schemeClr val="accent1"/>
            </a:solidFill>
            <a:ln>
              <a:noFill/>
            </a:ln>
            <a:effectLst/>
          </c:spPr>
          <c:invertIfNegative val="0"/>
          <c:cat>
            <c:numRef>
              <c:f>Sheet1!$B$1:$F$1</c:f>
              <c:numCache>
                <c:formatCode>General</c:formatCode>
                <c:ptCount val="5"/>
                <c:pt idx="0">
                  <c:v>1990</c:v>
                </c:pt>
                <c:pt idx="1">
                  <c:v>1994</c:v>
                </c:pt>
                <c:pt idx="2">
                  <c:v>1996</c:v>
                </c:pt>
                <c:pt idx="3">
                  <c:v>1998</c:v>
                </c:pt>
                <c:pt idx="4">
                  <c:v>2000</c:v>
                </c:pt>
              </c:numCache>
            </c:numRef>
          </c:cat>
          <c:val>
            <c:numRef>
              <c:f>Sheet1!$B$2:$F$2</c:f>
              <c:numCache>
                <c:formatCode>General</c:formatCode>
                <c:ptCount val="5"/>
                <c:pt idx="0">
                  <c:v>15</c:v>
                </c:pt>
                <c:pt idx="1">
                  <c:v>17</c:v>
                </c:pt>
                <c:pt idx="2">
                  <c:v>26</c:v>
                </c:pt>
                <c:pt idx="3">
                  <c:v>40</c:v>
                </c:pt>
                <c:pt idx="4">
                  <c:v>47</c:v>
                </c:pt>
              </c:numCache>
            </c:numRef>
          </c:val>
          <c:extLst>
            <c:ext xmlns:c16="http://schemas.microsoft.com/office/drawing/2014/chart" uri="{C3380CC4-5D6E-409C-BE32-E72D297353CC}">
              <c16:uniqueId val="{00000000-A832-4DF9-955A-C091FEEC6980}"/>
            </c:ext>
          </c:extLst>
        </c:ser>
        <c:dLbls>
          <c:showLegendKey val="0"/>
          <c:showVal val="0"/>
          <c:showCatName val="0"/>
          <c:showSerName val="0"/>
          <c:showPercent val="0"/>
          <c:showBubbleSize val="0"/>
        </c:dLbls>
        <c:gapWidth val="219"/>
        <c:overlap val="-27"/>
        <c:axId val="104934016"/>
        <c:axId val="104952192"/>
      </c:barChart>
      <c:catAx>
        <c:axId val="104934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4952192"/>
        <c:crosses val="autoZero"/>
        <c:auto val="1"/>
        <c:lblAlgn val="ctr"/>
        <c:lblOffset val="100"/>
        <c:tickLblSkip val="1"/>
        <c:tickMarkSkip val="1"/>
        <c:noMultiLvlLbl val="0"/>
      </c:catAx>
      <c:valAx>
        <c:axId val="10495219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400" b="0" i="0" u="none" strike="noStrike" kern="1200" baseline="0">
                <a:solidFill>
                  <a:schemeClr val="tx1"/>
                </a:solidFill>
                <a:latin typeface="+mn-lt"/>
                <a:ea typeface="+mn-ea"/>
                <a:cs typeface="+mn-cs"/>
              </a:defRPr>
            </a:pPr>
            <a:endParaRPr lang="pt-BR"/>
          </a:p>
        </c:txPr>
        <c:crossAx val="104934016"/>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Sheet1!$A$1</c:f>
              <c:strCache>
                <c:ptCount val="1"/>
                <c:pt idx="0">
                  <c:v>Third-Party Logistics Provider (3PL)</c:v>
                </c:pt>
              </c:strCache>
            </c:strRef>
          </c:tx>
          <c:spPr>
            <a:solidFill>
              <a:schemeClr val="accent2">
                <a:lumMod val="50000"/>
              </a:schemeClr>
            </a:solidFill>
            <a:ln>
              <a:noFill/>
            </a:ln>
            <a:effectLst/>
          </c:spPr>
          <c:invertIfNegative val="0"/>
          <c:cat>
            <c:strRef>
              <c:f>Sheet1!$A$2:$A$21</c:f>
              <c:strCache>
                <c:ptCount val="20"/>
                <c:pt idx="0">
                  <c:v>DHL Supply Chain &amp; Global Forwarding</c:v>
                </c:pt>
                <c:pt idx="1">
                  <c:v>Kuehne + Nagel</c:v>
                </c:pt>
                <c:pt idx="2">
                  <c:v>DB Schenker Logistics</c:v>
                </c:pt>
                <c:pt idx="3">
                  <c:v>Nippon Express</c:v>
                </c:pt>
                <c:pt idx="4">
                  <c:v>C.H. Robinson Worldwide</c:v>
                </c:pt>
                <c:pt idx="5">
                  <c:v>CEVA Logistics</c:v>
                </c:pt>
                <c:pt idx="6">
                  <c:v>DSV Solutions Holding</c:v>
                </c:pt>
                <c:pt idx="7">
                  <c:v>Sinotrans</c:v>
                </c:pt>
                <c:pt idx="8">
                  <c:v>Panalpina</c:v>
                </c:pt>
                <c:pt idx="9">
                  <c:v>SDV International Logistics</c:v>
                </c:pt>
                <c:pt idx="10">
                  <c:v>DACHSER</c:v>
                </c:pt>
                <c:pt idx="11">
                  <c:v>Toll Holdings Limited</c:v>
                </c:pt>
                <c:pt idx="12">
                  <c:v>Expeditors Int'l of Washington</c:v>
                </c:pt>
                <c:pt idx="13">
                  <c:v>Geodis</c:v>
                </c:pt>
                <c:pt idx="14">
                  <c:v>UPS Supply Chain Solutions</c:v>
                </c:pt>
                <c:pt idx="15">
                  <c:v>GEFCO</c:v>
                </c:pt>
                <c:pt idx="16">
                  <c:v>J.B. Hunt</c:v>
                </c:pt>
                <c:pt idx="17">
                  <c:v>Exel Transportation</c:v>
                </c:pt>
                <c:pt idx="18">
                  <c:v>UTi Worldwide</c:v>
                </c:pt>
                <c:pt idx="19">
                  <c:v>Agility</c:v>
                </c:pt>
              </c:strCache>
            </c:strRef>
          </c:cat>
          <c:val>
            <c:numRef>
              <c:f>Sheet1!$C$2:$C$21</c:f>
              <c:numCache>
                <c:formatCode>General</c:formatCode>
                <c:ptCount val="20"/>
                <c:pt idx="0">
                  <c:v>31432</c:v>
                </c:pt>
                <c:pt idx="1">
                  <c:v>22587</c:v>
                </c:pt>
                <c:pt idx="2">
                  <c:v>19732</c:v>
                </c:pt>
                <c:pt idx="3">
                  <c:v>17317</c:v>
                </c:pt>
                <c:pt idx="4">
                  <c:v>12752</c:v>
                </c:pt>
                <c:pt idx="5">
                  <c:v>8517</c:v>
                </c:pt>
                <c:pt idx="6">
                  <c:v>8140</c:v>
                </c:pt>
                <c:pt idx="7">
                  <c:v>7738</c:v>
                </c:pt>
                <c:pt idx="8">
                  <c:v>7293</c:v>
                </c:pt>
                <c:pt idx="9">
                  <c:v>7263</c:v>
                </c:pt>
                <c:pt idx="10">
                  <c:v>6627</c:v>
                </c:pt>
                <c:pt idx="11">
                  <c:v>6266</c:v>
                </c:pt>
                <c:pt idx="12">
                  <c:v>6080</c:v>
                </c:pt>
                <c:pt idx="13">
                  <c:v>5828</c:v>
                </c:pt>
                <c:pt idx="14">
                  <c:v>5492</c:v>
                </c:pt>
                <c:pt idx="15">
                  <c:v>5300</c:v>
                </c:pt>
                <c:pt idx="16">
                  <c:v>5224</c:v>
                </c:pt>
                <c:pt idx="17">
                  <c:v>4600</c:v>
                </c:pt>
                <c:pt idx="18">
                  <c:v>4441</c:v>
                </c:pt>
                <c:pt idx="19">
                  <c:v>4415</c:v>
                </c:pt>
              </c:numCache>
            </c:numRef>
          </c:val>
          <c:extLst>
            <c:ext xmlns:c16="http://schemas.microsoft.com/office/drawing/2014/chart" uri="{C3380CC4-5D6E-409C-BE32-E72D297353CC}">
              <c16:uniqueId val="{00000000-4A09-498C-AEF3-7DCDF9115560}"/>
            </c:ext>
          </c:extLst>
        </c:ser>
        <c:dLbls>
          <c:showLegendKey val="0"/>
          <c:showVal val="0"/>
          <c:showCatName val="0"/>
          <c:showSerName val="0"/>
          <c:showPercent val="0"/>
          <c:showBubbleSize val="0"/>
        </c:dLbls>
        <c:gapWidth val="182"/>
        <c:axId val="141520896"/>
        <c:axId val="141522432"/>
      </c:barChart>
      <c:catAx>
        <c:axId val="141520896"/>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41522432"/>
        <c:crosses val="autoZero"/>
        <c:auto val="1"/>
        <c:lblAlgn val="ctr"/>
        <c:lblOffset val="100"/>
        <c:noMultiLvlLbl val="0"/>
      </c:catAx>
      <c:valAx>
        <c:axId val="14152243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dirty="0"/>
                  <a:t>Gross Logistics Revenue (Million $US)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41520896"/>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5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1"/>
          <c:order val="1"/>
          <c:tx>
            <c:strRef>
              <c:f>Sheet1!$C$1</c:f>
              <c:strCache>
                <c:ptCount val="1"/>
                <c:pt idx="0">
                  <c:v>Maritime TEU</c:v>
                </c:pt>
              </c:strCache>
            </c:strRef>
          </c:tx>
          <c:spPr>
            <a:solidFill>
              <a:schemeClr val="accent2">
                <a:lumMod val="50000"/>
              </a:schemeClr>
            </a:solidFill>
            <a:ln>
              <a:noFill/>
            </a:ln>
            <a:effectLst/>
          </c:spPr>
          <c:invertIfNegative val="0"/>
          <c:cat>
            <c:strRef>
              <c:f>Sheet1!$A$2:$A$26</c:f>
              <c:strCache>
                <c:ptCount val="25"/>
                <c:pt idx="0">
                  <c:v>DHL Supply Chain &amp; Global Forwarding</c:v>
                </c:pt>
                <c:pt idx="1">
                  <c:v>Kuehne + Nagel</c:v>
                </c:pt>
                <c:pt idx="2">
                  <c:v>DB Schenker</c:v>
                </c:pt>
                <c:pt idx="3">
                  <c:v>Nippon Express</c:v>
                </c:pt>
                <c:pt idx="4">
                  <c:v>Sinotrans</c:v>
                </c:pt>
                <c:pt idx="5">
                  <c:v>Expeditors</c:v>
                </c:pt>
                <c:pt idx="6">
                  <c:v>Panalpina</c:v>
                </c:pt>
                <c:pt idx="7">
                  <c:v>UPS Supply Chain Solutions</c:v>
                </c:pt>
                <c:pt idx="8">
                  <c:v>DSV</c:v>
                </c:pt>
                <c:pt idx="9">
                  <c:v>Hellmann Worldwide Logistics</c:v>
                </c:pt>
                <c:pt idx="10">
                  <c:v>CEVA  Logistics</c:v>
                </c:pt>
                <c:pt idx="11">
                  <c:v>Bollore Logistics</c:v>
                </c:pt>
                <c:pt idx="12">
                  <c:v>GEODIS</c:v>
                </c:pt>
                <c:pt idx="13">
                  <c:v>DACHSER</c:v>
                </c:pt>
                <c:pt idx="14">
                  <c:v>Agility</c:v>
                </c:pt>
                <c:pt idx="15">
                  <c:v>Yusen Logistics</c:v>
                </c:pt>
                <c:pt idx="16">
                  <c:v>Kerry Logistics</c:v>
                </c:pt>
                <c:pt idx="17">
                  <c:v>UTI Worldwide</c:v>
                </c:pt>
                <c:pt idx="18">
                  <c:v>CH Robinson</c:v>
                </c:pt>
                <c:pt idx="19">
                  <c:v>Kintetsu World Express</c:v>
                </c:pt>
                <c:pt idx="20">
                  <c:v>Toll Group</c:v>
                </c:pt>
                <c:pt idx="21">
                  <c:v>Damco</c:v>
                </c:pt>
                <c:pt idx="22">
                  <c:v>Hitachi Transport System</c:v>
                </c:pt>
                <c:pt idx="23">
                  <c:v>Logwin</c:v>
                </c:pt>
                <c:pt idx="24">
                  <c:v>NNR Global Logistics</c:v>
                </c:pt>
              </c:strCache>
            </c:strRef>
          </c:cat>
          <c:val>
            <c:numRef>
              <c:f>Sheet1!$C$2:$C$26</c:f>
              <c:numCache>
                <c:formatCode>General</c:formatCode>
                <c:ptCount val="25"/>
                <c:pt idx="0">
                  <c:v>2930000</c:v>
                </c:pt>
                <c:pt idx="1">
                  <c:v>3820000</c:v>
                </c:pt>
                <c:pt idx="2">
                  <c:v>1942000</c:v>
                </c:pt>
                <c:pt idx="3">
                  <c:v>855002</c:v>
                </c:pt>
                <c:pt idx="4">
                  <c:v>2801300</c:v>
                </c:pt>
                <c:pt idx="5">
                  <c:v>1043880</c:v>
                </c:pt>
                <c:pt idx="6">
                  <c:v>1593900</c:v>
                </c:pt>
                <c:pt idx="7">
                  <c:v>615000</c:v>
                </c:pt>
                <c:pt idx="8">
                  <c:v>855319</c:v>
                </c:pt>
                <c:pt idx="9">
                  <c:v>888284</c:v>
                </c:pt>
                <c:pt idx="10">
                  <c:v>642370</c:v>
                </c:pt>
                <c:pt idx="11">
                  <c:v>844000</c:v>
                </c:pt>
                <c:pt idx="12">
                  <c:v>677465</c:v>
                </c:pt>
                <c:pt idx="13">
                  <c:v>568500</c:v>
                </c:pt>
                <c:pt idx="14">
                  <c:v>513500</c:v>
                </c:pt>
                <c:pt idx="15">
                  <c:v>547000</c:v>
                </c:pt>
                <c:pt idx="16">
                  <c:v>785600</c:v>
                </c:pt>
                <c:pt idx="17">
                  <c:v>512550</c:v>
                </c:pt>
                <c:pt idx="18">
                  <c:v>485000</c:v>
                </c:pt>
                <c:pt idx="19">
                  <c:v>396000</c:v>
                </c:pt>
                <c:pt idx="20">
                  <c:v>542000</c:v>
                </c:pt>
                <c:pt idx="21">
                  <c:v>744000</c:v>
                </c:pt>
                <c:pt idx="22">
                  <c:v>330000</c:v>
                </c:pt>
                <c:pt idx="23">
                  <c:v>593000</c:v>
                </c:pt>
                <c:pt idx="24">
                  <c:v>140540</c:v>
                </c:pt>
              </c:numCache>
            </c:numRef>
          </c:val>
          <c:extLst>
            <c:ext xmlns:c16="http://schemas.microsoft.com/office/drawing/2014/chart" uri="{C3380CC4-5D6E-409C-BE32-E72D297353CC}">
              <c16:uniqueId val="{00000001-5F39-44A5-8B26-B032026663E6}"/>
            </c:ext>
          </c:extLst>
        </c:ser>
        <c:ser>
          <c:idx val="2"/>
          <c:order val="2"/>
          <c:tx>
            <c:strRef>
              <c:f>Sheet1!$D$1</c:f>
              <c:strCache>
                <c:ptCount val="1"/>
                <c:pt idx="0">
                  <c:v>Air cargo (metric tons)</c:v>
                </c:pt>
              </c:strCache>
            </c:strRef>
          </c:tx>
          <c:spPr>
            <a:solidFill>
              <a:schemeClr val="bg2">
                <a:lumMod val="75000"/>
              </a:schemeClr>
            </a:solidFill>
            <a:ln>
              <a:noFill/>
            </a:ln>
            <a:effectLst/>
          </c:spPr>
          <c:invertIfNegative val="0"/>
          <c:cat>
            <c:strRef>
              <c:f>Sheet1!$A$2:$A$26</c:f>
              <c:strCache>
                <c:ptCount val="25"/>
                <c:pt idx="0">
                  <c:v>DHL Supply Chain &amp; Global Forwarding</c:v>
                </c:pt>
                <c:pt idx="1">
                  <c:v>Kuehne + Nagel</c:v>
                </c:pt>
                <c:pt idx="2">
                  <c:v>DB Schenker</c:v>
                </c:pt>
                <c:pt idx="3">
                  <c:v>Nippon Express</c:v>
                </c:pt>
                <c:pt idx="4">
                  <c:v>Sinotrans</c:v>
                </c:pt>
                <c:pt idx="5">
                  <c:v>Expeditors</c:v>
                </c:pt>
                <c:pt idx="6">
                  <c:v>Panalpina</c:v>
                </c:pt>
                <c:pt idx="7">
                  <c:v>UPS Supply Chain Solutions</c:v>
                </c:pt>
                <c:pt idx="8">
                  <c:v>DSV</c:v>
                </c:pt>
                <c:pt idx="9">
                  <c:v>Hellmann Worldwide Logistics</c:v>
                </c:pt>
                <c:pt idx="10">
                  <c:v>CEVA  Logistics</c:v>
                </c:pt>
                <c:pt idx="11">
                  <c:v>Bollore Logistics</c:v>
                </c:pt>
                <c:pt idx="12">
                  <c:v>GEODIS</c:v>
                </c:pt>
                <c:pt idx="13">
                  <c:v>DACHSER</c:v>
                </c:pt>
                <c:pt idx="14">
                  <c:v>Agility</c:v>
                </c:pt>
                <c:pt idx="15">
                  <c:v>Yusen Logistics</c:v>
                </c:pt>
                <c:pt idx="16">
                  <c:v>Kerry Logistics</c:v>
                </c:pt>
                <c:pt idx="17">
                  <c:v>UTI Worldwide</c:v>
                </c:pt>
                <c:pt idx="18">
                  <c:v>CH Robinson</c:v>
                </c:pt>
                <c:pt idx="19">
                  <c:v>Kintetsu World Express</c:v>
                </c:pt>
                <c:pt idx="20">
                  <c:v>Toll Group</c:v>
                </c:pt>
                <c:pt idx="21">
                  <c:v>Damco</c:v>
                </c:pt>
                <c:pt idx="22">
                  <c:v>Hitachi Transport System</c:v>
                </c:pt>
                <c:pt idx="23">
                  <c:v>Logwin</c:v>
                </c:pt>
                <c:pt idx="24">
                  <c:v>NNR Global Logistics</c:v>
                </c:pt>
              </c:strCache>
            </c:strRef>
          </c:cat>
          <c:val>
            <c:numRef>
              <c:f>Sheet1!$D$2:$D$26</c:f>
              <c:numCache>
                <c:formatCode>General</c:formatCode>
                <c:ptCount val="25"/>
                <c:pt idx="0">
                  <c:v>2109000</c:v>
                </c:pt>
                <c:pt idx="1">
                  <c:v>1250000</c:v>
                </c:pt>
                <c:pt idx="2">
                  <c:v>1128000</c:v>
                </c:pt>
                <c:pt idx="3">
                  <c:v>711354</c:v>
                </c:pt>
                <c:pt idx="4">
                  <c:v>522600</c:v>
                </c:pt>
                <c:pt idx="5">
                  <c:v>872480</c:v>
                </c:pt>
                <c:pt idx="6">
                  <c:v>836200</c:v>
                </c:pt>
                <c:pt idx="7">
                  <c:v>935300</c:v>
                </c:pt>
                <c:pt idx="8">
                  <c:v>311193</c:v>
                </c:pt>
                <c:pt idx="9">
                  <c:v>561240</c:v>
                </c:pt>
                <c:pt idx="10">
                  <c:v>451000</c:v>
                </c:pt>
                <c:pt idx="11">
                  <c:v>580000</c:v>
                </c:pt>
                <c:pt idx="12">
                  <c:v>299032</c:v>
                </c:pt>
                <c:pt idx="13">
                  <c:v>275300</c:v>
                </c:pt>
                <c:pt idx="14">
                  <c:v>373700</c:v>
                </c:pt>
                <c:pt idx="15">
                  <c:v>344000</c:v>
                </c:pt>
                <c:pt idx="16">
                  <c:v>282200</c:v>
                </c:pt>
                <c:pt idx="17">
                  <c:v>353300</c:v>
                </c:pt>
                <c:pt idx="18">
                  <c:v>115000</c:v>
                </c:pt>
                <c:pt idx="19">
                  <c:v>478000</c:v>
                </c:pt>
                <c:pt idx="20">
                  <c:v>114000</c:v>
                </c:pt>
                <c:pt idx="21">
                  <c:v>180000</c:v>
                </c:pt>
                <c:pt idx="22">
                  <c:v>190000</c:v>
                </c:pt>
                <c:pt idx="23">
                  <c:v>137000</c:v>
                </c:pt>
                <c:pt idx="24">
                  <c:v>264068</c:v>
                </c:pt>
              </c:numCache>
            </c:numRef>
          </c:val>
          <c:extLst>
            <c:ext xmlns:c16="http://schemas.microsoft.com/office/drawing/2014/chart" uri="{C3380CC4-5D6E-409C-BE32-E72D297353CC}">
              <c16:uniqueId val="{00000002-5F39-44A5-8B26-B032026663E6}"/>
            </c:ext>
          </c:extLst>
        </c:ser>
        <c:dLbls>
          <c:showLegendKey val="0"/>
          <c:showVal val="0"/>
          <c:showCatName val="0"/>
          <c:showSerName val="0"/>
          <c:showPercent val="0"/>
          <c:showBubbleSize val="0"/>
        </c:dLbls>
        <c:gapWidth val="182"/>
        <c:axId val="599356288"/>
        <c:axId val="599356616"/>
        <c:extLst>
          <c:ext xmlns:c15="http://schemas.microsoft.com/office/drawing/2012/chart" uri="{02D57815-91ED-43cb-92C2-25804820EDAC}">
            <c15:filteredBarSeries>
              <c15:ser>
                <c:idx val="0"/>
                <c:order val="0"/>
                <c:tx>
                  <c:strRef>
                    <c:extLst>
                      <c:ext uri="{02D57815-91ED-43cb-92C2-25804820EDAC}">
                        <c15:formulaRef>
                          <c15:sqref>Sheet1!$B$1</c15:sqref>
                        </c15:formulaRef>
                      </c:ext>
                    </c:extLst>
                    <c:strCache>
                      <c:ptCount val="1"/>
                      <c:pt idx="0">
                        <c:v>Gross Revenue (M USD)</c:v>
                      </c:pt>
                    </c:strCache>
                  </c:strRef>
                </c:tx>
                <c:spPr>
                  <a:solidFill>
                    <a:schemeClr val="accent1"/>
                  </a:solidFill>
                  <a:ln>
                    <a:noFill/>
                  </a:ln>
                  <a:effectLst/>
                </c:spPr>
                <c:invertIfNegative val="0"/>
                <c:cat>
                  <c:strRef>
                    <c:extLst>
                      <c:ext uri="{02D57815-91ED-43cb-92C2-25804820EDAC}">
                        <c15:formulaRef>
                          <c15:sqref>Sheet1!$A$2:$A$26</c15:sqref>
                        </c15:formulaRef>
                      </c:ext>
                    </c:extLst>
                    <c:strCache>
                      <c:ptCount val="25"/>
                      <c:pt idx="0">
                        <c:v>DHL Supply Chain &amp; Global Forwarding</c:v>
                      </c:pt>
                      <c:pt idx="1">
                        <c:v>Kuehne + Nagel</c:v>
                      </c:pt>
                      <c:pt idx="2">
                        <c:v>DB Schenker</c:v>
                      </c:pt>
                      <c:pt idx="3">
                        <c:v>Nippon Express</c:v>
                      </c:pt>
                      <c:pt idx="4">
                        <c:v>Sinotrans</c:v>
                      </c:pt>
                      <c:pt idx="5">
                        <c:v>Expeditors</c:v>
                      </c:pt>
                      <c:pt idx="6">
                        <c:v>Panalpina</c:v>
                      </c:pt>
                      <c:pt idx="7">
                        <c:v>UPS Supply Chain Solutions</c:v>
                      </c:pt>
                      <c:pt idx="8">
                        <c:v>DSV</c:v>
                      </c:pt>
                      <c:pt idx="9">
                        <c:v>Hellmann Worldwide Logistics</c:v>
                      </c:pt>
                      <c:pt idx="10">
                        <c:v>CEVA  Logistics</c:v>
                      </c:pt>
                      <c:pt idx="11">
                        <c:v>Bollore Logistics</c:v>
                      </c:pt>
                      <c:pt idx="12">
                        <c:v>GEODIS</c:v>
                      </c:pt>
                      <c:pt idx="13">
                        <c:v>DACHSER</c:v>
                      </c:pt>
                      <c:pt idx="14">
                        <c:v>Agility</c:v>
                      </c:pt>
                      <c:pt idx="15">
                        <c:v>Yusen Logistics</c:v>
                      </c:pt>
                      <c:pt idx="16">
                        <c:v>Kerry Logistics</c:v>
                      </c:pt>
                      <c:pt idx="17">
                        <c:v>UTI Worldwide</c:v>
                      </c:pt>
                      <c:pt idx="18">
                        <c:v>CH Robinson</c:v>
                      </c:pt>
                      <c:pt idx="19">
                        <c:v>Kintetsu World Express</c:v>
                      </c:pt>
                      <c:pt idx="20">
                        <c:v>Toll Group</c:v>
                      </c:pt>
                      <c:pt idx="21">
                        <c:v>Damco</c:v>
                      </c:pt>
                      <c:pt idx="22">
                        <c:v>Hitachi Transport System</c:v>
                      </c:pt>
                      <c:pt idx="23">
                        <c:v>Logwin</c:v>
                      </c:pt>
                      <c:pt idx="24">
                        <c:v>NNR Global Logistics</c:v>
                      </c:pt>
                    </c:strCache>
                  </c:strRef>
                </c:cat>
                <c:val>
                  <c:numRef>
                    <c:extLst>
                      <c:ext uri="{02D57815-91ED-43cb-92C2-25804820EDAC}">
                        <c15:formulaRef>
                          <c15:sqref>Sheet1!$B$2:$B$26</c15:sqref>
                        </c15:formulaRef>
                      </c:ext>
                    </c:extLst>
                    <c:numCache>
                      <c:formatCode>General</c:formatCode>
                      <c:ptCount val="25"/>
                      <c:pt idx="0">
                        <c:v>29562</c:v>
                      </c:pt>
                      <c:pt idx="1">
                        <c:v>21100</c:v>
                      </c:pt>
                      <c:pt idx="2">
                        <c:v>17160</c:v>
                      </c:pt>
                      <c:pt idx="3">
                        <c:v>15822</c:v>
                      </c:pt>
                      <c:pt idx="4">
                        <c:v>7314</c:v>
                      </c:pt>
                      <c:pt idx="5">
                        <c:v>6617</c:v>
                      </c:pt>
                      <c:pt idx="6">
                        <c:v>6091</c:v>
                      </c:pt>
                      <c:pt idx="7">
                        <c:v>8215</c:v>
                      </c:pt>
                      <c:pt idx="8">
                        <c:v>7574</c:v>
                      </c:pt>
                      <c:pt idx="9">
                        <c:v>3987</c:v>
                      </c:pt>
                      <c:pt idx="10">
                        <c:v>6959</c:v>
                      </c:pt>
                      <c:pt idx="11">
                        <c:v>3735</c:v>
                      </c:pt>
                      <c:pt idx="12">
                        <c:v>5864</c:v>
                      </c:pt>
                      <c:pt idx="13">
                        <c:v>6116</c:v>
                      </c:pt>
                      <c:pt idx="14">
                        <c:v>3907</c:v>
                      </c:pt>
                      <c:pt idx="15">
                        <c:v>3835</c:v>
                      </c:pt>
                      <c:pt idx="16">
                        <c:v>2723</c:v>
                      </c:pt>
                      <c:pt idx="17">
                        <c:v>3696</c:v>
                      </c:pt>
                      <c:pt idx="18">
                        <c:v>13476</c:v>
                      </c:pt>
                      <c:pt idx="19">
                        <c:v>2942</c:v>
                      </c:pt>
                      <c:pt idx="20">
                        <c:v>5822</c:v>
                      </c:pt>
                      <c:pt idx="21">
                        <c:v>2740</c:v>
                      </c:pt>
                      <c:pt idx="22">
                        <c:v>5612</c:v>
                      </c:pt>
                      <c:pt idx="23">
                        <c:v>1175</c:v>
                      </c:pt>
                      <c:pt idx="24">
                        <c:v>1683</c:v>
                      </c:pt>
                    </c:numCache>
                  </c:numRef>
                </c:val>
                <c:extLst>
                  <c:ext xmlns:c16="http://schemas.microsoft.com/office/drawing/2014/chart" uri="{C3380CC4-5D6E-409C-BE32-E72D297353CC}">
                    <c16:uniqueId val="{00000000-5F39-44A5-8B26-B032026663E6}"/>
                  </c:ext>
                </c:extLst>
              </c15:ser>
            </c15:filteredBarSeries>
          </c:ext>
        </c:extLst>
      </c:barChart>
      <c:catAx>
        <c:axId val="599356288"/>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crossAx val="599356616"/>
        <c:crosses val="autoZero"/>
        <c:auto val="1"/>
        <c:lblAlgn val="ctr"/>
        <c:lblOffset val="100"/>
        <c:noMultiLvlLbl val="0"/>
      </c:catAx>
      <c:valAx>
        <c:axId val="599356616"/>
        <c:scaling>
          <c:orientation val="minMax"/>
        </c:scaling>
        <c:delete val="0"/>
        <c:axPos val="b"/>
        <c:majorGridlines>
          <c:spPr>
            <a:ln w="9525" cap="flat" cmpd="sng" algn="ctr">
              <a:solidFill>
                <a:schemeClr val="tx1">
                  <a:lumMod val="15000"/>
                  <a:lumOff val="85000"/>
                </a:schemeClr>
              </a:solidFill>
              <a:round/>
            </a:ln>
            <a:effectLst/>
          </c:spPr>
        </c:majorGridlines>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crossAx val="599356288"/>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defRPr>
      </a:pPr>
      <a:endParaRPr lang="pt-BR"/>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2819034467300525"/>
          <c:y val="2.3696682464454992E-2"/>
          <c:w val="0.75146242182217593"/>
          <c:h val="0.83820513785155548"/>
        </c:manualLayout>
      </c:layout>
      <c:barChart>
        <c:barDir val="bar"/>
        <c:grouping val="clustered"/>
        <c:varyColors val="0"/>
        <c:ser>
          <c:idx val="14"/>
          <c:order val="14"/>
          <c:tx>
            <c:strRef>
              <c:f>Sheet1!$P$1</c:f>
              <c:strCache>
                <c:ptCount val="1"/>
                <c:pt idx="0">
                  <c:v>2016</c:v>
                </c:pt>
              </c:strCache>
            </c:strRef>
          </c:tx>
          <c:spPr>
            <a:solidFill>
              <a:schemeClr val="accent2">
                <a:lumMod val="75000"/>
              </a:schemeClr>
            </a:solidFill>
            <a:ln>
              <a:noFill/>
            </a:ln>
            <a:effectLst/>
          </c:spPr>
          <c:invertIfNegative val="0"/>
          <c:cat>
            <c:strRef>
              <c:f>Sheet1!$A$2:$A$9</c:f>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f>Sheet1!$P$2:$P$9</c:f>
              <c:numCache>
                <c:formatCode>General</c:formatCode>
                <c:ptCount val="8"/>
                <c:pt idx="0">
                  <c:v>18.5</c:v>
                </c:pt>
                <c:pt idx="1">
                  <c:v>16</c:v>
                </c:pt>
                <c:pt idx="2">
                  <c:v>5.5</c:v>
                </c:pt>
                <c:pt idx="3">
                  <c:v>3.2</c:v>
                </c:pt>
                <c:pt idx="4">
                  <c:v>2.4</c:v>
                </c:pt>
                <c:pt idx="5">
                  <c:v>4.8</c:v>
                </c:pt>
                <c:pt idx="6">
                  <c:v>0.9</c:v>
                </c:pt>
                <c:pt idx="7">
                  <c:v>5.8</c:v>
                </c:pt>
              </c:numCache>
            </c:numRef>
          </c:val>
          <c:extLst>
            <c:ext xmlns:c16="http://schemas.microsoft.com/office/drawing/2014/chart" uri="{C3380CC4-5D6E-409C-BE32-E72D297353CC}">
              <c16:uniqueId val="{0000000D-5E29-4791-90D6-F50001840F89}"/>
            </c:ext>
          </c:extLst>
        </c:ser>
        <c:dLbls>
          <c:showLegendKey val="0"/>
          <c:showVal val="0"/>
          <c:showCatName val="0"/>
          <c:showSerName val="0"/>
          <c:showPercent val="0"/>
          <c:showBubbleSize val="0"/>
        </c:dLbls>
        <c:gapWidth val="182"/>
        <c:axId val="66793856"/>
        <c:axId val="66795776"/>
        <c:extLst>
          <c:ext xmlns:c15="http://schemas.microsoft.com/office/drawing/2012/chart" uri="{02D57815-91ED-43cb-92C2-25804820EDAC}">
            <c15:filteredBarSeries>
              <c15:ser>
                <c:idx val="4"/>
                <c:order val="0"/>
                <c:tx>
                  <c:strRef>
                    <c:extLst>
                      <c:ext uri="{02D57815-91ED-43cb-92C2-25804820EDAC}">
                        <c15:formulaRef>
                          <c15:sqref>Sheet1!$B$1</c15:sqref>
                        </c15:formulaRef>
                      </c:ext>
                    </c:extLst>
                    <c:strCache>
                      <c:ptCount val="1"/>
                      <c:pt idx="0">
                        <c:v>2000</c:v>
                      </c:pt>
                    </c:strCache>
                  </c:strRef>
                </c:tx>
                <c:spPr>
                  <a:solidFill>
                    <a:schemeClr val="accent2">
                      <a:lumMod val="50000"/>
                    </a:schemeClr>
                  </a:solidFill>
                  <a:ln>
                    <a:noFill/>
                  </a:ln>
                  <a:effectLst/>
                </c:spPr>
                <c:invertIfNegative val="0"/>
                <c:dLbls>
                  <c:numFmt formatCode="#,##0.0" sourceLinked="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uri="{CE6537A1-D6FC-4f65-9D91-7224C49458BB}">
                      <c15:showLeaderLines val="0"/>
                    </c:ext>
                  </c:extLst>
                </c:dLbls>
                <c:cat>
                  <c:strRef>
                    <c:extLst>
                      <c:ex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c:ext uri="{02D57815-91ED-43cb-92C2-25804820EDAC}">
                        <c15:formulaRef>
                          <c15:sqref>Sheet1!$B$2:$B$9</c15:sqref>
                        </c15:formulaRef>
                      </c:ext>
                    </c:extLst>
                    <c:numCache>
                      <c:formatCode>0.0</c:formatCode>
                      <c:ptCount val="8"/>
                      <c:pt idx="0">
                        <c:v>15.5</c:v>
                      </c:pt>
                      <c:pt idx="1">
                        <c:v>10.3</c:v>
                      </c:pt>
                      <c:pt idx="2">
                        <c:v>3.05</c:v>
                      </c:pt>
                      <c:pt idx="4">
                        <c:v>1.6</c:v>
                      </c:pt>
                      <c:pt idx="5">
                        <c:v>3.25</c:v>
                      </c:pt>
                      <c:pt idx="6">
                        <c:v>0.5</c:v>
                      </c:pt>
                    </c:numCache>
                  </c:numRef>
                </c:val>
                <c:extLst>
                  <c:ext xmlns:c16="http://schemas.microsoft.com/office/drawing/2014/chart" uri="{C3380CC4-5D6E-409C-BE32-E72D297353CC}">
                    <c16:uniqueId val="{00000000-9F60-4F8F-95FF-A447987B1880}"/>
                  </c:ext>
                </c:extLst>
              </c15:ser>
            </c15:filteredBarSeries>
            <c15:filteredBarSeries>
              <c15:ser>
                <c:idx val="0"/>
                <c:order val="1"/>
                <c:tx>
                  <c:strRef>
                    <c:extLst xmlns:c15="http://schemas.microsoft.com/office/drawing/2012/chart">
                      <c:ext xmlns:c15="http://schemas.microsoft.com/office/drawing/2012/chart" uri="{02D57815-91ED-43cb-92C2-25804820EDAC}">
                        <c15:formulaRef>
                          <c15:sqref>Sheet1!$C$1</c15:sqref>
                        </c15:formulaRef>
                      </c:ext>
                    </c:extLst>
                    <c:strCache>
                      <c:ptCount val="1"/>
                      <c:pt idx="0">
                        <c:v>2001</c:v>
                      </c:pt>
                    </c:strCache>
                  </c:strRef>
                </c:tx>
                <c:spPr>
                  <a:solidFill>
                    <a:schemeClr val="accent1"/>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Sheet1!$C$2:$C$9</c15:sqref>
                        </c15:formulaRef>
                      </c:ext>
                    </c:extLst>
                    <c:numCache>
                      <c:formatCode>0.0</c:formatCode>
                      <c:ptCount val="8"/>
                      <c:pt idx="0">
                        <c:v>13</c:v>
                      </c:pt>
                      <c:pt idx="1">
                        <c:v>10.3</c:v>
                      </c:pt>
                      <c:pt idx="2">
                        <c:v>3.8</c:v>
                      </c:pt>
                      <c:pt idx="4">
                        <c:v>2</c:v>
                      </c:pt>
                      <c:pt idx="5">
                        <c:v>3.3</c:v>
                      </c:pt>
                      <c:pt idx="6">
                        <c:v>0.61</c:v>
                      </c:pt>
                    </c:numCache>
                  </c:numRef>
                </c:val>
                <c:extLst xmlns:c15="http://schemas.microsoft.com/office/drawing/2012/chart">
                  <c:ext xmlns:c16="http://schemas.microsoft.com/office/drawing/2014/chart" uri="{C3380CC4-5D6E-409C-BE32-E72D297353CC}">
                    <c16:uniqueId val="{00000000-5E29-4791-90D6-F50001840F89}"/>
                  </c:ext>
                </c:extLst>
              </c15:ser>
            </c15:filteredBarSeries>
            <c15:filteredBarSeries>
              <c15:ser>
                <c:idx val="1"/>
                <c:order val="2"/>
                <c:tx>
                  <c:strRef>
                    <c:extLst xmlns:c15="http://schemas.microsoft.com/office/drawing/2012/chart">
                      <c:ext xmlns:c15="http://schemas.microsoft.com/office/drawing/2012/chart" uri="{02D57815-91ED-43cb-92C2-25804820EDAC}">
                        <c15:formulaRef>
                          <c15:sqref>Sheet1!$D$1</c15:sqref>
                        </c15:formulaRef>
                      </c:ext>
                    </c:extLst>
                    <c:strCache>
                      <c:ptCount val="1"/>
                      <c:pt idx="0">
                        <c:v>2003</c:v>
                      </c:pt>
                    </c:strCache>
                  </c:strRef>
                </c:tx>
                <c:spPr>
                  <a:solidFill>
                    <a:schemeClr val="accent2"/>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Sheet1!$D$2:$D$9</c15:sqref>
                        </c15:formulaRef>
                      </c:ext>
                    </c:extLst>
                    <c:numCache>
                      <c:formatCode>General</c:formatCode>
                      <c:ptCount val="8"/>
                      <c:pt idx="0">
                        <c:v>15.25</c:v>
                      </c:pt>
                      <c:pt idx="1">
                        <c:v>11</c:v>
                      </c:pt>
                      <c:pt idx="2">
                        <c:v>3.8</c:v>
                      </c:pt>
                      <c:pt idx="4">
                        <c:v>3</c:v>
                      </c:pt>
                      <c:pt idx="5">
                        <c:v>3.25</c:v>
                      </c:pt>
                      <c:pt idx="6">
                        <c:v>0.4</c:v>
                      </c:pt>
                    </c:numCache>
                  </c:numRef>
                </c:val>
                <c:extLst xmlns:c15="http://schemas.microsoft.com/office/drawing/2012/chart">
                  <c:ext xmlns:c16="http://schemas.microsoft.com/office/drawing/2014/chart" uri="{C3380CC4-5D6E-409C-BE32-E72D297353CC}">
                    <c16:uniqueId val="{00000001-5E29-4791-90D6-F50001840F89}"/>
                  </c:ext>
                </c:extLst>
              </c15:ser>
            </c15:filteredBarSeries>
            <c15:filteredBarSeries>
              <c15:ser>
                <c:idx val="2"/>
                <c:order val="3"/>
                <c:tx>
                  <c:strRef>
                    <c:extLst xmlns:c15="http://schemas.microsoft.com/office/drawing/2012/chart">
                      <c:ext xmlns:c15="http://schemas.microsoft.com/office/drawing/2012/chart" uri="{02D57815-91ED-43cb-92C2-25804820EDAC}">
                        <c15:formulaRef>
                          <c15:sqref>Sheet1!$E$1</c15:sqref>
                        </c15:formulaRef>
                      </c:ext>
                    </c:extLst>
                    <c:strCache>
                      <c:ptCount val="1"/>
                      <c:pt idx="0">
                        <c:v>2004</c:v>
                      </c:pt>
                    </c:strCache>
                  </c:strRef>
                </c:tx>
                <c:spPr>
                  <a:solidFill>
                    <a:schemeClr val="accent3"/>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Sheet1!$E$2:$E$9</c15:sqref>
                        </c15:formulaRef>
                      </c:ext>
                    </c:extLst>
                    <c:numCache>
                      <c:formatCode>General</c:formatCode>
                      <c:ptCount val="8"/>
                      <c:pt idx="0">
                        <c:v>16.5</c:v>
                      </c:pt>
                      <c:pt idx="1">
                        <c:v>11.7</c:v>
                      </c:pt>
                      <c:pt idx="2">
                        <c:v>3.8</c:v>
                      </c:pt>
                      <c:pt idx="4">
                        <c:v>3.1</c:v>
                      </c:pt>
                      <c:pt idx="5">
                        <c:v>3</c:v>
                      </c:pt>
                      <c:pt idx="6">
                        <c:v>0.6</c:v>
                      </c:pt>
                    </c:numCache>
                  </c:numRef>
                </c:val>
                <c:extLst xmlns:c15="http://schemas.microsoft.com/office/drawing/2012/chart">
                  <c:ext xmlns:c16="http://schemas.microsoft.com/office/drawing/2014/chart" uri="{C3380CC4-5D6E-409C-BE32-E72D297353CC}">
                    <c16:uniqueId val="{00000002-5E29-4791-90D6-F50001840F89}"/>
                  </c:ext>
                </c:extLst>
              </c15:ser>
            </c15:filteredBarSeries>
            <c15:filteredBarSeries>
              <c15:ser>
                <c:idx val="3"/>
                <c:order val="4"/>
                <c:tx>
                  <c:strRef>
                    <c:extLst xmlns:c15="http://schemas.microsoft.com/office/drawing/2012/chart">
                      <c:ext xmlns:c15="http://schemas.microsoft.com/office/drawing/2012/chart" uri="{02D57815-91ED-43cb-92C2-25804820EDAC}">
                        <c15:formulaRef>
                          <c15:sqref>Sheet1!$F$1</c15:sqref>
                        </c15:formulaRef>
                      </c:ext>
                    </c:extLst>
                    <c:strCache>
                      <c:ptCount val="1"/>
                      <c:pt idx="0">
                        <c:v>2006</c:v>
                      </c:pt>
                    </c:strCache>
                  </c:strRef>
                </c:tx>
                <c:spPr>
                  <a:solidFill>
                    <a:schemeClr val="accent4"/>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Sheet1!$F$2:$F$9</c15:sqref>
                        </c15:formulaRef>
                      </c:ext>
                    </c:extLst>
                    <c:numCache>
                      <c:formatCode>General</c:formatCode>
                      <c:ptCount val="8"/>
                      <c:pt idx="0">
                        <c:v>16.5</c:v>
                      </c:pt>
                      <c:pt idx="1">
                        <c:v>15</c:v>
                      </c:pt>
                      <c:pt idx="2">
                        <c:v>4.5</c:v>
                      </c:pt>
                      <c:pt idx="4">
                        <c:v>2.4</c:v>
                      </c:pt>
                      <c:pt idx="5">
                        <c:v>3.3</c:v>
                      </c:pt>
                      <c:pt idx="6">
                        <c:v>0.5</c:v>
                      </c:pt>
                    </c:numCache>
                  </c:numRef>
                </c:val>
                <c:extLst xmlns:c15="http://schemas.microsoft.com/office/drawing/2012/chart">
                  <c:ext xmlns:c16="http://schemas.microsoft.com/office/drawing/2014/chart" uri="{C3380CC4-5D6E-409C-BE32-E72D297353CC}">
                    <c16:uniqueId val="{00000003-5E29-4791-90D6-F50001840F89}"/>
                  </c:ext>
                </c:extLst>
              </c15:ser>
            </c15:filteredBarSeries>
            <c15:filteredBarSeries>
              <c15:ser>
                <c:idx val="5"/>
                <c:order val="5"/>
                <c:tx>
                  <c:strRef>
                    <c:extLst xmlns:c15="http://schemas.microsoft.com/office/drawing/2012/chart">
                      <c:ext xmlns:c15="http://schemas.microsoft.com/office/drawing/2012/chart" uri="{02D57815-91ED-43cb-92C2-25804820EDAC}">
                        <c15:formulaRef>
                          <c15:sqref>Sheet1!$G$1</c15:sqref>
                        </c15:formulaRef>
                      </c:ext>
                    </c:extLst>
                    <c:strCache>
                      <c:ptCount val="1"/>
                      <c:pt idx="0">
                        <c:v>2007</c:v>
                      </c:pt>
                    </c:strCache>
                  </c:strRef>
                </c:tx>
                <c:spPr>
                  <a:solidFill>
                    <a:schemeClr val="accent6"/>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Sheet1!$G$2:$G$9</c15:sqref>
                        </c15:formulaRef>
                      </c:ext>
                    </c:extLst>
                    <c:numCache>
                      <c:formatCode>General</c:formatCode>
                      <c:ptCount val="8"/>
                      <c:pt idx="0">
                        <c:v>16.7</c:v>
                      </c:pt>
                      <c:pt idx="1">
                        <c:v>13.8</c:v>
                      </c:pt>
                      <c:pt idx="2">
                        <c:v>4.7</c:v>
                      </c:pt>
                      <c:pt idx="3">
                        <c:v>3.2</c:v>
                      </c:pt>
                      <c:pt idx="4">
                        <c:v>2.7</c:v>
                      </c:pt>
                      <c:pt idx="5">
                        <c:v>4.5999999999999996</c:v>
                      </c:pt>
                      <c:pt idx="6">
                        <c:v>0.7</c:v>
                      </c:pt>
                    </c:numCache>
                  </c:numRef>
                </c:val>
                <c:extLst xmlns:c15="http://schemas.microsoft.com/office/drawing/2012/chart">
                  <c:ext xmlns:c16="http://schemas.microsoft.com/office/drawing/2014/chart" uri="{C3380CC4-5D6E-409C-BE32-E72D297353CC}">
                    <c16:uniqueId val="{00000004-5E29-4791-90D6-F50001840F89}"/>
                  </c:ext>
                </c:extLst>
              </c15:ser>
            </c15:filteredBarSeries>
            <c15:filteredBarSeries>
              <c15:ser>
                <c:idx val="6"/>
                <c:order val="6"/>
                <c:tx>
                  <c:strRef>
                    <c:extLst xmlns:c15="http://schemas.microsoft.com/office/drawing/2012/chart">
                      <c:ext xmlns:c15="http://schemas.microsoft.com/office/drawing/2012/chart" uri="{02D57815-91ED-43cb-92C2-25804820EDAC}">
                        <c15:formulaRef>
                          <c15:sqref>Sheet1!$H$1</c15:sqref>
                        </c15:formulaRef>
                      </c:ext>
                    </c:extLst>
                    <c:strCache>
                      <c:ptCount val="1"/>
                      <c:pt idx="0">
                        <c:v>2008</c:v>
                      </c:pt>
                    </c:strCache>
                  </c:strRef>
                </c:tx>
                <c:spPr>
                  <a:solidFill>
                    <a:schemeClr val="accent1">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Sheet1!$H$2:$H$9</c15:sqref>
                        </c15:formulaRef>
                      </c:ext>
                    </c:extLst>
                    <c:numCache>
                      <c:formatCode>General</c:formatCode>
                      <c:ptCount val="8"/>
                      <c:pt idx="0">
                        <c:v>17.5</c:v>
                      </c:pt>
                      <c:pt idx="2">
                        <c:v>4.5999999999999996</c:v>
                      </c:pt>
                      <c:pt idx="3">
                        <c:v>2.8</c:v>
                      </c:pt>
                      <c:pt idx="4">
                        <c:v>2.7</c:v>
                      </c:pt>
                      <c:pt idx="5">
                        <c:v>4.5</c:v>
                      </c:pt>
                      <c:pt idx="6">
                        <c:v>0.7</c:v>
                      </c:pt>
                    </c:numCache>
                  </c:numRef>
                </c:val>
                <c:extLst xmlns:c15="http://schemas.microsoft.com/office/drawing/2012/chart">
                  <c:ext xmlns:c16="http://schemas.microsoft.com/office/drawing/2014/chart" uri="{C3380CC4-5D6E-409C-BE32-E72D297353CC}">
                    <c16:uniqueId val="{00000005-5E29-4791-90D6-F50001840F89}"/>
                  </c:ext>
                </c:extLst>
              </c15:ser>
            </c15:filteredBarSeries>
            <c15:filteredBarSeries>
              <c15:ser>
                <c:idx val="7"/>
                <c:order val="7"/>
                <c:tx>
                  <c:strRef>
                    <c:extLst xmlns:c15="http://schemas.microsoft.com/office/drawing/2012/chart">
                      <c:ext xmlns:c15="http://schemas.microsoft.com/office/drawing/2012/chart" uri="{02D57815-91ED-43cb-92C2-25804820EDAC}">
                        <c15:formulaRef>
                          <c15:sqref>Sheet1!$I$1</c15:sqref>
                        </c15:formulaRef>
                      </c:ext>
                    </c:extLst>
                    <c:strCache>
                      <c:ptCount val="1"/>
                      <c:pt idx="0">
                        <c:v>2009</c:v>
                      </c:pt>
                    </c:strCache>
                  </c:strRef>
                </c:tx>
                <c:spPr>
                  <a:solidFill>
                    <a:schemeClr val="accent2">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Sheet1!$I$2:$I$9</c15:sqref>
                        </c15:formulaRef>
                      </c:ext>
                    </c:extLst>
                    <c:numCache>
                      <c:formatCode>General</c:formatCode>
                      <c:ptCount val="8"/>
                      <c:pt idx="0">
                        <c:v>15.7</c:v>
                      </c:pt>
                      <c:pt idx="1">
                        <c:v>13.6</c:v>
                      </c:pt>
                      <c:pt idx="2">
                        <c:v>3</c:v>
                      </c:pt>
                      <c:pt idx="3">
                        <c:v>3</c:v>
                      </c:pt>
                      <c:pt idx="4">
                        <c:v>2.8</c:v>
                      </c:pt>
                      <c:pt idx="5">
                        <c:v>2.9</c:v>
                      </c:pt>
                      <c:pt idx="6">
                        <c:v>0.8</c:v>
                      </c:pt>
                    </c:numCache>
                  </c:numRef>
                </c:val>
                <c:extLst xmlns:c15="http://schemas.microsoft.com/office/drawing/2012/chart">
                  <c:ext xmlns:c16="http://schemas.microsoft.com/office/drawing/2014/chart" uri="{C3380CC4-5D6E-409C-BE32-E72D297353CC}">
                    <c16:uniqueId val="{00000006-5E29-4791-90D6-F50001840F89}"/>
                  </c:ext>
                </c:extLst>
              </c15:ser>
            </c15:filteredBarSeries>
            <c15:filteredBarSeries>
              <c15:ser>
                <c:idx val="8"/>
                <c:order val="8"/>
                <c:tx>
                  <c:strRef>
                    <c:extLst xmlns:c15="http://schemas.microsoft.com/office/drawing/2012/chart">
                      <c:ext xmlns:c15="http://schemas.microsoft.com/office/drawing/2012/chart" uri="{02D57815-91ED-43cb-92C2-25804820EDAC}">
                        <c15:formulaRef>
                          <c15:sqref>Sheet1!$J$1</c15:sqref>
                        </c15:formulaRef>
                      </c:ext>
                    </c:extLst>
                    <c:strCache>
                      <c:ptCount val="1"/>
                      <c:pt idx="0">
                        <c:v>2010</c:v>
                      </c:pt>
                    </c:strCache>
                  </c:strRef>
                </c:tx>
                <c:spPr>
                  <a:solidFill>
                    <a:schemeClr val="accent3">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Sheet1!$J$2:$J$9</c15:sqref>
                        </c15:formulaRef>
                      </c:ext>
                    </c:extLst>
                    <c:numCache>
                      <c:formatCode>General</c:formatCode>
                      <c:ptCount val="8"/>
                      <c:pt idx="0">
                        <c:v>15.9</c:v>
                      </c:pt>
                      <c:pt idx="1">
                        <c:v>15</c:v>
                      </c:pt>
                      <c:pt idx="2">
                        <c:v>3.1</c:v>
                      </c:pt>
                      <c:pt idx="3">
                        <c:v>3</c:v>
                      </c:pt>
                      <c:pt idx="4">
                        <c:v>2.9</c:v>
                      </c:pt>
                      <c:pt idx="5">
                        <c:v>2.7</c:v>
                      </c:pt>
                      <c:pt idx="6">
                        <c:v>0.7</c:v>
                      </c:pt>
                    </c:numCache>
                  </c:numRef>
                </c:val>
                <c:extLst xmlns:c15="http://schemas.microsoft.com/office/drawing/2012/chart">
                  <c:ext xmlns:c16="http://schemas.microsoft.com/office/drawing/2014/chart" uri="{C3380CC4-5D6E-409C-BE32-E72D297353CC}">
                    <c16:uniqueId val="{00000007-5E29-4791-90D6-F50001840F89}"/>
                  </c:ext>
                </c:extLst>
              </c15:ser>
            </c15:filteredBarSeries>
            <c15:filteredBarSeries>
              <c15:ser>
                <c:idx val="9"/>
                <c:order val="9"/>
                <c:tx>
                  <c:strRef>
                    <c:extLst xmlns:c15="http://schemas.microsoft.com/office/drawing/2012/chart">
                      <c:ext xmlns:c15="http://schemas.microsoft.com/office/drawing/2012/chart" uri="{02D57815-91ED-43cb-92C2-25804820EDAC}">
                        <c15:formulaRef>
                          <c15:sqref>Sheet1!$K$1</c15:sqref>
                        </c15:formulaRef>
                      </c:ext>
                    </c:extLst>
                    <c:strCache>
                      <c:ptCount val="1"/>
                      <c:pt idx="0">
                        <c:v>2011</c:v>
                      </c:pt>
                    </c:strCache>
                  </c:strRef>
                </c:tx>
                <c:spPr>
                  <a:solidFill>
                    <a:schemeClr val="accent4">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Sheet1!$K$2:$K$9</c15:sqref>
                        </c15:formulaRef>
                      </c:ext>
                    </c:extLst>
                    <c:numCache>
                      <c:formatCode>General</c:formatCode>
                      <c:ptCount val="8"/>
                      <c:pt idx="0">
                        <c:v>17</c:v>
                      </c:pt>
                      <c:pt idx="1">
                        <c:v>14.5</c:v>
                      </c:pt>
                      <c:pt idx="2">
                        <c:v>3.8</c:v>
                      </c:pt>
                      <c:pt idx="3">
                        <c:v>3</c:v>
                      </c:pt>
                      <c:pt idx="4">
                        <c:v>2.9</c:v>
                      </c:pt>
                      <c:pt idx="5">
                        <c:v>3.3</c:v>
                      </c:pt>
                      <c:pt idx="6">
                        <c:v>0.8</c:v>
                      </c:pt>
                      <c:pt idx="7">
                        <c:v>4.7</c:v>
                      </c:pt>
                    </c:numCache>
                  </c:numRef>
                </c:val>
                <c:extLst xmlns:c15="http://schemas.microsoft.com/office/drawing/2012/chart">
                  <c:ext xmlns:c16="http://schemas.microsoft.com/office/drawing/2014/chart" uri="{C3380CC4-5D6E-409C-BE32-E72D297353CC}">
                    <c16:uniqueId val="{00000008-5E29-4791-90D6-F50001840F89}"/>
                  </c:ext>
                </c:extLst>
              </c15:ser>
            </c15:filteredBarSeries>
            <c15:filteredBarSeries>
              <c15:ser>
                <c:idx val="10"/>
                <c:order val="10"/>
                <c:tx>
                  <c:strRef>
                    <c:extLst xmlns:c15="http://schemas.microsoft.com/office/drawing/2012/chart">
                      <c:ext xmlns:c15="http://schemas.microsoft.com/office/drawing/2012/chart" uri="{02D57815-91ED-43cb-92C2-25804820EDAC}">
                        <c15:formulaRef>
                          <c15:sqref>Sheet1!$L$1</c15:sqref>
                        </c15:formulaRef>
                      </c:ext>
                    </c:extLst>
                    <c:strCache>
                      <c:ptCount val="1"/>
                      <c:pt idx="0">
                        <c:v>2012</c:v>
                      </c:pt>
                    </c:strCache>
                  </c:strRef>
                </c:tx>
                <c:spPr>
                  <a:solidFill>
                    <a:schemeClr val="accent5">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Sheet1!$L$2:$L$9</c15:sqref>
                        </c15:formulaRef>
                      </c:ext>
                    </c:extLst>
                    <c:numCache>
                      <c:formatCode>General</c:formatCode>
                      <c:ptCount val="8"/>
                      <c:pt idx="0">
                        <c:v>16.8</c:v>
                      </c:pt>
                      <c:pt idx="1">
                        <c:v>15.1</c:v>
                      </c:pt>
                      <c:pt idx="2">
                        <c:v>4.5</c:v>
                      </c:pt>
                      <c:pt idx="3">
                        <c:v>3.3</c:v>
                      </c:pt>
                      <c:pt idx="4">
                        <c:v>2.7</c:v>
                      </c:pt>
                      <c:pt idx="5">
                        <c:v>3.6</c:v>
                      </c:pt>
                      <c:pt idx="6">
                        <c:v>0.8</c:v>
                      </c:pt>
                      <c:pt idx="7">
                        <c:v>5.4</c:v>
                      </c:pt>
                    </c:numCache>
                  </c:numRef>
                </c:val>
                <c:extLst xmlns:c15="http://schemas.microsoft.com/office/drawing/2012/chart">
                  <c:ext xmlns:c16="http://schemas.microsoft.com/office/drawing/2014/chart" uri="{C3380CC4-5D6E-409C-BE32-E72D297353CC}">
                    <c16:uniqueId val="{00000009-5E29-4791-90D6-F50001840F89}"/>
                  </c:ext>
                </c:extLst>
              </c15:ser>
            </c15:filteredBarSeries>
            <c15:filteredBarSeries>
              <c15:ser>
                <c:idx val="11"/>
                <c:order val="11"/>
                <c:tx>
                  <c:strRef>
                    <c:extLst xmlns:c15="http://schemas.microsoft.com/office/drawing/2012/chart">
                      <c:ext xmlns:c15="http://schemas.microsoft.com/office/drawing/2012/chart" uri="{02D57815-91ED-43cb-92C2-25804820EDAC}">
                        <c15:formulaRef>
                          <c15:sqref>Sheet1!$M$1</c15:sqref>
                        </c15:formulaRef>
                      </c:ext>
                    </c:extLst>
                    <c:strCache>
                      <c:ptCount val="1"/>
                      <c:pt idx="0">
                        <c:v>2013</c:v>
                      </c:pt>
                    </c:strCache>
                  </c:strRef>
                </c:tx>
                <c:spPr>
                  <a:solidFill>
                    <a:schemeClr val="accent6">
                      <a:lumMod val="6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Sheet1!$M$2:$M$9</c15:sqref>
                        </c15:formulaRef>
                      </c:ext>
                    </c:extLst>
                    <c:numCache>
                      <c:formatCode>General</c:formatCode>
                      <c:ptCount val="8"/>
                      <c:pt idx="0">
                        <c:v>16.600000000000001</c:v>
                      </c:pt>
                      <c:pt idx="1">
                        <c:v>15.4</c:v>
                      </c:pt>
                      <c:pt idx="2">
                        <c:v>4.5999999999999996</c:v>
                      </c:pt>
                      <c:pt idx="3">
                        <c:v>3.1</c:v>
                      </c:pt>
                      <c:pt idx="4">
                        <c:v>2.6</c:v>
                      </c:pt>
                      <c:pt idx="5">
                        <c:v>3.8</c:v>
                      </c:pt>
                      <c:pt idx="6">
                        <c:v>0.8</c:v>
                      </c:pt>
                      <c:pt idx="7">
                        <c:v>5.0999999999999996</c:v>
                      </c:pt>
                    </c:numCache>
                  </c:numRef>
                </c:val>
                <c:extLst xmlns:c15="http://schemas.microsoft.com/office/drawing/2012/chart">
                  <c:ext xmlns:c16="http://schemas.microsoft.com/office/drawing/2014/chart" uri="{C3380CC4-5D6E-409C-BE32-E72D297353CC}">
                    <c16:uniqueId val="{0000000A-5E29-4791-90D6-F50001840F89}"/>
                  </c:ext>
                </c:extLst>
              </c15:ser>
            </c15:filteredBarSeries>
            <c15:filteredBarSeries>
              <c15:ser>
                <c:idx val="12"/>
                <c:order val="12"/>
                <c:tx>
                  <c:strRef>
                    <c:extLst xmlns:c15="http://schemas.microsoft.com/office/drawing/2012/chart">
                      <c:ext xmlns:c15="http://schemas.microsoft.com/office/drawing/2012/chart" uri="{02D57815-91ED-43cb-92C2-25804820EDAC}">
                        <c15:formulaRef>
                          <c15:sqref>Sheet1!$N$1</c15:sqref>
                        </c15:formulaRef>
                      </c:ext>
                    </c:extLst>
                    <c:strCache>
                      <c:ptCount val="1"/>
                      <c:pt idx="0">
                        <c:v>2014</c:v>
                      </c:pt>
                    </c:strCache>
                  </c:strRef>
                </c:tx>
                <c:spPr>
                  <a:solidFill>
                    <a:schemeClr val="accent1">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Sheet1!$N$2:$N$9</c15:sqref>
                        </c15:formulaRef>
                      </c:ext>
                    </c:extLst>
                    <c:numCache>
                      <c:formatCode>General</c:formatCode>
                      <c:ptCount val="8"/>
                      <c:pt idx="0">
                        <c:v>16.899999999999999</c:v>
                      </c:pt>
                      <c:pt idx="1">
                        <c:v>15.5</c:v>
                      </c:pt>
                      <c:pt idx="2">
                        <c:v>5.2</c:v>
                      </c:pt>
                      <c:pt idx="3">
                        <c:v>3</c:v>
                      </c:pt>
                      <c:pt idx="4">
                        <c:v>2.6</c:v>
                      </c:pt>
                      <c:pt idx="5">
                        <c:v>4.3</c:v>
                      </c:pt>
                      <c:pt idx="6">
                        <c:v>0.9</c:v>
                      </c:pt>
                      <c:pt idx="7">
                        <c:v>4.9000000000000004</c:v>
                      </c:pt>
                    </c:numCache>
                  </c:numRef>
                </c:val>
                <c:extLst xmlns:c15="http://schemas.microsoft.com/office/drawing/2012/chart">
                  <c:ext xmlns:c16="http://schemas.microsoft.com/office/drawing/2014/chart" uri="{C3380CC4-5D6E-409C-BE32-E72D297353CC}">
                    <c16:uniqueId val="{0000000B-5E29-4791-90D6-F50001840F89}"/>
                  </c:ext>
                </c:extLst>
              </c15:ser>
            </c15:filteredBarSeries>
            <c15:filteredBarSeries>
              <c15:ser>
                <c:idx val="13"/>
                <c:order val="13"/>
                <c:tx>
                  <c:strRef>
                    <c:extLst xmlns:c15="http://schemas.microsoft.com/office/drawing/2012/chart">
                      <c:ext xmlns:c15="http://schemas.microsoft.com/office/drawing/2012/chart" uri="{02D57815-91ED-43cb-92C2-25804820EDAC}">
                        <c15:formulaRef>
                          <c15:sqref>Sheet1!$O$1</c15:sqref>
                        </c15:formulaRef>
                      </c:ext>
                    </c:extLst>
                    <c:strCache>
                      <c:ptCount val="1"/>
                      <c:pt idx="0">
                        <c:v>2015</c:v>
                      </c:pt>
                    </c:strCache>
                  </c:strRef>
                </c:tx>
                <c:spPr>
                  <a:solidFill>
                    <a:schemeClr val="accent2">
                      <a:lumMod val="80000"/>
                      <a:lumOff val="20000"/>
                    </a:schemeClr>
                  </a:solidFill>
                  <a:ln>
                    <a:noFill/>
                  </a:ln>
                  <a:effectLst/>
                </c:spPr>
                <c:invertIfNegative val="0"/>
                <c:cat>
                  <c:strRef>
                    <c:extLst xmlns:c15="http://schemas.microsoft.com/office/drawing/2012/chart">
                      <c:ext xmlns:c15="http://schemas.microsoft.com/office/drawing/2012/chart" uri="{02D57815-91ED-43cb-92C2-25804820EDAC}">
                        <c15:formulaRef>
                          <c15:sqref>Sheet1!$A$2:$A$9</c15:sqref>
                        </c15:formulaRef>
                      </c:ext>
                    </c:extLst>
                    <c:strCache>
                      <c:ptCount val="8"/>
                      <c:pt idx="0">
                        <c:v>Strait of Hormuz </c:v>
                      </c:pt>
                      <c:pt idx="1">
                        <c:v>Strait of Malacca </c:v>
                      </c:pt>
                      <c:pt idx="2">
                        <c:v>Suez Canal &amp; Sumed Pipeline</c:v>
                      </c:pt>
                      <c:pt idx="3">
                        <c:v>Danish Straits</c:v>
                      </c:pt>
                      <c:pt idx="4">
                        <c:v>Bosporus</c:v>
                      </c:pt>
                      <c:pt idx="5">
                        <c:v>Bab el-Mandab </c:v>
                      </c:pt>
                      <c:pt idx="6">
                        <c:v>Panama Canal &amp; Pipeline</c:v>
                      </c:pt>
                      <c:pt idx="7">
                        <c:v>Cape of Good Hope</c:v>
                      </c:pt>
                    </c:strCache>
                  </c:strRef>
                </c:cat>
                <c:val>
                  <c:numRef>
                    <c:extLst xmlns:c15="http://schemas.microsoft.com/office/drawing/2012/chart">
                      <c:ext xmlns:c15="http://schemas.microsoft.com/office/drawing/2012/chart" uri="{02D57815-91ED-43cb-92C2-25804820EDAC}">
                        <c15:formulaRef>
                          <c15:sqref>Sheet1!$O$2:$O$9</c15:sqref>
                        </c15:formulaRef>
                      </c:ext>
                    </c:extLst>
                    <c:numCache>
                      <c:formatCode>General</c:formatCode>
                      <c:ptCount val="8"/>
                      <c:pt idx="0">
                        <c:v>17</c:v>
                      </c:pt>
                      <c:pt idx="1">
                        <c:v>15.5</c:v>
                      </c:pt>
                      <c:pt idx="2">
                        <c:v>5.4</c:v>
                      </c:pt>
                      <c:pt idx="3">
                        <c:v>3.2</c:v>
                      </c:pt>
                      <c:pt idx="4">
                        <c:v>2.4</c:v>
                      </c:pt>
                      <c:pt idx="5">
                        <c:v>4.7</c:v>
                      </c:pt>
                      <c:pt idx="6">
                        <c:v>1</c:v>
                      </c:pt>
                      <c:pt idx="7">
                        <c:v>5.0999999999999996</c:v>
                      </c:pt>
                    </c:numCache>
                  </c:numRef>
                </c:val>
                <c:extLst xmlns:c15="http://schemas.microsoft.com/office/drawing/2012/chart">
                  <c:ext xmlns:c16="http://schemas.microsoft.com/office/drawing/2014/chart" uri="{C3380CC4-5D6E-409C-BE32-E72D297353CC}">
                    <c16:uniqueId val="{0000000C-5E29-4791-90D6-F50001840F89}"/>
                  </c:ext>
                </c:extLst>
              </c15:ser>
            </c15:filteredBarSeries>
          </c:ext>
        </c:extLst>
      </c:barChart>
      <c:catAx>
        <c:axId val="66793856"/>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crossAx val="66795776"/>
        <c:crosses val="autoZero"/>
        <c:auto val="1"/>
        <c:lblAlgn val="ctr"/>
        <c:lblOffset val="100"/>
        <c:tickLblSkip val="1"/>
        <c:tickMarkSkip val="1"/>
        <c:noMultiLvlLbl val="0"/>
      </c:catAx>
      <c:valAx>
        <c:axId val="66795776"/>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r>
                  <a:rPr lang="en-US"/>
                  <a:t>Million barrels per day</a:t>
                </a:r>
              </a:p>
            </c:rich>
          </c:tx>
          <c:layout>
            <c:manualLayout>
              <c:xMode val="edge"/>
              <c:yMode val="edge"/>
              <c:x val="0.51879746042641395"/>
              <c:y val="0.93568224691539692"/>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a:noFill/>
          </a:ln>
          <a:effectLst/>
        </c:spPr>
        <c:txPr>
          <a:bodyPr rot="0" spcFirstLastPara="1" vertOverflow="ellipsis"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crossAx val="66793856"/>
        <c:crosses val="autoZero"/>
        <c:crossBetween val="between"/>
      </c:valAx>
      <c:spPr>
        <a:noFill/>
        <a:ln>
          <a:noFill/>
        </a:ln>
        <a:effectLst/>
      </c:spPr>
    </c:plotArea>
    <c:plotVisOnly val="1"/>
    <c:dispBlanksAs val="gap"/>
    <c:showDLblsOverMax val="0"/>
  </c:chart>
  <c:spPr>
    <a:noFill/>
    <a:ln>
      <a:noFill/>
    </a:ln>
    <a:effectLst/>
  </c:spPr>
  <c:txPr>
    <a:bodyPr/>
    <a:lstStyle/>
    <a:p>
      <a:pPr>
        <a:defRPr sz="1600">
          <a:solidFill>
            <a:schemeClr val="tx1"/>
          </a:solidFill>
          <a:latin typeface="Arial Narrow" panose="020B0606020202030204" pitchFamily="34" charset="0"/>
        </a:defRPr>
      </a:pPr>
      <a:endParaRPr lang="pt-BR"/>
    </a:p>
  </c:txPr>
  <c:externalData r:id="rId3">
    <c:autoUpdate val="0"/>
  </c:externalData>
</c:chartSpace>
</file>

<file path=ppt/charts/chart6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5950182668135237E-2"/>
          <c:y val="3.6075266595291769E-2"/>
          <c:w val="0.81969088422697511"/>
          <c:h val="0.8029788713138345"/>
        </c:manualLayout>
      </c:layout>
      <c:lineChart>
        <c:grouping val="standard"/>
        <c:varyColors val="0"/>
        <c:ser>
          <c:idx val="0"/>
          <c:order val="0"/>
          <c:tx>
            <c:strRef>
              <c:f>Sheet1!$B$1</c:f>
              <c:strCache>
                <c:ptCount val="1"/>
                <c:pt idx="0">
                  <c:v>Average Distance to Customers (USA)</c:v>
                </c:pt>
              </c:strCache>
            </c:strRef>
          </c:tx>
          <c:spPr>
            <a:ln w="28575" cap="rnd">
              <a:solidFill>
                <a:schemeClr val="accent2">
                  <a:lumMod val="50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804</c:v>
                </c:pt>
                <c:pt idx="1">
                  <c:v>487</c:v>
                </c:pt>
                <c:pt idx="2">
                  <c:v>378</c:v>
                </c:pt>
                <c:pt idx="3">
                  <c:v>316</c:v>
                </c:pt>
                <c:pt idx="4">
                  <c:v>264</c:v>
                </c:pt>
                <c:pt idx="5">
                  <c:v>236</c:v>
                </c:pt>
                <c:pt idx="6">
                  <c:v>216</c:v>
                </c:pt>
                <c:pt idx="7">
                  <c:v>200</c:v>
                </c:pt>
                <c:pt idx="8">
                  <c:v>187</c:v>
                </c:pt>
                <c:pt idx="9">
                  <c:v>173</c:v>
                </c:pt>
              </c:numCache>
            </c:numRef>
          </c:val>
          <c:smooth val="0"/>
          <c:extLst>
            <c:ext xmlns:c16="http://schemas.microsoft.com/office/drawing/2014/chart" uri="{C3380CC4-5D6E-409C-BE32-E72D297353CC}">
              <c16:uniqueId val="{00000000-284F-440C-9EAD-A38EEFEA8A64}"/>
            </c:ext>
          </c:extLst>
        </c:ser>
        <c:ser>
          <c:idx val="2"/>
          <c:order val="2"/>
          <c:tx>
            <c:strRef>
              <c:f>Sheet1!$D$1</c:f>
              <c:strCache>
                <c:ptCount val="1"/>
                <c:pt idx="0">
                  <c:v>Average Distance to Customers (China)</c:v>
                </c:pt>
              </c:strCache>
            </c:strRef>
          </c:tx>
          <c:spPr>
            <a:ln w="28575" cap="rnd">
              <a:solidFill>
                <a:schemeClr val="accent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504</c:v>
                </c:pt>
                <c:pt idx="1">
                  <c:v>377</c:v>
                </c:pt>
                <c:pt idx="2">
                  <c:v>309</c:v>
                </c:pt>
                <c:pt idx="3">
                  <c:v>265</c:v>
                </c:pt>
                <c:pt idx="4">
                  <c:v>228</c:v>
                </c:pt>
                <c:pt idx="5">
                  <c:v>207</c:v>
                </c:pt>
                <c:pt idx="6">
                  <c:v>184</c:v>
                </c:pt>
                <c:pt idx="7">
                  <c:v>168</c:v>
                </c:pt>
                <c:pt idx="8">
                  <c:v>154</c:v>
                </c:pt>
                <c:pt idx="9">
                  <c:v>141</c:v>
                </c:pt>
              </c:numCache>
            </c:numRef>
          </c:val>
          <c:smooth val="0"/>
          <c:extLst>
            <c:ext xmlns:c16="http://schemas.microsoft.com/office/drawing/2014/chart" uri="{C3380CC4-5D6E-409C-BE32-E72D297353CC}">
              <c16:uniqueId val="{00000001-284F-440C-9EAD-A38EEFEA8A64}"/>
            </c:ext>
          </c:extLst>
        </c:ser>
        <c:dLbls>
          <c:showLegendKey val="0"/>
          <c:showVal val="0"/>
          <c:showCatName val="0"/>
          <c:showSerName val="0"/>
          <c:showPercent val="0"/>
          <c:showBubbleSize val="0"/>
        </c:dLbls>
        <c:marker val="1"/>
        <c:smooth val="0"/>
        <c:axId val="183630848"/>
        <c:axId val="183788672"/>
      </c:lineChart>
      <c:lineChart>
        <c:grouping val="standard"/>
        <c:varyColors val="0"/>
        <c:ser>
          <c:idx val="1"/>
          <c:order val="1"/>
          <c:tx>
            <c:strRef>
              <c:f>Sheet1!$C$1</c:f>
              <c:strCache>
                <c:ptCount val="1"/>
                <c:pt idx="0">
                  <c:v>Lead Time (USA)</c:v>
                </c:pt>
              </c:strCache>
            </c:strRef>
          </c:tx>
          <c:spPr>
            <a:ln w="28575" cap="rnd">
              <a:solidFill>
                <a:schemeClr val="accent3">
                  <a:lumMod val="50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2.27</c:v>
                </c:pt>
                <c:pt idx="1">
                  <c:v>1.48</c:v>
                </c:pt>
                <c:pt idx="2">
                  <c:v>1.29</c:v>
                </c:pt>
                <c:pt idx="3">
                  <c:v>1.2</c:v>
                </c:pt>
                <c:pt idx="4">
                  <c:v>1.1299999999999963</c:v>
                </c:pt>
                <c:pt idx="5">
                  <c:v>1.08</c:v>
                </c:pt>
                <c:pt idx="6">
                  <c:v>1.07</c:v>
                </c:pt>
                <c:pt idx="7">
                  <c:v>1.05</c:v>
                </c:pt>
                <c:pt idx="8">
                  <c:v>1.04</c:v>
                </c:pt>
                <c:pt idx="9">
                  <c:v>1.04</c:v>
                </c:pt>
              </c:numCache>
            </c:numRef>
          </c:val>
          <c:smooth val="0"/>
          <c:extLst>
            <c:ext xmlns:c16="http://schemas.microsoft.com/office/drawing/2014/chart" uri="{C3380CC4-5D6E-409C-BE32-E72D297353CC}">
              <c16:uniqueId val="{00000002-284F-440C-9EAD-A38EEFEA8A64}"/>
            </c:ext>
          </c:extLst>
        </c:ser>
        <c:ser>
          <c:idx val="3"/>
          <c:order val="3"/>
          <c:tx>
            <c:strRef>
              <c:f>Sheet1!$E$1</c:f>
              <c:strCache>
                <c:ptCount val="1"/>
                <c:pt idx="0">
                  <c:v>Lead Time (China)</c:v>
                </c:pt>
              </c:strCache>
            </c:strRef>
          </c:tx>
          <c:spPr>
            <a:ln w="28575" cap="rnd">
              <a:solidFill>
                <a:schemeClr val="accent3">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Sheet1!$E$2:$E$11</c:f>
              <c:numCache>
                <c:formatCode>General</c:formatCode>
                <c:ptCount val="10"/>
                <c:pt idx="0">
                  <c:v>3.38</c:v>
                </c:pt>
                <c:pt idx="1">
                  <c:v>2.5499999999999998</c:v>
                </c:pt>
                <c:pt idx="2">
                  <c:v>2.15</c:v>
                </c:pt>
                <c:pt idx="3">
                  <c:v>1.87</c:v>
                </c:pt>
                <c:pt idx="4">
                  <c:v>1.6500000000000001</c:v>
                </c:pt>
                <c:pt idx="5">
                  <c:v>1.53</c:v>
                </c:pt>
                <c:pt idx="6">
                  <c:v>1.42</c:v>
                </c:pt>
                <c:pt idx="7">
                  <c:v>1.31</c:v>
                </c:pt>
                <c:pt idx="8">
                  <c:v>1.24</c:v>
                </c:pt>
                <c:pt idx="9">
                  <c:v>1.2</c:v>
                </c:pt>
              </c:numCache>
            </c:numRef>
          </c:val>
          <c:smooth val="0"/>
          <c:extLst>
            <c:ext xmlns:c16="http://schemas.microsoft.com/office/drawing/2014/chart" uri="{C3380CC4-5D6E-409C-BE32-E72D297353CC}">
              <c16:uniqueId val="{00000003-284F-440C-9EAD-A38EEFEA8A64}"/>
            </c:ext>
          </c:extLst>
        </c:ser>
        <c:dLbls>
          <c:showLegendKey val="0"/>
          <c:showVal val="0"/>
          <c:showCatName val="0"/>
          <c:showSerName val="0"/>
          <c:showPercent val="0"/>
          <c:showBubbleSize val="0"/>
        </c:dLbls>
        <c:marker val="1"/>
        <c:smooth val="0"/>
        <c:axId val="183792768"/>
        <c:axId val="183790592"/>
      </c:lineChart>
      <c:catAx>
        <c:axId val="183630848"/>
        <c:scaling>
          <c:orientation val="minMax"/>
        </c:scaling>
        <c:delete val="0"/>
        <c:axPos val="b"/>
        <c:title>
          <c:tx>
            <c:rich>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Number of Warehouses</a:t>
                </a:r>
              </a:p>
            </c:rich>
          </c:tx>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3788672"/>
        <c:crosses val="autoZero"/>
        <c:auto val="1"/>
        <c:lblAlgn val="ctr"/>
        <c:lblOffset val="100"/>
        <c:noMultiLvlLbl val="0"/>
      </c:catAx>
      <c:valAx>
        <c:axId val="18378867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Miles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3630848"/>
        <c:crosses val="autoZero"/>
        <c:crossBetween val="between"/>
      </c:valAx>
      <c:valAx>
        <c:axId val="183790592"/>
        <c:scaling>
          <c:orientation val="minMax"/>
        </c:scaling>
        <c:delete val="0"/>
        <c:axPos val="r"/>
        <c:title>
          <c:tx>
            <c:rich>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r>
                  <a:rPr lang="en-US"/>
                  <a:t>Days</a:t>
                </a:r>
              </a:p>
            </c:rich>
          </c:tx>
          <c:overlay val="0"/>
          <c:spPr>
            <a:noFill/>
            <a:ln>
              <a:noFill/>
            </a:ln>
            <a:effectLst/>
          </c:spPr>
          <c:txPr>
            <a:bodyPr rot="-54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3792768"/>
        <c:crosses val="max"/>
        <c:crossBetween val="between"/>
      </c:valAx>
      <c:catAx>
        <c:axId val="183792768"/>
        <c:scaling>
          <c:orientation val="minMax"/>
        </c:scaling>
        <c:delete val="1"/>
        <c:axPos val="b"/>
        <c:numFmt formatCode="General" sourceLinked="1"/>
        <c:majorTickMark val="none"/>
        <c:minorTickMark val="none"/>
        <c:tickLblPos val="none"/>
        <c:crossAx val="183790592"/>
        <c:crosses val="autoZero"/>
        <c:auto val="1"/>
        <c:lblAlgn val="ctr"/>
        <c:lblOffset val="100"/>
        <c:noMultiLvlLbl val="0"/>
      </c:catAx>
      <c:spPr>
        <a:noFill/>
        <a:ln>
          <a:noFill/>
        </a:ln>
        <a:effectLst/>
      </c:spPr>
    </c:plotArea>
    <c:legend>
      <c:legendPos val="b"/>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6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2">
                <a:lumMod val="50000"/>
              </a:schemeClr>
            </a:solidFill>
            <a:ln>
              <a:noFill/>
            </a:ln>
            <a:effectLst/>
          </c:spPr>
          <c:invertIfNegative val="0"/>
          <c:cat>
            <c:strRef>
              <c:f>Sheet1!$A$2:$A$7</c:f>
              <c:strCache>
                <c:ptCount val="6"/>
                <c:pt idx="0">
                  <c:v>Metropolitan Area</c:v>
                </c:pt>
                <c:pt idx="1">
                  <c:v>Multi State Region</c:v>
                </c:pt>
                <c:pt idx="2">
                  <c:v>Half the United States</c:v>
                </c:pt>
                <c:pt idx="3">
                  <c:v>United States</c:v>
                </c:pt>
                <c:pt idx="4">
                  <c:v>Western Hemisphere</c:v>
                </c:pt>
                <c:pt idx="5">
                  <c:v>Global</c:v>
                </c:pt>
              </c:strCache>
            </c:strRef>
          </c:cat>
          <c:val>
            <c:numRef>
              <c:f>Sheet1!$B$2:$B$7</c:f>
              <c:numCache>
                <c:formatCode>General</c:formatCode>
                <c:ptCount val="6"/>
                <c:pt idx="0">
                  <c:v>15</c:v>
                </c:pt>
                <c:pt idx="1">
                  <c:v>23</c:v>
                </c:pt>
                <c:pt idx="2">
                  <c:v>5</c:v>
                </c:pt>
                <c:pt idx="3">
                  <c:v>26</c:v>
                </c:pt>
                <c:pt idx="4">
                  <c:v>4</c:v>
                </c:pt>
                <c:pt idx="5">
                  <c:v>28</c:v>
                </c:pt>
              </c:numCache>
            </c:numRef>
          </c:val>
          <c:extLst>
            <c:ext xmlns:c16="http://schemas.microsoft.com/office/drawing/2014/chart" uri="{C3380CC4-5D6E-409C-BE32-E72D297353CC}">
              <c16:uniqueId val="{00000000-D921-44ED-86EB-C1A4E26A2C01}"/>
            </c:ext>
          </c:extLst>
        </c:ser>
        <c:dLbls>
          <c:showLegendKey val="0"/>
          <c:showVal val="0"/>
          <c:showCatName val="0"/>
          <c:showSerName val="0"/>
          <c:showPercent val="0"/>
          <c:showBubbleSize val="0"/>
        </c:dLbls>
        <c:gapWidth val="182"/>
        <c:axId val="184383360"/>
        <c:axId val="184384896"/>
      </c:barChart>
      <c:catAx>
        <c:axId val="184383360"/>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4384896"/>
        <c:crosses val="autoZero"/>
        <c:auto val="1"/>
        <c:lblAlgn val="ctr"/>
        <c:lblOffset val="100"/>
        <c:noMultiLvlLbl val="0"/>
      </c:catAx>
      <c:valAx>
        <c:axId val="1843848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4383360"/>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6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2">
                <a:lumMod val="50000"/>
              </a:schemeClr>
            </a:solidFill>
            <a:ln>
              <a:noFill/>
            </a:ln>
            <a:effectLst/>
          </c:spPr>
          <c:invertIfNegative val="0"/>
          <c:cat>
            <c:numRef>
              <c:f>Sheet1!$A$2:$A$25</c:f>
              <c:numCache>
                <c:formatCode>h:mm\ AM/PM</c:formatCode>
                <c:ptCount val="24"/>
                <c:pt idx="0">
                  <c:v>0</c:v>
                </c:pt>
                <c:pt idx="1">
                  <c:v>4.1666666666666664E-2</c:v>
                </c:pt>
                <c:pt idx="2">
                  <c:v>8.3333333333333329E-2</c:v>
                </c:pt>
                <c:pt idx="3">
                  <c:v>0.125</c:v>
                </c:pt>
                <c:pt idx="4">
                  <c:v>0.16666666666666666</c:v>
                </c:pt>
                <c:pt idx="5">
                  <c:v>0.20833333333333334</c:v>
                </c:pt>
                <c:pt idx="6">
                  <c:v>0.25</c:v>
                </c:pt>
                <c:pt idx="7">
                  <c:v>0.29166666666666669</c:v>
                </c:pt>
                <c:pt idx="8">
                  <c:v>0.33333333333333331</c:v>
                </c:pt>
                <c:pt idx="9">
                  <c:v>0.375</c:v>
                </c:pt>
                <c:pt idx="10">
                  <c:v>0.41666666666666669</c:v>
                </c:pt>
                <c:pt idx="11">
                  <c:v>0.45833333333333331</c:v>
                </c:pt>
                <c:pt idx="12">
                  <c:v>0.5</c:v>
                </c:pt>
                <c:pt idx="13">
                  <c:v>0.54166666666666663</c:v>
                </c:pt>
                <c:pt idx="14">
                  <c:v>0.58333333333333337</c:v>
                </c:pt>
                <c:pt idx="15">
                  <c:v>0.625</c:v>
                </c:pt>
                <c:pt idx="16">
                  <c:v>0.66666666666666663</c:v>
                </c:pt>
                <c:pt idx="17">
                  <c:v>0.70833333333333337</c:v>
                </c:pt>
                <c:pt idx="18">
                  <c:v>0.75</c:v>
                </c:pt>
                <c:pt idx="19">
                  <c:v>0.79166666666666663</c:v>
                </c:pt>
                <c:pt idx="20">
                  <c:v>0.83333333333333337</c:v>
                </c:pt>
                <c:pt idx="21">
                  <c:v>0.875</c:v>
                </c:pt>
                <c:pt idx="22">
                  <c:v>0.91666666666666663</c:v>
                </c:pt>
                <c:pt idx="23">
                  <c:v>0.95833333333333337</c:v>
                </c:pt>
              </c:numCache>
            </c:numRef>
          </c:cat>
          <c:val>
            <c:numRef>
              <c:f>Sheet1!$B$2:$B$25</c:f>
              <c:numCache>
                <c:formatCode>General</c:formatCode>
                <c:ptCount val="24"/>
                <c:pt idx="0">
                  <c:v>18</c:v>
                </c:pt>
                <c:pt idx="1">
                  <c:v>18</c:v>
                </c:pt>
                <c:pt idx="2">
                  <c:v>19</c:v>
                </c:pt>
                <c:pt idx="3">
                  <c:v>21</c:v>
                </c:pt>
                <c:pt idx="4">
                  <c:v>24</c:v>
                </c:pt>
                <c:pt idx="5">
                  <c:v>30</c:v>
                </c:pt>
                <c:pt idx="6">
                  <c:v>83</c:v>
                </c:pt>
                <c:pt idx="7">
                  <c:v>102</c:v>
                </c:pt>
                <c:pt idx="8">
                  <c:v>135</c:v>
                </c:pt>
                <c:pt idx="9">
                  <c:v>137</c:v>
                </c:pt>
                <c:pt idx="10">
                  <c:v>137</c:v>
                </c:pt>
                <c:pt idx="11">
                  <c:v>136</c:v>
                </c:pt>
                <c:pt idx="12">
                  <c:v>134</c:v>
                </c:pt>
                <c:pt idx="13">
                  <c:v>134</c:v>
                </c:pt>
                <c:pt idx="14">
                  <c:v>133</c:v>
                </c:pt>
                <c:pt idx="15">
                  <c:v>126</c:v>
                </c:pt>
                <c:pt idx="16">
                  <c:v>113</c:v>
                </c:pt>
                <c:pt idx="17">
                  <c:v>56</c:v>
                </c:pt>
                <c:pt idx="18">
                  <c:v>42</c:v>
                </c:pt>
                <c:pt idx="19">
                  <c:v>40</c:v>
                </c:pt>
                <c:pt idx="20">
                  <c:v>38</c:v>
                </c:pt>
                <c:pt idx="21">
                  <c:v>33</c:v>
                </c:pt>
                <c:pt idx="22">
                  <c:v>31</c:v>
                </c:pt>
                <c:pt idx="23">
                  <c:v>27</c:v>
                </c:pt>
              </c:numCache>
            </c:numRef>
          </c:val>
          <c:extLst>
            <c:ext xmlns:c16="http://schemas.microsoft.com/office/drawing/2014/chart" uri="{C3380CC4-5D6E-409C-BE32-E72D297353CC}">
              <c16:uniqueId val="{00000000-3030-48A4-8A0A-307364E2CB86}"/>
            </c:ext>
          </c:extLst>
        </c:ser>
        <c:dLbls>
          <c:showLegendKey val="0"/>
          <c:showVal val="0"/>
          <c:showCatName val="0"/>
          <c:showSerName val="0"/>
          <c:showPercent val="0"/>
          <c:showBubbleSize val="0"/>
        </c:dLbls>
        <c:gapWidth val="25"/>
        <c:axId val="184449280"/>
        <c:axId val="184455168"/>
      </c:barChart>
      <c:catAx>
        <c:axId val="184449280"/>
        <c:scaling>
          <c:orientation val="minMax"/>
        </c:scaling>
        <c:delete val="0"/>
        <c:axPos val="b"/>
        <c:numFmt formatCode="h:mm\ AM/PM"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4455168"/>
        <c:crosses val="autoZero"/>
        <c:auto val="1"/>
        <c:lblAlgn val="ctr"/>
        <c:lblOffset val="100"/>
        <c:noMultiLvlLbl val="0"/>
      </c:catAx>
      <c:valAx>
        <c:axId val="184455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mn-lt"/>
                <a:ea typeface="+mn-ea"/>
                <a:cs typeface="+mn-cs"/>
              </a:defRPr>
            </a:pPr>
            <a:endParaRPr lang="pt-BR"/>
          </a:p>
        </c:txPr>
        <c:crossAx val="184449280"/>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defRPr>
      </a:pPr>
      <a:endParaRPr lang="pt-BR"/>
    </a:p>
  </c:txPr>
  <c:externalData r:id="rId3">
    <c:autoUpdate val="0"/>
  </c:externalData>
</c:chartSpace>
</file>

<file path=ppt/charts/chart6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Space (million sq ft)</c:v>
                </c:pt>
              </c:strCache>
            </c:strRef>
          </c:tx>
          <c:spPr>
            <a:solidFill>
              <a:schemeClr val="accent1"/>
            </a:solidFill>
            <a:ln>
              <a:noFill/>
            </a:ln>
            <a:effectLst/>
          </c:spPr>
          <c:invertIfNegative val="0"/>
          <c:cat>
            <c:strRef>
              <c:f>Sheet1!$A$2:$A$21</c:f>
              <c:strCache>
                <c:ptCount val="20"/>
                <c:pt idx="0">
                  <c:v>DHL &amp; Exel Supply Chain</c:v>
                </c:pt>
                <c:pt idx="1">
                  <c:v>UPS Supply Chain Solutions</c:v>
                </c:pt>
                <c:pt idx="2">
                  <c:v>GENCO Distribution</c:v>
                </c:pt>
                <c:pt idx="3">
                  <c:v>Caterpillar Logistics Services</c:v>
                </c:pt>
                <c:pt idx="4">
                  <c:v>UTi Worldwide Inc.</c:v>
                </c:pt>
                <c:pt idx="5">
                  <c:v>CEVA Logistics, North America</c:v>
                </c:pt>
                <c:pt idx="6">
                  <c:v>Jacobson Companies</c:v>
                </c:pt>
                <c:pt idx="7">
                  <c:v>AmeriCold Logistics, Inc.</c:v>
                </c:pt>
                <c:pt idx="8">
                  <c:v>Ozburn-Hessey Logistics</c:v>
                </c:pt>
                <c:pt idx="9">
                  <c:v>Kenco Logistic Services</c:v>
                </c:pt>
                <c:pt idx="10">
                  <c:v>MBX Logistics, LLC</c:v>
                </c:pt>
                <c:pt idx="11">
                  <c:v>Atlas/Versacold (Eimskip)</c:v>
                </c:pt>
                <c:pt idx="12">
                  <c:v>Ryder System, Inc.</c:v>
                </c:pt>
                <c:pt idx="13">
                  <c:v>Penske Logistics</c:v>
                </c:pt>
                <c:pt idx="14">
                  <c:v>Warehouse Specialists, Inc.</c:v>
                </c:pt>
                <c:pt idx="15">
                  <c:v>DSC Logistics</c:v>
                </c:pt>
                <c:pt idx="16">
                  <c:v>NFI Industries</c:v>
                </c:pt>
                <c:pt idx="17">
                  <c:v>Kuehne + Nagel</c:v>
                </c:pt>
                <c:pt idx="18">
                  <c:v>APL Logistics</c:v>
                </c:pt>
                <c:pt idx="19">
                  <c:v>Menlo Worldwide</c:v>
                </c:pt>
              </c:strCache>
            </c:strRef>
          </c:cat>
          <c:val>
            <c:numRef>
              <c:f>Sheet1!$B$2:$B$21</c:f>
              <c:numCache>
                <c:formatCode>General</c:formatCode>
                <c:ptCount val="20"/>
                <c:pt idx="0">
                  <c:v>75</c:v>
                </c:pt>
                <c:pt idx="1">
                  <c:v>35</c:v>
                </c:pt>
                <c:pt idx="2">
                  <c:v>30</c:v>
                </c:pt>
                <c:pt idx="3">
                  <c:v>27</c:v>
                </c:pt>
                <c:pt idx="4">
                  <c:v>26</c:v>
                </c:pt>
                <c:pt idx="5">
                  <c:v>26</c:v>
                </c:pt>
                <c:pt idx="6">
                  <c:v>24</c:v>
                </c:pt>
                <c:pt idx="7">
                  <c:v>23</c:v>
                </c:pt>
                <c:pt idx="8">
                  <c:v>21.4</c:v>
                </c:pt>
                <c:pt idx="9">
                  <c:v>21</c:v>
                </c:pt>
                <c:pt idx="10">
                  <c:v>20</c:v>
                </c:pt>
                <c:pt idx="11">
                  <c:v>18.5</c:v>
                </c:pt>
                <c:pt idx="12">
                  <c:v>18.3</c:v>
                </c:pt>
                <c:pt idx="13">
                  <c:v>15</c:v>
                </c:pt>
                <c:pt idx="14">
                  <c:v>15</c:v>
                </c:pt>
                <c:pt idx="15">
                  <c:v>15</c:v>
                </c:pt>
                <c:pt idx="16">
                  <c:v>14.5</c:v>
                </c:pt>
                <c:pt idx="17">
                  <c:v>14.2</c:v>
                </c:pt>
                <c:pt idx="18">
                  <c:v>14</c:v>
                </c:pt>
                <c:pt idx="19">
                  <c:v>13</c:v>
                </c:pt>
              </c:numCache>
            </c:numRef>
          </c:val>
          <c:extLst>
            <c:ext xmlns:c16="http://schemas.microsoft.com/office/drawing/2014/chart" uri="{C3380CC4-5D6E-409C-BE32-E72D297353CC}">
              <c16:uniqueId val="{00000000-06A5-4653-B2E1-4E2BBBB85294}"/>
            </c:ext>
          </c:extLst>
        </c:ser>
        <c:dLbls>
          <c:showLegendKey val="0"/>
          <c:showVal val="0"/>
          <c:showCatName val="0"/>
          <c:showSerName val="0"/>
          <c:showPercent val="0"/>
          <c:showBubbleSize val="0"/>
        </c:dLbls>
        <c:gapWidth val="182"/>
        <c:axId val="206429184"/>
        <c:axId val="206447360"/>
      </c:barChart>
      <c:catAx>
        <c:axId val="206429184"/>
        <c:scaling>
          <c:orientation val="minMax"/>
        </c:scaling>
        <c:delete val="0"/>
        <c:axPos val="l"/>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206447360"/>
        <c:crosses val="autoZero"/>
        <c:auto val="1"/>
        <c:lblAlgn val="ctr"/>
        <c:lblOffset val="100"/>
        <c:noMultiLvlLbl val="0"/>
      </c:catAx>
      <c:valAx>
        <c:axId val="206447360"/>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crossAx val="206429184"/>
        <c:crosses val="autoZero"/>
        <c:crossBetween val="between"/>
      </c:valAx>
      <c:spPr>
        <a:noFill/>
        <a:ln>
          <a:noFill/>
        </a:ln>
        <a:effectLst/>
      </c:spPr>
    </c:plotArea>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6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Square Foot</c:v>
                </c:pt>
              </c:strCache>
            </c:strRef>
          </c:tx>
          <c:spPr>
            <a:solidFill>
              <a:schemeClr val="accent2">
                <a:lumMod val="50000"/>
              </a:schemeClr>
            </a:solidFill>
            <a:ln>
              <a:noFill/>
            </a:ln>
            <a:effectLst/>
          </c:spPr>
          <c:invertIfNegative val="0"/>
          <c:dLbls>
            <c:dLbl>
              <c:idx val="0"/>
              <c:tx>
                <c:rich>
                  <a:bodyPr/>
                  <a:lstStyle/>
                  <a:p>
                    <a:fld id="{28F33482-C725-4DBA-941F-42E2CA0429FC}"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FADF-4046-8167-AA83D070AC53}"/>
                </c:ext>
              </c:extLst>
            </c:dLbl>
            <c:dLbl>
              <c:idx val="1"/>
              <c:tx>
                <c:rich>
                  <a:bodyPr/>
                  <a:lstStyle/>
                  <a:p>
                    <a:fld id="{4483AFB3-397F-45F7-80A1-88C1F3E71D2D}"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FADF-4046-8167-AA83D070AC53}"/>
                </c:ext>
              </c:extLst>
            </c:dLbl>
            <c:dLbl>
              <c:idx val="2"/>
              <c:tx>
                <c:rich>
                  <a:bodyPr/>
                  <a:lstStyle/>
                  <a:p>
                    <a:fld id="{C2BBE5BF-5EF7-4E67-B103-3CC9A969E9E1}"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FADF-4046-8167-AA83D070AC53}"/>
                </c:ext>
              </c:extLst>
            </c:dLbl>
            <c:dLbl>
              <c:idx val="3"/>
              <c:tx>
                <c:rich>
                  <a:bodyPr/>
                  <a:lstStyle/>
                  <a:p>
                    <a:fld id="{C77A341A-0C23-48F1-9BD8-2917C09AB0DA}"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FADF-4046-8167-AA83D070AC53}"/>
                </c:ext>
              </c:extLst>
            </c:dLbl>
            <c:dLbl>
              <c:idx val="4"/>
              <c:tx>
                <c:rich>
                  <a:bodyPr/>
                  <a:lstStyle/>
                  <a:p>
                    <a:fld id="{167B2E59-41D1-4EC0-B17D-E2C3F490A41C}" type="CELLRANGE">
                      <a:rPr lang="pt-BR"/>
                      <a:pPr/>
                      <a:t>[INTERVALODACÉLULA]</a:t>
                    </a:fld>
                    <a:endParaRPr lang="pt-BR"/>
                  </a:p>
                </c:rich>
              </c:tx>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FADF-4046-8167-AA83D070AC53}"/>
                </c:ext>
              </c:extLst>
            </c:dLbl>
            <c:spPr>
              <a:noFill/>
              <a:ln>
                <a:noFill/>
              </a:ln>
              <a:effectLst/>
            </c:spPr>
            <c:txPr>
              <a:bodyPr rot="0" spcFirstLastPara="1" vertOverflow="ellipsis" vert="horz" wrap="square" lIns="38100" tIns="19050" rIns="38100" bIns="19050" anchor="ctr" anchorCtr="1">
                <a:spAutoFit/>
              </a:bodyPr>
              <a:lstStyle/>
              <a:p>
                <a:pPr>
                  <a:defRPr sz="1600" b="0" i="0" u="none" strike="noStrike" kern="1200" baseline="0">
                    <a:solidFill>
                      <a:schemeClr val="tx1"/>
                    </a:solidFill>
                    <a:latin typeface="Arial Narrow" panose="020B0606020202030204" pitchFamily="34" charset="0"/>
                    <a:ea typeface="+mn-ea"/>
                    <a:cs typeface="+mn-cs"/>
                  </a:defRPr>
                </a:pPr>
                <a:endParaRPr lang="pt-BR"/>
              </a:p>
            </c:txP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0"/>
              </c:ext>
            </c:extLst>
          </c:dLbls>
          <c:cat>
            <c:strRef>
              <c:f>Sheet1!$A$2:$A$6</c:f>
              <c:strCache>
                <c:ptCount val="5"/>
                <c:pt idx="0">
                  <c:v>E-Fulfillment Centers</c:v>
                </c:pt>
                <c:pt idx="1">
                  <c:v>Parcel Hubs (Prime)</c:v>
                </c:pt>
                <c:pt idx="2">
                  <c:v>Inbound Sortation Centers</c:v>
                </c:pt>
                <c:pt idx="3">
                  <c:v>Sortation Centers</c:v>
                </c:pt>
                <c:pt idx="4">
                  <c:v>Delivery Stations</c:v>
                </c:pt>
              </c:strCache>
            </c:strRef>
          </c:cat>
          <c:val>
            <c:numRef>
              <c:f>Sheet1!$B$2:$B$6</c:f>
              <c:numCache>
                <c:formatCode>General</c:formatCode>
                <c:ptCount val="5"/>
                <c:pt idx="0">
                  <c:v>132846800</c:v>
                </c:pt>
                <c:pt idx="1">
                  <c:v>1854700</c:v>
                </c:pt>
                <c:pt idx="2">
                  <c:v>5913900</c:v>
                </c:pt>
                <c:pt idx="3">
                  <c:v>11993632</c:v>
                </c:pt>
                <c:pt idx="4">
                  <c:v>10076000</c:v>
                </c:pt>
              </c:numCache>
            </c:numRef>
          </c:val>
          <c:extLst>
            <c:ext xmlns:c15="http://schemas.microsoft.com/office/drawing/2012/chart" uri="{02D57815-91ED-43cb-92C2-25804820EDAC}">
              <c15:datalabelsRange>
                <c15:f>Sheet1!$C$2:$C$6</c15:f>
                <c15:dlblRangeCache>
                  <c:ptCount val="5"/>
                  <c:pt idx="0">
                    <c:v>169</c:v>
                  </c:pt>
                  <c:pt idx="1">
                    <c:v>52</c:v>
                  </c:pt>
                  <c:pt idx="2">
                    <c:v>10</c:v>
                  </c:pt>
                  <c:pt idx="3">
                    <c:v>42</c:v>
                  </c:pt>
                  <c:pt idx="4">
                    <c:v>119</c:v>
                  </c:pt>
                </c15:dlblRangeCache>
              </c15:datalabelsRange>
            </c:ext>
            <c:ext xmlns:c16="http://schemas.microsoft.com/office/drawing/2014/chart" uri="{C3380CC4-5D6E-409C-BE32-E72D297353CC}">
              <c16:uniqueId val="{00000000-FADF-4046-8167-AA83D070AC53}"/>
            </c:ext>
          </c:extLst>
        </c:ser>
        <c:dLbls>
          <c:showLegendKey val="0"/>
          <c:showVal val="0"/>
          <c:showCatName val="0"/>
          <c:showSerName val="0"/>
          <c:showPercent val="0"/>
          <c:showBubbleSize val="0"/>
        </c:dLbls>
        <c:gapWidth val="182"/>
        <c:axId val="533222312"/>
        <c:axId val="533223952"/>
        <c:extLst>
          <c:ext xmlns:c15="http://schemas.microsoft.com/office/drawing/2012/chart" uri="{02D57815-91ED-43cb-92C2-25804820EDAC}">
            <c15:filteredBarSeries>
              <c15:ser>
                <c:idx val="1"/>
                <c:order val="1"/>
                <c:tx>
                  <c:strRef>
                    <c:extLst>
                      <c:ext uri="{02D57815-91ED-43cb-92C2-25804820EDAC}">
                        <c15:formulaRef>
                          <c15:sqref>Sheet1!$C$1</c15:sqref>
                        </c15:formulaRef>
                      </c:ext>
                    </c:extLst>
                    <c:strCache>
                      <c:ptCount val="1"/>
                      <c:pt idx="0">
                        <c:v>Number</c:v>
                      </c:pt>
                    </c:strCache>
                  </c:strRef>
                </c:tx>
                <c:spPr>
                  <a:solidFill>
                    <a:schemeClr val="accent2"/>
                  </a:solidFill>
                  <a:ln>
                    <a:noFill/>
                  </a:ln>
                  <a:effectLst/>
                </c:spPr>
                <c:invertIfNegative val="0"/>
                <c:cat>
                  <c:strRef>
                    <c:extLst>
                      <c:ext uri="{02D57815-91ED-43cb-92C2-25804820EDAC}">
                        <c15:formulaRef>
                          <c15:sqref>Sheet1!$A$2:$A$6</c15:sqref>
                        </c15:formulaRef>
                      </c:ext>
                    </c:extLst>
                    <c:strCache>
                      <c:ptCount val="5"/>
                      <c:pt idx="0">
                        <c:v>E-Fulfillment Centers</c:v>
                      </c:pt>
                      <c:pt idx="1">
                        <c:v>Parcel Hubs (Prime)</c:v>
                      </c:pt>
                      <c:pt idx="2">
                        <c:v>Inbound Sortation Centers</c:v>
                      </c:pt>
                      <c:pt idx="3">
                        <c:v>Sortation Centers</c:v>
                      </c:pt>
                      <c:pt idx="4">
                        <c:v>Delivery Stations</c:v>
                      </c:pt>
                    </c:strCache>
                  </c:strRef>
                </c:cat>
                <c:val>
                  <c:numRef>
                    <c:extLst>
                      <c:ext uri="{02D57815-91ED-43cb-92C2-25804820EDAC}">
                        <c15:formulaRef>
                          <c15:sqref>Sheet1!$C$2:$C$6</c15:sqref>
                        </c15:formulaRef>
                      </c:ext>
                    </c:extLst>
                    <c:numCache>
                      <c:formatCode>General</c:formatCode>
                      <c:ptCount val="5"/>
                      <c:pt idx="0">
                        <c:v>169</c:v>
                      </c:pt>
                      <c:pt idx="1">
                        <c:v>52</c:v>
                      </c:pt>
                      <c:pt idx="2">
                        <c:v>10</c:v>
                      </c:pt>
                      <c:pt idx="3">
                        <c:v>42</c:v>
                      </c:pt>
                      <c:pt idx="4">
                        <c:v>119</c:v>
                      </c:pt>
                    </c:numCache>
                  </c:numRef>
                </c:val>
                <c:extLst>
                  <c:ext xmlns:c16="http://schemas.microsoft.com/office/drawing/2014/chart" uri="{C3380CC4-5D6E-409C-BE32-E72D297353CC}">
                    <c16:uniqueId val="{00000001-FADF-4046-8167-AA83D070AC53}"/>
                  </c:ext>
                </c:extLst>
              </c15:ser>
            </c15:filteredBarSeries>
          </c:ext>
        </c:extLst>
      </c:barChart>
      <c:catAx>
        <c:axId val="533222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crossAx val="533223952"/>
        <c:crosses val="autoZero"/>
        <c:auto val="1"/>
        <c:lblAlgn val="ctr"/>
        <c:lblOffset val="100"/>
        <c:noMultiLvlLbl val="0"/>
      </c:catAx>
      <c:valAx>
        <c:axId val="533223952"/>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r>
                  <a:rPr lang="en-US" dirty="0"/>
                  <a:t>Square Footage</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title>
        <c:numFmt formatCode="#,##0" sourceLinked="0"/>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tx1"/>
                </a:solidFill>
                <a:latin typeface="Arial Narrow" panose="020B0606020202030204" pitchFamily="34" charset="0"/>
                <a:ea typeface="+mn-ea"/>
                <a:cs typeface="+mn-cs"/>
              </a:defRPr>
            </a:pPr>
            <a:endParaRPr lang="pt-BR"/>
          </a:p>
        </c:txPr>
        <c:crossAx val="533222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solidFill>
            <a:schemeClr val="tx1"/>
          </a:solidFill>
          <a:latin typeface="Arial Narrow" panose="020B0606020202030204" pitchFamily="34" charset="0"/>
        </a:defRPr>
      </a:pPr>
      <a:endParaRPr lang="pt-BR"/>
    </a:p>
  </c:txPr>
  <c:externalData r:id="rId3">
    <c:autoUpdate val="0"/>
  </c:externalData>
</c:chartSpace>
</file>

<file path=ppt/charts/chart6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solidFill>
                <a:latin typeface="Arial Narrow" panose="020B0606020202030204" pitchFamily="34" charset="0"/>
                <a:ea typeface="+mn-ea"/>
                <a:cs typeface="+mn-cs"/>
              </a:defRPr>
            </a:pPr>
            <a:r>
              <a:rPr lang="en-US" b="1"/>
              <a:t>Retail Cost Structure</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manualLayout>
          <c:layoutTarget val="inner"/>
          <c:xMode val="edge"/>
          <c:yMode val="edge"/>
          <c:x val="0.11686879823594266"/>
          <c:y val="0.11560611685464693"/>
          <c:w val="0.57024177655852559"/>
          <c:h val="0.85805446132677154"/>
        </c:manualLayout>
      </c:layout>
      <c:barChart>
        <c:barDir val="col"/>
        <c:grouping val="percentStacked"/>
        <c:varyColors val="0"/>
        <c:ser>
          <c:idx val="0"/>
          <c:order val="0"/>
          <c:tx>
            <c:strRef>
              <c:f>Sheet1!$A$2</c:f>
              <c:strCache>
                <c:ptCount val="1"/>
                <c:pt idx="0">
                  <c:v>Factory Cost</c:v>
                </c:pt>
              </c:strCache>
            </c:strRef>
          </c:tx>
          <c:spPr>
            <a:solidFill>
              <a:schemeClr val="accent2">
                <a:lumMod val="50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8855-4BC4-AFD7-B51C9C580960}"/>
            </c:ext>
          </c:extLst>
        </c:ser>
        <c:ser>
          <c:idx val="1"/>
          <c:order val="1"/>
          <c:tx>
            <c:strRef>
              <c:f>Sheet1!$A$3</c:f>
              <c:strCache>
                <c:ptCount val="1"/>
                <c:pt idx="0">
                  <c:v>Store Payroll</c:v>
                </c:pt>
              </c:strCache>
            </c:strRef>
          </c:tx>
          <c:spPr>
            <a:solidFill>
              <a:schemeClr val="accent2">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Sheet1!$B$3</c:f>
              <c:numCache>
                <c:formatCode>General</c:formatCode>
                <c:ptCount val="1"/>
                <c:pt idx="0">
                  <c:v>27</c:v>
                </c:pt>
              </c:numCache>
            </c:numRef>
          </c:val>
          <c:extLst>
            <c:ext xmlns:c16="http://schemas.microsoft.com/office/drawing/2014/chart" uri="{C3380CC4-5D6E-409C-BE32-E72D297353CC}">
              <c16:uniqueId val="{00000003-8855-4BC4-AFD7-B51C9C580960}"/>
            </c:ext>
          </c:extLst>
        </c:ser>
        <c:ser>
          <c:idx val="2"/>
          <c:order val="2"/>
          <c:tx>
            <c:strRef>
              <c:f>Sheet1!$A$4</c:f>
              <c:strCache>
                <c:ptCount val="1"/>
                <c:pt idx="0">
                  <c:v>Distribution to stores</c:v>
                </c:pt>
              </c:strCache>
            </c:strRef>
          </c:tx>
          <c:spPr>
            <a:solidFill>
              <a:schemeClr val="accent3">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Sheet1!$B$4</c:f>
              <c:numCache>
                <c:formatCode>General</c:formatCode>
                <c:ptCount val="1"/>
                <c:pt idx="0">
                  <c:v>4.5</c:v>
                </c:pt>
              </c:numCache>
            </c:numRef>
          </c:val>
          <c:extLst>
            <c:ext xmlns:c16="http://schemas.microsoft.com/office/drawing/2014/chart" uri="{C3380CC4-5D6E-409C-BE32-E72D297353CC}">
              <c16:uniqueId val="{00000004-8855-4BC4-AFD7-B51C9C580960}"/>
            </c:ext>
          </c:extLst>
        </c:ser>
        <c:ser>
          <c:idx val="3"/>
          <c:order val="3"/>
          <c:tx>
            <c:strRef>
              <c:f>Sheet1!$A$5</c:f>
              <c:strCache>
                <c:ptCount val="1"/>
                <c:pt idx="0">
                  <c:v>Rent</c:v>
                </c:pt>
              </c:strCache>
            </c:strRef>
          </c:tx>
          <c:spPr>
            <a:solidFill>
              <a:schemeClr val="accent4">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Sheet1!$B$5</c:f>
              <c:numCache>
                <c:formatCode>General</c:formatCode>
                <c:ptCount val="1"/>
                <c:pt idx="0">
                  <c:v>22.5</c:v>
                </c:pt>
              </c:numCache>
            </c:numRef>
          </c:val>
          <c:extLst>
            <c:ext xmlns:c16="http://schemas.microsoft.com/office/drawing/2014/chart" uri="{C3380CC4-5D6E-409C-BE32-E72D297353CC}">
              <c16:uniqueId val="{00000005-8855-4BC4-AFD7-B51C9C580960}"/>
            </c:ext>
          </c:extLst>
        </c:ser>
        <c:ser>
          <c:idx val="4"/>
          <c:order val="4"/>
          <c:tx>
            <c:strRef>
              <c:f>Sheet1!$A$6</c:f>
              <c:strCache>
                <c:ptCount val="1"/>
                <c:pt idx="0">
                  <c:v>Other retail costs</c:v>
                </c:pt>
              </c:strCache>
            </c:strRef>
          </c:tx>
          <c:spPr>
            <a:solidFill>
              <a:schemeClr val="accent4">
                <a:lumMod val="50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Sheet1!$B$6</c:f>
              <c:numCache>
                <c:formatCode>General</c:formatCode>
                <c:ptCount val="1"/>
                <c:pt idx="0">
                  <c:v>12</c:v>
                </c:pt>
              </c:numCache>
            </c:numRef>
          </c:val>
          <c:extLst>
            <c:ext xmlns:c16="http://schemas.microsoft.com/office/drawing/2014/chart" uri="{C3380CC4-5D6E-409C-BE32-E72D297353CC}">
              <c16:uniqueId val="{00000006-8855-4BC4-AFD7-B51C9C580960}"/>
            </c:ext>
          </c:extLst>
        </c:ser>
        <c:ser>
          <c:idx val="5"/>
          <c:order val="5"/>
          <c:tx>
            <c:strRef>
              <c:f>Sheet1!$A$7</c:f>
              <c:strCache>
                <c:ptCount val="1"/>
                <c:pt idx="0">
                  <c:v>Marketting</c:v>
                </c:pt>
              </c:strCache>
            </c:strRef>
          </c:tx>
          <c:spPr>
            <a:solidFill>
              <a:schemeClr val="accent5">
                <a:lumMod val="50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Sheet1!$B$7</c:f>
              <c:numCache>
                <c:formatCode>General</c:formatCode>
                <c:ptCount val="1"/>
                <c:pt idx="0">
                  <c:v>15</c:v>
                </c:pt>
              </c:numCache>
            </c:numRef>
          </c:val>
          <c:extLst>
            <c:ext xmlns:c16="http://schemas.microsoft.com/office/drawing/2014/chart" uri="{C3380CC4-5D6E-409C-BE32-E72D297353CC}">
              <c16:uniqueId val="{00000007-8855-4BC4-AFD7-B51C9C580960}"/>
            </c:ext>
          </c:extLst>
        </c:ser>
        <c:ser>
          <c:idx val="6"/>
          <c:order val="6"/>
          <c:tx>
            <c:strRef>
              <c:f>Sheet1!$A$8</c:f>
              <c:strCache>
                <c:ptCount val="1"/>
                <c:pt idx="0">
                  <c:v>Profit</c:v>
                </c:pt>
              </c:strCache>
            </c:strRef>
          </c:tx>
          <c:spPr>
            <a:solidFill>
              <a:srgbClr val="92D050"/>
            </a:solidFill>
            <a:ln>
              <a:noFill/>
            </a:ln>
            <a:effectLst/>
          </c:spPr>
          <c:invertIfNegative val="0"/>
          <c:dPt>
            <c:idx val="0"/>
            <c:invertIfNegative val="0"/>
            <c:bubble3D val="0"/>
            <c:spPr>
              <a:solidFill>
                <a:srgbClr val="92D050"/>
              </a:solidFill>
              <a:ln w="12700">
                <a:solidFill>
                  <a:schemeClr val="bg1"/>
                </a:solidFill>
              </a:ln>
              <a:effectLst/>
            </c:spPr>
            <c:extLst>
              <c:ext xmlns:c16="http://schemas.microsoft.com/office/drawing/2014/chart" uri="{C3380CC4-5D6E-409C-BE32-E72D297353CC}">
                <c16:uniqueId val="{00000009-8855-4BC4-AFD7-B51C9C580960}"/>
              </c:ext>
            </c:extLst>
          </c:dPt>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Sheet1!$B$8</c:f>
              <c:numCache>
                <c:formatCode>General</c:formatCode>
                <c:ptCount val="1"/>
                <c:pt idx="0">
                  <c:v>24</c:v>
                </c:pt>
              </c:numCache>
            </c:numRef>
          </c:val>
          <c:extLst>
            <c:ext xmlns:c16="http://schemas.microsoft.com/office/drawing/2014/chart" uri="{C3380CC4-5D6E-409C-BE32-E72D297353CC}">
              <c16:uniqueId val="{00000008-8855-4BC4-AFD7-B51C9C580960}"/>
            </c:ext>
          </c:extLst>
        </c:ser>
        <c:dLbls>
          <c:showLegendKey val="0"/>
          <c:showVal val="0"/>
          <c:showCatName val="0"/>
          <c:showSerName val="0"/>
          <c:showPercent val="0"/>
          <c:showBubbleSize val="0"/>
        </c:dLbls>
        <c:gapWidth val="150"/>
        <c:overlap val="100"/>
        <c:axId val="782518624"/>
        <c:axId val="782517968"/>
      </c:barChart>
      <c:catAx>
        <c:axId val="782518624"/>
        <c:scaling>
          <c:orientation val="minMax"/>
        </c:scaling>
        <c:delete val="1"/>
        <c:axPos val="b"/>
        <c:numFmt formatCode="General" sourceLinked="1"/>
        <c:majorTickMark val="none"/>
        <c:minorTickMark val="none"/>
        <c:tickLblPos val="nextTo"/>
        <c:crossAx val="782517968"/>
        <c:crosses val="autoZero"/>
        <c:auto val="1"/>
        <c:lblAlgn val="ctr"/>
        <c:lblOffset val="100"/>
        <c:noMultiLvlLbl val="0"/>
      </c:catAx>
      <c:valAx>
        <c:axId val="782517968"/>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78251862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6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80" b="1" i="0" u="none" strike="noStrike" kern="1200" spc="0" baseline="0">
                <a:solidFill>
                  <a:schemeClr val="tx1"/>
                </a:solidFill>
                <a:latin typeface="Arial Narrow" panose="020B0606020202030204" pitchFamily="34" charset="0"/>
                <a:ea typeface="+mn-ea"/>
                <a:cs typeface="+mn-cs"/>
              </a:defRPr>
            </a:pPr>
            <a:r>
              <a:rPr lang="en-US" b="1"/>
              <a:t>E-commerce Cost Structure</a:t>
            </a:r>
          </a:p>
        </c:rich>
      </c:tx>
      <c:overlay val="0"/>
      <c:spPr>
        <a:noFill/>
        <a:ln>
          <a:noFill/>
        </a:ln>
        <a:effectLst/>
      </c:spPr>
      <c:txPr>
        <a:bodyPr rot="0" spcFirstLastPara="1" vertOverflow="ellipsis" vert="horz" wrap="square" anchor="ctr" anchorCtr="1"/>
        <a:lstStyle/>
        <a:p>
          <a:pPr>
            <a:defRPr sz="1680" b="1"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manualLayout>
          <c:layoutTarget val="inner"/>
          <c:xMode val="edge"/>
          <c:yMode val="edge"/>
          <c:x val="0.12173912052599793"/>
          <c:y val="0.10090994483617335"/>
          <c:w val="0.5281463586950329"/>
          <c:h val="0.87088896757404732"/>
        </c:manualLayout>
      </c:layout>
      <c:barChart>
        <c:barDir val="col"/>
        <c:grouping val="percentStacked"/>
        <c:varyColors val="0"/>
        <c:ser>
          <c:idx val="0"/>
          <c:order val="0"/>
          <c:tx>
            <c:strRef>
              <c:f>Sheet1!$A$2</c:f>
              <c:strCache>
                <c:ptCount val="1"/>
                <c:pt idx="0">
                  <c:v>Factory cost</c:v>
                </c:pt>
              </c:strCache>
            </c:strRef>
          </c:tx>
          <c:spPr>
            <a:solidFill>
              <a:schemeClr val="accent2">
                <a:lumMod val="50000"/>
              </a:schemeClr>
            </a:solidFill>
            <a:ln w="12700">
              <a:solidFill>
                <a:schemeClr val="bg1"/>
              </a:solidFill>
            </a:ln>
            <a:effectLst/>
          </c:spPr>
          <c:invertIfNegative val="0"/>
          <c:dLbls>
            <c:dLbl>
              <c:idx val="0"/>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Arial Narrow" panose="020B0606020202030204" pitchFamily="34" charset="0"/>
                      <a:ea typeface="+mn-ea"/>
                      <a:cs typeface="+mn-cs"/>
                    </a:defRPr>
                  </a:pPr>
                  <a:endParaRPr lang="pt-BR"/>
                </a:p>
              </c:txPr>
              <c:showLegendKey val="0"/>
              <c:showVal val="1"/>
              <c:showCatName val="0"/>
              <c:showSerName val="0"/>
              <c:showPercent val="0"/>
              <c:showBubbleSize val="0"/>
              <c:extLst>
                <c:ext xmlns:c16="http://schemas.microsoft.com/office/drawing/2014/chart" uri="{C3380CC4-5D6E-409C-BE32-E72D297353CC}">
                  <c16:uniqueId val="{00000000-7E42-4851-AA4E-9E364DCF7253}"/>
                </c:ext>
              </c:extLst>
            </c:dLbl>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Sheet1!$B$2</c:f>
              <c:numCache>
                <c:formatCode>General</c:formatCode>
                <c:ptCount val="1"/>
                <c:pt idx="0">
                  <c:v>45</c:v>
                </c:pt>
              </c:numCache>
            </c:numRef>
          </c:val>
          <c:extLst>
            <c:ext xmlns:c16="http://schemas.microsoft.com/office/drawing/2014/chart" uri="{C3380CC4-5D6E-409C-BE32-E72D297353CC}">
              <c16:uniqueId val="{00000000-2601-4D98-9E35-E7ACFF861D22}"/>
            </c:ext>
          </c:extLst>
        </c:ser>
        <c:ser>
          <c:idx val="1"/>
          <c:order val="1"/>
          <c:tx>
            <c:strRef>
              <c:f>Sheet1!$A$3</c:f>
              <c:strCache>
                <c:ptCount val="1"/>
                <c:pt idx="0">
                  <c:v>Free shipping &amp; Returns</c:v>
                </c:pt>
              </c:strCache>
            </c:strRef>
          </c:tx>
          <c:spPr>
            <a:solidFill>
              <a:schemeClr val="accent2">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Sheet1!$B$3</c:f>
              <c:numCache>
                <c:formatCode>General</c:formatCode>
                <c:ptCount val="1"/>
                <c:pt idx="0">
                  <c:v>10</c:v>
                </c:pt>
              </c:numCache>
            </c:numRef>
          </c:val>
          <c:extLst>
            <c:ext xmlns:c16="http://schemas.microsoft.com/office/drawing/2014/chart" uri="{C3380CC4-5D6E-409C-BE32-E72D297353CC}">
              <c16:uniqueId val="{00000001-2601-4D98-9E35-E7ACFF861D22}"/>
            </c:ext>
          </c:extLst>
        </c:ser>
        <c:ser>
          <c:idx val="2"/>
          <c:order val="2"/>
          <c:tx>
            <c:strRef>
              <c:f>Sheet1!$A$4</c:f>
              <c:strCache>
                <c:ptCount val="1"/>
                <c:pt idx="0">
                  <c:v>Warehousing</c:v>
                </c:pt>
              </c:strCache>
            </c:strRef>
          </c:tx>
          <c:spPr>
            <a:solidFill>
              <a:schemeClr val="accent3">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Sheet1!$B$4</c:f>
              <c:numCache>
                <c:formatCode>General</c:formatCode>
                <c:ptCount val="1"/>
                <c:pt idx="0">
                  <c:v>5</c:v>
                </c:pt>
              </c:numCache>
            </c:numRef>
          </c:val>
          <c:extLst>
            <c:ext xmlns:c16="http://schemas.microsoft.com/office/drawing/2014/chart" uri="{C3380CC4-5D6E-409C-BE32-E72D297353CC}">
              <c16:uniqueId val="{00000002-2601-4D98-9E35-E7ACFF861D22}"/>
            </c:ext>
          </c:extLst>
        </c:ser>
        <c:ser>
          <c:idx val="3"/>
          <c:order val="3"/>
          <c:tx>
            <c:strRef>
              <c:f>Sheet1!$A$5</c:f>
              <c:strCache>
                <c:ptCount val="1"/>
                <c:pt idx="0">
                  <c:v>Operating costs</c:v>
                </c:pt>
              </c:strCache>
            </c:strRef>
          </c:tx>
          <c:spPr>
            <a:solidFill>
              <a:schemeClr val="accent4">
                <a:lumMod val="75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Sheet1!$B$5</c:f>
              <c:numCache>
                <c:formatCode>General</c:formatCode>
                <c:ptCount val="1"/>
                <c:pt idx="0">
                  <c:v>30</c:v>
                </c:pt>
              </c:numCache>
            </c:numRef>
          </c:val>
          <c:extLst>
            <c:ext xmlns:c16="http://schemas.microsoft.com/office/drawing/2014/chart" uri="{C3380CC4-5D6E-409C-BE32-E72D297353CC}">
              <c16:uniqueId val="{00000003-2601-4D98-9E35-E7ACFF861D22}"/>
            </c:ext>
          </c:extLst>
        </c:ser>
        <c:ser>
          <c:idx val="4"/>
          <c:order val="4"/>
          <c:tx>
            <c:strRef>
              <c:f>Sheet1!$A$6</c:f>
              <c:strCache>
                <c:ptCount val="1"/>
                <c:pt idx="0">
                  <c:v>Marketting</c:v>
                </c:pt>
              </c:strCache>
            </c:strRef>
          </c:tx>
          <c:spPr>
            <a:solidFill>
              <a:schemeClr val="accent5">
                <a:lumMod val="50000"/>
              </a:schemeClr>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Sheet1!$B$6</c:f>
              <c:numCache>
                <c:formatCode>General</c:formatCode>
                <c:ptCount val="1"/>
                <c:pt idx="0">
                  <c:v>15</c:v>
                </c:pt>
              </c:numCache>
            </c:numRef>
          </c:val>
          <c:extLst>
            <c:ext xmlns:c16="http://schemas.microsoft.com/office/drawing/2014/chart" uri="{C3380CC4-5D6E-409C-BE32-E72D297353CC}">
              <c16:uniqueId val="{00000004-2601-4D98-9E35-E7ACFF861D22}"/>
            </c:ext>
          </c:extLst>
        </c:ser>
        <c:ser>
          <c:idx val="5"/>
          <c:order val="5"/>
          <c:tx>
            <c:strRef>
              <c:f>Sheet1!$A$7</c:f>
              <c:strCache>
                <c:ptCount val="1"/>
                <c:pt idx="0">
                  <c:v>Profit</c:v>
                </c:pt>
              </c:strCache>
            </c:strRef>
          </c:tx>
          <c:spPr>
            <a:solidFill>
              <a:srgbClr val="92D050"/>
            </a:solidFill>
            <a:ln w="12700">
              <a:solidFill>
                <a:schemeClr val="bg1"/>
              </a:solidFill>
            </a:ln>
            <a:effectLst/>
          </c:spPr>
          <c:invertIfNegative val="0"/>
          <c:dLbls>
            <c:numFmt formatCode="&quot;$&quot;#,##0.00" sourceLinked="0"/>
            <c:spPr>
              <a:noFill/>
              <a:ln>
                <a:noFill/>
              </a:ln>
              <a:effectLst/>
            </c:spPr>
            <c:txPr>
              <a:bodyPr rot="0" spcFirstLastPara="1" vertOverflow="ellipsis" vert="horz" wrap="square" anchor="ctr" anchorCtr="1"/>
              <a:lstStyle/>
              <a:p>
                <a:pPr>
                  <a:defRPr sz="1400" b="1" i="0" u="none" strike="noStrike" kern="1200" baseline="0">
                    <a:solidFill>
                      <a:schemeClr val="tx1"/>
                    </a:solidFill>
                    <a:latin typeface="Arial Narrow" panose="020B0606020202030204" pitchFamily="34" charset="0"/>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Sheet1!$B$1</c:f>
              <c:strCache>
                <c:ptCount val="1"/>
                <c:pt idx="0">
                  <c:v>Series 1</c:v>
                </c:pt>
              </c:strCache>
            </c:strRef>
          </c:cat>
          <c:val>
            <c:numRef>
              <c:f>Sheet1!$B$7</c:f>
              <c:numCache>
                <c:formatCode>General</c:formatCode>
                <c:ptCount val="1"/>
                <c:pt idx="0">
                  <c:v>45</c:v>
                </c:pt>
              </c:numCache>
            </c:numRef>
          </c:val>
          <c:extLst>
            <c:ext xmlns:c16="http://schemas.microsoft.com/office/drawing/2014/chart" uri="{C3380CC4-5D6E-409C-BE32-E72D297353CC}">
              <c16:uniqueId val="{00000005-2601-4D98-9E35-E7ACFF861D22}"/>
            </c:ext>
          </c:extLst>
        </c:ser>
        <c:dLbls>
          <c:showLegendKey val="0"/>
          <c:showVal val="0"/>
          <c:showCatName val="0"/>
          <c:showSerName val="0"/>
          <c:showPercent val="0"/>
          <c:showBubbleSize val="0"/>
        </c:dLbls>
        <c:gapWidth val="150"/>
        <c:overlap val="100"/>
        <c:axId val="782518624"/>
        <c:axId val="782517968"/>
      </c:barChart>
      <c:catAx>
        <c:axId val="782518624"/>
        <c:scaling>
          <c:orientation val="minMax"/>
        </c:scaling>
        <c:delete val="1"/>
        <c:axPos val="b"/>
        <c:numFmt formatCode="General" sourceLinked="1"/>
        <c:majorTickMark val="none"/>
        <c:minorTickMark val="none"/>
        <c:tickLblPos val="nextTo"/>
        <c:crossAx val="782517968"/>
        <c:crosses val="autoZero"/>
        <c:auto val="1"/>
        <c:lblAlgn val="ctr"/>
        <c:lblOffset val="100"/>
        <c:noMultiLvlLbl val="0"/>
      </c:catAx>
      <c:valAx>
        <c:axId val="782517968"/>
        <c:scaling>
          <c:orientation val="minMax"/>
        </c:scaling>
        <c:delete val="1"/>
        <c:axPos val="l"/>
        <c:majorGridlines>
          <c:spPr>
            <a:ln w="9525" cap="flat" cmpd="sng" algn="ctr">
              <a:noFill/>
              <a:round/>
            </a:ln>
            <a:effectLst/>
          </c:spPr>
        </c:majorGridlines>
        <c:numFmt formatCode="0%" sourceLinked="1"/>
        <c:majorTickMark val="none"/>
        <c:minorTickMark val="none"/>
        <c:tickLblPos val="nextTo"/>
        <c:crossAx val="782518624"/>
        <c:crosses val="autoZero"/>
        <c:crossBetween val="between"/>
      </c:valAx>
      <c:spPr>
        <a:noFill/>
        <a:ln>
          <a:noFill/>
        </a:ln>
        <a:effectLst/>
      </c:spPr>
    </c:plotArea>
    <c:legend>
      <c:legendPos val="r"/>
      <c:layout>
        <c:manualLayout>
          <c:xMode val="edge"/>
          <c:yMode val="edge"/>
          <c:x val="0.61225885114577749"/>
          <c:y val="0.38905317243852477"/>
          <c:w val="0.35011452077896921"/>
          <c:h val="0.31615294433955182"/>
        </c:manualLayout>
      </c:layout>
      <c:overlay val="0"/>
      <c:spPr>
        <a:noFill/>
        <a:ln>
          <a:noFill/>
        </a:ln>
        <a:effectLst/>
      </c:spPr>
      <c:txPr>
        <a:bodyPr rot="0" spcFirstLastPara="1" vertOverflow="ellipsis" vert="horz" wrap="square" anchor="ctr" anchorCtr="1"/>
        <a:lstStyle/>
        <a:p>
          <a:pPr>
            <a:defRPr sz="1400"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sz="1400">
          <a:solidFill>
            <a:schemeClr val="tx1"/>
          </a:solidFill>
          <a:latin typeface="Arial Narrow" panose="020B0606020202030204" pitchFamily="34" charset="0"/>
        </a:defRPr>
      </a:pPr>
      <a:endParaRPr lang="pt-BR"/>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6.699751861042183E-2"/>
          <c:y val="4.2654028436018961E-2"/>
          <c:w val="0.8482364517045925"/>
          <c:h val="0.85253542820278982"/>
        </c:manualLayout>
      </c:layout>
      <c:barChart>
        <c:barDir val="col"/>
        <c:grouping val="clustered"/>
        <c:varyColors val="0"/>
        <c:ser>
          <c:idx val="0"/>
          <c:order val="0"/>
          <c:tx>
            <c:strRef>
              <c:f>Sheet1!$H$1</c:f>
              <c:strCache>
                <c:ptCount val="1"/>
                <c:pt idx="0">
                  <c:v>Value</c:v>
                </c:pt>
              </c:strCache>
            </c:strRef>
          </c:tx>
          <c:spPr>
            <a:solidFill>
              <a:schemeClr val="accent2">
                <a:lumMod val="75000"/>
              </a:schemeClr>
            </a:solidFill>
            <a:ln>
              <a:noFill/>
            </a:ln>
            <a:effectLst/>
          </c:spPr>
          <c:invertIfNegative val="0"/>
          <c:cat>
            <c:strRef>
              <c:f>Sheet1!$A$2:$A$7</c:f>
              <c:strCache>
                <c:ptCount val="6"/>
                <c:pt idx="0">
                  <c:v>Truck</c:v>
                </c:pt>
                <c:pt idx="1">
                  <c:v>Rail</c:v>
                </c:pt>
                <c:pt idx="2">
                  <c:v>Pipeline</c:v>
                </c:pt>
                <c:pt idx="3">
                  <c:v>Air</c:v>
                </c:pt>
                <c:pt idx="4">
                  <c:v>Water</c:v>
                </c:pt>
                <c:pt idx="5">
                  <c:v>Other and unknown</c:v>
                </c:pt>
              </c:strCache>
            </c:strRef>
          </c:cat>
          <c:val>
            <c:numRef>
              <c:f>Sheet1!$H$2:$H$7</c:f>
              <c:numCache>
                <c:formatCode>General</c:formatCode>
                <c:ptCount val="6"/>
                <c:pt idx="0">
                  <c:v>60</c:v>
                </c:pt>
                <c:pt idx="1">
                  <c:v>15</c:v>
                </c:pt>
                <c:pt idx="2">
                  <c:v>9</c:v>
                </c:pt>
                <c:pt idx="3">
                  <c:v>4</c:v>
                </c:pt>
                <c:pt idx="4">
                  <c:v>7</c:v>
                </c:pt>
                <c:pt idx="5">
                  <c:v>5</c:v>
                </c:pt>
              </c:numCache>
            </c:numRef>
          </c:val>
          <c:extLst>
            <c:ext xmlns:c16="http://schemas.microsoft.com/office/drawing/2014/chart" uri="{C3380CC4-5D6E-409C-BE32-E72D297353CC}">
              <c16:uniqueId val="{00000000-3E75-4A91-B320-EDF88A130A59}"/>
            </c:ext>
          </c:extLst>
        </c:ser>
        <c:ser>
          <c:idx val="1"/>
          <c:order val="1"/>
          <c:tx>
            <c:strRef>
              <c:f>Sheet1!$I$1</c:f>
              <c:strCache>
                <c:ptCount val="1"/>
                <c:pt idx="0">
                  <c:v>Weight</c:v>
                </c:pt>
              </c:strCache>
            </c:strRef>
          </c:tx>
          <c:spPr>
            <a:solidFill>
              <a:schemeClr val="accent3">
                <a:lumMod val="75000"/>
              </a:schemeClr>
            </a:solidFill>
            <a:ln>
              <a:noFill/>
            </a:ln>
            <a:effectLst/>
          </c:spPr>
          <c:invertIfNegative val="0"/>
          <c:cat>
            <c:strRef>
              <c:f>Sheet1!$A$2:$A$7</c:f>
              <c:strCache>
                <c:ptCount val="6"/>
                <c:pt idx="0">
                  <c:v>Truck</c:v>
                </c:pt>
                <c:pt idx="1">
                  <c:v>Rail</c:v>
                </c:pt>
                <c:pt idx="2">
                  <c:v>Pipeline</c:v>
                </c:pt>
                <c:pt idx="3">
                  <c:v>Air</c:v>
                </c:pt>
                <c:pt idx="4">
                  <c:v>Water</c:v>
                </c:pt>
                <c:pt idx="5">
                  <c:v>Other and unknown</c:v>
                </c:pt>
              </c:strCache>
            </c:strRef>
          </c:cat>
          <c:val>
            <c:numRef>
              <c:f>Sheet1!$I$2:$I$7</c:f>
              <c:numCache>
                <c:formatCode>General</c:formatCode>
                <c:ptCount val="6"/>
                <c:pt idx="0">
                  <c:v>27</c:v>
                </c:pt>
                <c:pt idx="1">
                  <c:v>22</c:v>
                </c:pt>
                <c:pt idx="2">
                  <c:v>28</c:v>
                </c:pt>
                <c:pt idx="3">
                  <c:v>0.5</c:v>
                </c:pt>
                <c:pt idx="4">
                  <c:v>19</c:v>
                </c:pt>
                <c:pt idx="5">
                  <c:v>3</c:v>
                </c:pt>
              </c:numCache>
            </c:numRef>
          </c:val>
          <c:extLst>
            <c:ext xmlns:c16="http://schemas.microsoft.com/office/drawing/2014/chart" uri="{C3380CC4-5D6E-409C-BE32-E72D297353CC}">
              <c16:uniqueId val="{00000001-3E75-4A91-B320-EDF88A130A59}"/>
            </c:ext>
          </c:extLst>
        </c:ser>
        <c:dLbls>
          <c:showLegendKey val="0"/>
          <c:showVal val="0"/>
          <c:showCatName val="0"/>
          <c:showSerName val="0"/>
          <c:showPercent val="0"/>
          <c:showBubbleSize val="0"/>
        </c:dLbls>
        <c:gapWidth val="219"/>
        <c:overlap val="-27"/>
        <c:axId val="143521664"/>
        <c:axId val="143523200"/>
      </c:barChart>
      <c:catAx>
        <c:axId val="143521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0" spcFirstLastPara="1" vertOverflow="ellipsis" wrap="square" anchor="ctr" anchorCtr="1"/>
          <a:lstStyle/>
          <a:p>
            <a:pPr>
              <a:defRPr sz="1600" b="0" i="0" u="none" strike="noStrike" kern="1200" baseline="0">
                <a:solidFill>
                  <a:schemeClr val="tx1"/>
                </a:solidFill>
                <a:latin typeface="+mn-lt"/>
                <a:ea typeface="+mn-ea"/>
                <a:cs typeface="+mn-cs"/>
              </a:defRPr>
            </a:pPr>
            <a:endParaRPr lang="pt-BR"/>
          </a:p>
        </c:txPr>
        <c:crossAx val="143523200"/>
        <c:crosses val="autoZero"/>
        <c:auto val="1"/>
        <c:lblAlgn val="ctr"/>
        <c:lblOffset val="100"/>
        <c:tickLblSkip val="1"/>
        <c:tickMarkSkip val="1"/>
        <c:noMultiLvlLbl val="0"/>
      </c:catAx>
      <c:valAx>
        <c:axId val="1435232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0" spcFirstLastPara="1" vertOverflow="ellipsis" wrap="square" anchor="ctr" anchorCtr="1"/>
          <a:lstStyle/>
          <a:p>
            <a:pPr>
              <a:defRPr sz="1600" b="0" i="0" u="none" strike="noStrike" kern="1200" baseline="0">
                <a:solidFill>
                  <a:schemeClr val="tx1"/>
                </a:solidFill>
                <a:latin typeface="+mn-lt"/>
                <a:ea typeface="+mn-ea"/>
                <a:cs typeface="+mn-cs"/>
              </a:defRPr>
            </a:pPr>
            <a:endParaRPr lang="pt-BR"/>
          </a:p>
        </c:txPr>
        <c:crossAx val="143521664"/>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600" b="0" i="0" u="none" strike="noStrike" kern="1200" baseline="0">
              <a:solidFill>
                <a:schemeClr val="tx1"/>
              </a:solidFill>
              <a:latin typeface="+mn-lt"/>
              <a:ea typeface="+mn-ea"/>
              <a:cs typeface="+mn-cs"/>
            </a:defRPr>
          </a:pPr>
          <a:endParaRPr lang="pt-BR"/>
        </a:p>
      </c:txPr>
    </c:legend>
    <c:plotVisOnly val="1"/>
    <c:dispBlanksAs val="gap"/>
    <c:showDLblsOverMax val="0"/>
  </c:chart>
  <c:spPr>
    <a:noFill/>
    <a:ln>
      <a:noFill/>
    </a:ln>
    <a:effectLst/>
  </c:spPr>
  <c:txPr>
    <a:bodyPr/>
    <a:lstStyle/>
    <a:p>
      <a:pPr>
        <a:defRPr sz="1600">
          <a:solidFill>
            <a:schemeClr val="tx1"/>
          </a:solidFill>
        </a:defRPr>
      </a:pPr>
      <a:endParaRPr lang="pt-BR"/>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Narrow" panose="020B0606020202030204" pitchFamily="34" charset="0"/>
                <a:ea typeface="+mn-ea"/>
                <a:cs typeface="+mn-cs"/>
              </a:defRPr>
            </a:pPr>
            <a:r>
              <a:rPr lang="en-US"/>
              <a:t>Absolute Advantages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scatterChart>
        <c:scatterStyle val="lineMarker"/>
        <c:varyColors val="0"/>
        <c:ser>
          <c:idx val="0"/>
          <c:order val="0"/>
          <c:tx>
            <c:v>Country A</c:v>
          </c:tx>
          <c:spPr>
            <a:ln w="25400" cap="rnd">
              <a:solidFill>
                <a:schemeClr val="tx1"/>
              </a:solidFill>
              <a:round/>
            </a:ln>
            <a:effectLst/>
          </c:spPr>
          <c:marker>
            <c:symbol val="circle"/>
            <c:size val="14"/>
            <c:spPr>
              <a:solidFill>
                <a:schemeClr val="bg1"/>
              </a:solidFill>
              <a:ln w="25400">
                <a:solidFill>
                  <a:schemeClr val="tx1"/>
                </a:solidFill>
              </a:ln>
              <a:effectLst/>
            </c:spPr>
          </c:marker>
          <c:dLbls>
            <c:dLbl>
              <c:idx val="0"/>
              <c:tx>
                <c:rich>
                  <a:bodyPr/>
                  <a:lstStyle/>
                  <a:p>
                    <a:fld id="{7D1838BD-4075-458A-AD97-57F48F55415A}"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95EF-4534-BCA4-455CCB0194B1}"/>
                </c:ext>
              </c:extLst>
            </c:dLbl>
            <c:dLbl>
              <c:idx val="1"/>
              <c:tx>
                <c:rich>
                  <a:bodyPr/>
                  <a:lstStyle/>
                  <a:p>
                    <a:fld id="{91AB1BE1-D552-4344-9795-8A2E42D3E55A}"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95EF-4534-BCA4-455CCB0194B1}"/>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0</c:v>
                </c:pt>
                <c:pt idx="1">
                  <c:v>5</c:v>
                </c:pt>
              </c:numCache>
            </c:numRef>
          </c:xVal>
          <c:yVal>
            <c:numRef>
              <c:f>Sheet1!$B$2:$B$3</c:f>
              <c:numCache>
                <c:formatCode>General</c:formatCode>
                <c:ptCount val="2"/>
                <c:pt idx="0">
                  <c:v>25</c:v>
                </c:pt>
                <c:pt idx="1">
                  <c:v>12.5</c:v>
                </c:pt>
              </c:numCache>
            </c:numRef>
          </c:yVal>
          <c:smooth val="0"/>
          <c:extLst>
            <c:ext xmlns:c15="http://schemas.microsoft.com/office/drawing/2012/chart" uri="{02D57815-91ED-43cb-92C2-25804820EDAC}">
              <c15:datalabelsRange>
                <c15:f>Sheet1!$C$2:$C$3</c15:f>
                <c15:dlblRangeCache>
                  <c:ptCount val="2"/>
                  <c:pt idx="0">
                    <c:v>2</c:v>
                  </c:pt>
                  <c:pt idx="1">
                    <c:v>1</c:v>
                  </c:pt>
                </c15:dlblRangeCache>
              </c15:datalabelsRange>
            </c:ext>
            <c:ext xmlns:c16="http://schemas.microsoft.com/office/drawing/2014/chart" uri="{C3380CC4-5D6E-409C-BE32-E72D297353CC}">
              <c16:uniqueId val="{00000002-95EF-4534-BCA4-455CCB0194B1}"/>
            </c:ext>
          </c:extLst>
        </c:ser>
        <c:ser>
          <c:idx val="1"/>
          <c:order val="1"/>
          <c:tx>
            <c:v>Country B</c:v>
          </c:tx>
          <c:spPr>
            <a:ln w="25400" cap="rnd">
              <a:solidFill>
                <a:schemeClr val="accent3">
                  <a:lumMod val="50000"/>
                </a:schemeClr>
              </a:solidFill>
              <a:round/>
            </a:ln>
            <a:effectLst/>
          </c:spPr>
          <c:marker>
            <c:symbol val="circle"/>
            <c:size val="14"/>
            <c:spPr>
              <a:solidFill>
                <a:schemeClr val="bg1"/>
              </a:solidFill>
              <a:ln w="25400">
                <a:solidFill>
                  <a:schemeClr val="accent3">
                    <a:lumMod val="50000"/>
                  </a:schemeClr>
                </a:solidFill>
              </a:ln>
              <a:effectLst/>
            </c:spPr>
          </c:marker>
          <c:dLbls>
            <c:dLbl>
              <c:idx val="0"/>
              <c:tx>
                <c:rich>
                  <a:bodyPr/>
                  <a:lstStyle/>
                  <a:p>
                    <a:fld id="{00024736-5BF0-4A8E-A5E7-64086AA49779}"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95EF-4534-BCA4-455CCB0194B1}"/>
                </c:ext>
              </c:extLst>
            </c:dLbl>
            <c:dLbl>
              <c:idx val="1"/>
              <c:tx>
                <c:rich>
                  <a:bodyPr/>
                  <a:lstStyle/>
                  <a:p>
                    <a:fld id="{A1FC8C5E-439C-4C8E-A5A6-285AE17A815B}"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95EF-4534-BCA4-455CCB0194B1}"/>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Sheet1!$A$9:$A$10</c:f>
              <c:numCache>
                <c:formatCode>General</c:formatCode>
                <c:ptCount val="2"/>
                <c:pt idx="0">
                  <c:v>10</c:v>
                </c:pt>
                <c:pt idx="1">
                  <c:v>20</c:v>
                </c:pt>
              </c:numCache>
            </c:numRef>
          </c:xVal>
          <c:yVal>
            <c:numRef>
              <c:f>Sheet1!$B$9:$B$10</c:f>
              <c:numCache>
                <c:formatCode>General</c:formatCode>
                <c:ptCount val="2"/>
                <c:pt idx="0">
                  <c:v>2.5</c:v>
                </c:pt>
                <c:pt idx="1">
                  <c:v>0</c:v>
                </c:pt>
              </c:numCache>
            </c:numRef>
          </c:yVal>
          <c:smooth val="0"/>
          <c:extLst>
            <c:ext xmlns:c15="http://schemas.microsoft.com/office/drawing/2012/chart" uri="{02D57815-91ED-43cb-92C2-25804820EDAC}">
              <c15:datalabelsRange>
                <c15:f>Sheet1!$C$9:$C$10</c15:f>
                <c15:dlblRangeCache>
                  <c:ptCount val="2"/>
                  <c:pt idx="0">
                    <c:v>1</c:v>
                  </c:pt>
                  <c:pt idx="1">
                    <c:v>2</c:v>
                  </c:pt>
                </c15:dlblRangeCache>
              </c15:datalabelsRange>
            </c:ext>
            <c:ext xmlns:c16="http://schemas.microsoft.com/office/drawing/2014/chart" uri="{C3380CC4-5D6E-409C-BE32-E72D297353CC}">
              <c16:uniqueId val="{00000005-95EF-4534-BCA4-455CCB0194B1}"/>
            </c:ext>
          </c:extLst>
        </c:ser>
        <c:dLbls>
          <c:showLegendKey val="0"/>
          <c:showVal val="0"/>
          <c:showCatName val="0"/>
          <c:showSerName val="0"/>
          <c:showPercent val="0"/>
          <c:showBubbleSize val="0"/>
        </c:dLbls>
        <c:axId val="144102912"/>
        <c:axId val="144104832"/>
      </c:scatterChart>
      <c:valAx>
        <c:axId val="144102912"/>
        <c:scaling>
          <c:orientation val="minMax"/>
          <c:max val="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Steel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44104832"/>
        <c:crosses val="autoZero"/>
        <c:crossBetween val="midCat"/>
      </c:valAx>
      <c:valAx>
        <c:axId val="144104832"/>
        <c:scaling>
          <c:orientation val="minMax"/>
          <c:max val="2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Textiles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44102912"/>
        <c:crosses val="autoZero"/>
        <c:crossBetween val="midCat"/>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latin typeface="Arial Narrow" panose="020B0606020202030204" pitchFamily="34" charset="0"/>
        </a:defRPr>
      </a:pPr>
      <a:endParaRPr lang="pt-BR"/>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Arial Narrow" panose="020B0606020202030204" pitchFamily="34" charset="0"/>
                <a:ea typeface="+mn-ea"/>
                <a:cs typeface="+mn-cs"/>
              </a:defRPr>
            </a:pPr>
            <a:r>
              <a:rPr lang="en-US"/>
              <a:t>Comparative Advantages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Arial Narrow" panose="020B0606020202030204" pitchFamily="34" charset="0"/>
              <a:ea typeface="+mn-ea"/>
              <a:cs typeface="+mn-cs"/>
            </a:defRPr>
          </a:pPr>
          <a:endParaRPr lang="pt-BR"/>
        </a:p>
      </c:txPr>
    </c:title>
    <c:autoTitleDeleted val="0"/>
    <c:plotArea>
      <c:layout/>
      <c:scatterChart>
        <c:scatterStyle val="lineMarker"/>
        <c:varyColors val="0"/>
        <c:ser>
          <c:idx val="0"/>
          <c:order val="0"/>
          <c:tx>
            <c:v>Country A</c:v>
          </c:tx>
          <c:spPr>
            <a:ln w="25400" cap="rnd">
              <a:solidFill>
                <a:schemeClr val="tx1"/>
              </a:solidFill>
              <a:round/>
            </a:ln>
            <a:effectLst/>
          </c:spPr>
          <c:marker>
            <c:symbol val="circle"/>
            <c:size val="14"/>
            <c:spPr>
              <a:solidFill>
                <a:schemeClr val="bg1"/>
              </a:solidFill>
              <a:ln w="25400">
                <a:solidFill>
                  <a:schemeClr val="tx1"/>
                </a:solidFill>
              </a:ln>
              <a:effectLst/>
            </c:spPr>
          </c:marker>
          <c:dLbls>
            <c:dLbl>
              <c:idx val="0"/>
              <c:tx>
                <c:rich>
                  <a:bodyPr/>
                  <a:lstStyle/>
                  <a:p>
                    <a:fld id="{EB2B3F7D-4BDE-452A-9429-51C6A238C6F7}"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0-B5AA-4DD5-B391-61DE87F20B0F}"/>
                </c:ext>
              </c:extLst>
            </c:dLbl>
            <c:dLbl>
              <c:idx val="1"/>
              <c:tx>
                <c:rich>
                  <a:bodyPr/>
                  <a:lstStyle/>
                  <a:p>
                    <a:fld id="{6DE5604A-3C17-41A4-8D3D-98A294FC2F2B}"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B5AA-4DD5-B391-61DE87F20B0F}"/>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Sheet1!$A$2:$A$3</c:f>
              <c:numCache>
                <c:formatCode>General</c:formatCode>
                <c:ptCount val="2"/>
                <c:pt idx="0">
                  <c:v>5</c:v>
                </c:pt>
                <c:pt idx="1">
                  <c:v>0</c:v>
                </c:pt>
              </c:numCache>
            </c:numRef>
          </c:xVal>
          <c:yVal>
            <c:numRef>
              <c:f>Sheet1!$B$2:$B$3</c:f>
              <c:numCache>
                <c:formatCode>General</c:formatCode>
                <c:ptCount val="2"/>
                <c:pt idx="0">
                  <c:v>5</c:v>
                </c:pt>
                <c:pt idx="1">
                  <c:v>10</c:v>
                </c:pt>
              </c:numCache>
            </c:numRef>
          </c:yVal>
          <c:smooth val="0"/>
          <c:extLst>
            <c:ext xmlns:c15="http://schemas.microsoft.com/office/drawing/2012/chart" uri="{02D57815-91ED-43cb-92C2-25804820EDAC}">
              <c15:datalabelsRange>
                <c15:f>Sheet1!$C$2:$C$4</c15:f>
                <c15:dlblRangeCache>
                  <c:ptCount val="3"/>
                  <c:pt idx="0">
                    <c:v>1</c:v>
                  </c:pt>
                  <c:pt idx="1">
                    <c:v>2</c:v>
                  </c:pt>
                  <c:pt idx="2">
                    <c:v>3</c:v>
                  </c:pt>
                </c15:dlblRangeCache>
              </c15:datalabelsRange>
            </c:ext>
            <c:ext xmlns:c16="http://schemas.microsoft.com/office/drawing/2014/chart" uri="{C3380CC4-5D6E-409C-BE32-E72D297353CC}">
              <c16:uniqueId val="{00000002-B5AA-4DD5-B391-61DE87F20B0F}"/>
            </c:ext>
          </c:extLst>
        </c:ser>
        <c:ser>
          <c:idx val="1"/>
          <c:order val="1"/>
          <c:tx>
            <c:v>Country B</c:v>
          </c:tx>
          <c:spPr>
            <a:ln w="25400" cap="rnd">
              <a:solidFill>
                <a:schemeClr val="accent3">
                  <a:lumMod val="50000"/>
                </a:schemeClr>
              </a:solidFill>
              <a:round/>
            </a:ln>
            <a:effectLst/>
          </c:spPr>
          <c:marker>
            <c:symbol val="circle"/>
            <c:size val="14"/>
            <c:spPr>
              <a:solidFill>
                <a:schemeClr val="bg1"/>
              </a:solidFill>
              <a:ln w="25400">
                <a:solidFill>
                  <a:schemeClr val="accent3">
                    <a:lumMod val="50000"/>
                  </a:schemeClr>
                </a:solidFill>
              </a:ln>
              <a:effectLst/>
            </c:spPr>
          </c:marker>
          <c:dLbls>
            <c:dLbl>
              <c:idx val="0"/>
              <c:tx>
                <c:rich>
                  <a:bodyPr/>
                  <a:lstStyle/>
                  <a:p>
                    <a:fld id="{3411857F-1B6D-4C0D-B026-43E832DB12ED}"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B5AA-4DD5-B391-61DE87F20B0F}"/>
                </c:ext>
              </c:extLst>
            </c:dLbl>
            <c:dLbl>
              <c:idx val="1"/>
              <c:tx>
                <c:rich>
                  <a:bodyPr/>
                  <a:lstStyle/>
                  <a:p>
                    <a:fld id="{64B8B9D8-4264-4292-AE9F-4FAD6D9CC710}" type="CELLRANGE">
                      <a:rPr lang="pt-BR"/>
                      <a:pPr/>
                      <a:t>[INTERVALODACÉLULA]</a:t>
                    </a:fld>
                    <a:endParaRPr lang="pt-BR"/>
                  </a:p>
                </c:rich>
              </c:tx>
              <c:dLblPos val="ctr"/>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B5AA-4DD5-B391-61DE87F20B0F}"/>
                </c:ext>
              </c:extLst>
            </c:dLbl>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dLblPos val="ctr"/>
            <c:showLegendKey val="0"/>
            <c:showVal val="0"/>
            <c:showCatName val="0"/>
            <c:showSerName val="0"/>
            <c:showPercent val="0"/>
            <c:showBubbleSize val="0"/>
            <c:showLeaderLines val="0"/>
            <c:extLst>
              <c:ext xmlns:c15="http://schemas.microsoft.com/office/drawing/2012/chart" uri="{CE6537A1-D6FC-4f65-9D91-7224C49458BB}">
                <c15:showDataLabelsRange val="1"/>
                <c15:showLeaderLines val="1"/>
                <c15:leaderLines>
                  <c:spPr>
                    <a:ln w="9525" cap="flat" cmpd="sng" algn="ctr">
                      <a:solidFill>
                        <a:schemeClr val="tx1">
                          <a:lumMod val="35000"/>
                          <a:lumOff val="65000"/>
                        </a:schemeClr>
                      </a:solidFill>
                      <a:round/>
                    </a:ln>
                    <a:effectLst/>
                  </c:spPr>
                </c15:leaderLines>
              </c:ext>
            </c:extLst>
          </c:dLbls>
          <c:xVal>
            <c:numRef>
              <c:f>Sheet1!$A$9:$A$10</c:f>
              <c:numCache>
                <c:formatCode>General</c:formatCode>
                <c:ptCount val="2"/>
                <c:pt idx="0">
                  <c:v>12.5</c:v>
                </c:pt>
                <c:pt idx="1">
                  <c:v>17.5</c:v>
                </c:pt>
              </c:numCache>
            </c:numRef>
          </c:xVal>
          <c:yVal>
            <c:numRef>
              <c:f>Sheet1!$B$9:$B$10</c:f>
              <c:numCache>
                <c:formatCode>General</c:formatCode>
                <c:ptCount val="2"/>
                <c:pt idx="0">
                  <c:v>10</c:v>
                </c:pt>
                <c:pt idx="1">
                  <c:v>6</c:v>
                </c:pt>
              </c:numCache>
            </c:numRef>
          </c:yVal>
          <c:smooth val="0"/>
          <c:extLst>
            <c:ext xmlns:c15="http://schemas.microsoft.com/office/drawing/2012/chart" uri="{02D57815-91ED-43cb-92C2-25804820EDAC}">
              <c15:datalabelsRange>
                <c15:f>Sheet1!$C$9:$C$11</c15:f>
                <c15:dlblRangeCache>
                  <c:ptCount val="3"/>
                  <c:pt idx="0">
                    <c:v>1</c:v>
                  </c:pt>
                  <c:pt idx="1">
                    <c:v>2</c:v>
                  </c:pt>
                  <c:pt idx="2">
                    <c:v>3</c:v>
                  </c:pt>
                </c15:dlblRangeCache>
              </c15:datalabelsRange>
            </c:ext>
            <c:ext xmlns:c16="http://schemas.microsoft.com/office/drawing/2014/chart" uri="{C3380CC4-5D6E-409C-BE32-E72D297353CC}">
              <c16:uniqueId val="{00000005-B5AA-4DD5-B391-61DE87F20B0F}"/>
            </c:ext>
          </c:extLst>
        </c:ser>
        <c:dLbls>
          <c:showLegendKey val="0"/>
          <c:showVal val="0"/>
          <c:showCatName val="0"/>
          <c:showSerName val="0"/>
          <c:showPercent val="0"/>
          <c:showBubbleSize val="0"/>
        </c:dLbls>
        <c:axId val="144166912"/>
        <c:axId val="144168832"/>
      </c:scatterChart>
      <c:valAx>
        <c:axId val="144166912"/>
        <c:scaling>
          <c:orientation val="minMax"/>
          <c:max val="25"/>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Steel</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44168832"/>
        <c:crosses val="autoZero"/>
        <c:crossBetween val="midCat"/>
      </c:valAx>
      <c:valAx>
        <c:axId val="144168832"/>
        <c:scaling>
          <c:orientation val="minMax"/>
          <c:max val="2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r>
                  <a:rPr lang="en-US"/>
                  <a:t>Textiles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solidFill>
                  <a:latin typeface="Arial Narrow" panose="020B0606020202030204" pitchFamily="34" charset="0"/>
                  <a:ea typeface="+mn-ea"/>
                  <a:cs typeface="+mn-cs"/>
                </a:defRPr>
              </a:pPr>
              <a:endParaRPr lang="pt-BR"/>
            </a:p>
          </c:txPr>
        </c:title>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crossAx val="144166912"/>
        <c:crosses val="autoZero"/>
        <c:crossBetween val="midCat"/>
        <c:majorUnit val="5"/>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Arial Narrow" panose="020B0606020202030204" pitchFamily="34" charset="0"/>
              <a:ea typeface="+mn-ea"/>
              <a:cs typeface="+mn-cs"/>
            </a:defRPr>
          </a:pPr>
          <a:endParaRPr lang="pt-BR"/>
        </a:p>
      </c:txPr>
    </c:legend>
    <c:plotVisOnly val="1"/>
    <c:dispBlanksAs val="gap"/>
    <c:showDLblsOverMax val="0"/>
  </c:chart>
  <c:spPr>
    <a:noFill/>
    <a:ln>
      <a:noFill/>
    </a:ln>
    <a:effectLst/>
  </c:spPr>
  <c:txPr>
    <a:bodyPr/>
    <a:lstStyle/>
    <a:p>
      <a:pPr>
        <a:defRPr>
          <a:solidFill>
            <a:schemeClr val="tx1"/>
          </a:solidFill>
          <a:latin typeface="Arial Narrow" panose="020B0606020202030204" pitchFamily="34" charset="0"/>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69">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alpha val="75000"/>
        </a:schemeClr>
      </a:solidFill>
    </cs:spPr>
  </cs:dataPoint>
  <cs:dataPoint3D>
    <cs:lnRef idx="0"/>
    <cs:fillRef idx="1">
      <cs:styleClr val="auto"/>
    </cs:fillRef>
    <cs:effectRef idx="0"/>
    <cs:fontRef idx="minor">
      <a:schemeClr val="tx1"/>
    </cs:fontRef>
    <cs:spPr>
      <a:solidFill>
        <a:schemeClr val="phClr">
          <a:alpha val="75000"/>
        </a:schemeClr>
      </a:solidFill>
    </cs:spPr>
  </cs:dataPoint3D>
  <cs:dataPointLine>
    <cs:lnRef idx="0">
      <cs:styleClr val="auto"/>
    </cs:lnRef>
    <cs:fillRef idx="1"/>
    <cs:effectRef idx="0"/>
    <cs:fontRef idx="minor">
      <a:schemeClr val="tx1"/>
    </cs:fontRef>
    <cs:spPr>
      <a:ln w="19050" cap="rnd">
        <a:solidFill>
          <a:schemeClr val="phClr">
            <a:alpha val="50000"/>
          </a:scheme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0.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8.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4.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5.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7.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9.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0.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32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72391B0-162D-436A-91C3-C2F4605FDA92}" type="doc">
      <dgm:prSet loTypeId="urn:microsoft.com/office/officeart/2005/8/layout/pList2" loCatId="list" qsTypeId="urn:microsoft.com/office/officeart/2005/8/quickstyle/simple1" qsCatId="simple" csTypeId="urn:microsoft.com/office/officeart/2005/8/colors/accent1_2" csCatId="accent1" phldr="1"/>
      <dgm:spPr/>
    </dgm:pt>
    <dgm:pt modelId="{C5079383-DF8D-4239-9CBA-A42F922895F3}">
      <dgm:prSet phldrT="[Text]"/>
      <dgm:spPr>
        <a:solidFill>
          <a:schemeClr val="accent2">
            <a:lumMod val="50000"/>
          </a:schemeClr>
        </a:solidFill>
      </dgm:spPr>
      <dgm:t>
        <a:bodyPr/>
        <a:lstStyle/>
        <a:p>
          <a:r>
            <a:rPr lang="en-US" b="1" dirty="0">
              <a:latin typeface="Arial Narrow" panose="020B0606020202030204" pitchFamily="34" charset="0"/>
              <a:cs typeface="Calibri" pitchFamily="34" charset="0"/>
            </a:rPr>
            <a:t>Integration-Based</a:t>
          </a:r>
        </a:p>
        <a:p>
          <a:r>
            <a:rPr lang="en-US" b="0" dirty="0">
              <a:latin typeface="Arial Narrow" panose="020B0606020202030204" pitchFamily="34" charset="0"/>
              <a:cs typeface="Calibri" pitchFamily="34" charset="0"/>
            </a:rPr>
            <a:t>Customs procedures, regulations and handling of trade documentation.</a:t>
          </a:r>
        </a:p>
        <a:p>
          <a:r>
            <a:rPr lang="en-US" b="0" dirty="0">
              <a:latin typeface="Arial Narrow" panose="020B0606020202030204" pitchFamily="34" charset="0"/>
              <a:cs typeface="Calibri" pitchFamily="34" charset="0"/>
            </a:rPr>
            <a:t>Compliance to rules and regulations.</a:t>
          </a:r>
        </a:p>
      </dgm:t>
    </dgm:pt>
    <dgm:pt modelId="{FEAE2D21-5505-4A9E-B383-B17DF76F580F}" type="parTrans" cxnId="{A6C4A496-5979-47E3-B5A6-AE5E2D882F26}">
      <dgm:prSet/>
      <dgm:spPr/>
      <dgm:t>
        <a:bodyPr/>
        <a:lstStyle/>
        <a:p>
          <a:endParaRPr lang="en-US">
            <a:latin typeface="Arial Narrow" panose="020B0606020202030204" pitchFamily="34" charset="0"/>
            <a:cs typeface="Calibri" pitchFamily="34" charset="0"/>
          </a:endParaRPr>
        </a:p>
      </dgm:t>
    </dgm:pt>
    <dgm:pt modelId="{ED2580CD-BDA8-4D5C-AC9E-9ACDCE56578A}" type="sibTrans" cxnId="{A6C4A496-5979-47E3-B5A6-AE5E2D882F26}">
      <dgm:prSet/>
      <dgm:spPr/>
      <dgm:t>
        <a:bodyPr/>
        <a:lstStyle/>
        <a:p>
          <a:endParaRPr lang="en-US">
            <a:latin typeface="Arial Narrow" panose="020B0606020202030204" pitchFamily="34" charset="0"/>
            <a:cs typeface="Calibri" pitchFamily="34" charset="0"/>
          </a:endParaRPr>
        </a:p>
      </dgm:t>
    </dgm:pt>
    <dgm:pt modelId="{FCAE3975-0B34-4AAF-926D-7E9F3653D696}">
      <dgm:prSet phldrT="[Text]"/>
      <dgm:spPr>
        <a:solidFill>
          <a:schemeClr val="accent2">
            <a:lumMod val="50000"/>
          </a:schemeClr>
        </a:solidFill>
      </dgm:spPr>
      <dgm:t>
        <a:bodyPr/>
        <a:lstStyle/>
        <a:p>
          <a:r>
            <a:rPr lang="en-US" b="1" dirty="0">
              <a:latin typeface="Arial Narrow" panose="020B0606020202030204" pitchFamily="34" charset="0"/>
              <a:cs typeface="Calibri" pitchFamily="34" charset="0"/>
            </a:rPr>
            <a:t>Distribution-Based</a:t>
          </a:r>
        </a:p>
        <a:p>
          <a:r>
            <a:rPr lang="en-US" b="0" dirty="0">
              <a:latin typeface="Arial Narrow" panose="020B0606020202030204" pitchFamily="34" charset="0"/>
              <a:cs typeface="Calibri" pitchFamily="34" charset="0"/>
            </a:rPr>
            <a:t>Multimodal and intermodal freight transport systems.</a:t>
          </a:r>
        </a:p>
        <a:p>
          <a:r>
            <a:rPr lang="en-US" b="0" dirty="0">
              <a:latin typeface="Arial Narrow" panose="020B0606020202030204" pitchFamily="34" charset="0"/>
              <a:cs typeface="Calibri" pitchFamily="34" charset="0"/>
            </a:rPr>
            <a:t>Modes, infrastructures and terminals.</a:t>
          </a:r>
        </a:p>
        <a:p>
          <a:r>
            <a:rPr lang="en-US" b="0" dirty="0">
              <a:latin typeface="Arial Narrow" panose="020B0606020202030204" pitchFamily="34" charset="0"/>
              <a:cs typeface="Calibri" pitchFamily="34" charset="0"/>
            </a:rPr>
            <a:t>Physical capacity to support trade.</a:t>
          </a:r>
        </a:p>
      </dgm:t>
    </dgm:pt>
    <dgm:pt modelId="{3D3F1293-E51A-464D-96E5-25B507D20697}" type="parTrans" cxnId="{F031ACA7-9B61-4E6D-A6B9-6C0388C3AE9B}">
      <dgm:prSet/>
      <dgm:spPr/>
      <dgm:t>
        <a:bodyPr/>
        <a:lstStyle/>
        <a:p>
          <a:endParaRPr lang="en-US">
            <a:latin typeface="Arial Narrow" panose="020B0606020202030204" pitchFamily="34" charset="0"/>
            <a:cs typeface="Calibri" pitchFamily="34" charset="0"/>
          </a:endParaRPr>
        </a:p>
      </dgm:t>
    </dgm:pt>
    <dgm:pt modelId="{B1C82B95-7C32-4393-BDBA-EE82487A870F}" type="sibTrans" cxnId="{F031ACA7-9B61-4E6D-A6B9-6C0388C3AE9B}">
      <dgm:prSet/>
      <dgm:spPr/>
      <dgm:t>
        <a:bodyPr/>
        <a:lstStyle/>
        <a:p>
          <a:endParaRPr lang="en-US">
            <a:latin typeface="Arial Narrow" panose="020B0606020202030204" pitchFamily="34" charset="0"/>
            <a:cs typeface="Calibri" pitchFamily="34" charset="0"/>
          </a:endParaRPr>
        </a:p>
      </dgm:t>
    </dgm:pt>
    <dgm:pt modelId="{31F50175-4661-4E72-BDA8-3B0CF34A3A91}">
      <dgm:prSet phldrT="[Text]"/>
      <dgm:spPr>
        <a:solidFill>
          <a:schemeClr val="accent2">
            <a:lumMod val="50000"/>
          </a:schemeClr>
        </a:solidFill>
      </dgm:spPr>
      <dgm:t>
        <a:bodyPr/>
        <a:lstStyle/>
        <a:p>
          <a:r>
            <a:rPr lang="en-US" b="1" dirty="0">
              <a:latin typeface="Arial Narrow" panose="020B0606020202030204" pitchFamily="34" charset="0"/>
              <a:cs typeface="Calibri" pitchFamily="34" charset="0"/>
            </a:rPr>
            <a:t>Transactions-Based</a:t>
          </a:r>
        </a:p>
        <a:p>
          <a:r>
            <a:rPr lang="en-US" b="0" dirty="0">
              <a:latin typeface="Arial Narrow" panose="020B0606020202030204" pitchFamily="34" charset="0"/>
              <a:cs typeface="Calibri" pitchFamily="34" charset="0"/>
            </a:rPr>
            <a:t>Banking, finance and insurance activities where accounts can be settled.</a:t>
          </a:r>
        </a:p>
        <a:p>
          <a:r>
            <a:rPr lang="en-US" b="0" dirty="0">
              <a:latin typeface="Arial Narrow" panose="020B0606020202030204" pitchFamily="34" charset="0"/>
              <a:cs typeface="Calibri" pitchFamily="34" charset="0"/>
            </a:rPr>
            <a:t>Setting transactions and receiving compensation.</a:t>
          </a:r>
        </a:p>
      </dgm:t>
    </dgm:pt>
    <dgm:pt modelId="{FB107A8D-2F26-4C89-8ED5-E850CB02F1C4}" type="parTrans" cxnId="{2512A720-2362-42EB-B03B-F489AA35E488}">
      <dgm:prSet/>
      <dgm:spPr/>
      <dgm:t>
        <a:bodyPr/>
        <a:lstStyle/>
        <a:p>
          <a:endParaRPr lang="en-US">
            <a:latin typeface="Arial Narrow" panose="020B0606020202030204" pitchFamily="34" charset="0"/>
            <a:cs typeface="Calibri" pitchFamily="34" charset="0"/>
          </a:endParaRPr>
        </a:p>
      </dgm:t>
    </dgm:pt>
    <dgm:pt modelId="{DCAE90E7-C9FB-4FFF-9296-DCB505D112DF}" type="sibTrans" cxnId="{2512A720-2362-42EB-B03B-F489AA35E488}">
      <dgm:prSet/>
      <dgm:spPr/>
      <dgm:t>
        <a:bodyPr/>
        <a:lstStyle/>
        <a:p>
          <a:endParaRPr lang="en-US">
            <a:latin typeface="Arial Narrow" panose="020B0606020202030204" pitchFamily="34" charset="0"/>
            <a:cs typeface="Calibri" pitchFamily="34" charset="0"/>
          </a:endParaRPr>
        </a:p>
      </dgm:t>
    </dgm:pt>
    <dgm:pt modelId="{20735FD8-D4A0-425C-B324-B58E39E49210}" type="pres">
      <dgm:prSet presAssocID="{472391B0-162D-436A-91C3-C2F4605FDA92}" presName="Name0" presStyleCnt="0">
        <dgm:presLayoutVars>
          <dgm:dir/>
          <dgm:resizeHandles val="exact"/>
        </dgm:presLayoutVars>
      </dgm:prSet>
      <dgm:spPr/>
    </dgm:pt>
    <dgm:pt modelId="{B0F05F48-65B1-45F4-9B10-54B416641382}" type="pres">
      <dgm:prSet presAssocID="{472391B0-162D-436A-91C3-C2F4605FDA92}" presName="bkgdShp" presStyleLbl="alignAccFollowNode1" presStyleIdx="0" presStyleCnt="1" custScaleY="86944"/>
      <dgm:spPr/>
    </dgm:pt>
    <dgm:pt modelId="{F9667C7F-C31A-48C0-B01D-D8E85675C2FA}" type="pres">
      <dgm:prSet presAssocID="{472391B0-162D-436A-91C3-C2F4605FDA92}" presName="linComp" presStyleCnt="0"/>
      <dgm:spPr/>
    </dgm:pt>
    <dgm:pt modelId="{DF0B4BAC-2DA8-419B-90DD-D9E353B211E1}" type="pres">
      <dgm:prSet presAssocID="{C5079383-DF8D-4239-9CBA-A42F922895F3}" presName="compNode" presStyleCnt="0"/>
      <dgm:spPr/>
    </dgm:pt>
    <dgm:pt modelId="{3BEC06C7-59C9-46F6-BC0B-63AE0FC0DBD0}" type="pres">
      <dgm:prSet presAssocID="{C5079383-DF8D-4239-9CBA-A42F922895F3}" presName="node" presStyleLbl="node1" presStyleIdx="0" presStyleCnt="3" custScaleY="104252">
        <dgm:presLayoutVars>
          <dgm:bulletEnabled val="1"/>
        </dgm:presLayoutVars>
      </dgm:prSet>
      <dgm:spPr/>
    </dgm:pt>
    <dgm:pt modelId="{0846FD1E-C43E-4900-9130-087442D325B4}" type="pres">
      <dgm:prSet presAssocID="{C5079383-DF8D-4239-9CBA-A42F922895F3}" presName="invisiNode" presStyleLbl="node1" presStyleIdx="0" presStyleCnt="3"/>
      <dgm:spPr/>
    </dgm:pt>
    <dgm:pt modelId="{9B7F3E7E-093F-451F-AE0F-C90D51BA4EAF}" type="pres">
      <dgm:prSet presAssocID="{C5079383-DF8D-4239-9CBA-A42F922895F3}" presName="imagNode" presStyleLbl="fgImgPlace1" presStyleIdx="0" presStyleCnt="3" custScaleY="90875"/>
      <dgm:spPr>
        <a:blipFill rotWithShape="1">
          <a:blip xmlns:r="http://schemas.openxmlformats.org/officeDocument/2006/relationships" r:embed="rId1">
            <a:duotone>
              <a:prstClr val="black"/>
              <a:schemeClr val="accent2">
                <a:tint val="45000"/>
                <a:satMod val="400000"/>
              </a:schemeClr>
            </a:duotone>
          </a:blip>
          <a:stretch>
            <a:fillRect/>
          </a:stretch>
        </a:blipFill>
      </dgm:spPr>
    </dgm:pt>
    <dgm:pt modelId="{ADD81F47-B36C-4B5C-BA3A-FD6ED1B575D8}" type="pres">
      <dgm:prSet presAssocID="{ED2580CD-BDA8-4D5C-AC9E-9ACDCE56578A}" presName="sibTrans" presStyleLbl="sibTrans2D1" presStyleIdx="0" presStyleCnt="0"/>
      <dgm:spPr/>
    </dgm:pt>
    <dgm:pt modelId="{018BD5B9-D09C-4433-AFC9-B7FA3243C146}" type="pres">
      <dgm:prSet presAssocID="{FCAE3975-0B34-4AAF-926D-7E9F3653D696}" presName="compNode" presStyleCnt="0"/>
      <dgm:spPr/>
    </dgm:pt>
    <dgm:pt modelId="{FEC4F667-AA1C-434C-8D7E-68832B95FE75}" type="pres">
      <dgm:prSet presAssocID="{FCAE3975-0B34-4AAF-926D-7E9F3653D696}" presName="node" presStyleLbl="node1" presStyleIdx="1" presStyleCnt="3" custScaleY="104252">
        <dgm:presLayoutVars>
          <dgm:bulletEnabled val="1"/>
        </dgm:presLayoutVars>
      </dgm:prSet>
      <dgm:spPr/>
    </dgm:pt>
    <dgm:pt modelId="{BEF3E203-7516-48A2-BF41-A66497DAEE19}" type="pres">
      <dgm:prSet presAssocID="{FCAE3975-0B34-4AAF-926D-7E9F3653D696}" presName="invisiNode" presStyleLbl="node1" presStyleIdx="1" presStyleCnt="3"/>
      <dgm:spPr/>
    </dgm:pt>
    <dgm:pt modelId="{1766B470-6532-41AD-B48A-4FFDCD868459}" type="pres">
      <dgm:prSet presAssocID="{FCAE3975-0B34-4AAF-926D-7E9F3653D696}" presName="imagNode" presStyleLbl="fgImgPlace1" presStyleIdx="1" presStyleCnt="3" custScaleY="90875"/>
      <dgm:spPr>
        <a:blipFill rotWithShape="1">
          <a:blip xmlns:r="http://schemas.openxmlformats.org/officeDocument/2006/relationships" r:embed="rId2">
            <a:duotone>
              <a:prstClr val="black"/>
              <a:schemeClr val="accent2">
                <a:tint val="45000"/>
                <a:satMod val="400000"/>
              </a:schemeClr>
            </a:duotone>
          </a:blip>
          <a:stretch>
            <a:fillRect/>
          </a:stretch>
        </a:blipFill>
      </dgm:spPr>
    </dgm:pt>
    <dgm:pt modelId="{F433C136-3314-4957-B070-EFEDA7893204}" type="pres">
      <dgm:prSet presAssocID="{B1C82B95-7C32-4393-BDBA-EE82487A870F}" presName="sibTrans" presStyleLbl="sibTrans2D1" presStyleIdx="0" presStyleCnt="0"/>
      <dgm:spPr/>
    </dgm:pt>
    <dgm:pt modelId="{4FA2616A-48B8-47E0-B710-8633D657CB6C}" type="pres">
      <dgm:prSet presAssocID="{31F50175-4661-4E72-BDA8-3B0CF34A3A91}" presName="compNode" presStyleCnt="0"/>
      <dgm:spPr/>
    </dgm:pt>
    <dgm:pt modelId="{1CCE664E-E115-4A68-8A27-222992D48343}" type="pres">
      <dgm:prSet presAssocID="{31F50175-4661-4E72-BDA8-3B0CF34A3A91}" presName="node" presStyleLbl="node1" presStyleIdx="2" presStyleCnt="3" custScaleY="104252">
        <dgm:presLayoutVars>
          <dgm:bulletEnabled val="1"/>
        </dgm:presLayoutVars>
      </dgm:prSet>
      <dgm:spPr/>
    </dgm:pt>
    <dgm:pt modelId="{66FF829D-B741-4A55-A2A2-B6F10133ED00}" type="pres">
      <dgm:prSet presAssocID="{31F50175-4661-4E72-BDA8-3B0CF34A3A91}" presName="invisiNode" presStyleLbl="node1" presStyleIdx="2" presStyleCnt="3"/>
      <dgm:spPr/>
    </dgm:pt>
    <dgm:pt modelId="{E04E4184-CB9A-4B07-95C0-260BDACF3072}" type="pres">
      <dgm:prSet presAssocID="{31F50175-4661-4E72-BDA8-3B0CF34A3A91}" presName="imagNode" presStyleLbl="fgImgPlace1" presStyleIdx="2" presStyleCnt="3" custScaleY="90875"/>
      <dgm:spPr>
        <a:blipFill rotWithShape="1">
          <a:blip xmlns:r="http://schemas.openxmlformats.org/officeDocument/2006/relationships" r:embed="rId3" cstate="email">
            <a:duotone>
              <a:prstClr val="black"/>
              <a:schemeClr val="accent2">
                <a:tint val="45000"/>
                <a:satMod val="400000"/>
              </a:schemeClr>
            </a:duotone>
            <a:extLst>
              <a:ext uri="{28A0092B-C50C-407E-A947-70E740481C1C}">
                <a14:useLocalDpi xmlns:a14="http://schemas.microsoft.com/office/drawing/2010/main"/>
              </a:ext>
            </a:extLst>
          </a:blip>
          <a:stretch>
            <a:fillRect/>
          </a:stretch>
        </a:blipFill>
      </dgm:spPr>
    </dgm:pt>
  </dgm:ptLst>
  <dgm:cxnLst>
    <dgm:cxn modelId="{FA41361B-CDD7-4AD3-9CFA-CCBD11EF362A}" type="presOf" srcId="{472391B0-162D-436A-91C3-C2F4605FDA92}" destId="{20735FD8-D4A0-425C-B324-B58E39E49210}" srcOrd="0" destOrd="0" presId="urn:microsoft.com/office/officeart/2005/8/layout/pList2"/>
    <dgm:cxn modelId="{2512A720-2362-42EB-B03B-F489AA35E488}" srcId="{472391B0-162D-436A-91C3-C2F4605FDA92}" destId="{31F50175-4661-4E72-BDA8-3B0CF34A3A91}" srcOrd="2" destOrd="0" parTransId="{FB107A8D-2F26-4C89-8ED5-E850CB02F1C4}" sibTransId="{DCAE90E7-C9FB-4FFF-9296-DCB505D112DF}"/>
    <dgm:cxn modelId="{4EF3CF3F-B6E1-4E49-B4BF-600ED2467FD3}" type="presOf" srcId="{FCAE3975-0B34-4AAF-926D-7E9F3653D696}" destId="{FEC4F667-AA1C-434C-8D7E-68832B95FE75}" srcOrd="0" destOrd="0" presId="urn:microsoft.com/office/officeart/2005/8/layout/pList2"/>
    <dgm:cxn modelId="{ADADE743-A908-42F3-AEB8-B0BD40353A0E}" type="presOf" srcId="{31F50175-4661-4E72-BDA8-3B0CF34A3A91}" destId="{1CCE664E-E115-4A68-8A27-222992D48343}" srcOrd="0" destOrd="0" presId="urn:microsoft.com/office/officeart/2005/8/layout/pList2"/>
    <dgm:cxn modelId="{89150B55-4366-4CA1-AB68-7270E4CC11CD}" type="presOf" srcId="{C5079383-DF8D-4239-9CBA-A42F922895F3}" destId="{3BEC06C7-59C9-46F6-BC0B-63AE0FC0DBD0}" srcOrd="0" destOrd="0" presId="urn:microsoft.com/office/officeart/2005/8/layout/pList2"/>
    <dgm:cxn modelId="{A6C4A496-5979-47E3-B5A6-AE5E2D882F26}" srcId="{472391B0-162D-436A-91C3-C2F4605FDA92}" destId="{C5079383-DF8D-4239-9CBA-A42F922895F3}" srcOrd="0" destOrd="0" parTransId="{FEAE2D21-5505-4A9E-B383-B17DF76F580F}" sibTransId="{ED2580CD-BDA8-4D5C-AC9E-9ACDCE56578A}"/>
    <dgm:cxn modelId="{F031ACA7-9B61-4E6D-A6B9-6C0388C3AE9B}" srcId="{472391B0-162D-436A-91C3-C2F4605FDA92}" destId="{FCAE3975-0B34-4AAF-926D-7E9F3653D696}" srcOrd="1" destOrd="0" parTransId="{3D3F1293-E51A-464D-96E5-25B507D20697}" sibTransId="{B1C82B95-7C32-4393-BDBA-EE82487A870F}"/>
    <dgm:cxn modelId="{A33F44AB-ACAE-46B9-8CC6-D97D9A478542}" type="presOf" srcId="{ED2580CD-BDA8-4D5C-AC9E-9ACDCE56578A}" destId="{ADD81F47-B36C-4B5C-BA3A-FD6ED1B575D8}" srcOrd="0" destOrd="0" presId="urn:microsoft.com/office/officeart/2005/8/layout/pList2"/>
    <dgm:cxn modelId="{BCA01FDF-C951-425B-ACA0-322244CDBE1E}" type="presOf" srcId="{B1C82B95-7C32-4393-BDBA-EE82487A870F}" destId="{F433C136-3314-4957-B070-EFEDA7893204}" srcOrd="0" destOrd="0" presId="urn:microsoft.com/office/officeart/2005/8/layout/pList2"/>
    <dgm:cxn modelId="{369F8C0B-1047-46C5-87D4-D5A2FB4765A5}" type="presParOf" srcId="{20735FD8-D4A0-425C-B324-B58E39E49210}" destId="{B0F05F48-65B1-45F4-9B10-54B416641382}" srcOrd="0" destOrd="0" presId="urn:microsoft.com/office/officeart/2005/8/layout/pList2"/>
    <dgm:cxn modelId="{9B15346D-37A2-49BB-9145-62C6F7642963}" type="presParOf" srcId="{20735FD8-D4A0-425C-B324-B58E39E49210}" destId="{F9667C7F-C31A-48C0-B01D-D8E85675C2FA}" srcOrd="1" destOrd="0" presId="urn:microsoft.com/office/officeart/2005/8/layout/pList2"/>
    <dgm:cxn modelId="{F252F866-5A50-4E2E-8AC9-6ABE05F33190}" type="presParOf" srcId="{F9667C7F-C31A-48C0-B01D-D8E85675C2FA}" destId="{DF0B4BAC-2DA8-419B-90DD-D9E353B211E1}" srcOrd="0" destOrd="0" presId="urn:microsoft.com/office/officeart/2005/8/layout/pList2"/>
    <dgm:cxn modelId="{2CD29B00-030F-4873-AFA8-5F4BE92BE260}" type="presParOf" srcId="{DF0B4BAC-2DA8-419B-90DD-D9E353B211E1}" destId="{3BEC06C7-59C9-46F6-BC0B-63AE0FC0DBD0}" srcOrd="0" destOrd="0" presId="urn:microsoft.com/office/officeart/2005/8/layout/pList2"/>
    <dgm:cxn modelId="{FFA5CDDD-819C-476B-AD1E-656380D0E366}" type="presParOf" srcId="{DF0B4BAC-2DA8-419B-90DD-D9E353B211E1}" destId="{0846FD1E-C43E-4900-9130-087442D325B4}" srcOrd="1" destOrd="0" presId="urn:microsoft.com/office/officeart/2005/8/layout/pList2"/>
    <dgm:cxn modelId="{542B52E8-DDE4-4A87-B8B9-342646EE3903}" type="presParOf" srcId="{DF0B4BAC-2DA8-419B-90DD-D9E353B211E1}" destId="{9B7F3E7E-093F-451F-AE0F-C90D51BA4EAF}" srcOrd="2" destOrd="0" presId="urn:microsoft.com/office/officeart/2005/8/layout/pList2"/>
    <dgm:cxn modelId="{2CEFF7A9-E040-4D0C-96FB-F435DD7FDB66}" type="presParOf" srcId="{F9667C7F-C31A-48C0-B01D-D8E85675C2FA}" destId="{ADD81F47-B36C-4B5C-BA3A-FD6ED1B575D8}" srcOrd="1" destOrd="0" presId="urn:microsoft.com/office/officeart/2005/8/layout/pList2"/>
    <dgm:cxn modelId="{1CD5D81C-7F42-4835-8948-F50326043220}" type="presParOf" srcId="{F9667C7F-C31A-48C0-B01D-D8E85675C2FA}" destId="{018BD5B9-D09C-4433-AFC9-B7FA3243C146}" srcOrd="2" destOrd="0" presId="urn:microsoft.com/office/officeart/2005/8/layout/pList2"/>
    <dgm:cxn modelId="{603DD0F7-EE98-4248-9312-BE125F324051}" type="presParOf" srcId="{018BD5B9-D09C-4433-AFC9-B7FA3243C146}" destId="{FEC4F667-AA1C-434C-8D7E-68832B95FE75}" srcOrd="0" destOrd="0" presId="urn:microsoft.com/office/officeart/2005/8/layout/pList2"/>
    <dgm:cxn modelId="{8561F730-1251-4FEA-826B-3B011C353597}" type="presParOf" srcId="{018BD5B9-D09C-4433-AFC9-B7FA3243C146}" destId="{BEF3E203-7516-48A2-BF41-A66497DAEE19}" srcOrd="1" destOrd="0" presId="urn:microsoft.com/office/officeart/2005/8/layout/pList2"/>
    <dgm:cxn modelId="{34B585EF-7895-4289-842F-AF114540FB79}" type="presParOf" srcId="{018BD5B9-D09C-4433-AFC9-B7FA3243C146}" destId="{1766B470-6532-41AD-B48A-4FFDCD868459}" srcOrd="2" destOrd="0" presId="urn:microsoft.com/office/officeart/2005/8/layout/pList2"/>
    <dgm:cxn modelId="{85E117A0-0CC4-4F17-AA55-7622433E4E3F}" type="presParOf" srcId="{F9667C7F-C31A-48C0-B01D-D8E85675C2FA}" destId="{F433C136-3314-4957-B070-EFEDA7893204}" srcOrd="3" destOrd="0" presId="urn:microsoft.com/office/officeart/2005/8/layout/pList2"/>
    <dgm:cxn modelId="{FE214948-A766-4259-801B-3A09D8C4DCE9}" type="presParOf" srcId="{F9667C7F-C31A-48C0-B01D-D8E85675C2FA}" destId="{4FA2616A-48B8-47E0-B710-8633D657CB6C}" srcOrd="4" destOrd="0" presId="urn:microsoft.com/office/officeart/2005/8/layout/pList2"/>
    <dgm:cxn modelId="{40A7E4F3-FD95-46B3-B95A-AF17B2FB6C8C}" type="presParOf" srcId="{4FA2616A-48B8-47E0-B710-8633D657CB6C}" destId="{1CCE664E-E115-4A68-8A27-222992D48343}" srcOrd="0" destOrd="0" presId="urn:microsoft.com/office/officeart/2005/8/layout/pList2"/>
    <dgm:cxn modelId="{AFC99F5F-9146-4705-955A-C10C29297203}" type="presParOf" srcId="{4FA2616A-48B8-47E0-B710-8633D657CB6C}" destId="{66FF829D-B741-4A55-A2A2-B6F10133ED00}" srcOrd="1" destOrd="0" presId="urn:microsoft.com/office/officeart/2005/8/layout/pList2"/>
    <dgm:cxn modelId="{27B85768-084D-472F-A9DD-ECAE7B37E96F}" type="presParOf" srcId="{4FA2616A-48B8-47E0-B710-8633D657CB6C}" destId="{E04E4184-CB9A-4B07-95C0-260BDACF3072}" srcOrd="2" destOrd="0" presId="urn:microsoft.com/office/officeart/2005/8/layout/p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A01BA52-C8D7-488C-A477-5C53EFCA0F0B}" type="doc">
      <dgm:prSet loTypeId="urn:microsoft.com/office/officeart/2005/8/layout/cycle1" loCatId="cycle" qsTypeId="urn:microsoft.com/office/officeart/2005/8/quickstyle/simple1" qsCatId="simple" csTypeId="urn:microsoft.com/office/officeart/2005/8/colors/accent2_3" csCatId="accent2" phldr="1"/>
      <dgm:spPr/>
      <dgm:t>
        <a:bodyPr/>
        <a:lstStyle/>
        <a:p>
          <a:endParaRPr lang="en-US"/>
        </a:p>
      </dgm:t>
    </dgm:pt>
    <dgm:pt modelId="{6B810F77-63F3-4662-9D24-04A8D7F3BEB0}">
      <dgm:prSet phldrT="[Text]"/>
      <dgm:spPr/>
      <dgm:t>
        <a:bodyPr/>
        <a:lstStyle/>
        <a:p>
          <a:r>
            <a:rPr lang="en-US" dirty="0">
              <a:latin typeface="Arial Narrow" panose="020B0606020202030204" pitchFamily="34" charset="0"/>
            </a:rPr>
            <a:t>Complex procedures</a:t>
          </a:r>
        </a:p>
      </dgm:t>
    </dgm:pt>
    <dgm:pt modelId="{B9FE84A9-48C0-466E-A364-C51E627D0EC9}" type="parTrans" cxnId="{123C1ADA-7C23-4AF5-B424-87BE8BED7E93}">
      <dgm:prSet/>
      <dgm:spPr/>
      <dgm:t>
        <a:bodyPr/>
        <a:lstStyle/>
        <a:p>
          <a:endParaRPr lang="en-US">
            <a:latin typeface="Arial Narrow" panose="020B0606020202030204" pitchFamily="34" charset="0"/>
          </a:endParaRPr>
        </a:p>
      </dgm:t>
    </dgm:pt>
    <dgm:pt modelId="{A12E13B7-F799-441D-8219-7595841487E4}" type="sibTrans" cxnId="{123C1ADA-7C23-4AF5-B424-87BE8BED7E93}">
      <dgm:prSet/>
      <dgm:spPr/>
      <dgm:t>
        <a:bodyPr/>
        <a:lstStyle/>
        <a:p>
          <a:endParaRPr lang="en-US">
            <a:latin typeface="Arial Narrow" panose="020B0606020202030204" pitchFamily="34" charset="0"/>
          </a:endParaRPr>
        </a:p>
      </dgm:t>
    </dgm:pt>
    <dgm:pt modelId="{9E36E40A-F5CC-4B6C-B3AF-001A19478359}">
      <dgm:prSet phldrT="[Text]"/>
      <dgm:spPr/>
      <dgm:t>
        <a:bodyPr/>
        <a:lstStyle/>
        <a:p>
          <a:r>
            <a:rPr lang="en-US" dirty="0">
              <a:latin typeface="Arial Narrow" panose="020B0606020202030204" pitchFamily="34" charset="0"/>
            </a:rPr>
            <a:t>Regulatory burden</a:t>
          </a:r>
        </a:p>
      </dgm:t>
    </dgm:pt>
    <dgm:pt modelId="{0A89D844-4C17-463B-8202-DE8430C544A2}" type="parTrans" cxnId="{81A1D617-A87F-4490-8424-37D093D2B11B}">
      <dgm:prSet/>
      <dgm:spPr/>
      <dgm:t>
        <a:bodyPr/>
        <a:lstStyle/>
        <a:p>
          <a:endParaRPr lang="en-US">
            <a:latin typeface="Arial Narrow" panose="020B0606020202030204" pitchFamily="34" charset="0"/>
          </a:endParaRPr>
        </a:p>
      </dgm:t>
    </dgm:pt>
    <dgm:pt modelId="{FB102D95-7363-43A3-8E65-3CA672470FC4}" type="sibTrans" cxnId="{81A1D617-A87F-4490-8424-37D093D2B11B}">
      <dgm:prSet/>
      <dgm:spPr/>
      <dgm:t>
        <a:bodyPr/>
        <a:lstStyle/>
        <a:p>
          <a:endParaRPr lang="en-US">
            <a:latin typeface="Arial Narrow" panose="020B0606020202030204" pitchFamily="34" charset="0"/>
          </a:endParaRPr>
        </a:p>
      </dgm:t>
    </dgm:pt>
    <dgm:pt modelId="{31FE743B-8E01-492C-B437-75DD5CE58301}">
      <dgm:prSet phldrT="[Text]"/>
      <dgm:spPr/>
      <dgm:t>
        <a:bodyPr/>
        <a:lstStyle/>
        <a:p>
          <a:r>
            <a:rPr lang="en-US" dirty="0">
              <a:latin typeface="Arial Narrow" panose="020B0606020202030204" pitchFamily="34" charset="0"/>
            </a:rPr>
            <a:t>Lack of market forces</a:t>
          </a:r>
        </a:p>
      </dgm:t>
    </dgm:pt>
    <dgm:pt modelId="{CC274277-BDEA-4ABC-BEDE-F6FD0A37F821}" type="parTrans" cxnId="{E636DF12-887B-4E45-974A-645FCE7CD1DF}">
      <dgm:prSet/>
      <dgm:spPr/>
      <dgm:t>
        <a:bodyPr/>
        <a:lstStyle/>
        <a:p>
          <a:endParaRPr lang="en-US">
            <a:latin typeface="Arial Narrow" panose="020B0606020202030204" pitchFamily="34" charset="0"/>
          </a:endParaRPr>
        </a:p>
      </dgm:t>
    </dgm:pt>
    <dgm:pt modelId="{AEF07A60-DF4D-43B8-8F5D-15AC578ED9CC}" type="sibTrans" cxnId="{E636DF12-887B-4E45-974A-645FCE7CD1DF}">
      <dgm:prSet/>
      <dgm:spPr/>
      <dgm:t>
        <a:bodyPr/>
        <a:lstStyle/>
        <a:p>
          <a:endParaRPr lang="en-US">
            <a:latin typeface="Arial Narrow" panose="020B0606020202030204" pitchFamily="34" charset="0"/>
          </a:endParaRPr>
        </a:p>
      </dgm:t>
    </dgm:pt>
    <dgm:pt modelId="{F54E4A66-BB61-422E-BC04-EA8CD9B22FE8}">
      <dgm:prSet phldrT="[Text]"/>
      <dgm:spPr/>
      <dgm:t>
        <a:bodyPr/>
        <a:lstStyle/>
        <a:p>
          <a:r>
            <a:rPr lang="en-US" dirty="0">
              <a:latin typeface="Arial Narrow" panose="020B0606020202030204" pitchFamily="34" charset="0"/>
            </a:rPr>
            <a:t>Limited incentive to invest</a:t>
          </a:r>
        </a:p>
      </dgm:t>
    </dgm:pt>
    <dgm:pt modelId="{947D6117-40AF-4F9C-8C49-CBF5DAF38F4C}" type="parTrans" cxnId="{A6BF34F4-BCE6-4287-9D04-3A6F7EAADF9B}">
      <dgm:prSet/>
      <dgm:spPr/>
      <dgm:t>
        <a:bodyPr/>
        <a:lstStyle/>
        <a:p>
          <a:endParaRPr lang="en-US">
            <a:latin typeface="Arial Narrow" panose="020B0606020202030204" pitchFamily="34" charset="0"/>
          </a:endParaRPr>
        </a:p>
      </dgm:t>
    </dgm:pt>
    <dgm:pt modelId="{ACC1EAEB-CFB6-4FF1-9FCC-D97CAD46B80F}" type="sibTrans" cxnId="{A6BF34F4-BCE6-4287-9D04-3A6F7EAADF9B}">
      <dgm:prSet/>
      <dgm:spPr/>
      <dgm:t>
        <a:bodyPr/>
        <a:lstStyle/>
        <a:p>
          <a:endParaRPr lang="en-US">
            <a:latin typeface="Arial Narrow" panose="020B0606020202030204" pitchFamily="34" charset="0"/>
          </a:endParaRPr>
        </a:p>
      </dgm:t>
    </dgm:pt>
    <dgm:pt modelId="{1A5C5CF3-FA7B-432D-92A1-3E52290A07A6}">
      <dgm:prSet phldrT="[Text]"/>
      <dgm:spPr/>
      <dgm:t>
        <a:bodyPr/>
        <a:lstStyle/>
        <a:p>
          <a:r>
            <a:rPr lang="en-US" dirty="0">
              <a:latin typeface="Arial Narrow" panose="020B0606020202030204" pitchFamily="34" charset="0"/>
            </a:rPr>
            <a:t>Low quality services</a:t>
          </a:r>
        </a:p>
      </dgm:t>
    </dgm:pt>
    <dgm:pt modelId="{280E75CA-A23A-4D7E-9710-55BD53A52730}" type="parTrans" cxnId="{551F8B4C-7F1D-4A92-A23A-412925DF348C}">
      <dgm:prSet/>
      <dgm:spPr/>
      <dgm:t>
        <a:bodyPr/>
        <a:lstStyle/>
        <a:p>
          <a:endParaRPr lang="en-US">
            <a:latin typeface="Arial Narrow" panose="020B0606020202030204" pitchFamily="34" charset="0"/>
          </a:endParaRPr>
        </a:p>
      </dgm:t>
    </dgm:pt>
    <dgm:pt modelId="{1E4F273B-E06B-4E78-9B8F-0A90ED443AE2}" type="sibTrans" cxnId="{551F8B4C-7F1D-4A92-A23A-412925DF348C}">
      <dgm:prSet/>
      <dgm:spPr/>
      <dgm:t>
        <a:bodyPr/>
        <a:lstStyle/>
        <a:p>
          <a:endParaRPr lang="en-US">
            <a:latin typeface="Arial Narrow" panose="020B0606020202030204" pitchFamily="34" charset="0"/>
          </a:endParaRPr>
        </a:p>
      </dgm:t>
    </dgm:pt>
    <dgm:pt modelId="{4D639BE0-83D9-44B4-862B-01C234FDC91C}" type="pres">
      <dgm:prSet presAssocID="{BA01BA52-C8D7-488C-A477-5C53EFCA0F0B}" presName="cycle" presStyleCnt="0">
        <dgm:presLayoutVars>
          <dgm:dir/>
          <dgm:resizeHandles val="exact"/>
        </dgm:presLayoutVars>
      </dgm:prSet>
      <dgm:spPr/>
    </dgm:pt>
    <dgm:pt modelId="{BD4562F6-9DAD-4310-A763-733F2873092B}" type="pres">
      <dgm:prSet presAssocID="{6B810F77-63F3-4662-9D24-04A8D7F3BEB0}" presName="dummy" presStyleCnt="0"/>
      <dgm:spPr/>
    </dgm:pt>
    <dgm:pt modelId="{5EEB7343-C9A4-4D9E-9B2F-CE9F5D67A368}" type="pres">
      <dgm:prSet presAssocID="{6B810F77-63F3-4662-9D24-04A8D7F3BEB0}" presName="node" presStyleLbl="revTx" presStyleIdx="0" presStyleCnt="5">
        <dgm:presLayoutVars>
          <dgm:bulletEnabled val="1"/>
        </dgm:presLayoutVars>
      </dgm:prSet>
      <dgm:spPr/>
    </dgm:pt>
    <dgm:pt modelId="{69D267F8-A28A-4705-8419-F0F358E7D703}" type="pres">
      <dgm:prSet presAssocID="{A12E13B7-F799-441D-8219-7595841487E4}" presName="sibTrans" presStyleLbl="node1" presStyleIdx="0" presStyleCnt="5"/>
      <dgm:spPr/>
    </dgm:pt>
    <dgm:pt modelId="{ED9A2610-2932-4044-8815-ABBEE4D61EC9}" type="pres">
      <dgm:prSet presAssocID="{9E36E40A-F5CC-4B6C-B3AF-001A19478359}" presName="dummy" presStyleCnt="0"/>
      <dgm:spPr/>
    </dgm:pt>
    <dgm:pt modelId="{00FC5FB4-5D1A-49F6-A475-43D17F796BA6}" type="pres">
      <dgm:prSet presAssocID="{9E36E40A-F5CC-4B6C-B3AF-001A19478359}" presName="node" presStyleLbl="revTx" presStyleIdx="1" presStyleCnt="5">
        <dgm:presLayoutVars>
          <dgm:bulletEnabled val="1"/>
        </dgm:presLayoutVars>
      </dgm:prSet>
      <dgm:spPr/>
    </dgm:pt>
    <dgm:pt modelId="{627D28BA-292E-483E-BF7C-CCEAD9762097}" type="pres">
      <dgm:prSet presAssocID="{FB102D95-7363-43A3-8E65-3CA672470FC4}" presName="sibTrans" presStyleLbl="node1" presStyleIdx="1" presStyleCnt="5"/>
      <dgm:spPr/>
    </dgm:pt>
    <dgm:pt modelId="{76FB4D4A-AAF9-4BF3-B66E-D907ECD7097E}" type="pres">
      <dgm:prSet presAssocID="{31FE743B-8E01-492C-B437-75DD5CE58301}" presName="dummy" presStyleCnt="0"/>
      <dgm:spPr/>
    </dgm:pt>
    <dgm:pt modelId="{4FFF09D9-D3E2-4DC9-87DF-E384707D8225}" type="pres">
      <dgm:prSet presAssocID="{31FE743B-8E01-492C-B437-75DD5CE58301}" presName="node" presStyleLbl="revTx" presStyleIdx="2" presStyleCnt="5">
        <dgm:presLayoutVars>
          <dgm:bulletEnabled val="1"/>
        </dgm:presLayoutVars>
      </dgm:prSet>
      <dgm:spPr/>
    </dgm:pt>
    <dgm:pt modelId="{335E2C55-1898-4AFC-B2D9-EAC2E5BDF548}" type="pres">
      <dgm:prSet presAssocID="{AEF07A60-DF4D-43B8-8F5D-15AC578ED9CC}" presName="sibTrans" presStyleLbl="node1" presStyleIdx="2" presStyleCnt="5"/>
      <dgm:spPr/>
    </dgm:pt>
    <dgm:pt modelId="{763886E1-90CC-4BD7-BA7B-617DF2385597}" type="pres">
      <dgm:prSet presAssocID="{F54E4A66-BB61-422E-BC04-EA8CD9B22FE8}" presName="dummy" presStyleCnt="0"/>
      <dgm:spPr/>
    </dgm:pt>
    <dgm:pt modelId="{DA14BAD2-B639-4AF4-AD42-0F69CF441614}" type="pres">
      <dgm:prSet presAssocID="{F54E4A66-BB61-422E-BC04-EA8CD9B22FE8}" presName="node" presStyleLbl="revTx" presStyleIdx="3" presStyleCnt="5">
        <dgm:presLayoutVars>
          <dgm:bulletEnabled val="1"/>
        </dgm:presLayoutVars>
      </dgm:prSet>
      <dgm:spPr/>
    </dgm:pt>
    <dgm:pt modelId="{84153BA6-1BA8-4504-805A-3D78B580CFB0}" type="pres">
      <dgm:prSet presAssocID="{ACC1EAEB-CFB6-4FF1-9FCC-D97CAD46B80F}" presName="sibTrans" presStyleLbl="node1" presStyleIdx="3" presStyleCnt="5"/>
      <dgm:spPr/>
    </dgm:pt>
    <dgm:pt modelId="{3ED60BBC-44BD-402D-9130-D7FBC809562C}" type="pres">
      <dgm:prSet presAssocID="{1A5C5CF3-FA7B-432D-92A1-3E52290A07A6}" presName="dummy" presStyleCnt="0"/>
      <dgm:spPr/>
    </dgm:pt>
    <dgm:pt modelId="{1EA72D1C-434D-4F82-9183-B6AD9152F402}" type="pres">
      <dgm:prSet presAssocID="{1A5C5CF3-FA7B-432D-92A1-3E52290A07A6}" presName="node" presStyleLbl="revTx" presStyleIdx="4" presStyleCnt="5">
        <dgm:presLayoutVars>
          <dgm:bulletEnabled val="1"/>
        </dgm:presLayoutVars>
      </dgm:prSet>
      <dgm:spPr/>
    </dgm:pt>
    <dgm:pt modelId="{3D35086F-94E8-4955-B1D1-2184F62C8619}" type="pres">
      <dgm:prSet presAssocID="{1E4F273B-E06B-4E78-9B8F-0A90ED443AE2}" presName="sibTrans" presStyleLbl="node1" presStyleIdx="4" presStyleCnt="5"/>
      <dgm:spPr/>
    </dgm:pt>
  </dgm:ptLst>
  <dgm:cxnLst>
    <dgm:cxn modelId="{E636DF12-887B-4E45-974A-645FCE7CD1DF}" srcId="{BA01BA52-C8D7-488C-A477-5C53EFCA0F0B}" destId="{31FE743B-8E01-492C-B437-75DD5CE58301}" srcOrd="2" destOrd="0" parTransId="{CC274277-BDEA-4ABC-BEDE-F6FD0A37F821}" sibTransId="{AEF07A60-DF4D-43B8-8F5D-15AC578ED9CC}"/>
    <dgm:cxn modelId="{81A1D617-A87F-4490-8424-37D093D2B11B}" srcId="{BA01BA52-C8D7-488C-A477-5C53EFCA0F0B}" destId="{9E36E40A-F5CC-4B6C-B3AF-001A19478359}" srcOrd="1" destOrd="0" parTransId="{0A89D844-4C17-463B-8202-DE8430C544A2}" sibTransId="{FB102D95-7363-43A3-8E65-3CA672470FC4}"/>
    <dgm:cxn modelId="{830A0020-87F0-45EE-A9CB-668C497E4BC1}" type="presOf" srcId="{ACC1EAEB-CFB6-4FF1-9FCC-D97CAD46B80F}" destId="{84153BA6-1BA8-4504-805A-3D78B580CFB0}" srcOrd="0" destOrd="0" presId="urn:microsoft.com/office/officeart/2005/8/layout/cycle1"/>
    <dgm:cxn modelId="{4A518443-7A8D-4120-8523-E29D05FC3B5A}" type="presOf" srcId="{1A5C5CF3-FA7B-432D-92A1-3E52290A07A6}" destId="{1EA72D1C-434D-4F82-9183-B6AD9152F402}" srcOrd="0" destOrd="0" presId="urn:microsoft.com/office/officeart/2005/8/layout/cycle1"/>
    <dgm:cxn modelId="{15BCAD66-20F8-4862-9325-995A8E3FEBAD}" type="presOf" srcId="{AEF07A60-DF4D-43B8-8F5D-15AC578ED9CC}" destId="{335E2C55-1898-4AFC-B2D9-EAC2E5BDF548}" srcOrd="0" destOrd="0" presId="urn:microsoft.com/office/officeart/2005/8/layout/cycle1"/>
    <dgm:cxn modelId="{922EAC67-BB49-4EFA-982F-7759D425CE31}" type="presOf" srcId="{A12E13B7-F799-441D-8219-7595841487E4}" destId="{69D267F8-A28A-4705-8419-F0F358E7D703}" srcOrd="0" destOrd="0" presId="urn:microsoft.com/office/officeart/2005/8/layout/cycle1"/>
    <dgm:cxn modelId="{551F8B4C-7F1D-4A92-A23A-412925DF348C}" srcId="{BA01BA52-C8D7-488C-A477-5C53EFCA0F0B}" destId="{1A5C5CF3-FA7B-432D-92A1-3E52290A07A6}" srcOrd="4" destOrd="0" parTransId="{280E75CA-A23A-4D7E-9710-55BD53A52730}" sibTransId="{1E4F273B-E06B-4E78-9B8F-0A90ED443AE2}"/>
    <dgm:cxn modelId="{26E36178-9186-47E4-BFFC-5628B01240A7}" type="presOf" srcId="{FB102D95-7363-43A3-8E65-3CA672470FC4}" destId="{627D28BA-292E-483E-BF7C-CCEAD9762097}" srcOrd="0" destOrd="0" presId="urn:microsoft.com/office/officeart/2005/8/layout/cycle1"/>
    <dgm:cxn modelId="{FD77D77F-4BB9-4D06-984C-9AA049E741AF}" type="presOf" srcId="{9E36E40A-F5CC-4B6C-B3AF-001A19478359}" destId="{00FC5FB4-5D1A-49F6-A475-43D17F796BA6}" srcOrd="0" destOrd="0" presId="urn:microsoft.com/office/officeart/2005/8/layout/cycle1"/>
    <dgm:cxn modelId="{53A3E694-5DE2-425B-B3A8-403297D932E1}" type="presOf" srcId="{BA01BA52-C8D7-488C-A477-5C53EFCA0F0B}" destId="{4D639BE0-83D9-44B4-862B-01C234FDC91C}" srcOrd="0" destOrd="0" presId="urn:microsoft.com/office/officeart/2005/8/layout/cycle1"/>
    <dgm:cxn modelId="{E27560A5-0FF9-4F76-BF29-08B48215C66F}" type="presOf" srcId="{1E4F273B-E06B-4E78-9B8F-0A90ED443AE2}" destId="{3D35086F-94E8-4955-B1D1-2184F62C8619}" srcOrd="0" destOrd="0" presId="urn:microsoft.com/office/officeart/2005/8/layout/cycle1"/>
    <dgm:cxn modelId="{4E0B41AE-C982-4906-8FC7-602825956AA3}" type="presOf" srcId="{F54E4A66-BB61-422E-BC04-EA8CD9B22FE8}" destId="{DA14BAD2-B639-4AF4-AD42-0F69CF441614}" srcOrd="0" destOrd="0" presId="urn:microsoft.com/office/officeart/2005/8/layout/cycle1"/>
    <dgm:cxn modelId="{123C1ADA-7C23-4AF5-B424-87BE8BED7E93}" srcId="{BA01BA52-C8D7-488C-A477-5C53EFCA0F0B}" destId="{6B810F77-63F3-4662-9D24-04A8D7F3BEB0}" srcOrd="0" destOrd="0" parTransId="{B9FE84A9-48C0-466E-A364-C51E627D0EC9}" sibTransId="{A12E13B7-F799-441D-8219-7595841487E4}"/>
    <dgm:cxn modelId="{68FD96E7-E2CE-4CA5-846D-840BD78CB198}" type="presOf" srcId="{6B810F77-63F3-4662-9D24-04A8D7F3BEB0}" destId="{5EEB7343-C9A4-4D9E-9B2F-CE9F5D67A368}" srcOrd="0" destOrd="0" presId="urn:microsoft.com/office/officeart/2005/8/layout/cycle1"/>
    <dgm:cxn modelId="{BB5C21F2-EC72-4862-AE49-B142D56D5A23}" type="presOf" srcId="{31FE743B-8E01-492C-B437-75DD5CE58301}" destId="{4FFF09D9-D3E2-4DC9-87DF-E384707D8225}" srcOrd="0" destOrd="0" presId="urn:microsoft.com/office/officeart/2005/8/layout/cycle1"/>
    <dgm:cxn modelId="{A6BF34F4-BCE6-4287-9D04-3A6F7EAADF9B}" srcId="{BA01BA52-C8D7-488C-A477-5C53EFCA0F0B}" destId="{F54E4A66-BB61-422E-BC04-EA8CD9B22FE8}" srcOrd="3" destOrd="0" parTransId="{947D6117-40AF-4F9C-8C49-CBF5DAF38F4C}" sibTransId="{ACC1EAEB-CFB6-4FF1-9FCC-D97CAD46B80F}"/>
    <dgm:cxn modelId="{AD2FE2D3-C9F4-48A3-B9C5-47E163003194}" type="presParOf" srcId="{4D639BE0-83D9-44B4-862B-01C234FDC91C}" destId="{BD4562F6-9DAD-4310-A763-733F2873092B}" srcOrd="0" destOrd="0" presId="urn:microsoft.com/office/officeart/2005/8/layout/cycle1"/>
    <dgm:cxn modelId="{2DEFA2F5-9A80-47E4-A6B9-C1D6514C80D4}" type="presParOf" srcId="{4D639BE0-83D9-44B4-862B-01C234FDC91C}" destId="{5EEB7343-C9A4-4D9E-9B2F-CE9F5D67A368}" srcOrd="1" destOrd="0" presId="urn:microsoft.com/office/officeart/2005/8/layout/cycle1"/>
    <dgm:cxn modelId="{59A7BB0B-5A05-4B4C-A384-AB28FD39420B}" type="presParOf" srcId="{4D639BE0-83D9-44B4-862B-01C234FDC91C}" destId="{69D267F8-A28A-4705-8419-F0F358E7D703}" srcOrd="2" destOrd="0" presId="urn:microsoft.com/office/officeart/2005/8/layout/cycle1"/>
    <dgm:cxn modelId="{5E5603BD-2C1A-4ABC-9479-504F6E82566A}" type="presParOf" srcId="{4D639BE0-83D9-44B4-862B-01C234FDC91C}" destId="{ED9A2610-2932-4044-8815-ABBEE4D61EC9}" srcOrd="3" destOrd="0" presId="urn:microsoft.com/office/officeart/2005/8/layout/cycle1"/>
    <dgm:cxn modelId="{B9FB0036-7F52-4B0F-AF2B-CFE95967E949}" type="presParOf" srcId="{4D639BE0-83D9-44B4-862B-01C234FDC91C}" destId="{00FC5FB4-5D1A-49F6-A475-43D17F796BA6}" srcOrd="4" destOrd="0" presId="urn:microsoft.com/office/officeart/2005/8/layout/cycle1"/>
    <dgm:cxn modelId="{9A0E7379-9368-4C42-9C44-ED2B62BDA0C5}" type="presParOf" srcId="{4D639BE0-83D9-44B4-862B-01C234FDC91C}" destId="{627D28BA-292E-483E-BF7C-CCEAD9762097}" srcOrd="5" destOrd="0" presId="urn:microsoft.com/office/officeart/2005/8/layout/cycle1"/>
    <dgm:cxn modelId="{8237DDAC-A516-44FC-8F2B-0EE4BABBAEE8}" type="presParOf" srcId="{4D639BE0-83D9-44B4-862B-01C234FDC91C}" destId="{76FB4D4A-AAF9-4BF3-B66E-D907ECD7097E}" srcOrd="6" destOrd="0" presId="urn:microsoft.com/office/officeart/2005/8/layout/cycle1"/>
    <dgm:cxn modelId="{88D7BE9C-B3F8-44D5-9919-A893ACC61975}" type="presParOf" srcId="{4D639BE0-83D9-44B4-862B-01C234FDC91C}" destId="{4FFF09D9-D3E2-4DC9-87DF-E384707D8225}" srcOrd="7" destOrd="0" presId="urn:microsoft.com/office/officeart/2005/8/layout/cycle1"/>
    <dgm:cxn modelId="{22866FAC-E55E-4773-9AE1-FAF11BAAD2F0}" type="presParOf" srcId="{4D639BE0-83D9-44B4-862B-01C234FDC91C}" destId="{335E2C55-1898-4AFC-B2D9-EAC2E5BDF548}" srcOrd="8" destOrd="0" presId="urn:microsoft.com/office/officeart/2005/8/layout/cycle1"/>
    <dgm:cxn modelId="{9DFDC764-86DC-4107-AD0B-F06AB4B20CCE}" type="presParOf" srcId="{4D639BE0-83D9-44B4-862B-01C234FDC91C}" destId="{763886E1-90CC-4BD7-BA7B-617DF2385597}" srcOrd="9" destOrd="0" presId="urn:microsoft.com/office/officeart/2005/8/layout/cycle1"/>
    <dgm:cxn modelId="{01149685-D26B-4AFE-B897-6C5339E658C8}" type="presParOf" srcId="{4D639BE0-83D9-44B4-862B-01C234FDC91C}" destId="{DA14BAD2-B639-4AF4-AD42-0F69CF441614}" srcOrd="10" destOrd="0" presId="urn:microsoft.com/office/officeart/2005/8/layout/cycle1"/>
    <dgm:cxn modelId="{F44C0B15-D915-4C08-92A9-333C63AE78E6}" type="presParOf" srcId="{4D639BE0-83D9-44B4-862B-01C234FDC91C}" destId="{84153BA6-1BA8-4504-805A-3D78B580CFB0}" srcOrd="11" destOrd="0" presId="urn:microsoft.com/office/officeart/2005/8/layout/cycle1"/>
    <dgm:cxn modelId="{C27A3432-4E8D-453C-BD49-F09B85AC22A7}" type="presParOf" srcId="{4D639BE0-83D9-44B4-862B-01C234FDC91C}" destId="{3ED60BBC-44BD-402D-9130-D7FBC809562C}" srcOrd="12" destOrd="0" presId="urn:microsoft.com/office/officeart/2005/8/layout/cycle1"/>
    <dgm:cxn modelId="{D3DBA44A-5D02-4C9E-A090-92E6039D34D0}" type="presParOf" srcId="{4D639BE0-83D9-44B4-862B-01C234FDC91C}" destId="{1EA72D1C-434D-4F82-9183-B6AD9152F402}" srcOrd="13" destOrd="0" presId="urn:microsoft.com/office/officeart/2005/8/layout/cycle1"/>
    <dgm:cxn modelId="{11CCCCAE-0F3D-44C6-86CF-FAA598D9A324}" type="presParOf" srcId="{4D639BE0-83D9-44B4-862B-01C234FDC91C}" destId="{3D35086F-94E8-4955-B1D1-2184F62C8619}" srcOrd="14" destOrd="0" presId="urn:microsoft.com/office/officeart/2005/8/layout/cycle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A01BA52-C8D7-488C-A477-5C53EFCA0F0B}" type="doc">
      <dgm:prSet loTypeId="urn:microsoft.com/office/officeart/2005/8/layout/cycle1" loCatId="cycle" qsTypeId="urn:microsoft.com/office/officeart/2005/8/quickstyle/simple1" qsCatId="simple" csTypeId="urn:microsoft.com/office/officeart/2005/8/colors/accent1_3" csCatId="accent1" phldr="1"/>
      <dgm:spPr/>
      <dgm:t>
        <a:bodyPr/>
        <a:lstStyle/>
        <a:p>
          <a:endParaRPr lang="en-US"/>
        </a:p>
      </dgm:t>
    </dgm:pt>
    <dgm:pt modelId="{6B810F77-63F3-4662-9D24-04A8D7F3BEB0}">
      <dgm:prSet phldrT="[Text]"/>
      <dgm:spPr/>
      <dgm:t>
        <a:bodyPr/>
        <a:lstStyle/>
        <a:p>
          <a:r>
            <a:rPr lang="en-US" dirty="0">
              <a:latin typeface="Arial Narrow" panose="020B0606020202030204" pitchFamily="34" charset="0"/>
            </a:rPr>
            <a:t>Liberalized market</a:t>
          </a:r>
        </a:p>
      </dgm:t>
    </dgm:pt>
    <dgm:pt modelId="{B9FE84A9-48C0-466E-A364-C51E627D0EC9}" type="parTrans" cxnId="{123C1ADA-7C23-4AF5-B424-87BE8BED7E93}">
      <dgm:prSet/>
      <dgm:spPr/>
      <dgm:t>
        <a:bodyPr/>
        <a:lstStyle/>
        <a:p>
          <a:endParaRPr lang="en-US">
            <a:latin typeface="Arial Narrow" panose="020B0606020202030204" pitchFamily="34" charset="0"/>
          </a:endParaRPr>
        </a:p>
      </dgm:t>
    </dgm:pt>
    <dgm:pt modelId="{A12E13B7-F799-441D-8219-7595841487E4}" type="sibTrans" cxnId="{123C1ADA-7C23-4AF5-B424-87BE8BED7E93}">
      <dgm:prSet/>
      <dgm:spPr/>
      <dgm:t>
        <a:bodyPr/>
        <a:lstStyle/>
        <a:p>
          <a:endParaRPr lang="en-US">
            <a:latin typeface="Arial Narrow" panose="020B0606020202030204" pitchFamily="34" charset="0"/>
          </a:endParaRPr>
        </a:p>
      </dgm:t>
    </dgm:pt>
    <dgm:pt modelId="{9E36E40A-F5CC-4B6C-B3AF-001A19478359}">
      <dgm:prSet phldrT="[Text]"/>
      <dgm:spPr/>
      <dgm:t>
        <a:bodyPr/>
        <a:lstStyle/>
        <a:p>
          <a:r>
            <a:rPr lang="en-US" dirty="0">
              <a:latin typeface="Arial Narrow" panose="020B0606020202030204" pitchFamily="34" charset="0"/>
            </a:rPr>
            <a:t>Incentive to invest</a:t>
          </a:r>
        </a:p>
      </dgm:t>
    </dgm:pt>
    <dgm:pt modelId="{0A89D844-4C17-463B-8202-DE8430C544A2}" type="parTrans" cxnId="{81A1D617-A87F-4490-8424-37D093D2B11B}">
      <dgm:prSet/>
      <dgm:spPr/>
      <dgm:t>
        <a:bodyPr/>
        <a:lstStyle/>
        <a:p>
          <a:endParaRPr lang="en-US">
            <a:latin typeface="Arial Narrow" panose="020B0606020202030204" pitchFamily="34" charset="0"/>
          </a:endParaRPr>
        </a:p>
      </dgm:t>
    </dgm:pt>
    <dgm:pt modelId="{FB102D95-7363-43A3-8E65-3CA672470FC4}" type="sibTrans" cxnId="{81A1D617-A87F-4490-8424-37D093D2B11B}">
      <dgm:prSet/>
      <dgm:spPr/>
      <dgm:t>
        <a:bodyPr/>
        <a:lstStyle/>
        <a:p>
          <a:endParaRPr lang="en-US">
            <a:latin typeface="Arial Narrow" panose="020B0606020202030204" pitchFamily="34" charset="0"/>
          </a:endParaRPr>
        </a:p>
      </dgm:t>
    </dgm:pt>
    <dgm:pt modelId="{31FE743B-8E01-492C-B437-75DD5CE58301}">
      <dgm:prSet phldrT="[Text]"/>
      <dgm:spPr/>
      <dgm:t>
        <a:bodyPr/>
        <a:lstStyle/>
        <a:p>
          <a:r>
            <a:rPr lang="en-US" dirty="0">
              <a:latin typeface="Arial Narrow" panose="020B0606020202030204" pitchFamily="34" charset="0"/>
            </a:rPr>
            <a:t>Scale economies</a:t>
          </a:r>
        </a:p>
      </dgm:t>
    </dgm:pt>
    <dgm:pt modelId="{CC274277-BDEA-4ABC-BEDE-F6FD0A37F821}" type="parTrans" cxnId="{E636DF12-887B-4E45-974A-645FCE7CD1DF}">
      <dgm:prSet/>
      <dgm:spPr/>
      <dgm:t>
        <a:bodyPr/>
        <a:lstStyle/>
        <a:p>
          <a:endParaRPr lang="en-US">
            <a:latin typeface="Arial Narrow" panose="020B0606020202030204" pitchFamily="34" charset="0"/>
          </a:endParaRPr>
        </a:p>
      </dgm:t>
    </dgm:pt>
    <dgm:pt modelId="{AEF07A60-DF4D-43B8-8F5D-15AC578ED9CC}" type="sibTrans" cxnId="{E636DF12-887B-4E45-974A-645FCE7CD1DF}">
      <dgm:prSet/>
      <dgm:spPr/>
      <dgm:t>
        <a:bodyPr/>
        <a:lstStyle/>
        <a:p>
          <a:endParaRPr lang="en-US">
            <a:latin typeface="Arial Narrow" panose="020B0606020202030204" pitchFamily="34" charset="0"/>
          </a:endParaRPr>
        </a:p>
      </dgm:t>
    </dgm:pt>
    <dgm:pt modelId="{F54E4A66-BB61-422E-BC04-EA8CD9B22FE8}">
      <dgm:prSet phldrT="[Text]"/>
      <dgm:spPr/>
      <dgm:t>
        <a:bodyPr/>
        <a:lstStyle/>
        <a:p>
          <a:r>
            <a:rPr lang="en-US" dirty="0">
              <a:latin typeface="Arial Narrow" panose="020B0606020202030204" pitchFamily="34" charset="0"/>
            </a:rPr>
            <a:t>High quality services</a:t>
          </a:r>
        </a:p>
      </dgm:t>
    </dgm:pt>
    <dgm:pt modelId="{947D6117-40AF-4F9C-8C49-CBF5DAF38F4C}" type="parTrans" cxnId="{A6BF34F4-BCE6-4287-9D04-3A6F7EAADF9B}">
      <dgm:prSet/>
      <dgm:spPr/>
      <dgm:t>
        <a:bodyPr/>
        <a:lstStyle/>
        <a:p>
          <a:endParaRPr lang="en-US">
            <a:latin typeface="Arial Narrow" panose="020B0606020202030204" pitchFamily="34" charset="0"/>
          </a:endParaRPr>
        </a:p>
      </dgm:t>
    </dgm:pt>
    <dgm:pt modelId="{ACC1EAEB-CFB6-4FF1-9FCC-D97CAD46B80F}" type="sibTrans" cxnId="{A6BF34F4-BCE6-4287-9D04-3A6F7EAADF9B}">
      <dgm:prSet/>
      <dgm:spPr/>
      <dgm:t>
        <a:bodyPr/>
        <a:lstStyle/>
        <a:p>
          <a:endParaRPr lang="en-US">
            <a:latin typeface="Arial Narrow" panose="020B0606020202030204" pitchFamily="34" charset="0"/>
          </a:endParaRPr>
        </a:p>
      </dgm:t>
    </dgm:pt>
    <dgm:pt modelId="{1A5C5CF3-FA7B-432D-92A1-3E52290A07A6}">
      <dgm:prSet phldrT="[Text]"/>
      <dgm:spPr/>
      <dgm:t>
        <a:bodyPr/>
        <a:lstStyle/>
        <a:p>
          <a:r>
            <a:rPr lang="en-US" dirty="0">
              <a:latin typeface="Arial Narrow" panose="020B0606020202030204" pitchFamily="34" charset="0"/>
            </a:rPr>
            <a:t>Seamless procedures</a:t>
          </a:r>
        </a:p>
      </dgm:t>
    </dgm:pt>
    <dgm:pt modelId="{280E75CA-A23A-4D7E-9710-55BD53A52730}" type="parTrans" cxnId="{551F8B4C-7F1D-4A92-A23A-412925DF348C}">
      <dgm:prSet/>
      <dgm:spPr/>
      <dgm:t>
        <a:bodyPr/>
        <a:lstStyle/>
        <a:p>
          <a:endParaRPr lang="en-US">
            <a:latin typeface="Arial Narrow" panose="020B0606020202030204" pitchFamily="34" charset="0"/>
          </a:endParaRPr>
        </a:p>
      </dgm:t>
    </dgm:pt>
    <dgm:pt modelId="{1E4F273B-E06B-4E78-9B8F-0A90ED443AE2}" type="sibTrans" cxnId="{551F8B4C-7F1D-4A92-A23A-412925DF348C}">
      <dgm:prSet/>
      <dgm:spPr/>
      <dgm:t>
        <a:bodyPr/>
        <a:lstStyle/>
        <a:p>
          <a:endParaRPr lang="en-US">
            <a:latin typeface="Arial Narrow" panose="020B0606020202030204" pitchFamily="34" charset="0"/>
          </a:endParaRPr>
        </a:p>
      </dgm:t>
    </dgm:pt>
    <dgm:pt modelId="{4D639BE0-83D9-44B4-862B-01C234FDC91C}" type="pres">
      <dgm:prSet presAssocID="{BA01BA52-C8D7-488C-A477-5C53EFCA0F0B}" presName="cycle" presStyleCnt="0">
        <dgm:presLayoutVars>
          <dgm:dir/>
          <dgm:resizeHandles val="exact"/>
        </dgm:presLayoutVars>
      </dgm:prSet>
      <dgm:spPr/>
    </dgm:pt>
    <dgm:pt modelId="{BD4562F6-9DAD-4310-A763-733F2873092B}" type="pres">
      <dgm:prSet presAssocID="{6B810F77-63F3-4662-9D24-04A8D7F3BEB0}" presName="dummy" presStyleCnt="0"/>
      <dgm:spPr/>
    </dgm:pt>
    <dgm:pt modelId="{5EEB7343-C9A4-4D9E-9B2F-CE9F5D67A368}" type="pres">
      <dgm:prSet presAssocID="{6B810F77-63F3-4662-9D24-04A8D7F3BEB0}" presName="node" presStyleLbl="revTx" presStyleIdx="0" presStyleCnt="5">
        <dgm:presLayoutVars>
          <dgm:bulletEnabled val="1"/>
        </dgm:presLayoutVars>
      </dgm:prSet>
      <dgm:spPr/>
    </dgm:pt>
    <dgm:pt modelId="{69D267F8-A28A-4705-8419-F0F358E7D703}" type="pres">
      <dgm:prSet presAssocID="{A12E13B7-F799-441D-8219-7595841487E4}" presName="sibTrans" presStyleLbl="node1" presStyleIdx="0" presStyleCnt="5"/>
      <dgm:spPr/>
    </dgm:pt>
    <dgm:pt modelId="{ED9A2610-2932-4044-8815-ABBEE4D61EC9}" type="pres">
      <dgm:prSet presAssocID="{9E36E40A-F5CC-4B6C-B3AF-001A19478359}" presName="dummy" presStyleCnt="0"/>
      <dgm:spPr/>
    </dgm:pt>
    <dgm:pt modelId="{00FC5FB4-5D1A-49F6-A475-43D17F796BA6}" type="pres">
      <dgm:prSet presAssocID="{9E36E40A-F5CC-4B6C-B3AF-001A19478359}" presName="node" presStyleLbl="revTx" presStyleIdx="1" presStyleCnt="5">
        <dgm:presLayoutVars>
          <dgm:bulletEnabled val="1"/>
        </dgm:presLayoutVars>
      </dgm:prSet>
      <dgm:spPr/>
    </dgm:pt>
    <dgm:pt modelId="{627D28BA-292E-483E-BF7C-CCEAD9762097}" type="pres">
      <dgm:prSet presAssocID="{FB102D95-7363-43A3-8E65-3CA672470FC4}" presName="sibTrans" presStyleLbl="node1" presStyleIdx="1" presStyleCnt="5"/>
      <dgm:spPr/>
    </dgm:pt>
    <dgm:pt modelId="{76FB4D4A-AAF9-4BF3-B66E-D907ECD7097E}" type="pres">
      <dgm:prSet presAssocID="{31FE743B-8E01-492C-B437-75DD5CE58301}" presName="dummy" presStyleCnt="0"/>
      <dgm:spPr/>
    </dgm:pt>
    <dgm:pt modelId="{4FFF09D9-D3E2-4DC9-87DF-E384707D8225}" type="pres">
      <dgm:prSet presAssocID="{31FE743B-8E01-492C-B437-75DD5CE58301}" presName="node" presStyleLbl="revTx" presStyleIdx="2" presStyleCnt="5">
        <dgm:presLayoutVars>
          <dgm:bulletEnabled val="1"/>
        </dgm:presLayoutVars>
      </dgm:prSet>
      <dgm:spPr/>
    </dgm:pt>
    <dgm:pt modelId="{335E2C55-1898-4AFC-B2D9-EAC2E5BDF548}" type="pres">
      <dgm:prSet presAssocID="{AEF07A60-DF4D-43B8-8F5D-15AC578ED9CC}" presName="sibTrans" presStyleLbl="node1" presStyleIdx="2" presStyleCnt="5"/>
      <dgm:spPr/>
    </dgm:pt>
    <dgm:pt modelId="{763886E1-90CC-4BD7-BA7B-617DF2385597}" type="pres">
      <dgm:prSet presAssocID="{F54E4A66-BB61-422E-BC04-EA8CD9B22FE8}" presName="dummy" presStyleCnt="0"/>
      <dgm:spPr/>
    </dgm:pt>
    <dgm:pt modelId="{DA14BAD2-B639-4AF4-AD42-0F69CF441614}" type="pres">
      <dgm:prSet presAssocID="{F54E4A66-BB61-422E-BC04-EA8CD9B22FE8}" presName="node" presStyleLbl="revTx" presStyleIdx="3" presStyleCnt="5">
        <dgm:presLayoutVars>
          <dgm:bulletEnabled val="1"/>
        </dgm:presLayoutVars>
      </dgm:prSet>
      <dgm:spPr/>
    </dgm:pt>
    <dgm:pt modelId="{84153BA6-1BA8-4504-805A-3D78B580CFB0}" type="pres">
      <dgm:prSet presAssocID="{ACC1EAEB-CFB6-4FF1-9FCC-D97CAD46B80F}" presName="sibTrans" presStyleLbl="node1" presStyleIdx="3" presStyleCnt="5"/>
      <dgm:spPr/>
    </dgm:pt>
    <dgm:pt modelId="{3ED60BBC-44BD-402D-9130-D7FBC809562C}" type="pres">
      <dgm:prSet presAssocID="{1A5C5CF3-FA7B-432D-92A1-3E52290A07A6}" presName="dummy" presStyleCnt="0"/>
      <dgm:spPr/>
    </dgm:pt>
    <dgm:pt modelId="{1EA72D1C-434D-4F82-9183-B6AD9152F402}" type="pres">
      <dgm:prSet presAssocID="{1A5C5CF3-FA7B-432D-92A1-3E52290A07A6}" presName="node" presStyleLbl="revTx" presStyleIdx="4" presStyleCnt="5">
        <dgm:presLayoutVars>
          <dgm:bulletEnabled val="1"/>
        </dgm:presLayoutVars>
      </dgm:prSet>
      <dgm:spPr/>
    </dgm:pt>
    <dgm:pt modelId="{3D35086F-94E8-4955-B1D1-2184F62C8619}" type="pres">
      <dgm:prSet presAssocID="{1E4F273B-E06B-4E78-9B8F-0A90ED443AE2}" presName="sibTrans" presStyleLbl="node1" presStyleIdx="4" presStyleCnt="5"/>
      <dgm:spPr/>
    </dgm:pt>
  </dgm:ptLst>
  <dgm:cxnLst>
    <dgm:cxn modelId="{F205AE02-BE3A-482D-BD27-49E76C1B858E}" type="presOf" srcId="{9E36E40A-F5CC-4B6C-B3AF-001A19478359}" destId="{00FC5FB4-5D1A-49F6-A475-43D17F796BA6}" srcOrd="0" destOrd="0" presId="urn:microsoft.com/office/officeart/2005/8/layout/cycle1"/>
    <dgm:cxn modelId="{E636DF12-887B-4E45-974A-645FCE7CD1DF}" srcId="{BA01BA52-C8D7-488C-A477-5C53EFCA0F0B}" destId="{31FE743B-8E01-492C-B437-75DD5CE58301}" srcOrd="2" destOrd="0" parTransId="{CC274277-BDEA-4ABC-BEDE-F6FD0A37F821}" sibTransId="{AEF07A60-DF4D-43B8-8F5D-15AC578ED9CC}"/>
    <dgm:cxn modelId="{81A1D617-A87F-4490-8424-37D093D2B11B}" srcId="{BA01BA52-C8D7-488C-A477-5C53EFCA0F0B}" destId="{9E36E40A-F5CC-4B6C-B3AF-001A19478359}" srcOrd="1" destOrd="0" parTransId="{0A89D844-4C17-463B-8202-DE8430C544A2}" sibTransId="{FB102D95-7363-43A3-8E65-3CA672470FC4}"/>
    <dgm:cxn modelId="{18C6E118-BBD0-4E93-B4BC-A1190D82DCF2}" type="presOf" srcId="{6B810F77-63F3-4662-9D24-04A8D7F3BEB0}" destId="{5EEB7343-C9A4-4D9E-9B2F-CE9F5D67A368}" srcOrd="0" destOrd="0" presId="urn:microsoft.com/office/officeart/2005/8/layout/cycle1"/>
    <dgm:cxn modelId="{5B40FD2E-47D2-4FEF-A73A-3D26E2FA94AD}" type="presOf" srcId="{A12E13B7-F799-441D-8219-7595841487E4}" destId="{69D267F8-A28A-4705-8419-F0F358E7D703}" srcOrd="0" destOrd="0" presId="urn:microsoft.com/office/officeart/2005/8/layout/cycle1"/>
    <dgm:cxn modelId="{FE1D7C37-6C83-48ED-A20A-297A675E4530}" type="presOf" srcId="{AEF07A60-DF4D-43B8-8F5D-15AC578ED9CC}" destId="{335E2C55-1898-4AFC-B2D9-EAC2E5BDF548}" srcOrd="0" destOrd="0" presId="urn:microsoft.com/office/officeart/2005/8/layout/cycle1"/>
    <dgm:cxn modelId="{551F8B4C-7F1D-4A92-A23A-412925DF348C}" srcId="{BA01BA52-C8D7-488C-A477-5C53EFCA0F0B}" destId="{1A5C5CF3-FA7B-432D-92A1-3E52290A07A6}" srcOrd="4" destOrd="0" parTransId="{280E75CA-A23A-4D7E-9710-55BD53A52730}" sibTransId="{1E4F273B-E06B-4E78-9B8F-0A90ED443AE2}"/>
    <dgm:cxn modelId="{435D794E-CC87-44A6-8DF3-1623E0DDF4DC}" type="presOf" srcId="{ACC1EAEB-CFB6-4FF1-9FCC-D97CAD46B80F}" destId="{84153BA6-1BA8-4504-805A-3D78B580CFB0}" srcOrd="0" destOrd="0" presId="urn:microsoft.com/office/officeart/2005/8/layout/cycle1"/>
    <dgm:cxn modelId="{98EB4076-188A-46C3-9CCA-C5953E47F9AB}" type="presOf" srcId="{1A5C5CF3-FA7B-432D-92A1-3E52290A07A6}" destId="{1EA72D1C-434D-4F82-9183-B6AD9152F402}" srcOrd="0" destOrd="0" presId="urn:microsoft.com/office/officeart/2005/8/layout/cycle1"/>
    <dgm:cxn modelId="{3285F491-1523-4B7B-9AD2-5866A4FC8C6F}" type="presOf" srcId="{BA01BA52-C8D7-488C-A477-5C53EFCA0F0B}" destId="{4D639BE0-83D9-44B4-862B-01C234FDC91C}" srcOrd="0" destOrd="0" presId="urn:microsoft.com/office/officeart/2005/8/layout/cycle1"/>
    <dgm:cxn modelId="{BD542DB4-16DA-441C-9D8D-D03149CCDCC9}" type="presOf" srcId="{F54E4A66-BB61-422E-BC04-EA8CD9B22FE8}" destId="{DA14BAD2-B639-4AF4-AD42-0F69CF441614}" srcOrd="0" destOrd="0" presId="urn:microsoft.com/office/officeart/2005/8/layout/cycle1"/>
    <dgm:cxn modelId="{C52D75B6-EE97-4D26-B744-E1C5D6F6F8F8}" type="presOf" srcId="{1E4F273B-E06B-4E78-9B8F-0A90ED443AE2}" destId="{3D35086F-94E8-4955-B1D1-2184F62C8619}" srcOrd="0" destOrd="0" presId="urn:microsoft.com/office/officeart/2005/8/layout/cycle1"/>
    <dgm:cxn modelId="{D49327C3-0190-40A7-92A8-A1477F4EBCCE}" type="presOf" srcId="{FB102D95-7363-43A3-8E65-3CA672470FC4}" destId="{627D28BA-292E-483E-BF7C-CCEAD9762097}" srcOrd="0" destOrd="0" presId="urn:microsoft.com/office/officeart/2005/8/layout/cycle1"/>
    <dgm:cxn modelId="{123C1ADA-7C23-4AF5-B424-87BE8BED7E93}" srcId="{BA01BA52-C8D7-488C-A477-5C53EFCA0F0B}" destId="{6B810F77-63F3-4662-9D24-04A8D7F3BEB0}" srcOrd="0" destOrd="0" parTransId="{B9FE84A9-48C0-466E-A364-C51E627D0EC9}" sibTransId="{A12E13B7-F799-441D-8219-7595841487E4}"/>
    <dgm:cxn modelId="{A6BF34F4-BCE6-4287-9D04-3A6F7EAADF9B}" srcId="{BA01BA52-C8D7-488C-A477-5C53EFCA0F0B}" destId="{F54E4A66-BB61-422E-BC04-EA8CD9B22FE8}" srcOrd="3" destOrd="0" parTransId="{947D6117-40AF-4F9C-8C49-CBF5DAF38F4C}" sibTransId="{ACC1EAEB-CFB6-4FF1-9FCC-D97CAD46B80F}"/>
    <dgm:cxn modelId="{9EA57DF7-45B4-4C27-B7EA-7AD7928BE954}" type="presOf" srcId="{31FE743B-8E01-492C-B437-75DD5CE58301}" destId="{4FFF09D9-D3E2-4DC9-87DF-E384707D8225}" srcOrd="0" destOrd="0" presId="urn:microsoft.com/office/officeart/2005/8/layout/cycle1"/>
    <dgm:cxn modelId="{FDCDE845-7A89-418B-B403-168E35C98BC6}" type="presParOf" srcId="{4D639BE0-83D9-44B4-862B-01C234FDC91C}" destId="{BD4562F6-9DAD-4310-A763-733F2873092B}" srcOrd="0" destOrd="0" presId="urn:microsoft.com/office/officeart/2005/8/layout/cycle1"/>
    <dgm:cxn modelId="{D8045F48-A1A6-48F5-B6A1-14B30BD70E55}" type="presParOf" srcId="{4D639BE0-83D9-44B4-862B-01C234FDC91C}" destId="{5EEB7343-C9A4-4D9E-9B2F-CE9F5D67A368}" srcOrd="1" destOrd="0" presId="urn:microsoft.com/office/officeart/2005/8/layout/cycle1"/>
    <dgm:cxn modelId="{4DD62685-4468-4DC1-857E-A3BEBA0379D7}" type="presParOf" srcId="{4D639BE0-83D9-44B4-862B-01C234FDC91C}" destId="{69D267F8-A28A-4705-8419-F0F358E7D703}" srcOrd="2" destOrd="0" presId="urn:microsoft.com/office/officeart/2005/8/layout/cycle1"/>
    <dgm:cxn modelId="{2A688149-05C0-455A-AA82-F6A176E4480A}" type="presParOf" srcId="{4D639BE0-83D9-44B4-862B-01C234FDC91C}" destId="{ED9A2610-2932-4044-8815-ABBEE4D61EC9}" srcOrd="3" destOrd="0" presId="urn:microsoft.com/office/officeart/2005/8/layout/cycle1"/>
    <dgm:cxn modelId="{CC61048A-0E04-40B7-BBBC-19418B5BDC11}" type="presParOf" srcId="{4D639BE0-83D9-44B4-862B-01C234FDC91C}" destId="{00FC5FB4-5D1A-49F6-A475-43D17F796BA6}" srcOrd="4" destOrd="0" presId="urn:microsoft.com/office/officeart/2005/8/layout/cycle1"/>
    <dgm:cxn modelId="{6799620B-EEA6-41AB-ABBC-FC60EBFE3FBD}" type="presParOf" srcId="{4D639BE0-83D9-44B4-862B-01C234FDC91C}" destId="{627D28BA-292E-483E-BF7C-CCEAD9762097}" srcOrd="5" destOrd="0" presId="urn:microsoft.com/office/officeart/2005/8/layout/cycle1"/>
    <dgm:cxn modelId="{0AC001ED-AB90-4915-AB8E-ECE76E549B50}" type="presParOf" srcId="{4D639BE0-83D9-44B4-862B-01C234FDC91C}" destId="{76FB4D4A-AAF9-4BF3-B66E-D907ECD7097E}" srcOrd="6" destOrd="0" presId="urn:microsoft.com/office/officeart/2005/8/layout/cycle1"/>
    <dgm:cxn modelId="{18266A3D-290C-4C52-A0AB-9661BA0BCAD9}" type="presParOf" srcId="{4D639BE0-83D9-44B4-862B-01C234FDC91C}" destId="{4FFF09D9-D3E2-4DC9-87DF-E384707D8225}" srcOrd="7" destOrd="0" presId="urn:microsoft.com/office/officeart/2005/8/layout/cycle1"/>
    <dgm:cxn modelId="{A80D98F6-82EE-48C4-8CFF-9294179F3C16}" type="presParOf" srcId="{4D639BE0-83D9-44B4-862B-01C234FDC91C}" destId="{335E2C55-1898-4AFC-B2D9-EAC2E5BDF548}" srcOrd="8" destOrd="0" presId="urn:microsoft.com/office/officeart/2005/8/layout/cycle1"/>
    <dgm:cxn modelId="{98AECACE-3E86-4651-B33E-8C97E4191D1A}" type="presParOf" srcId="{4D639BE0-83D9-44B4-862B-01C234FDC91C}" destId="{763886E1-90CC-4BD7-BA7B-617DF2385597}" srcOrd="9" destOrd="0" presId="urn:microsoft.com/office/officeart/2005/8/layout/cycle1"/>
    <dgm:cxn modelId="{D2AC9D29-BE01-4CBC-83F4-16B70D0CADC9}" type="presParOf" srcId="{4D639BE0-83D9-44B4-862B-01C234FDC91C}" destId="{DA14BAD2-B639-4AF4-AD42-0F69CF441614}" srcOrd="10" destOrd="0" presId="urn:microsoft.com/office/officeart/2005/8/layout/cycle1"/>
    <dgm:cxn modelId="{F6B8E01D-655B-43F2-81F5-A11DAC95C13C}" type="presParOf" srcId="{4D639BE0-83D9-44B4-862B-01C234FDC91C}" destId="{84153BA6-1BA8-4504-805A-3D78B580CFB0}" srcOrd="11" destOrd="0" presId="urn:microsoft.com/office/officeart/2005/8/layout/cycle1"/>
    <dgm:cxn modelId="{7E45AB55-4C5E-4B52-85D1-180579779A26}" type="presParOf" srcId="{4D639BE0-83D9-44B4-862B-01C234FDC91C}" destId="{3ED60BBC-44BD-402D-9130-D7FBC809562C}" srcOrd="12" destOrd="0" presId="urn:microsoft.com/office/officeart/2005/8/layout/cycle1"/>
    <dgm:cxn modelId="{1A90D055-9ED6-4794-A8F7-0F8E09C0AA96}" type="presParOf" srcId="{4D639BE0-83D9-44B4-862B-01C234FDC91C}" destId="{1EA72D1C-434D-4F82-9183-B6AD9152F402}" srcOrd="13" destOrd="0" presId="urn:microsoft.com/office/officeart/2005/8/layout/cycle1"/>
    <dgm:cxn modelId="{45113B28-4F2D-4877-B707-84C0019C5F20}" type="presParOf" srcId="{4D639BE0-83D9-44B4-862B-01C234FDC91C}" destId="{3D35086F-94E8-4955-B1D1-2184F62C8619}" srcOrd="14" destOrd="0" presId="urn:microsoft.com/office/officeart/2005/8/layout/cycle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0F05F48-65B1-45F4-9B10-54B416641382}">
      <dsp:nvSpPr>
        <dsp:cNvPr id="0" name=""/>
        <dsp:cNvSpPr/>
      </dsp:nvSpPr>
      <dsp:spPr>
        <a:xfrm>
          <a:off x="0" y="158463"/>
          <a:ext cx="8959850" cy="2110518"/>
        </a:xfrm>
        <a:prstGeom prst="roundRect">
          <a:avLst>
            <a:gd name="adj" fmla="val 1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7F3E7E-093F-451F-AE0F-C90D51BA4EAF}">
      <dsp:nvSpPr>
        <dsp:cNvPr id="0" name=""/>
        <dsp:cNvSpPr/>
      </dsp:nvSpPr>
      <dsp:spPr>
        <a:xfrm>
          <a:off x="268795" y="373339"/>
          <a:ext cx="2631955" cy="1617690"/>
        </a:xfrm>
        <a:prstGeom prst="roundRect">
          <a:avLst>
            <a:gd name="adj" fmla="val 10000"/>
          </a:avLst>
        </a:prstGeom>
        <a:blipFill rotWithShape="1">
          <a:blip xmlns:r="http://schemas.openxmlformats.org/officeDocument/2006/relationships" r:embed="rId1">
            <a:duotone>
              <a:prstClr val="black"/>
              <a:schemeClr val="accent2">
                <a:tint val="45000"/>
                <a:satMod val="400000"/>
              </a:schemeClr>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BEC06C7-59C9-46F6-BC0B-63AE0FC0DBD0}">
      <dsp:nvSpPr>
        <dsp:cNvPr id="0" name=""/>
        <dsp:cNvSpPr/>
      </dsp:nvSpPr>
      <dsp:spPr>
        <a:xfrm rot="10800000">
          <a:off x="268795" y="2332832"/>
          <a:ext cx="2631955" cy="3093030"/>
        </a:xfrm>
        <a:prstGeom prst="round2SameRect">
          <a:avLst>
            <a:gd name="adj1" fmla="val 10500"/>
            <a:gd name="adj2" fmla="val 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b="1" kern="1200" dirty="0">
              <a:latin typeface="Arial Narrow" panose="020B0606020202030204" pitchFamily="34" charset="0"/>
              <a:cs typeface="Calibri" pitchFamily="34" charset="0"/>
            </a:rPr>
            <a:t>Integration-Based</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Customs procedures, regulations and handling of trade documentation.</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Compliance to rules and regulations.</a:t>
          </a:r>
        </a:p>
      </dsp:txBody>
      <dsp:txXfrm rot="10800000">
        <a:off x="349737" y="2332832"/>
        <a:ext cx="2470071" cy="3012088"/>
      </dsp:txXfrm>
    </dsp:sp>
    <dsp:sp modelId="{1766B470-6532-41AD-B48A-4FFDCD868459}">
      <dsp:nvSpPr>
        <dsp:cNvPr id="0" name=""/>
        <dsp:cNvSpPr/>
      </dsp:nvSpPr>
      <dsp:spPr>
        <a:xfrm>
          <a:off x="3163947" y="373339"/>
          <a:ext cx="2631955" cy="1617690"/>
        </a:xfrm>
        <a:prstGeom prst="roundRect">
          <a:avLst>
            <a:gd name="adj" fmla="val 10000"/>
          </a:avLst>
        </a:prstGeom>
        <a:blipFill rotWithShape="1">
          <a:blip xmlns:r="http://schemas.openxmlformats.org/officeDocument/2006/relationships" r:embed="rId2">
            <a:duotone>
              <a:prstClr val="black"/>
              <a:schemeClr val="accent2">
                <a:tint val="45000"/>
                <a:satMod val="400000"/>
              </a:schemeClr>
            </a:duotone>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EC4F667-AA1C-434C-8D7E-68832B95FE75}">
      <dsp:nvSpPr>
        <dsp:cNvPr id="0" name=""/>
        <dsp:cNvSpPr/>
      </dsp:nvSpPr>
      <dsp:spPr>
        <a:xfrm rot="10800000">
          <a:off x="3163947" y="2332832"/>
          <a:ext cx="2631955" cy="3093030"/>
        </a:xfrm>
        <a:prstGeom prst="round2SameRect">
          <a:avLst>
            <a:gd name="adj1" fmla="val 10500"/>
            <a:gd name="adj2" fmla="val 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b="1" kern="1200" dirty="0">
              <a:latin typeface="Arial Narrow" panose="020B0606020202030204" pitchFamily="34" charset="0"/>
              <a:cs typeface="Calibri" pitchFamily="34" charset="0"/>
            </a:rPr>
            <a:t>Distribution-Based</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Multimodal and intermodal freight transport systems.</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Modes, infrastructures and terminals.</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Physical capacity to support trade.</a:t>
          </a:r>
        </a:p>
      </dsp:txBody>
      <dsp:txXfrm rot="10800000">
        <a:off x="3244889" y="2332832"/>
        <a:ext cx="2470071" cy="3012088"/>
      </dsp:txXfrm>
    </dsp:sp>
    <dsp:sp modelId="{E04E4184-CB9A-4B07-95C0-260BDACF3072}">
      <dsp:nvSpPr>
        <dsp:cNvPr id="0" name=""/>
        <dsp:cNvSpPr/>
      </dsp:nvSpPr>
      <dsp:spPr>
        <a:xfrm>
          <a:off x="6059098" y="373339"/>
          <a:ext cx="2631955" cy="1617690"/>
        </a:xfrm>
        <a:prstGeom prst="roundRect">
          <a:avLst>
            <a:gd name="adj" fmla="val 10000"/>
          </a:avLst>
        </a:prstGeom>
        <a:blipFill rotWithShape="1">
          <a:blip xmlns:r="http://schemas.openxmlformats.org/officeDocument/2006/relationships" r:embed="rId3" cstate="email">
            <a:duotone>
              <a:prstClr val="black"/>
              <a:schemeClr val="accent2">
                <a:tint val="45000"/>
                <a:satMod val="400000"/>
              </a:schemeClr>
            </a:duotone>
            <a:extLst>
              <a:ext uri="{28A0092B-C50C-407E-A947-70E740481C1C}">
                <a14:useLocalDpi xmlns:a14="http://schemas.microsoft.com/office/drawing/2010/main"/>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CCE664E-E115-4A68-8A27-222992D48343}">
      <dsp:nvSpPr>
        <dsp:cNvPr id="0" name=""/>
        <dsp:cNvSpPr/>
      </dsp:nvSpPr>
      <dsp:spPr>
        <a:xfrm rot="10800000">
          <a:off x="6059098" y="2332832"/>
          <a:ext cx="2631955" cy="3093030"/>
        </a:xfrm>
        <a:prstGeom prst="round2SameRect">
          <a:avLst>
            <a:gd name="adj1" fmla="val 10500"/>
            <a:gd name="adj2" fmla="val 0"/>
          </a:avLst>
        </a:prstGeom>
        <a:solidFill>
          <a:schemeClr val="accent2">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t" anchorCtr="0">
          <a:noAutofit/>
        </a:bodyPr>
        <a:lstStyle/>
        <a:p>
          <a:pPr marL="0" lvl="0" indent="0" algn="ctr" defTabSz="933450">
            <a:lnSpc>
              <a:spcPct val="90000"/>
            </a:lnSpc>
            <a:spcBef>
              <a:spcPct val="0"/>
            </a:spcBef>
            <a:spcAft>
              <a:spcPct val="35000"/>
            </a:spcAft>
            <a:buNone/>
          </a:pPr>
          <a:r>
            <a:rPr lang="en-US" sz="2100" b="1" kern="1200" dirty="0">
              <a:latin typeface="Arial Narrow" panose="020B0606020202030204" pitchFamily="34" charset="0"/>
              <a:cs typeface="Calibri" pitchFamily="34" charset="0"/>
            </a:rPr>
            <a:t>Transactions-Based</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Banking, finance and insurance activities where accounts can be settled.</a:t>
          </a:r>
        </a:p>
        <a:p>
          <a:pPr marL="0" lvl="0" indent="0" algn="ctr" defTabSz="933450">
            <a:lnSpc>
              <a:spcPct val="90000"/>
            </a:lnSpc>
            <a:spcBef>
              <a:spcPct val="0"/>
            </a:spcBef>
            <a:spcAft>
              <a:spcPct val="35000"/>
            </a:spcAft>
            <a:buNone/>
          </a:pPr>
          <a:r>
            <a:rPr lang="en-US" sz="2100" b="0" kern="1200" dirty="0">
              <a:latin typeface="Arial Narrow" panose="020B0606020202030204" pitchFamily="34" charset="0"/>
              <a:cs typeface="Calibri" pitchFamily="34" charset="0"/>
            </a:rPr>
            <a:t>Setting transactions and receiving compensation.</a:t>
          </a:r>
        </a:p>
      </dsp:txBody>
      <dsp:txXfrm rot="10800000">
        <a:off x="6140040" y="2332832"/>
        <a:ext cx="2470071" cy="30120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B7343-C9A4-4D9E-9B2F-CE9F5D67A368}">
      <dsp:nvSpPr>
        <dsp:cNvPr id="0" name=""/>
        <dsp:cNvSpPr/>
      </dsp:nvSpPr>
      <dsp:spPr>
        <a:xfrm>
          <a:off x="1967620" y="7155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Complex procedures</a:t>
          </a:r>
        </a:p>
      </dsp:txBody>
      <dsp:txXfrm>
        <a:off x="1967620" y="71554"/>
        <a:ext cx="767283" cy="767283"/>
      </dsp:txXfrm>
    </dsp:sp>
    <dsp:sp modelId="{69D267F8-A28A-4705-8419-F0F358E7D703}">
      <dsp:nvSpPr>
        <dsp:cNvPr id="0" name=""/>
        <dsp:cNvSpPr/>
      </dsp:nvSpPr>
      <dsp:spPr>
        <a:xfrm>
          <a:off x="160328" y="49072"/>
          <a:ext cx="2879742" cy="2879742"/>
        </a:xfrm>
        <a:prstGeom prst="circularArrow">
          <a:avLst>
            <a:gd name="adj1" fmla="val 5196"/>
            <a:gd name="adj2" fmla="val 335582"/>
            <a:gd name="adj3" fmla="val 21294591"/>
            <a:gd name="adj4" fmla="val 19765057"/>
            <a:gd name="adj5" fmla="val 6062"/>
          </a:avLst>
        </a:prstGeom>
        <a:solidFill>
          <a:schemeClr val="accent2">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FC5FB4-5D1A-49F6-A475-43D17F796BA6}">
      <dsp:nvSpPr>
        <dsp:cNvPr id="0" name=""/>
        <dsp:cNvSpPr/>
      </dsp:nvSpPr>
      <dsp:spPr>
        <a:xfrm>
          <a:off x="2431801" y="1500158"/>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Regulatory burden</a:t>
          </a:r>
        </a:p>
      </dsp:txBody>
      <dsp:txXfrm>
        <a:off x="2431801" y="1500158"/>
        <a:ext cx="767283" cy="767283"/>
      </dsp:txXfrm>
    </dsp:sp>
    <dsp:sp modelId="{627D28BA-292E-483E-BF7C-CCEAD9762097}">
      <dsp:nvSpPr>
        <dsp:cNvPr id="0" name=""/>
        <dsp:cNvSpPr/>
      </dsp:nvSpPr>
      <dsp:spPr>
        <a:xfrm>
          <a:off x="160328" y="49072"/>
          <a:ext cx="2879742" cy="2879742"/>
        </a:xfrm>
        <a:prstGeom prst="circularArrow">
          <a:avLst>
            <a:gd name="adj1" fmla="val 5196"/>
            <a:gd name="adj2" fmla="val 335582"/>
            <a:gd name="adj3" fmla="val 4016096"/>
            <a:gd name="adj4" fmla="val 2252149"/>
            <a:gd name="adj5" fmla="val 6062"/>
          </a:avLst>
        </a:prstGeom>
        <a:solidFill>
          <a:schemeClr val="accent2">
            <a:shade val="80000"/>
            <a:hueOff val="0"/>
            <a:satOff val="1118"/>
            <a:lumOff val="431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FF09D9-D3E2-4DC9-87DF-E384707D8225}">
      <dsp:nvSpPr>
        <dsp:cNvPr id="0" name=""/>
        <dsp:cNvSpPr/>
      </dsp:nvSpPr>
      <dsp:spPr>
        <a:xfrm>
          <a:off x="1216558" y="238308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Lack of market forces</a:t>
          </a:r>
        </a:p>
      </dsp:txBody>
      <dsp:txXfrm>
        <a:off x="1216558" y="2383084"/>
        <a:ext cx="767283" cy="767283"/>
      </dsp:txXfrm>
    </dsp:sp>
    <dsp:sp modelId="{335E2C55-1898-4AFC-B2D9-EAC2E5BDF548}">
      <dsp:nvSpPr>
        <dsp:cNvPr id="0" name=""/>
        <dsp:cNvSpPr/>
      </dsp:nvSpPr>
      <dsp:spPr>
        <a:xfrm>
          <a:off x="160328" y="49072"/>
          <a:ext cx="2879742" cy="2879742"/>
        </a:xfrm>
        <a:prstGeom prst="circularArrow">
          <a:avLst>
            <a:gd name="adj1" fmla="val 5196"/>
            <a:gd name="adj2" fmla="val 335582"/>
            <a:gd name="adj3" fmla="val 8212269"/>
            <a:gd name="adj4" fmla="val 6448322"/>
            <a:gd name="adj5" fmla="val 6062"/>
          </a:avLst>
        </a:prstGeom>
        <a:solidFill>
          <a:schemeClr val="accent2">
            <a:shade val="80000"/>
            <a:hueOff val="0"/>
            <a:satOff val="2237"/>
            <a:lumOff val="862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4BAD2-B639-4AF4-AD42-0F69CF441614}">
      <dsp:nvSpPr>
        <dsp:cNvPr id="0" name=""/>
        <dsp:cNvSpPr/>
      </dsp:nvSpPr>
      <dsp:spPr>
        <a:xfrm>
          <a:off x="1314" y="1500158"/>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Limited incentive to invest</a:t>
          </a:r>
        </a:p>
      </dsp:txBody>
      <dsp:txXfrm>
        <a:off x="1314" y="1500158"/>
        <a:ext cx="767283" cy="767283"/>
      </dsp:txXfrm>
    </dsp:sp>
    <dsp:sp modelId="{84153BA6-1BA8-4504-805A-3D78B580CFB0}">
      <dsp:nvSpPr>
        <dsp:cNvPr id="0" name=""/>
        <dsp:cNvSpPr/>
      </dsp:nvSpPr>
      <dsp:spPr>
        <a:xfrm>
          <a:off x="160328" y="49072"/>
          <a:ext cx="2879742" cy="2879742"/>
        </a:xfrm>
        <a:prstGeom prst="circularArrow">
          <a:avLst>
            <a:gd name="adj1" fmla="val 5196"/>
            <a:gd name="adj2" fmla="val 335582"/>
            <a:gd name="adj3" fmla="val 12299361"/>
            <a:gd name="adj4" fmla="val 10769827"/>
            <a:gd name="adj5" fmla="val 6062"/>
          </a:avLst>
        </a:prstGeom>
        <a:solidFill>
          <a:schemeClr val="accent2">
            <a:shade val="80000"/>
            <a:hueOff val="0"/>
            <a:satOff val="3355"/>
            <a:lumOff val="1293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72D1C-434D-4F82-9183-B6AD9152F402}">
      <dsp:nvSpPr>
        <dsp:cNvPr id="0" name=""/>
        <dsp:cNvSpPr/>
      </dsp:nvSpPr>
      <dsp:spPr>
        <a:xfrm>
          <a:off x="465496" y="7155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Low quality services</a:t>
          </a:r>
        </a:p>
      </dsp:txBody>
      <dsp:txXfrm>
        <a:off x="465496" y="71554"/>
        <a:ext cx="767283" cy="767283"/>
      </dsp:txXfrm>
    </dsp:sp>
    <dsp:sp modelId="{3D35086F-94E8-4955-B1D1-2184F62C8619}">
      <dsp:nvSpPr>
        <dsp:cNvPr id="0" name=""/>
        <dsp:cNvSpPr/>
      </dsp:nvSpPr>
      <dsp:spPr>
        <a:xfrm>
          <a:off x="160328" y="49072"/>
          <a:ext cx="2879742" cy="2879742"/>
        </a:xfrm>
        <a:prstGeom prst="circularArrow">
          <a:avLst>
            <a:gd name="adj1" fmla="val 5196"/>
            <a:gd name="adj2" fmla="val 335582"/>
            <a:gd name="adj3" fmla="val 16867080"/>
            <a:gd name="adj4" fmla="val 15197338"/>
            <a:gd name="adj5" fmla="val 6062"/>
          </a:avLst>
        </a:prstGeom>
        <a:solidFill>
          <a:schemeClr val="accent2">
            <a:shade val="80000"/>
            <a:hueOff val="0"/>
            <a:satOff val="4474"/>
            <a:lumOff val="1724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EB7343-C9A4-4D9E-9B2F-CE9F5D67A368}">
      <dsp:nvSpPr>
        <dsp:cNvPr id="0" name=""/>
        <dsp:cNvSpPr/>
      </dsp:nvSpPr>
      <dsp:spPr>
        <a:xfrm>
          <a:off x="1967620" y="7155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Liberalized market</a:t>
          </a:r>
        </a:p>
      </dsp:txBody>
      <dsp:txXfrm>
        <a:off x="1967620" y="71554"/>
        <a:ext cx="767283" cy="767283"/>
      </dsp:txXfrm>
    </dsp:sp>
    <dsp:sp modelId="{69D267F8-A28A-4705-8419-F0F358E7D703}">
      <dsp:nvSpPr>
        <dsp:cNvPr id="0" name=""/>
        <dsp:cNvSpPr/>
      </dsp:nvSpPr>
      <dsp:spPr>
        <a:xfrm>
          <a:off x="160328" y="49072"/>
          <a:ext cx="2879742" cy="2879742"/>
        </a:xfrm>
        <a:prstGeom prst="circularArrow">
          <a:avLst>
            <a:gd name="adj1" fmla="val 5196"/>
            <a:gd name="adj2" fmla="val 335582"/>
            <a:gd name="adj3" fmla="val 21294591"/>
            <a:gd name="adj4" fmla="val 19765057"/>
            <a:gd name="adj5" fmla="val 6062"/>
          </a:avLst>
        </a:prstGeom>
        <a:solidFill>
          <a:schemeClr val="accent1">
            <a:shade val="8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FC5FB4-5D1A-49F6-A475-43D17F796BA6}">
      <dsp:nvSpPr>
        <dsp:cNvPr id="0" name=""/>
        <dsp:cNvSpPr/>
      </dsp:nvSpPr>
      <dsp:spPr>
        <a:xfrm>
          <a:off x="2431801" y="1500158"/>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Incentive to invest</a:t>
          </a:r>
        </a:p>
      </dsp:txBody>
      <dsp:txXfrm>
        <a:off x="2431801" y="1500158"/>
        <a:ext cx="767283" cy="767283"/>
      </dsp:txXfrm>
    </dsp:sp>
    <dsp:sp modelId="{627D28BA-292E-483E-BF7C-CCEAD9762097}">
      <dsp:nvSpPr>
        <dsp:cNvPr id="0" name=""/>
        <dsp:cNvSpPr/>
      </dsp:nvSpPr>
      <dsp:spPr>
        <a:xfrm>
          <a:off x="160328" y="49072"/>
          <a:ext cx="2879742" cy="2879742"/>
        </a:xfrm>
        <a:prstGeom prst="circularArrow">
          <a:avLst>
            <a:gd name="adj1" fmla="val 5196"/>
            <a:gd name="adj2" fmla="val 335582"/>
            <a:gd name="adj3" fmla="val 4016096"/>
            <a:gd name="adj4" fmla="val 2252149"/>
            <a:gd name="adj5" fmla="val 6062"/>
          </a:avLst>
        </a:prstGeom>
        <a:solidFill>
          <a:schemeClr val="accent1">
            <a:shade val="80000"/>
            <a:hueOff val="73687"/>
            <a:satOff val="-19128"/>
            <a:lumOff val="998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FFF09D9-D3E2-4DC9-87DF-E384707D8225}">
      <dsp:nvSpPr>
        <dsp:cNvPr id="0" name=""/>
        <dsp:cNvSpPr/>
      </dsp:nvSpPr>
      <dsp:spPr>
        <a:xfrm>
          <a:off x="1216558" y="238308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Scale economies</a:t>
          </a:r>
        </a:p>
      </dsp:txBody>
      <dsp:txXfrm>
        <a:off x="1216558" y="2383084"/>
        <a:ext cx="767283" cy="767283"/>
      </dsp:txXfrm>
    </dsp:sp>
    <dsp:sp modelId="{335E2C55-1898-4AFC-B2D9-EAC2E5BDF548}">
      <dsp:nvSpPr>
        <dsp:cNvPr id="0" name=""/>
        <dsp:cNvSpPr/>
      </dsp:nvSpPr>
      <dsp:spPr>
        <a:xfrm>
          <a:off x="160328" y="49072"/>
          <a:ext cx="2879742" cy="2879742"/>
        </a:xfrm>
        <a:prstGeom prst="circularArrow">
          <a:avLst>
            <a:gd name="adj1" fmla="val 5196"/>
            <a:gd name="adj2" fmla="val 335582"/>
            <a:gd name="adj3" fmla="val 8212269"/>
            <a:gd name="adj4" fmla="val 6448322"/>
            <a:gd name="adj5" fmla="val 6062"/>
          </a:avLst>
        </a:prstGeom>
        <a:solidFill>
          <a:schemeClr val="accent1">
            <a:shade val="80000"/>
            <a:hueOff val="147375"/>
            <a:satOff val="-38256"/>
            <a:lumOff val="1996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14BAD2-B639-4AF4-AD42-0F69CF441614}">
      <dsp:nvSpPr>
        <dsp:cNvPr id="0" name=""/>
        <dsp:cNvSpPr/>
      </dsp:nvSpPr>
      <dsp:spPr>
        <a:xfrm>
          <a:off x="1314" y="1500158"/>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High quality services</a:t>
          </a:r>
        </a:p>
      </dsp:txBody>
      <dsp:txXfrm>
        <a:off x="1314" y="1500158"/>
        <a:ext cx="767283" cy="767283"/>
      </dsp:txXfrm>
    </dsp:sp>
    <dsp:sp modelId="{84153BA6-1BA8-4504-805A-3D78B580CFB0}">
      <dsp:nvSpPr>
        <dsp:cNvPr id="0" name=""/>
        <dsp:cNvSpPr/>
      </dsp:nvSpPr>
      <dsp:spPr>
        <a:xfrm>
          <a:off x="160328" y="49072"/>
          <a:ext cx="2879742" cy="2879742"/>
        </a:xfrm>
        <a:prstGeom prst="circularArrow">
          <a:avLst>
            <a:gd name="adj1" fmla="val 5196"/>
            <a:gd name="adj2" fmla="val 335582"/>
            <a:gd name="adj3" fmla="val 12299361"/>
            <a:gd name="adj4" fmla="val 10769827"/>
            <a:gd name="adj5" fmla="val 6062"/>
          </a:avLst>
        </a:prstGeom>
        <a:solidFill>
          <a:schemeClr val="accent1">
            <a:shade val="80000"/>
            <a:hueOff val="221062"/>
            <a:satOff val="-57383"/>
            <a:lumOff val="29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EA72D1C-434D-4F82-9183-B6AD9152F402}">
      <dsp:nvSpPr>
        <dsp:cNvPr id="0" name=""/>
        <dsp:cNvSpPr/>
      </dsp:nvSpPr>
      <dsp:spPr>
        <a:xfrm>
          <a:off x="465496" y="71554"/>
          <a:ext cx="767283" cy="7672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en-US" sz="1400" kern="1200" dirty="0">
              <a:latin typeface="Arial Narrow" panose="020B0606020202030204" pitchFamily="34" charset="0"/>
            </a:rPr>
            <a:t>Seamless procedures</a:t>
          </a:r>
        </a:p>
      </dsp:txBody>
      <dsp:txXfrm>
        <a:off x="465496" y="71554"/>
        <a:ext cx="767283" cy="767283"/>
      </dsp:txXfrm>
    </dsp:sp>
    <dsp:sp modelId="{3D35086F-94E8-4955-B1D1-2184F62C8619}">
      <dsp:nvSpPr>
        <dsp:cNvPr id="0" name=""/>
        <dsp:cNvSpPr/>
      </dsp:nvSpPr>
      <dsp:spPr>
        <a:xfrm>
          <a:off x="160328" y="49072"/>
          <a:ext cx="2879742" cy="2879742"/>
        </a:xfrm>
        <a:prstGeom prst="circularArrow">
          <a:avLst>
            <a:gd name="adj1" fmla="val 5196"/>
            <a:gd name="adj2" fmla="val 335582"/>
            <a:gd name="adj3" fmla="val 16867080"/>
            <a:gd name="adj4" fmla="val 15197338"/>
            <a:gd name="adj5" fmla="val 6062"/>
          </a:avLst>
        </a:prstGeom>
        <a:solidFill>
          <a:schemeClr val="accent1">
            <a:shade val="80000"/>
            <a:hueOff val="294749"/>
            <a:satOff val="-76511"/>
            <a:lumOff val="39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34E4E69-D299-4FAC-A77B-CA241F735F5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FF472E5-5F74-4F21-8267-9FBCC9CD0D63}"/>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A4EF812-91B7-462A-B6D1-A547C9CA1DFD}" type="datetimeFigureOut">
              <a:rPr lang="en-US" smtClean="0"/>
              <a:t>1/12/2021</a:t>
            </a:fld>
            <a:endParaRPr lang="en-US"/>
          </a:p>
        </p:txBody>
      </p:sp>
      <p:sp>
        <p:nvSpPr>
          <p:cNvPr id="4" name="Footer Placeholder 3">
            <a:extLst>
              <a:ext uri="{FF2B5EF4-FFF2-40B4-BE49-F238E27FC236}">
                <a16:creationId xmlns:a16="http://schemas.microsoft.com/office/drawing/2014/main" id="{0C2F0B1E-BE0C-4DD2-BA6A-F76219A1CBA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33FA5DD-E34C-448D-B18E-D522953365A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C7D1D57-E912-4506-8CC4-ECC0A3D86916}" type="slidenum">
              <a:rPr lang="en-US" smtClean="0"/>
              <a:t>‹nº›</a:t>
            </a:fld>
            <a:endParaRPr lang="en-US"/>
          </a:p>
        </p:txBody>
      </p:sp>
    </p:spTree>
    <p:extLst>
      <p:ext uri="{BB962C8B-B14F-4D97-AF65-F5344CB8AC3E}">
        <p14:creationId xmlns:p14="http://schemas.microsoft.com/office/powerpoint/2010/main" val="392310786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DA18D2-3D1E-4A86-BCBC-77B48C1D36D1}" type="datetimeFigureOut">
              <a:rPr lang="en-US" smtClean="0"/>
              <a:t>1/12/2021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E83F363-7E7B-47A7-BE8F-2367A89C6177}" type="slidenum">
              <a:rPr lang="en-US" smtClean="0"/>
              <a:t>‹nº›</a:t>
            </a:fld>
            <a:endParaRPr lang="en-US"/>
          </a:p>
        </p:txBody>
      </p:sp>
    </p:spTree>
    <p:extLst>
      <p:ext uri="{BB962C8B-B14F-4D97-AF65-F5344CB8AC3E}">
        <p14:creationId xmlns:p14="http://schemas.microsoft.com/office/powerpoint/2010/main" val="39668065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www.jll.com/Research/eCommerce_boom_triggers_transformation_in_retail_logistics_whitepaper_Nov2013.pdf" TargetMode="External"/><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ensus.gov/foreign-trade/balance/c1220.html"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p:spPr>
        <p:txBody>
          <a:bodyPr/>
          <a:lstStyle/>
          <a:p>
            <a:fld id="{10773B7A-CD56-43C0-A510-1F89BA61D324}" type="slidenum">
              <a:rPr lang="en-US" smtClean="0"/>
              <a:pPr/>
              <a:t>1</a:t>
            </a:fld>
            <a:endParaRPr lang="en-US"/>
          </a:p>
        </p:txBody>
      </p:sp>
      <p:sp>
        <p:nvSpPr>
          <p:cNvPr id="70659" name="Rectangle 2"/>
          <p:cNvSpPr>
            <a:spLocks noGrp="1" noRot="1" noChangeAspect="1" noChangeArrowheads="1" noTextEdit="1"/>
          </p:cNvSpPr>
          <p:nvPr>
            <p:ph type="sldImg"/>
          </p:nvPr>
        </p:nvSpPr>
        <p:spPr>
          <a:ln/>
        </p:spPr>
      </p:sp>
      <p:sp>
        <p:nvSpPr>
          <p:cNvPr id="70660"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1572050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Map location: </a:t>
            </a:r>
            <a:r>
              <a:rPr lang="en-US" dirty="0" err="1"/>
              <a:t>global_socioeconomic</a:t>
            </a:r>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11</a:t>
            </a:fld>
            <a:endParaRPr lang="en-US"/>
          </a:p>
        </p:txBody>
      </p:sp>
    </p:spTree>
    <p:extLst>
      <p:ext uri="{BB962C8B-B14F-4D97-AF65-F5344CB8AC3E}">
        <p14:creationId xmlns:p14="http://schemas.microsoft.com/office/powerpoint/2010/main" val="122796694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6" name="Rectangle 7"/>
          <p:cNvSpPr>
            <a:spLocks noGrp="1" noChangeArrowheads="1"/>
          </p:cNvSpPr>
          <p:nvPr>
            <p:ph type="sldNum" sz="quarter" idx="5"/>
          </p:nvPr>
        </p:nvSpPr>
        <p:spPr>
          <a:noFill/>
        </p:spPr>
        <p:txBody>
          <a:bodyPr/>
          <a:lstStyle/>
          <a:p>
            <a:fld id="{88B4AE87-C71F-4AA3-8E6C-E1E6A8E83B80}" type="slidenum">
              <a:rPr lang="en-US" smtClean="0"/>
              <a:pPr/>
              <a:t>112</a:t>
            </a:fld>
            <a:endParaRPr lang="en-US"/>
          </a:p>
        </p:txBody>
      </p:sp>
      <p:sp>
        <p:nvSpPr>
          <p:cNvPr id="257027" name="Rectangle 2"/>
          <p:cNvSpPr>
            <a:spLocks noGrp="1" noRot="1" noChangeAspect="1" noChangeArrowheads="1" noTextEdit="1"/>
          </p:cNvSpPr>
          <p:nvPr>
            <p:ph type="sldImg"/>
          </p:nvPr>
        </p:nvSpPr>
        <p:spPr>
          <a:ln/>
        </p:spPr>
      </p:sp>
      <p:sp>
        <p:nvSpPr>
          <p:cNvPr id="25702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875095512"/>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L.</a:t>
            </a:r>
            <a:r>
              <a:rPr lang="en-US" baseline="0" dirty="0"/>
              <a:t> </a:t>
            </a:r>
            <a:r>
              <a:rPr lang="en-US" dirty="0" err="1"/>
              <a:t>Ramstedt</a:t>
            </a:r>
            <a:r>
              <a:rPr lang="en-US" dirty="0"/>
              <a:t> and J. Woxenius (2006) </a:t>
            </a:r>
            <a:r>
              <a:rPr lang="en-US" dirty="0" err="1"/>
              <a:t>Modelling</a:t>
            </a:r>
            <a:r>
              <a:rPr lang="en-US" dirty="0"/>
              <a:t> approaches to operational decision-making in freight transport chains. the 18th </a:t>
            </a:r>
            <a:r>
              <a:rPr lang="en-US" dirty="0" err="1"/>
              <a:t>Nofoma</a:t>
            </a:r>
            <a:r>
              <a:rPr lang="en-US" dirty="0"/>
              <a:t> conference, Oslo, 8-9 June 2006.</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113</a:t>
            </a:fld>
            <a:endParaRPr lang="en-US"/>
          </a:p>
        </p:txBody>
      </p:sp>
    </p:spTree>
    <p:extLst>
      <p:ext uri="{BB962C8B-B14F-4D97-AF65-F5344CB8AC3E}">
        <p14:creationId xmlns:p14="http://schemas.microsoft.com/office/powerpoint/2010/main" val="1353990963"/>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114</a:t>
            </a:fld>
            <a:endParaRPr lang="en-US"/>
          </a:p>
        </p:txBody>
      </p:sp>
    </p:spTree>
    <p:extLst>
      <p:ext uri="{BB962C8B-B14F-4D97-AF65-F5344CB8AC3E}">
        <p14:creationId xmlns:p14="http://schemas.microsoft.com/office/powerpoint/2010/main" val="2796916563"/>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074" name="Rectangle 7"/>
          <p:cNvSpPr>
            <a:spLocks noGrp="1" noChangeArrowheads="1"/>
          </p:cNvSpPr>
          <p:nvPr>
            <p:ph type="sldNum" sz="quarter" idx="5"/>
          </p:nvPr>
        </p:nvSpPr>
        <p:spPr>
          <a:noFill/>
        </p:spPr>
        <p:txBody>
          <a:bodyPr/>
          <a:lstStyle/>
          <a:p>
            <a:fld id="{8E980925-1E71-4FCA-A223-86D8C50FC8A0}" type="slidenum">
              <a:rPr lang="en-US" smtClean="0"/>
              <a:pPr/>
              <a:t>115</a:t>
            </a:fld>
            <a:endParaRPr lang="en-US"/>
          </a:p>
        </p:txBody>
      </p:sp>
      <p:sp>
        <p:nvSpPr>
          <p:cNvPr id="259075" name="Rectangle 2"/>
          <p:cNvSpPr>
            <a:spLocks noGrp="1" noRot="1" noChangeAspect="1" noChangeArrowheads="1" noTextEdit="1"/>
          </p:cNvSpPr>
          <p:nvPr>
            <p:ph type="sldImg"/>
          </p:nvPr>
        </p:nvSpPr>
        <p:spPr>
          <a:ln/>
        </p:spPr>
      </p:sp>
      <p:sp>
        <p:nvSpPr>
          <p:cNvPr id="2590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36741044"/>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117</a:t>
            </a:fld>
            <a:endParaRPr lang="en-US"/>
          </a:p>
        </p:txBody>
      </p:sp>
    </p:spTree>
    <p:extLst>
      <p:ext uri="{BB962C8B-B14F-4D97-AF65-F5344CB8AC3E}">
        <p14:creationId xmlns:p14="http://schemas.microsoft.com/office/powerpoint/2010/main" val="156911891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sequence of steps characterizing the transactions that take places among two successive stages of the supply chain.</a:t>
            </a:r>
          </a:p>
        </p:txBody>
      </p:sp>
      <p:sp>
        <p:nvSpPr>
          <p:cNvPr id="4" name="Slide Number Placeholder 3"/>
          <p:cNvSpPr>
            <a:spLocks noGrp="1"/>
          </p:cNvSpPr>
          <p:nvPr>
            <p:ph type="sldNum" sz="quarter" idx="10"/>
          </p:nvPr>
        </p:nvSpPr>
        <p:spPr/>
        <p:txBody>
          <a:bodyPr/>
          <a:lstStyle/>
          <a:p>
            <a:fld id="{1E83F363-7E7B-47A7-BE8F-2367A89C6177}" type="slidenum">
              <a:rPr lang="en-US" smtClean="0"/>
              <a:t>118</a:t>
            </a:fld>
            <a:endParaRPr lang="en-US"/>
          </a:p>
        </p:txBody>
      </p:sp>
    </p:spTree>
    <p:extLst>
      <p:ext uri="{BB962C8B-B14F-4D97-AF65-F5344CB8AC3E}">
        <p14:creationId xmlns:p14="http://schemas.microsoft.com/office/powerpoint/2010/main" val="213432858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119</a:t>
            </a:fld>
            <a:endParaRPr lang="en-US"/>
          </a:p>
        </p:txBody>
      </p:sp>
    </p:spTree>
    <p:extLst>
      <p:ext uri="{BB962C8B-B14F-4D97-AF65-F5344CB8AC3E}">
        <p14:creationId xmlns:p14="http://schemas.microsoft.com/office/powerpoint/2010/main" val="79332238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Adapted from P.O. Roberts (2003) Supply Chain Management: New Directions for Developing Economies, PSD Professionals’ Forum.</a:t>
            </a:r>
          </a:p>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121</a:t>
            </a:fld>
            <a:endParaRPr lang="en-US"/>
          </a:p>
        </p:txBody>
      </p:sp>
    </p:spTree>
    <p:extLst>
      <p:ext uri="{BB962C8B-B14F-4D97-AF65-F5344CB8AC3E}">
        <p14:creationId xmlns:p14="http://schemas.microsoft.com/office/powerpoint/2010/main" val="405244774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2" name="Rectangle 7"/>
          <p:cNvSpPr>
            <a:spLocks noGrp="1" noChangeArrowheads="1"/>
          </p:cNvSpPr>
          <p:nvPr>
            <p:ph type="sldNum" sz="quarter" idx="5"/>
          </p:nvPr>
        </p:nvSpPr>
        <p:spPr>
          <a:noFill/>
        </p:spPr>
        <p:txBody>
          <a:bodyPr/>
          <a:lstStyle/>
          <a:p>
            <a:fld id="{E4D7A720-7686-46A6-9DC8-25923F5312C9}" type="slidenum">
              <a:rPr lang="en-US" smtClean="0"/>
              <a:pPr/>
              <a:t>122</a:t>
            </a:fld>
            <a:endParaRPr lang="en-US"/>
          </a:p>
        </p:txBody>
      </p:sp>
      <p:sp>
        <p:nvSpPr>
          <p:cNvPr id="261123" name="Rectangle 2"/>
          <p:cNvSpPr>
            <a:spLocks noGrp="1" noRot="1" noChangeAspect="1" noChangeArrowheads="1" noTextEdit="1"/>
          </p:cNvSpPr>
          <p:nvPr>
            <p:ph type="sldImg"/>
          </p:nvPr>
        </p:nvSpPr>
        <p:spPr>
          <a:ln/>
        </p:spPr>
      </p:sp>
      <p:sp>
        <p:nvSpPr>
          <p:cNvPr id="26112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88858931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3170" name="Rectangle 7"/>
          <p:cNvSpPr>
            <a:spLocks noGrp="1" noChangeArrowheads="1"/>
          </p:cNvSpPr>
          <p:nvPr>
            <p:ph type="sldNum" sz="quarter" idx="5"/>
          </p:nvPr>
        </p:nvSpPr>
        <p:spPr>
          <a:noFill/>
        </p:spPr>
        <p:txBody>
          <a:bodyPr/>
          <a:lstStyle/>
          <a:p>
            <a:fld id="{7B090379-D223-49B0-862E-A7D399DBE719}" type="slidenum">
              <a:rPr lang="en-US" smtClean="0"/>
              <a:pPr/>
              <a:t>123</a:t>
            </a:fld>
            <a:endParaRPr lang="en-US"/>
          </a:p>
        </p:txBody>
      </p:sp>
      <p:sp>
        <p:nvSpPr>
          <p:cNvPr id="263171" name="Rectangle 2"/>
          <p:cNvSpPr>
            <a:spLocks noGrp="1" noRot="1" noChangeAspect="1" noChangeArrowheads="1" noTextEdit="1"/>
          </p:cNvSpPr>
          <p:nvPr>
            <p:ph type="sldImg"/>
          </p:nvPr>
        </p:nvSpPr>
        <p:spPr>
          <a:ln/>
        </p:spPr>
      </p:sp>
      <p:sp>
        <p:nvSpPr>
          <p:cNvPr id="263172" name="Rectangle 3"/>
          <p:cNvSpPr>
            <a:spLocks noGrp="1" noChangeArrowheads="1"/>
          </p:cNvSpPr>
          <p:nvPr>
            <p:ph type="body" idx="1"/>
          </p:nvPr>
        </p:nvSpPr>
        <p:spPr>
          <a:noFill/>
          <a:ln/>
        </p:spPr>
        <p:txBody>
          <a:bodyPr/>
          <a:lstStyle/>
          <a:p>
            <a:r>
              <a:rPr lang="en-US" dirty="0"/>
              <a:t>Source: adapted from McKinnon, A.C. (1998) “Logistical Restructuring, Freight Traffic Growth and the Environment”, in D. Banister (</a:t>
            </a:r>
            <a:r>
              <a:rPr lang="en-US" dirty="0" err="1"/>
              <a:t>ed</a:t>
            </a:r>
            <a:r>
              <a:rPr lang="en-US" dirty="0"/>
              <a:t>) Transport Policy and the Environment, London: </a:t>
            </a:r>
            <a:r>
              <a:rPr lang="en-US" dirty="0" err="1"/>
              <a:t>Routledge</a:t>
            </a:r>
            <a:r>
              <a:rPr lang="en-US" dirty="0"/>
              <a:t>.</a:t>
            </a:r>
          </a:p>
        </p:txBody>
      </p:sp>
    </p:spTree>
    <p:extLst>
      <p:ext uri="{BB962C8B-B14F-4D97-AF65-F5344CB8AC3E}">
        <p14:creationId xmlns:p14="http://schemas.microsoft.com/office/powerpoint/2010/main" val="15304670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UNCTAD secretariat, based on WTO database on regional trade agreements </a:t>
            </a:r>
          </a:p>
          <a:p>
            <a:r>
              <a:rPr lang="en-US" dirty="0"/>
              <a:t>(http://rtais.wto.org/UI/PublicMaintainRTAHome.aspx). </a:t>
            </a:r>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12</a:t>
            </a:fld>
            <a:endParaRPr lang="en-US"/>
          </a:p>
        </p:txBody>
      </p:sp>
    </p:spTree>
    <p:extLst>
      <p:ext uri="{BB962C8B-B14F-4D97-AF65-F5344CB8AC3E}">
        <p14:creationId xmlns:p14="http://schemas.microsoft.com/office/powerpoint/2010/main" val="3540488148"/>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Rectangle 7"/>
          <p:cNvSpPr>
            <a:spLocks noGrp="1" noChangeArrowheads="1"/>
          </p:cNvSpPr>
          <p:nvPr>
            <p:ph type="sldNum" sz="quarter" idx="5"/>
          </p:nvPr>
        </p:nvSpPr>
        <p:spPr>
          <a:noFill/>
        </p:spPr>
        <p:txBody>
          <a:bodyPr/>
          <a:lstStyle/>
          <a:p>
            <a:fld id="{00880CC1-98B3-4344-87D3-8093746DB825}" type="slidenum">
              <a:rPr lang="en-US" smtClean="0"/>
              <a:pPr/>
              <a:t>124</a:t>
            </a:fld>
            <a:endParaRPr lang="en-US"/>
          </a:p>
        </p:txBody>
      </p:sp>
      <p:sp>
        <p:nvSpPr>
          <p:cNvPr id="264195" name="Rectangle 2"/>
          <p:cNvSpPr>
            <a:spLocks noGrp="1" noRot="1" noChangeAspect="1" noChangeArrowheads="1" noTextEdit="1"/>
          </p:cNvSpPr>
          <p:nvPr>
            <p:ph type="sldImg"/>
          </p:nvPr>
        </p:nvSpPr>
        <p:spPr>
          <a:ln/>
        </p:spPr>
      </p:sp>
      <p:sp>
        <p:nvSpPr>
          <p:cNvPr id="264196" name="Rectangle 3"/>
          <p:cNvSpPr>
            <a:spLocks noGrp="1" noChangeArrowheads="1"/>
          </p:cNvSpPr>
          <p:nvPr>
            <p:ph type="body" idx="1"/>
          </p:nvPr>
        </p:nvSpPr>
        <p:spPr>
          <a:noFill/>
          <a:ln/>
        </p:spPr>
        <p:txBody>
          <a:bodyPr/>
          <a:lstStyle/>
          <a:p>
            <a:r>
              <a:rPr lang="en-US"/>
              <a:t>Source: adapted from </a:t>
            </a:r>
            <a:r>
              <a:rPr lang="en-US" sz="1300">
                <a:latin typeface="Tahoma" pitchFamily="34" charset="0"/>
              </a:rPr>
              <a:t>McKinnon, A. </a:t>
            </a:r>
            <a:r>
              <a:rPr lang="en-US"/>
              <a:t>“</a:t>
            </a:r>
            <a:r>
              <a:rPr lang="en-GB" sz="1300">
                <a:latin typeface="Tahoma" pitchFamily="34" charset="0"/>
              </a:rPr>
              <a:t>The Effects of Transport Investment on Logistical Efficiency”, </a:t>
            </a:r>
            <a:r>
              <a:rPr lang="en-US" sz="1300">
                <a:latin typeface="Tahoma" pitchFamily="34" charset="0"/>
              </a:rPr>
              <a:t>Logistics Research Centre, Heriot-Watt University, Edinburgh, UK.</a:t>
            </a:r>
          </a:p>
        </p:txBody>
      </p:sp>
    </p:spTree>
    <p:extLst>
      <p:ext uri="{BB962C8B-B14F-4D97-AF65-F5344CB8AC3E}">
        <p14:creationId xmlns:p14="http://schemas.microsoft.com/office/powerpoint/2010/main" val="330242175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World Bank</a:t>
            </a:r>
            <a:r>
              <a:rPr lang="en-US" baseline="0" dirty="0"/>
              <a:t> for GDP data (in current dollars). Various sources for logistics costs.</a:t>
            </a:r>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125</a:t>
            </a:fld>
            <a:endParaRPr lang="en-US"/>
          </a:p>
        </p:txBody>
      </p:sp>
    </p:spTree>
    <p:extLst>
      <p:ext uri="{BB962C8B-B14F-4D97-AF65-F5344CB8AC3E}">
        <p14:creationId xmlns:p14="http://schemas.microsoft.com/office/powerpoint/2010/main" val="25069108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2" name="Slide Image Placeholder 1"/>
          <p:cNvSpPr>
            <a:spLocks noGrp="1" noRot="1" noChangeAspect="1" noTextEdit="1"/>
          </p:cNvSpPr>
          <p:nvPr>
            <p:ph type="sldImg"/>
          </p:nvPr>
        </p:nvSpPr>
        <p:spPr>
          <a:ln/>
        </p:spPr>
      </p:sp>
      <p:sp>
        <p:nvSpPr>
          <p:cNvPr id="266243" name="Notes Placeholder 2"/>
          <p:cNvSpPr>
            <a:spLocks noGrp="1"/>
          </p:cNvSpPr>
          <p:nvPr>
            <p:ph type="body" idx="1"/>
          </p:nvPr>
        </p:nvSpPr>
        <p:spPr>
          <a:noFill/>
          <a:ln/>
        </p:spPr>
        <p:txBody>
          <a:bodyPr/>
          <a:lstStyle/>
          <a:p>
            <a:r>
              <a:rPr lang="en-US" dirty="0"/>
              <a:t>Source: adapted from World Bank, Logistics Performance Index, http://info.worldbank.org/etools/tradesurvey/mode1b.asp</a:t>
            </a:r>
          </a:p>
          <a:p>
            <a:r>
              <a:rPr lang="en-US" dirty="0"/>
              <a:t>Map location: </a:t>
            </a:r>
            <a:r>
              <a:rPr lang="en-US" dirty="0" err="1"/>
              <a:t>logistics_performance</a:t>
            </a:r>
            <a:endParaRPr lang="en-US" dirty="0"/>
          </a:p>
          <a:p>
            <a:endParaRPr lang="en-US" dirty="0"/>
          </a:p>
        </p:txBody>
      </p:sp>
      <p:sp>
        <p:nvSpPr>
          <p:cNvPr id="266244" name="Slide Number Placeholder 3"/>
          <p:cNvSpPr>
            <a:spLocks noGrp="1"/>
          </p:cNvSpPr>
          <p:nvPr>
            <p:ph type="sldNum" sz="quarter" idx="5"/>
          </p:nvPr>
        </p:nvSpPr>
        <p:spPr>
          <a:noFill/>
        </p:spPr>
        <p:txBody>
          <a:bodyPr/>
          <a:lstStyle/>
          <a:p>
            <a:fld id="{F0CC528D-39F8-4FD9-8FDA-C279A2839C40}" type="slidenum">
              <a:rPr lang="en-US" smtClean="0"/>
              <a:pPr/>
              <a:t>126</a:t>
            </a:fld>
            <a:endParaRPr lang="en-US"/>
          </a:p>
        </p:txBody>
      </p:sp>
    </p:spTree>
    <p:extLst>
      <p:ext uri="{BB962C8B-B14F-4D97-AF65-F5344CB8AC3E}">
        <p14:creationId xmlns:p14="http://schemas.microsoft.com/office/powerpoint/2010/main" val="355839688"/>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Map location: </a:t>
            </a:r>
            <a:r>
              <a:rPr lang="en-US" dirty="0" err="1"/>
              <a:t>logistics_performance</a:t>
            </a:r>
            <a:endParaRPr lang="en-US" dirty="0"/>
          </a:p>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127</a:t>
            </a:fld>
            <a:endParaRPr lang="en-US"/>
          </a:p>
        </p:txBody>
      </p:sp>
    </p:spTree>
    <p:extLst>
      <p:ext uri="{BB962C8B-B14F-4D97-AF65-F5344CB8AC3E}">
        <p14:creationId xmlns:p14="http://schemas.microsoft.com/office/powerpoint/2010/main" val="176134717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ffectLst/>
              </a:rPr>
              <a:t>Source: adapted from </a:t>
            </a:r>
            <a:r>
              <a:rPr lang="en-US" dirty="0" err="1">
                <a:effectLst/>
              </a:rPr>
              <a:t>Arvis</a:t>
            </a:r>
            <a:r>
              <a:rPr lang="en-US" dirty="0">
                <a:effectLst/>
              </a:rPr>
              <a:t>, J-F, G. </a:t>
            </a:r>
            <a:r>
              <a:rPr lang="en-US" dirty="0" err="1">
                <a:effectLst/>
              </a:rPr>
              <a:t>Raballand</a:t>
            </a:r>
            <a:r>
              <a:rPr lang="en-US" dirty="0">
                <a:effectLst/>
              </a:rPr>
              <a:t>, and J-F </a:t>
            </a:r>
            <a:r>
              <a:rPr lang="en-US" dirty="0" err="1">
                <a:effectLst/>
              </a:rPr>
              <a:t>Marteau</a:t>
            </a:r>
            <a:r>
              <a:rPr lang="en-US" dirty="0">
                <a:effectLst/>
              </a:rPr>
              <a:t> (2007) The cost of being landlocked: logistics costs and supply chain reliability, Policy Research Working Paper 4258. World Bank, Washington, D.C. World Bank (2007) Connecting to Compete: Trade Logistics in the Global Economy. </a:t>
            </a:r>
            <a:r>
              <a:rPr lang="en-US">
                <a:effectLst/>
              </a:rPr>
              <a:t>The Logistics Performance Index and Its Indicators.</a:t>
            </a:r>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129</a:t>
            </a:fld>
            <a:endParaRPr lang="en-US"/>
          </a:p>
        </p:txBody>
      </p:sp>
    </p:spTree>
    <p:extLst>
      <p:ext uri="{BB962C8B-B14F-4D97-AF65-F5344CB8AC3E}">
        <p14:creationId xmlns:p14="http://schemas.microsoft.com/office/powerpoint/2010/main" val="133560731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7"/>
          <p:cNvSpPr>
            <a:spLocks noGrp="1" noChangeArrowheads="1"/>
          </p:cNvSpPr>
          <p:nvPr>
            <p:ph type="sldNum" sz="quarter" idx="5"/>
          </p:nvPr>
        </p:nvSpPr>
        <p:spPr>
          <a:noFill/>
        </p:spPr>
        <p:txBody>
          <a:bodyPr/>
          <a:lstStyle/>
          <a:p>
            <a:fld id="{12DC6E0D-0A5E-4553-83A9-417B7CE4DAB3}" type="slidenum">
              <a:rPr lang="en-US" smtClean="0"/>
              <a:pPr/>
              <a:t>130</a:t>
            </a:fld>
            <a:endParaRPr lang="en-US"/>
          </a:p>
        </p:txBody>
      </p:sp>
      <p:sp>
        <p:nvSpPr>
          <p:cNvPr id="267267" name="Rectangle 2"/>
          <p:cNvSpPr>
            <a:spLocks noGrp="1" noRot="1" noChangeAspect="1" noChangeArrowheads="1" noTextEdit="1"/>
          </p:cNvSpPr>
          <p:nvPr>
            <p:ph type="sldImg"/>
          </p:nvPr>
        </p:nvSpPr>
        <p:spPr>
          <a:ln/>
        </p:spPr>
      </p:sp>
      <p:sp>
        <p:nvSpPr>
          <p:cNvPr id="267268" name="Rectangle 3"/>
          <p:cNvSpPr>
            <a:spLocks noGrp="1" noChangeArrowheads="1"/>
          </p:cNvSpPr>
          <p:nvPr>
            <p:ph type="body" idx="1"/>
          </p:nvPr>
        </p:nvSpPr>
        <p:spPr>
          <a:noFill/>
          <a:ln/>
        </p:spPr>
        <p:txBody>
          <a:bodyPr/>
          <a:lstStyle/>
          <a:p>
            <a:r>
              <a:rPr lang="en-US"/>
              <a:t>Source: Adapted from P.O Roberts, Supply Chain Management: New Directions for Developing Economies, http://www.worldbank.org/html/fpd/transport/ports/trf_docs/new_dir.pdf</a:t>
            </a:r>
          </a:p>
          <a:p>
            <a:endParaRPr lang="en-US"/>
          </a:p>
        </p:txBody>
      </p:sp>
    </p:spTree>
    <p:extLst>
      <p:ext uri="{BB962C8B-B14F-4D97-AF65-F5344CB8AC3E}">
        <p14:creationId xmlns:p14="http://schemas.microsoft.com/office/powerpoint/2010/main" val="144251378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Armstrong &amp; Associates Inc.</a:t>
            </a:r>
          </a:p>
        </p:txBody>
      </p:sp>
      <p:sp>
        <p:nvSpPr>
          <p:cNvPr id="4" name="Slide Number Placeholder 3"/>
          <p:cNvSpPr>
            <a:spLocks noGrp="1"/>
          </p:cNvSpPr>
          <p:nvPr>
            <p:ph type="sldNum" sz="quarter" idx="5"/>
          </p:nvPr>
        </p:nvSpPr>
        <p:spPr/>
        <p:txBody>
          <a:bodyPr/>
          <a:lstStyle/>
          <a:p>
            <a:fld id="{1E83F363-7E7B-47A7-BE8F-2367A89C6177}" type="slidenum">
              <a:rPr lang="en-US" smtClean="0"/>
              <a:t>131</a:t>
            </a:fld>
            <a:endParaRPr lang="en-US"/>
          </a:p>
        </p:txBody>
      </p:sp>
    </p:spTree>
    <p:extLst>
      <p:ext uri="{BB962C8B-B14F-4D97-AF65-F5344CB8AC3E}">
        <p14:creationId xmlns:p14="http://schemas.microsoft.com/office/powerpoint/2010/main" val="3082917897"/>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7"/>
          <p:cNvSpPr>
            <a:spLocks noGrp="1" noChangeArrowheads="1"/>
          </p:cNvSpPr>
          <p:nvPr>
            <p:ph type="sldNum" sz="quarter" idx="5"/>
          </p:nvPr>
        </p:nvSpPr>
        <p:spPr>
          <a:noFill/>
        </p:spPr>
        <p:txBody>
          <a:bodyPr/>
          <a:lstStyle/>
          <a:p>
            <a:fld id="{C0DE75BA-7B40-4D7E-A6C4-B1F318B334BE}" type="slidenum">
              <a:rPr lang="en-US" smtClean="0"/>
              <a:pPr/>
              <a:t>132</a:t>
            </a:fld>
            <a:endParaRPr lang="en-US"/>
          </a:p>
        </p:txBody>
      </p:sp>
      <p:sp>
        <p:nvSpPr>
          <p:cNvPr id="268291" name="Rectangle 2"/>
          <p:cNvSpPr>
            <a:spLocks noGrp="1" noRot="1" noChangeAspect="1" noChangeArrowheads="1" noTextEdit="1"/>
          </p:cNvSpPr>
          <p:nvPr>
            <p:ph type="sldImg"/>
          </p:nvPr>
        </p:nvSpPr>
        <p:spPr>
          <a:ln/>
        </p:spPr>
      </p:sp>
      <p:sp>
        <p:nvSpPr>
          <p:cNvPr id="26829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6135793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T. Notteboom, F. Parola, G. Satta and M. </a:t>
            </a:r>
            <a:r>
              <a:rPr lang="en-US" dirty="0" err="1"/>
              <a:t>Risitano</a:t>
            </a:r>
            <a:r>
              <a:rPr lang="en-US" dirty="0"/>
              <a:t> (2016) “A taxonomy of logistics </a:t>
            </a:r>
            <a:r>
              <a:rPr lang="en-US" dirty="0" err="1"/>
              <a:t>centres</a:t>
            </a:r>
            <a:r>
              <a:rPr lang="en-US" dirty="0"/>
              <a:t>: overcoming conceptual ambiguity”, Transport Reviews, 37(3), pp.1-24.</a:t>
            </a:r>
          </a:p>
        </p:txBody>
      </p:sp>
      <p:sp>
        <p:nvSpPr>
          <p:cNvPr id="4" name="Slide Number Placeholder 3"/>
          <p:cNvSpPr>
            <a:spLocks noGrp="1"/>
          </p:cNvSpPr>
          <p:nvPr>
            <p:ph type="sldNum" sz="quarter" idx="10"/>
          </p:nvPr>
        </p:nvSpPr>
        <p:spPr/>
        <p:txBody>
          <a:bodyPr/>
          <a:lstStyle/>
          <a:p>
            <a:fld id="{00FECA09-9B1E-4104-8280-2A5AE1598192}" type="slidenum">
              <a:rPr lang="en-US" smtClean="0"/>
              <a:t>133</a:t>
            </a:fld>
            <a:endParaRPr lang="en-US"/>
          </a:p>
        </p:txBody>
      </p:sp>
    </p:spTree>
    <p:extLst>
      <p:ext uri="{BB962C8B-B14F-4D97-AF65-F5344CB8AC3E}">
        <p14:creationId xmlns:p14="http://schemas.microsoft.com/office/powerpoint/2010/main" val="3770194432"/>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7"/>
          <p:cNvSpPr>
            <a:spLocks noGrp="1" noChangeArrowheads="1"/>
          </p:cNvSpPr>
          <p:nvPr>
            <p:ph type="sldNum" sz="quarter" idx="5"/>
          </p:nvPr>
        </p:nvSpPr>
        <p:spPr>
          <a:noFill/>
        </p:spPr>
        <p:txBody>
          <a:bodyPr/>
          <a:lstStyle/>
          <a:p>
            <a:fld id="{8258E71A-BBA2-429A-A741-F79A486C854B}" type="slidenum">
              <a:rPr lang="en-US" smtClean="0"/>
              <a:pPr/>
              <a:t>134</a:t>
            </a:fld>
            <a:endParaRPr lang="en-US"/>
          </a:p>
        </p:txBody>
      </p:sp>
      <p:sp>
        <p:nvSpPr>
          <p:cNvPr id="269315" name="Rectangle 2"/>
          <p:cNvSpPr>
            <a:spLocks noGrp="1" noRot="1" noChangeAspect="1" noChangeArrowheads="1" noTextEdit="1"/>
          </p:cNvSpPr>
          <p:nvPr>
            <p:ph type="sldImg"/>
          </p:nvPr>
        </p:nvSpPr>
        <p:spPr>
          <a:ln/>
        </p:spPr>
      </p:sp>
      <p:sp>
        <p:nvSpPr>
          <p:cNvPr id="2693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9802211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p:spPr>
        <p:txBody>
          <a:bodyPr/>
          <a:lstStyle/>
          <a:p>
            <a:fld id="{439F5C23-5163-4004-8808-377031688E67}" type="slidenum">
              <a:rPr lang="en-US" smtClean="0"/>
              <a:pPr/>
              <a:t>13</a:t>
            </a:fld>
            <a:endParaRPr lang="en-US"/>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p:spPr>
        <p:txBody>
          <a:bodyPr/>
          <a:lstStyle/>
          <a:p>
            <a:r>
              <a:rPr lang="en-US" dirty="0"/>
              <a:t>Source: Energy Information Administration, World Oil Transit Chokepoints. http://www.eia.gov/todayinenergy/detail.cfm?id=330</a:t>
            </a:r>
          </a:p>
        </p:txBody>
      </p:sp>
    </p:spTree>
    <p:extLst>
      <p:ext uri="{BB962C8B-B14F-4D97-AF65-F5344CB8AC3E}">
        <p14:creationId xmlns:p14="http://schemas.microsoft.com/office/powerpoint/2010/main" val="265080957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7"/>
          <p:cNvSpPr>
            <a:spLocks noGrp="1" noChangeArrowheads="1"/>
          </p:cNvSpPr>
          <p:nvPr>
            <p:ph type="sldNum" sz="quarter" idx="5"/>
          </p:nvPr>
        </p:nvSpPr>
        <p:spPr>
          <a:noFill/>
        </p:spPr>
        <p:txBody>
          <a:bodyPr/>
          <a:lstStyle/>
          <a:p>
            <a:fld id="{50CC48B0-172F-4A3E-9F2B-E53FD78AF63C}" type="slidenum">
              <a:rPr lang="en-US" smtClean="0"/>
              <a:pPr/>
              <a:t>135</a:t>
            </a:fld>
            <a:endParaRPr lang="en-US"/>
          </a:p>
        </p:txBody>
      </p:sp>
      <p:sp>
        <p:nvSpPr>
          <p:cNvPr id="273411" name="Rectangle 2"/>
          <p:cNvSpPr>
            <a:spLocks noGrp="1" noRot="1" noChangeAspect="1" noChangeArrowheads="1" noTextEdit="1"/>
          </p:cNvSpPr>
          <p:nvPr>
            <p:ph type="sldImg"/>
          </p:nvPr>
        </p:nvSpPr>
        <p:spPr>
          <a:ln/>
        </p:spPr>
      </p:sp>
      <p:sp>
        <p:nvSpPr>
          <p:cNvPr id="273412" name="Rectangle 3"/>
          <p:cNvSpPr>
            <a:spLocks noGrp="1" noChangeArrowheads="1"/>
          </p:cNvSpPr>
          <p:nvPr>
            <p:ph type="body" idx="1"/>
          </p:nvPr>
        </p:nvSpPr>
        <p:spPr>
          <a:noFill/>
          <a:ln/>
        </p:spPr>
        <p:txBody>
          <a:bodyPr/>
          <a:lstStyle/>
          <a:p>
            <a:r>
              <a:rPr lang="en-US"/>
              <a:t>Source: Federal Highway Administration, Office of Freight Management. http://ops.fhwa.dot.gov/freight/</a:t>
            </a:r>
          </a:p>
        </p:txBody>
      </p:sp>
    </p:spTree>
    <p:extLst>
      <p:ext uri="{BB962C8B-B14F-4D97-AF65-F5344CB8AC3E}">
        <p14:creationId xmlns:p14="http://schemas.microsoft.com/office/powerpoint/2010/main" val="195396720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Rectangle 7"/>
          <p:cNvSpPr>
            <a:spLocks noGrp="1" noChangeArrowheads="1"/>
          </p:cNvSpPr>
          <p:nvPr>
            <p:ph type="sldNum" sz="quarter" idx="5"/>
          </p:nvPr>
        </p:nvSpPr>
        <p:spPr>
          <a:noFill/>
        </p:spPr>
        <p:txBody>
          <a:bodyPr/>
          <a:lstStyle/>
          <a:p>
            <a:fld id="{C1BE0A0D-1A75-4752-998A-E4198A604DA9}" type="slidenum">
              <a:rPr lang="en-US" smtClean="0"/>
              <a:pPr/>
              <a:t>136</a:t>
            </a:fld>
            <a:endParaRPr lang="en-US"/>
          </a:p>
        </p:txBody>
      </p:sp>
      <p:sp>
        <p:nvSpPr>
          <p:cNvPr id="270339" name="Rectangle 2"/>
          <p:cNvSpPr>
            <a:spLocks noGrp="1" noRot="1" noChangeAspect="1" noChangeArrowheads="1" noTextEdit="1"/>
          </p:cNvSpPr>
          <p:nvPr>
            <p:ph type="sldImg"/>
          </p:nvPr>
        </p:nvSpPr>
        <p:spPr>
          <a:ln/>
        </p:spPr>
      </p:sp>
      <p:sp>
        <p:nvSpPr>
          <p:cNvPr id="270340" name="Rectangle 3"/>
          <p:cNvSpPr>
            <a:spLocks noGrp="1" noChangeArrowheads="1"/>
          </p:cNvSpPr>
          <p:nvPr>
            <p:ph type="body" idx="1"/>
          </p:nvPr>
        </p:nvSpPr>
        <p:spPr>
          <a:noFill/>
          <a:ln/>
        </p:spPr>
        <p:txBody>
          <a:bodyPr/>
          <a:lstStyle/>
          <a:p>
            <a:r>
              <a:rPr lang="en-US" dirty="0"/>
              <a:t>Source: adapted from C.B. Lee (2003) “Demand Chain Optimization: Pitfalls and Key Principles”, </a:t>
            </a:r>
            <a:r>
              <a:rPr lang="en-US" dirty="0" err="1"/>
              <a:t>Evant</a:t>
            </a:r>
            <a:r>
              <a:rPr lang="en-US" dirty="0"/>
              <a:t> White </a:t>
            </a:r>
            <a:r>
              <a:rPr lang="en-US"/>
              <a:t>Paper Series.</a:t>
            </a:r>
            <a:endParaRPr lang="en-US" dirty="0"/>
          </a:p>
        </p:txBody>
      </p:sp>
    </p:spTree>
    <p:extLst>
      <p:ext uri="{BB962C8B-B14F-4D97-AF65-F5344CB8AC3E}">
        <p14:creationId xmlns:p14="http://schemas.microsoft.com/office/powerpoint/2010/main" val="3046398321"/>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7"/>
          <p:cNvSpPr>
            <a:spLocks noGrp="1" noChangeArrowheads="1"/>
          </p:cNvSpPr>
          <p:nvPr>
            <p:ph type="sldNum" sz="quarter" idx="5"/>
          </p:nvPr>
        </p:nvSpPr>
        <p:spPr>
          <a:noFill/>
        </p:spPr>
        <p:txBody>
          <a:bodyPr/>
          <a:lstStyle/>
          <a:p>
            <a:fld id="{6F914C6B-FDD8-48FB-A27D-DB1752FA07A0}" type="slidenum">
              <a:rPr lang="en-US" smtClean="0"/>
              <a:pPr/>
              <a:t>137</a:t>
            </a:fld>
            <a:endParaRPr lang="en-US"/>
          </a:p>
        </p:txBody>
      </p:sp>
      <p:sp>
        <p:nvSpPr>
          <p:cNvPr id="271363" name="Rectangle 2"/>
          <p:cNvSpPr>
            <a:spLocks noGrp="1" noRot="1" noChangeAspect="1" noChangeArrowheads="1" noTextEdit="1"/>
          </p:cNvSpPr>
          <p:nvPr>
            <p:ph type="sldImg"/>
          </p:nvPr>
        </p:nvSpPr>
        <p:spPr>
          <a:ln/>
        </p:spPr>
      </p:sp>
      <p:sp>
        <p:nvSpPr>
          <p:cNvPr id="27136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9807374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7"/>
          <p:cNvSpPr>
            <a:spLocks noGrp="1" noChangeArrowheads="1"/>
          </p:cNvSpPr>
          <p:nvPr>
            <p:ph type="sldNum" sz="quarter" idx="5"/>
          </p:nvPr>
        </p:nvSpPr>
        <p:spPr>
          <a:noFill/>
        </p:spPr>
        <p:txBody>
          <a:bodyPr/>
          <a:lstStyle/>
          <a:p>
            <a:fld id="{5645F4AD-84B9-4672-9693-4DC7062B3B64}" type="slidenum">
              <a:rPr lang="en-US" smtClean="0"/>
              <a:pPr/>
              <a:t>138</a:t>
            </a:fld>
            <a:endParaRPr lang="en-US"/>
          </a:p>
        </p:txBody>
      </p:sp>
      <p:sp>
        <p:nvSpPr>
          <p:cNvPr id="272387" name="Rectangle 2"/>
          <p:cNvSpPr>
            <a:spLocks noGrp="1" noRot="1" noChangeAspect="1" noChangeArrowheads="1" noTextEdit="1"/>
          </p:cNvSpPr>
          <p:nvPr>
            <p:ph type="sldImg"/>
          </p:nvPr>
        </p:nvSpPr>
        <p:spPr>
          <a:xfrm>
            <a:off x="381000" y="685800"/>
            <a:ext cx="6096000" cy="3429000"/>
          </a:xfrm>
          <a:ln/>
        </p:spPr>
      </p:sp>
      <p:sp>
        <p:nvSpPr>
          <p:cNvPr id="272388" name="Rectangle 3"/>
          <p:cNvSpPr>
            <a:spLocks noGrp="1" noChangeArrowheads="1"/>
          </p:cNvSpPr>
          <p:nvPr>
            <p:ph type="body" idx="1"/>
          </p:nvPr>
        </p:nvSpPr>
        <p:spPr>
          <a:xfrm>
            <a:off x="914400" y="4343401"/>
            <a:ext cx="5029200" cy="4114800"/>
          </a:xfrm>
          <a:noFill/>
          <a:ln/>
        </p:spPr>
        <p:txBody>
          <a:bodyPr/>
          <a:lstStyle/>
          <a:p>
            <a:r>
              <a:rPr lang="en-US" dirty="0"/>
              <a:t>Source: Adapted from Logistics Management &amp; Distribution.</a:t>
            </a:r>
          </a:p>
          <a:p>
            <a:r>
              <a:rPr lang="en-US" dirty="0"/>
              <a:t>Cycle time: The amount of time required from receipt of an order from a customer to shipment of the completed goods.</a:t>
            </a:r>
          </a:p>
        </p:txBody>
      </p:sp>
    </p:spTree>
    <p:extLst>
      <p:ext uri="{BB962C8B-B14F-4D97-AF65-F5344CB8AC3E}">
        <p14:creationId xmlns:p14="http://schemas.microsoft.com/office/powerpoint/2010/main" val="24088750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a:t>
            </a:r>
            <a:r>
              <a:rPr lang="en-US" dirty="0" err="1"/>
              <a:t>Zografos</a:t>
            </a:r>
            <a:r>
              <a:rPr lang="en-US" dirty="0"/>
              <a:t>, K.G. and A.C. Regan (2004) Current Challenges for Intermodal Freight Transport and Logistics in Europe and the United States. In Transportation Research Record: Journal of the Transportation Research Board, No. 1873, Transportation Research Board of the National Academies, Washington, D.C., pp. 70-78.</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139</a:t>
            </a:fld>
            <a:endParaRPr lang="en-US"/>
          </a:p>
        </p:txBody>
      </p:sp>
    </p:spTree>
    <p:extLst>
      <p:ext uri="{BB962C8B-B14F-4D97-AF65-F5344CB8AC3E}">
        <p14:creationId xmlns:p14="http://schemas.microsoft.com/office/powerpoint/2010/main" val="2370017231"/>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434" name="Rectangle 7"/>
          <p:cNvSpPr>
            <a:spLocks noGrp="1" noChangeArrowheads="1"/>
          </p:cNvSpPr>
          <p:nvPr>
            <p:ph type="sldNum" sz="quarter" idx="5"/>
          </p:nvPr>
        </p:nvSpPr>
        <p:spPr>
          <a:noFill/>
        </p:spPr>
        <p:txBody>
          <a:bodyPr/>
          <a:lstStyle/>
          <a:p>
            <a:fld id="{AE5340DA-AFFE-4627-A26F-738EC33987AA}" type="slidenum">
              <a:rPr lang="en-US" smtClean="0"/>
              <a:pPr/>
              <a:t>140</a:t>
            </a:fld>
            <a:endParaRPr lang="en-US"/>
          </a:p>
        </p:txBody>
      </p:sp>
      <p:sp>
        <p:nvSpPr>
          <p:cNvPr id="274435" name="Rectangle 2"/>
          <p:cNvSpPr>
            <a:spLocks noGrp="1" noRot="1" noChangeAspect="1" noChangeArrowheads="1" noTextEdit="1"/>
          </p:cNvSpPr>
          <p:nvPr>
            <p:ph type="sldImg"/>
          </p:nvPr>
        </p:nvSpPr>
        <p:spPr>
          <a:ln/>
        </p:spPr>
      </p:sp>
      <p:sp>
        <p:nvSpPr>
          <p:cNvPr id="274436" name="Rectangle 3"/>
          <p:cNvSpPr>
            <a:spLocks noGrp="1" noChangeArrowheads="1"/>
          </p:cNvSpPr>
          <p:nvPr>
            <p:ph type="body" idx="1"/>
          </p:nvPr>
        </p:nvSpPr>
        <p:spPr>
          <a:noFill/>
          <a:ln/>
        </p:spPr>
        <p:txBody>
          <a:bodyPr/>
          <a:lstStyle/>
          <a:p>
            <a:r>
              <a:rPr lang="en-US"/>
              <a:t>Source: A.T. Kearney / ELA</a:t>
            </a:r>
          </a:p>
          <a:p>
            <a:r>
              <a:rPr lang="en-US"/>
              <a:t>Lead time: The amount of time it takes for a shipment to arrive once an order has been placed. What is remarkable is that in spite of the significant lengthening of supply chains lead times have declined.</a:t>
            </a:r>
          </a:p>
        </p:txBody>
      </p:sp>
    </p:spTree>
    <p:extLst>
      <p:ext uri="{BB962C8B-B14F-4D97-AF65-F5344CB8AC3E}">
        <p14:creationId xmlns:p14="http://schemas.microsoft.com/office/powerpoint/2010/main" val="122974838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7"/>
          <p:cNvSpPr>
            <a:spLocks noGrp="1" noChangeArrowheads="1"/>
          </p:cNvSpPr>
          <p:nvPr>
            <p:ph type="sldNum" sz="quarter" idx="5"/>
          </p:nvPr>
        </p:nvSpPr>
        <p:spPr>
          <a:noFill/>
        </p:spPr>
        <p:txBody>
          <a:bodyPr/>
          <a:lstStyle/>
          <a:p>
            <a:fld id="{A4CD5C86-163A-437F-95C4-5E2EE599079A}" type="slidenum">
              <a:rPr lang="en-US" smtClean="0"/>
              <a:pPr/>
              <a:t>141</a:t>
            </a:fld>
            <a:endParaRPr lang="en-US"/>
          </a:p>
        </p:txBody>
      </p:sp>
      <p:sp>
        <p:nvSpPr>
          <p:cNvPr id="276483" name="Rectangle 2"/>
          <p:cNvSpPr>
            <a:spLocks noGrp="1" noRot="1" noChangeAspect="1" noChangeArrowheads="1" noTextEdit="1"/>
          </p:cNvSpPr>
          <p:nvPr>
            <p:ph type="sldImg"/>
          </p:nvPr>
        </p:nvSpPr>
        <p:spPr>
          <a:ln/>
        </p:spPr>
      </p:sp>
      <p:sp>
        <p:nvSpPr>
          <p:cNvPr id="276484" name="Rectangle 3"/>
          <p:cNvSpPr>
            <a:spLocks noGrp="1" noChangeArrowheads="1"/>
          </p:cNvSpPr>
          <p:nvPr>
            <p:ph type="body" idx="1"/>
          </p:nvPr>
        </p:nvSpPr>
        <p:spPr>
          <a:noFill/>
          <a:ln/>
        </p:spPr>
        <p:txBody>
          <a:bodyPr/>
          <a:lstStyle/>
          <a:p>
            <a:r>
              <a:rPr lang="en-US" dirty="0"/>
              <a:t>Source:  Council of Supply Chain Management Professionals, State of Logistics Report, (after 2012). Logistics Management &amp; Distribution Report (before 2012).</a:t>
            </a:r>
          </a:p>
          <a:p>
            <a:endParaRPr lang="en-US" dirty="0"/>
          </a:p>
          <a:p>
            <a:r>
              <a:rPr lang="en-US"/>
              <a:t>https://leanlogisticsblog.files.wordpress.com/2012/06/logistics-system-cost.png</a:t>
            </a:r>
          </a:p>
          <a:p>
            <a:endParaRPr lang="en-US" dirty="0"/>
          </a:p>
          <a:p>
            <a:endParaRPr lang="en-US" dirty="0"/>
          </a:p>
        </p:txBody>
      </p:sp>
    </p:spTree>
    <p:extLst>
      <p:ext uri="{BB962C8B-B14F-4D97-AF65-F5344CB8AC3E}">
        <p14:creationId xmlns:p14="http://schemas.microsoft.com/office/powerpoint/2010/main" val="242911059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Slide Image Placeholder 1"/>
          <p:cNvSpPr>
            <a:spLocks noGrp="1" noRot="1" noChangeAspect="1" noTextEdit="1"/>
          </p:cNvSpPr>
          <p:nvPr>
            <p:ph type="sldImg"/>
          </p:nvPr>
        </p:nvSpPr>
        <p:spPr>
          <a:ln/>
        </p:spPr>
      </p:sp>
      <p:sp>
        <p:nvSpPr>
          <p:cNvPr id="277507" name="Notes Placeholder 2"/>
          <p:cNvSpPr>
            <a:spLocks noGrp="1"/>
          </p:cNvSpPr>
          <p:nvPr>
            <p:ph type="body" idx="1"/>
          </p:nvPr>
        </p:nvSpPr>
        <p:spPr>
          <a:noFill/>
          <a:ln/>
        </p:spPr>
        <p:txBody>
          <a:bodyPr/>
          <a:lstStyle/>
          <a:p>
            <a:r>
              <a:rPr lang="en-US" dirty="0"/>
              <a:t>Source: CSCMP. Annual State of Logistics Report</a:t>
            </a:r>
          </a:p>
        </p:txBody>
      </p:sp>
      <p:sp>
        <p:nvSpPr>
          <p:cNvPr id="277508" name="Slide Number Placeholder 3"/>
          <p:cNvSpPr>
            <a:spLocks noGrp="1"/>
          </p:cNvSpPr>
          <p:nvPr>
            <p:ph type="sldNum" sz="quarter" idx="5"/>
          </p:nvPr>
        </p:nvSpPr>
        <p:spPr>
          <a:noFill/>
        </p:spPr>
        <p:txBody>
          <a:bodyPr/>
          <a:lstStyle/>
          <a:p>
            <a:fld id="{88BFDD6D-D0A7-4D62-84E5-E215BAA40CFD}" type="slidenum">
              <a:rPr lang="en-US" smtClean="0"/>
              <a:pPr/>
              <a:t>142</a:t>
            </a:fld>
            <a:endParaRPr lang="en-US"/>
          </a:p>
        </p:txBody>
      </p:sp>
    </p:spTree>
    <p:extLst>
      <p:ext uri="{BB962C8B-B14F-4D97-AF65-F5344CB8AC3E}">
        <p14:creationId xmlns:p14="http://schemas.microsoft.com/office/powerpoint/2010/main" val="3501440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7"/>
          <p:cNvSpPr>
            <a:spLocks noGrp="1" noChangeArrowheads="1"/>
          </p:cNvSpPr>
          <p:nvPr>
            <p:ph type="sldNum" sz="quarter" idx="5"/>
          </p:nvPr>
        </p:nvSpPr>
        <p:spPr>
          <a:noFill/>
        </p:spPr>
        <p:txBody>
          <a:bodyPr/>
          <a:lstStyle/>
          <a:p>
            <a:fld id="{7A6C18C6-D996-4505-828B-4EB4E48F24DF}" type="slidenum">
              <a:rPr lang="en-US" smtClean="0"/>
              <a:pPr/>
              <a:t>143</a:t>
            </a:fld>
            <a:endParaRPr lang="en-US"/>
          </a:p>
        </p:txBody>
      </p:sp>
      <p:sp>
        <p:nvSpPr>
          <p:cNvPr id="278531" name="Rectangle 2"/>
          <p:cNvSpPr>
            <a:spLocks noGrp="1" noRot="1" noChangeAspect="1" noChangeArrowheads="1" noTextEdit="1"/>
          </p:cNvSpPr>
          <p:nvPr>
            <p:ph type="sldImg"/>
          </p:nvPr>
        </p:nvSpPr>
        <p:spPr>
          <a:ln/>
        </p:spPr>
      </p:sp>
      <p:sp>
        <p:nvSpPr>
          <p:cNvPr id="278532" name="Rectangle 3"/>
          <p:cNvSpPr>
            <a:spLocks noGrp="1" noChangeArrowheads="1"/>
          </p:cNvSpPr>
          <p:nvPr>
            <p:ph type="body" idx="1"/>
          </p:nvPr>
        </p:nvSpPr>
        <p:spPr>
          <a:noFill/>
          <a:ln/>
        </p:spPr>
        <p:txBody>
          <a:bodyPr/>
          <a:lstStyle/>
          <a:p>
            <a:r>
              <a:rPr lang="en-US"/>
              <a:t>Source: T. Hsu, FedEx, 1998.</a:t>
            </a:r>
          </a:p>
        </p:txBody>
      </p:sp>
    </p:spTree>
    <p:extLst>
      <p:ext uri="{BB962C8B-B14F-4D97-AF65-F5344CB8AC3E}">
        <p14:creationId xmlns:p14="http://schemas.microsoft.com/office/powerpoint/2010/main" val="404150484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Rectangle 7"/>
          <p:cNvSpPr>
            <a:spLocks noGrp="1" noChangeArrowheads="1"/>
          </p:cNvSpPr>
          <p:nvPr>
            <p:ph type="sldNum" sz="quarter" idx="5"/>
          </p:nvPr>
        </p:nvSpPr>
        <p:spPr>
          <a:noFill/>
        </p:spPr>
        <p:txBody>
          <a:bodyPr/>
          <a:lstStyle/>
          <a:p>
            <a:fld id="{41499E59-63FC-41AB-BF6F-1C8527B97671}" type="slidenum">
              <a:rPr lang="en-US" smtClean="0"/>
              <a:pPr/>
              <a:t>144</a:t>
            </a:fld>
            <a:endParaRPr lang="en-US"/>
          </a:p>
        </p:txBody>
      </p:sp>
      <p:sp>
        <p:nvSpPr>
          <p:cNvPr id="280579" name="Rectangle 2"/>
          <p:cNvSpPr>
            <a:spLocks noGrp="1" noRot="1" noChangeAspect="1" noChangeArrowheads="1" noTextEdit="1"/>
          </p:cNvSpPr>
          <p:nvPr>
            <p:ph type="sldImg"/>
          </p:nvPr>
        </p:nvSpPr>
        <p:spPr>
          <a:ln/>
        </p:spPr>
      </p:sp>
      <p:sp>
        <p:nvSpPr>
          <p:cNvPr id="280580" name="Rectangle 3"/>
          <p:cNvSpPr>
            <a:spLocks noGrp="1" noChangeArrowheads="1"/>
          </p:cNvSpPr>
          <p:nvPr>
            <p:ph type="body" idx="1"/>
          </p:nvPr>
        </p:nvSpPr>
        <p:spPr>
          <a:noFill/>
          <a:ln/>
        </p:spPr>
        <p:txBody>
          <a:bodyPr/>
          <a:lstStyle/>
          <a:p>
            <a:r>
              <a:rPr lang="en-US" dirty="0"/>
              <a:t>Source: adapted from Hesse, M. and J-P Rodrigue (2004) "The Transport Geography of Logistics and Freight Distribution”, Journal of Transport Geography, Vol. 12, No. 3, pp. 171-184.</a:t>
            </a:r>
          </a:p>
        </p:txBody>
      </p:sp>
    </p:spTree>
    <p:extLst>
      <p:ext uri="{BB962C8B-B14F-4D97-AF65-F5344CB8AC3E}">
        <p14:creationId xmlns:p14="http://schemas.microsoft.com/office/powerpoint/2010/main" val="6708041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14</a:t>
            </a:fld>
            <a:endParaRPr lang="en-US"/>
          </a:p>
        </p:txBody>
      </p:sp>
    </p:spTree>
    <p:extLst>
      <p:ext uri="{BB962C8B-B14F-4D97-AF65-F5344CB8AC3E}">
        <p14:creationId xmlns:p14="http://schemas.microsoft.com/office/powerpoint/2010/main" val="427176271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a:ln/>
        </p:spPr>
      </p:sp>
      <p:sp>
        <p:nvSpPr>
          <p:cNvPr id="281603" name="Notes Placeholder 2"/>
          <p:cNvSpPr>
            <a:spLocks noGrp="1"/>
          </p:cNvSpPr>
          <p:nvPr>
            <p:ph type="body" idx="1"/>
          </p:nvPr>
        </p:nvSpPr>
        <p:spPr>
          <a:noFill/>
          <a:ln/>
        </p:spPr>
        <p:txBody>
          <a:bodyPr/>
          <a:lstStyle/>
          <a:p>
            <a:endParaRPr lang="en-US"/>
          </a:p>
        </p:txBody>
      </p:sp>
      <p:sp>
        <p:nvSpPr>
          <p:cNvPr id="281604" name="Slide Number Placeholder 3"/>
          <p:cNvSpPr>
            <a:spLocks noGrp="1"/>
          </p:cNvSpPr>
          <p:nvPr>
            <p:ph type="sldNum" sz="quarter" idx="5"/>
          </p:nvPr>
        </p:nvSpPr>
        <p:spPr>
          <a:noFill/>
        </p:spPr>
        <p:txBody>
          <a:bodyPr/>
          <a:lstStyle/>
          <a:p>
            <a:fld id="{C1F70C33-57FA-4F9C-99A2-D44F71854AA7}" type="slidenum">
              <a:rPr lang="en-US" smtClean="0"/>
              <a:pPr/>
              <a:t>145</a:t>
            </a:fld>
            <a:endParaRPr lang="en-US"/>
          </a:p>
        </p:txBody>
      </p:sp>
    </p:spTree>
    <p:extLst>
      <p:ext uri="{BB962C8B-B14F-4D97-AF65-F5344CB8AC3E}">
        <p14:creationId xmlns:p14="http://schemas.microsoft.com/office/powerpoint/2010/main" val="179613111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146</a:t>
            </a:fld>
            <a:endParaRPr lang="en-US"/>
          </a:p>
        </p:txBody>
      </p:sp>
    </p:spTree>
    <p:extLst>
      <p:ext uri="{BB962C8B-B14F-4D97-AF65-F5344CB8AC3E}">
        <p14:creationId xmlns:p14="http://schemas.microsoft.com/office/powerpoint/2010/main" val="2857463769"/>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149</a:t>
            </a:fld>
            <a:endParaRPr lang="en-US"/>
          </a:p>
        </p:txBody>
      </p:sp>
    </p:spTree>
    <p:extLst>
      <p:ext uri="{BB962C8B-B14F-4D97-AF65-F5344CB8AC3E}">
        <p14:creationId xmlns:p14="http://schemas.microsoft.com/office/powerpoint/2010/main" val="201620442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Rectangle 7"/>
          <p:cNvSpPr>
            <a:spLocks noGrp="1" noChangeArrowheads="1"/>
          </p:cNvSpPr>
          <p:nvPr>
            <p:ph type="sldNum" sz="quarter" idx="5"/>
          </p:nvPr>
        </p:nvSpPr>
        <p:spPr>
          <a:noFill/>
        </p:spPr>
        <p:txBody>
          <a:bodyPr/>
          <a:lstStyle/>
          <a:p>
            <a:fld id="{B972A2E4-67F2-4E96-8932-D8B75B2B6DE7}" type="slidenum">
              <a:rPr lang="en-US" smtClean="0"/>
              <a:pPr/>
              <a:t>150</a:t>
            </a:fld>
            <a:endParaRPr lang="en-US"/>
          </a:p>
        </p:txBody>
      </p:sp>
      <p:sp>
        <p:nvSpPr>
          <p:cNvPr id="283651" name="Rectangle 2"/>
          <p:cNvSpPr>
            <a:spLocks noGrp="1" noRot="1" noChangeAspect="1" noChangeArrowheads="1" noTextEdit="1"/>
          </p:cNvSpPr>
          <p:nvPr>
            <p:ph type="sldImg"/>
          </p:nvPr>
        </p:nvSpPr>
        <p:spPr>
          <a:ln/>
        </p:spPr>
      </p:sp>
      <p:sp>
        <p:nvSpPr>
          <p:cNvPr id="283652" name="Rectangle 3"/>
          <p:cNvSpPr>
            <a:spLocks noGrp="1" noChangeArrowheads="1"/>
          </p:cNvSpPr>
          <p:nvPr>
            <p:ph type="body" idx="1"/>
          </p:nvPr>
        </p:nvSpPr>
        <p:spPr>
          <a:noFill/>
          <a:ln/>
        </p:spPr>
        <p:txBody>
          <a:bodyPr/>
          <a:lstStyle/>
          <a:p>
            <a:r>
              <a:rPr lang="en-US" dirty="0"/>
              <a:t>Source: adapted from OECD, Logistics Integration in the Asia-Pacific Region, 2000. CPCS </a:t>
            </a:r>
            <a:r>
              <a:rPr lang="en-US" dirty="0" err="1"/>
              <a:t>Transcom</a:t>
            </a:r>
            <a:r>
              <a:rPr lang="en-US" dirty="0"/>
              <a:t>.</a:t>
            </a:r>
          </a:p>
        </p:txBody>
      </p:sp>
    </p:spTree>
    <p:extLst>
      <p:ext uri="{BB962C8B-B14F-4D97-AF65-F5344CB8AC3E}">
        <p14:creationId xmlns:p14="http://schemas.microsoft.com/office/powerpoint/2010/main" val="4051480925"/>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Armstrong &amp; Associates, Inc. Top 50 Global</a:t>
            </a:r>
            <a:r>
              <a:rPr lang="en-US" baseline="0" dirty="0"/>
              <a:t> 3PL</a:t>
            </a:r>
            <a:endParaRPr lang="en-US" dirty="0"/>
          </a:p>
          <a:p>
            <a:r>
              <a:rPr lang="en-US" dirty="0"/>
              <a:t>http://3plogistics.com/Top_50_Global_3PLs.htm</a:t>
            </a:r>
          </a:p>
          <a:p>
            <a:r>
              <a:rPr lang="en-US" dirty="0"/>
              <a:t>http://www.supplychain247.com/article/2013_top_50_global_top_30_domestic_3pls</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151</a:t>
            </a:fld>
            <a:endParaRPr lang="en-US"/>
          </a:p>
        </p:txBody>
      </p:sp>
    </p:spTree>
    <p:extLst>
      <p:ext uri="{BB962C8B-B14F-4D97-AF65-F5344CB8AC3E}">
        <p14:creationId xmlns:p14="http://schemas.microsoft.com/office/powerpoint/2010/main" val="4071581420"/>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Armstrong &amp; Associates, Inc.</a:t>
            </a:r>
          </a:p>
          <a:p>
            <a:r>
              <a:rPr lang="en-US" dirty="0"/>
              <a:t>http://www.3plogistics.com/3pl-market-info-resources/3pl-market-information/aas-top-25-global-freight-forwarders-list/</a:t>
            </a:r>
          </a:p>
        </p:txBody>
      </p:sp>
      <p:sp>
        <p:nvSpPr>
          <p:cNvPr id="4" name="Slide Number Placeholder 3"/>
          <p:cNvSpPr>
            <a:spLocks noGrp="1"/>
          </p:cNvSpPr>
          <p:nvPr>
            <p:ph type="sldNum" sz="quarter" idx="10"/>
          </p:nvPr>
        </p:nvSpPr>
        <p:spPr/>
        <p:txBody>
          <a:bodyPr/>
          <a:lstStyle/>
          <a:p>
            <a:fld id="{00FECA09-9B1E-4104-8280-2A5AE1598192}" type="slidenum">
              <a:rPr lang="en-US" smtClean="0"/>
              <a:t>152</a:t>
            </a:fld>
            <a:endParaRPr lang="en-US"/>
          </a:p>
        </p:txBody>
      </p:sp>
    </p:spTree>
    <p:extLst>
      <p:ext uri="{BB962C8B-B14F-4D97-AF65-F5344CB8AC3E}">
        <p14:creationId xmlns:p14="http://schemas.microsoft.com/office/powerpoint/2010/main" val="121366465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153</a:t>
            </a:fld>
            <a:endParaRPr lang="en-US"/>
          </a:p>
        </p:txBody>
      </p:sp>
    </p:spTree>
    <p:extLst>
      <p:ext uri="{BB962C8B-B14F-4D97-AF65-F5344CB8AC3E}">
        <p14:creationId xmlns:p14="http://schemas.microsoft.com/office/powerpoint/2010/main" val="256674628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7"/>
          <p:cNvSpPr>
            <a:spLocks noGrp="1" noChangeArrowheads="1"/>
          </p:cNvSpPr>
          <p:nvPr>
            <p:ph type="sldNum" sz="quarter" idx="5"/>
          </p:nvPr>
        </p:nvSpPr>
        <p:spPr>
          <a:noFill/>
        </p:spPr>
        <p:txBody>
          <a:bodyPr/>
          <a:lstStyle/>
          <a:p>
            <a:fld id="{2E0400C6-67E6-4C5B-B69E-AFE8318B7A4E}" type="slidenum">
              <a:rPr lang="en-US" smtClean="0"/>
              <a:pPr/>
              <a:t>154</a:t>
            </a:fld>
            <a:endParaRPr lang="en-US"/>
          </a:p>
        </p:txBody>
      </p:sp>
      <p:sp>
        <p:nvSpPr>
          <p:cNvPr id="286723" name="Rectangle 2"/>
          <p:cNvSpPr>
            <a:spLocks noGrp="1" noRot="1" noChangeAspect="1" noChangeArrowheads="1" noTextEdit="1"/>
          </p:cNvSpPr>
          <p:nvPr>
            <p:ph type="sldImg"/>
          </p:nvPr>
        </p:nvSpPr>
        <p:spPr>
          <a:ln/>
        </p:spPr>
      </p:sp>
      <p:sp>
        <p:nvSpPr>
          <p:cNvPr id="2867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47640349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E83F363-7E7B-47A7-BE8F-2367A89C6177}" type="slidenum">
              <a:rPr lang="en-US" smtClean="0"/>
              <a:t>157</a:t>
            </a:fld>
            <a:endParaRPr lang="en-US"/>
          </a:p>
        </p:txBody>
      </p:sp>
    </p:spTree>
    <p:extLst>
      <p:ext uri="{BB962C8B-B14F-4D97-AF65-F5344CB8AC3E}">
        <p14:creationId xmlns:p14="http://schemas.microsoft.com/office/powerpoint/2010/main" val="264399387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7746" name="Rectangle 7"/>
          <p:cNvSpPr>
            <a:spLocks noGrp="1" noChangeArrowheads="1"/>
          </p:cNvSpPr>
          <p:nvPr>
            <p:ph type="sldNum" sz="quarter" idx="5"/>
          </p:nvPr>
        </p:nvSpPr>
        <p:spPr>
          <a:noFill/>
        </p:spPr>
        <p:txBody>
          <a:bodyPr/>
          <a:lstStyle/>
          <a:p>
            <a:fld id="{4D4F8289-C02D-49E2-A8A1-1F33D0CBFB6D}" type="slidenum">
              <a:rPr lang="en-US" smtClean="0"/>
              <a:pPr/>
              <a:t>158</a:t>
            </a:fld>
            <a:endParaRPr lang="en-US"/>
          </a:p>
        </p:txBody>
      </p:sp>
      <p:sp>
        <p:nvSpPr>
          <p:cNvPr id="287747" name="Rectangle 2"/>
          <p:cNvSpPr>
            <a:spLocks noGrp="1" noRot="1" noChangeAspect="1" noChangeArrowheads="1" noTextEdit="1"/>
          </p:cNvSpPr>
          <p:nvPr>
            <p:ph type="sldImg"/>
          </p:nvPr>
        </p:nvSpPr>
        <p:spPr>
          <a:ln/>
        </p:spPr>
      </p:sp>
      <p:sp>
        <p:nvSpPr>
          <p:cNvPr id="287748" name="Rectangle 3"/>
          <p:cNvSpPr>
            <a:spLocks noGrp="1" noChangeArrowheads="1"/>
          </p:cNvSpPr>
          <p:nvPr>
            <p:ph type="body" idx="1"/>
          </p:nvPr>
        </p:nvSpPr>
        <p:spPr>
          <a:noFill/>
          <a:ln/>
        </p:spPr>
        <p:txBody>
          <a:bodyPr/>
          <a:lstStyle/>
          <a:p>
            <a:r>
              <a:rPr lang="en-US" dirty="0"/>
              <a:t>Source: adapted from Supply Chain &amp; Logistics Association Canada and Canadian Manufacturers &amp; Exporters Logistics Research Committee, 2010.</a:t>
            </a:r>
          </a:p>
        </p:txBody>
      </p:sp>
    </p:spTree>
    <p:extLst>
      <p:ext uri="{BB962C8B-B14F-4D97-AF65-F5344CB8AC3E}">
        <p14:creationId xmlns:p14="http://schemas.microsoft.com/office/powerpoint/2010/main" val="2117966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15</a:t>
            </a:fld>
            <a:endParaRPr lang="en-US"/>
          </a:p>
        </p:txBody>
      </p:sp>
    </p:spTree>
    <p:extLst>
      <p:ext uri="{BB962C8B-B14F-4D97-AF65-F5344CB8AC3E}">
        <p14:creationId xmlns:p14="http://schemas.microsoft.com/office/powerpoint/2010/main" val="70052687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Slide Image Placeholder 1"/>
          <p:cNvSpPr>
            <a:spLocks noGrp="1" noRot="1" noChangeAspect="1" noTextEdit="1"/>
          </p:cNvSpPr>
          <p:nvPr>
            <p:ph type="sldImg"/>
          </p:nvPr>
        </p:nvSpPr>
        <p:spPr>
          <a:ln/>
        </p:spPr>
      </p:sp>
      <p:sp>
        <p:nvSpPr>
          <p:cNvPr id="288771" name="Notes Placeholder 2"/>
          <p:cNvSpPr>
            <a:spLocks noGrp="1"/>
          </p:cNvSpPr>
          <p:nvPr>
            <p:ph type="body" idx="1"/>
          </p:nvPr>
        </p:nvSpPr>
        <p:spPr>
          <a:noFill/>
          <a:ln/>
        </p:spPr>
        <p:txBody>
          <a:bodyPr/>
          <a:lstStyle/>
          <a:p>
            <a:endParaRPr lang="en-US"/>
          </a:p>
        </p:txBody>
      </p:sp>
      <p:sp>
        <p:nvSpPr>
          <p:cNvPr id="288772" name="Slide Number Placeholder 3"/>
          <p:cNvSpPr>
            <a:spLocks noGrp="1"/>
          </p:cNvSpPr>
          <p:nvPr>
            <p:ph type="sldNum" sz="quarter" idx="5"/>
          </p:nvPr>
        </p:nvSpPr>
        <p:spPr>
          <a:noFill/>
        </p:spPr>
        <p:txBody>
          <a:bodyPr/>
          <a:lstStyle/>
          <a:p>
            <a:fld id="{32CE5758-69C8-4D63-AEE7-F743FCDD10C3}" type="slidenum">
              <a:rPr lang="en-US" smtClean="0"/>
              <a:pPr/>
              <a:t>159</a:t>
            </a:fld>
            <a:endParaRPr lang="en-US"/>
          </a:p>
        </p:txBody>
      </p:sp>
    </p:spTree>
    <p:extLst>
      <p:ext uri="{BB962C8B-B14F-4D97-AF65-F5344CB8AC3E}">
        <p14:creationId xmlns:p14="http://schemas.microsoft.com/office/powerpoint/2010/main" val="389774549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160</a:t>
            </a:fld>
            <a:endParaRPr lang="en-US"/>
          </a:p>
        </p:txBody>
      </p:sp>
    </p:spTree>
    <p:extLst>
      <p:ext uri="{BB962C8B-B14F-4D97-AF65-F5344CB8AC3E}">
        <p14:creationId xmlns:p14="http://schemas.microsoft.com/office/powerpoint/2010/main" val="161272450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adapted from Rodrigue, J-P and T. Notteboom (2010) "Comparative North American and European Gateway Logistics: The Regionalism of Freight Distribution", in press, Journal of Transport Geography.</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161</a:t>
            </a:fld>
            <a:endParaRPr lang="en-US"/>
          </a:p>
        </p:txBody>
      </p:sp>
    </p:spTree>
    <p:extLst>
      <p:ext uri="{BB962C8B-B14F-4D97-AF65-F5344CB8AC3E}">
        <p14:creationId xmlns:p14="http://schemas.microsoft.com/office/powerpoint/2010/main" val="248155347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adapted from</a:t>
            </a:r>
            <a:r>
              <a:rPr lang="en-US" baseline="0" dirty="0"/>
              <a:t> </a:t>
            </a:r>
            <a:r>
              <a:rPr lang="en-US" dirty="0"/>
              <a:t>Rodrigue, J-P and T. </a:t>
            </a:r>
            <a:r>
              <a:rPr lang="en-US" dirty="0" err="1"/>
              <a:t>Notteboom</a:t>
            </a:r>
            <a:r>
              <a:rPr lang="en-US" dirty="0"/>
              <a:t> (2010) "Comparative North American and European Gateway Logistics: The Regionalism of Freight Distribution", Journal of Transport Geography, Vol. 18, No. 4, pp. </a:t>
            </a:r>
            <a:r>
              <a:rPr lang="en-US"/>
              <a:t>497-507.</a:t>
            </a:r>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162</a:t>
            </a:fld>
            <a:endParaRPr lang="en-US"/>
          </a:p>
        </p:txBody>
      </p:sp>
    </p:spTree>
    <p:extLst>
      <p:ext uri="{BB962C8B-B14F-4D97-AF65-F5344CB8AC3E}">
        <p14:creationId xmlns:p14="http://schemas.microsoft.com/office/powerpoint/2010/main" val="1995507894"/>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a:t>
            </a:r>
            <a:r>
              <a:rPr lang="en-US" baseline="0" dirty="0"/>
              <a:t> Chicago Consulting (2009) The 10 Best Warehouse Networks, </a:t>
            </a:r>
            <a:r>
              <a:rPr lang="en-US" dirty="0"/>
              <a:t>http://www.chicago-consulting.com/10best.shtml </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163</a:t>
            </a:fld>
            <a:endParaRPr lang="en-US"/>
          </a:p>
        </p:txBody>
      </p:sp>
    </p:spTree>
    <p:extLst>
      <p:ext uri="{BB962C8B-B14F-4D97-AF65-F5344CB8AC3E}">
        <p14:creationId xmlns:p14="http://schemas.microsoft.com/office/powerpoint/2010/main" val="3280278041"/>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Adapted from Chicago</a:t>
            </a:r>
            <a:r>
              <a:rPr lang="en-US" baseline="0" dirty="0"/>
              <a:t> Consulting. http://www.chicago-consulting.com/10best.shtml</a:t>
            </a:r>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164</a:t>
            </a:fld>
            <a:endParaRPr lang="en-US"/>
          </a:p>
        </p:txBody>
      </p:sp>
    </p:spTree>
    <p:extLst>
      <p:ext uri="{BB962C8B-B14F-4D97-AF65-F5344CB8AC3E}">
        <p14:creationId xmlns:p14="http://schemas.microsoft.com/office/powerpoint/2010/main" val="44948335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Supply Chain Group’s 2012 Warehouse and Distribution Center (DC) Operations Survey, Peerless</a:t>
            </a:r>
            <a:r>
              <a:rPr lang="en-US" baseline="0" dirty="0"/>
              <a:t> Research Group</a:t>
            </a:r>
            <a:r>
              <a:rPr lang="en-US" dirty="0"/>
              <a:t>.</a:t>
            </a:r>
          </a:p>
        </p:txBody>
      </p:sp>
      <p:sp>
        <p:nvSpPr>
          <p:cNvPr id="4" name="Slide Number Placeholder 3"/>
          <p:cNvSpPr>
            <a:spLocks noGrp="1"/>
          </p:cNvSpPr>
          <p:nvPr>
            <p:ph type="sldNum" sz="quarter" idx="10"/>
          </p:nvPr>
        </p:nvSpPr>
        <p:spPr/>
        <p:txBody>
          <a:bodyPr/>
          <a:lstStyle/>
          <a:p>
            <a:fld id="{00FECA09-9B1E-4104-8280-2A5AE1598192}" type="slidenum">
              <a:rPr lang="en-US" smtClean="0"/>
              <a:t>165</a:t>
            </a:fld>
            <a:endParaRPr lang="en-US"/>
          </a:p>
        </p:txBody>
      </p:sp>
    </p:spTree>
    <p:extLst>
      <p:ext uri="{BB962C8B-B14F-4D97-AF65-F5344CB8AC3E}">
        <p14:creationId xmlns:p14="http://schemas.microsoft.com/office/powerpoint/2010/main" val="507808749"/>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Washington Warehouse/Distribution Center Industry: Operations &amp; Transportation Usage,</a:t>
            </a:r>
            <a:r>
              <a:rPr lang="en-US" baseline="0" dirty="0"/>
              <a:t> Washington State University, 2004</a:t>
            </a:r>
          </a:p>
          <a:p>
            <a:r>
              <a:rPr lang="en-US" baseline="0" dirty="0"/>
              <a:t>Note: Number of facilities open at specific hours.</a:t>
            </a:r>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166</a:t>
            </a:fld>
            <a:endParaRPr lang="en-US"/>
          </a:p>
        </p:txBody>
      </p:sp>
    </p:spTree>
    <p:extLst>
      <p:ext uri="{BB962C8B-B14F-4D97-AF65-F5344CB8AC3E}">
        <p14:creationId xmlns:p14="http://schemas.microsoft.com/office/powerpoint/2010/main" val="199860849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a:ln/>
        </p:spPr>
      </p:sp>
      <p:sp>
        <p:nvSpPr>
          <p:cNvPr id="291843" name="Notes Placeholder 2"/>
          <p:cNvSpPr>
            <a:spLocks noGrp="1"/>
          </p:cNvSpPr>
          <p:nvPr>
            <p:ph type="body" idx="1"/>
          </p:nvPr>
        </p:nvSpPr>
        <p:spPr>
          <a:noFill/>
          <a:ln/>
        </p:spPr>
        <p:txBody>
          <a:bodyPr/>
          <a:lstStyle/>
          <a:p>
            <a:endParaRPr lang="en-US"/>
          </a:p>
        </p:txBody>
      </p:sp>
      <p:sp>
        <p:nvSpPr>
          <p:cNvPr id="291844" name="Slide Number Placeholder 3"/>
          <p:cNvSpPr>
            <a:spLocks noGrp="1"/>
          </p:cNvSpPr>
          <p:nvPr>
            <p:ph type="sldNum" sz="quarter" idx="5"/>
          </p:nvPr>
        </p:nvSpPr>
        <p:spPr>
          <a:noFill/>
        </p:spPr>
        <p:txBody>
          <a:bodyPr/>
          <a:lstStyle/>
          <a:p>
            <a:fld id="{B153C9EA-B778-4AE5-9497-C3C3469677B3}" type="slidenum">
              <a:rPr lang="en-US" smtClean="0"/>
              <a:pPr/>
              <a:t>167</a:t>
            </a:fld>
            <a:endParaRPr lang="en-US"/>
          </a:p>
        </p:txBody>
      </p:sp>
    </p:spTree>
    <p:extLst>
      <p:ext uri="{BB962C8B-B14F-4D97-AF65-F5344CB8AC3E}">
        <p14:creationId xmlns:p14="http://schemas.microsoft.com/office/powerpoint/2010/main" val="130251346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866" name="Rectangle 7"/>
          <p:cNvSpPr>
            <a:spLocks noGrp="1" noChangeArrowheads="1"/>
          </p:cNvSpPr>
          <p:nvPr>
            <p:ph type="sldNum" sz="quarter" idx="5"/>
          </p:nvPr>
        </p:nvSpPr>
        <p:spPr>
          <a:noFill/>
        </p:spPr>
        <p:txBody>
          <a:bodyPr/>
          <a:lstStyle/>
          <a:p>
            <a:fld id="{0557EA8A-C48D-4636-BC99-79986D6ACF7A}" type="slidenum">
              <a:rPr lang="en-US" smtClean="0"/>
              <a:pPr/>
              <a:t>168</a:t>
            </a:fld>
            <a:endParaRPr lang="en-US"/>
          </a:p>
        </p:txBody>
      </p:sp>
      <p:sp>
        <p:nvSpPr>
          <p:cNvPr id="292867" name="Rectangle 2"/>
          <p:cNvSpPr>
            <a:spLocks noGrp="1" noRot="1" noChangeAspect="1" noChangeArrowheads="1" noTextEdit="1"/>
          </p:cNvSpPr>
          <p:nvPr>
            <p:ph type="sldImg"/>
          </p:nvPr>
        </p:nvSpPr>
        <p:spPr>
          <a:ln/>
        </p:spPr>
      </p:sp>
      <p:sp>
        <p:nvSpPr>
          <p:cNvPr id="29286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094508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16</a:t>
            </a:fld>
            <a:endParaRPr lang="en-US"/>
          </a:p>
        </p:txBody>
      </p:sp>
    </p:spTree>
    <p:extLst>
      <p:ext uri="{BB962C8B-B14F-4D97-AF65-F5344CB8AC3E}">
        <p14:creationId xmlns:p14="http://schemas.microsoft.com/office/powerpoint/2010/main" val="30509139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7"/>
          <p:cNvSpPr>
            <a:spLocks noGrp="1" noChangeArrowheads="1"/>
          </p:cNvSpPr>
          <p:nvPr>
            <p:ph type="sldNum" sz="quarter" idx="5"/>
          </p:nvPr>
        </p:nvSpPr>
        <p:spPr>
          <a:noFill/>
        </p:spPr>
        <p:txBody>
          <a:bodyPr/>
          <a:lstStyle/>
          <a:p>
            <a:fld id="{BAA59164-D4BB-403A-AFC9-6E5F0942FA54}" type="slidenum">
              <a:rPr lang="en-US" smtClean="0"/>
              <a:pPr/>
              <a:t>169</a:t>
            </a:fld>
            <a:endParaRPr lang="en-US"/>
          </a:p>
        </p:txBody>
      </p:sp>
      <p:sp>
        <p:nvSpPr>
          <p:cNvPr id="293891" name="Rectangle 2"/>
          <p:cNvSpPr>
            <a:spLocks noGrp="1" noRot="1" noChangeAspect="1" noChangeArrowheads="1" noTextEdit="1"/>
          </p:cNvSpPr>
          <p:nvPr>
            <p:ph type="sldImg"/>
          </p:nvPr>
        </p:nvSpPr>
        <p:spPr>
          <a:ln/>
        </p:spPr>
      </p:sp>
      <p:sp>
        <p:nvSpPr>
          <p:cNvPr id="29389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589130698"/>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7"/>
          <p:cNvSpPr>
            <a:spLocks noGrp="1" noChangeArrowheads="1"/>
          </p:cNvSpPr>
          <p:nvPr>
            <p:ph type="sldNum" sz="quarter" idx="5"/>
          </p:nvPr>
        </p:nvSpPr>
        <p:spPr>
          <a:noFill/>
        </p:spPr>
        <p:txBody>
          <a:bodyPr/>
          <a:lstStyle/>
          <a:p>
            <a:fld id="{21BD3DF0-8222-45AB-94B8-4E713F4493B6}" type="slidenum">
              <a:rPr lang="en-US" smtClean="0"/>
              <a:pPr/>
              <a:t>170</a:t>
            </a:fld>
            <a:endParaRPr lang="en-US"/>
          </a:p>
        </p:txBody>
      </p:sp>
      <p:sp>
        <p:nvSpPr>
          <p:cNvPr id="295939" name="Rectangle 2"/>
          <p:cNvSpPr>
            <a:spLocks noGrp="1" noRot="1" noChangeAspect="1" noChangeArrowheads="1" noTextEdit="1"/>
          </p:cNvSpPr>
          <p:nvPr>
            <p:ph type="sldImg"/>
          </p:nvPr>
        </p:nvSpPr>
        <p:spPr>
          <a:xfrm>
            <a:off x="381000" y="685800"/>
            <a:ext cx="6096000" cy="3429000"/>
          </a:xfrm>
          <a:ln/>
        </p:spPr>
      </p:sp>
      <p:sp>
        <p:nvSpPr>
          <p:cNvPr id="295940" name="Rectangle 3"/>
          <p:cNvSpPr>
            <a:spLocks noGrp="1" noChangeArrowheads="1"/>
          </p:cNvSpPr>
          <p:nvPr>
            <p:ph type="body" idx="1"/>
          </p:nvPr>
        </p:nvSpPr>
        <p:spPr>
          <a:xfrm>
            <a:off x="685800" y="4343401"/>
            <a:ext cx="5486400" cy="4114800"/>
          </a:xfrm>
          <a:noFill/>
          <a:ln/>
        </p:spPr>
        <p:txBody>
          <a:bodyPr/>
          <a:lstStyle/>
          <a:p>
            <a:r>
              <a:rPr lang="en-US"/>
              <a:t>Source: Adapted from </a:t>
            </a:r>
            <a:r>
              <a:rPr lang="en-GB"/>
              <a:t>WOXENIUS, J. (2002) </a:t>
            </a:r>
            <a:r>
              <a:rPr lang="en-GB" i="1"/>
              <a:t>Conceptual Modelling of an Intermodal Express Transport System</a:t>
            </a:r>
            <a:r>
              <a:rPr lang="en-GB"/>
              <a:t>, International Congress on Freight Transport Automation and Multimodality: Delft, The Netherlands.</a:t>
            </a:r>
            <a:r>
              <a:rPr lang="en-US"/>
              <a:t> </a:t>
            </a:r>
          </a:p>
        </p:txBody>
      </p:sp>
    </p:spTree>
    <p:extLst>
      <p:ext uri="{BB962C8B-B14F-4D97-AF65-F5344CB8AC3E}">
        <p14:creationId xmlns:p14="http://schemas.microsoft.com/office/powerpoint/2010/main" val="3237791355"/>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7"/>
          <p:cNvSpPr>
            <a:spLocks noGrp="1" noChangeArrowheads="1"/>
          </p:cNvSpPr>
          <p:nvPr>
            <p:ph type="sldNum" sz="quarter" idx="5"/>
          </p:nvPr>
        </p:nvSpPr>
        <p:spPr>
          <a:noFill/>
        </p:spPr>
        <p:txBody>
          <a:bodyPr/>
          <a:lstStyle/>
          <a:p>
            <a:fld id="{ED02D988-1662-49C5-8353-914762C4E2E1}" type="slidenum">
              <a:rPr lang="en-US" smtClean="0"/>
              <a:pPr/>
              <a:t>171</a:t>
            </a:fld>
            <a:endParaRPr lang="en-US"/>
          </a:p>
        </p:txBody>
      </p:sp>
      <p:sp>
        <p:nvSpPr>
          <p:cNvPr id="296963" name="Rectangle 2"/>
          <p:cNvSpPr>
            <a:spLocks noGrp="1" noRot="1" noChangeAspect="1" noChangeArrowheads="1" noTextEdit="1"/>
          </p:cNvSpPr>
          <p:nvPr>
            <p:ph type="sldImg"/>
          </p:nvPr>
        </p:nvSpPr>
        <p:spPr>
          <a:xfrm>
            <a:off x="381000" y="685800"/>
            <a:ext cx="6096000" cy="3429000"/>
          </a:xfrm>
          <a:ln/>
        </p:spPr>
      </p:sp>
      <p:sp>
        <p:nvSpPr>
          <p:cNvPr id="296964" name="Rectangle 3"/>
          <p:cNvSpPr>
            <a:spLocks noGrp="1" noChangeArrowheads="1"/>
          </p:cNvSpPr>
          <p:nvPr>
            <p:ph type="body" idx="1"/>
          </p:nvPr>
        </p:nvSpPr>
        <p:spPr>
          <a:xfrm>
            <a:off x="685800" y="4343401"/>
            <a:ext cx="5486400" cy="4114800"/>
          </a:xfrm>
          <a:noFill/>
          <a:ln/>
        </p:spPr>
        <p:txBody>
          <a:bodyPr/>
          <a:lstStyle/>
          <a:p>
            <a:endParaRPr lang="en-US"/>
          </a:p>
        </p:txBody>
      </p:sp>
    </p:spTree>
    <p:extLst>
      <p:ext uri="{BB962C8B-B14F-4D97-AF65-F5344CB8AC3E}">
        <p14:creationId xmlns:p14="http://schemas.microsoft.com/office/powerpoint/2010/main" val="2454288502"/>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172</a:t>
            </a:fld>
            <a:endParaRPr lang="en-US"/>
          </a:p>
        </p:txBody>
      </p:sp>
    </p:spTree>
    <p:extLst>
      <p:ext uri="{BB962C8B-B14F-4D97-AF65-F5344CB8AC3E}">
        <p14:creationId xmlns:p14="http://schemas.microsoft.com/office/powerpoint/2010/main" val="995563833"/>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7"/>
          <p:cNvSpPr>
            <a:spLocks noGrp="1" noChangeArrowheads="1"/>
          </p:cNvSpPr>
          <p:nvPr>
            <p:ph type="sldNum" sz="quarter" idx="5"/>
          </p:nvPr>
        </p:nvSpPr>
        <p:spPr>
          <a:noFill/>
        </p:spPr>
        <p:txBody>
          <a:bodyPr/>
          <a:lstStyle/>
          <a:p>
            <a:fld id="{DFE7940C-A41A-4109-8955-B9F31ED2DA44}" type="slidenum">
              <a:rPr lang="en-US" smtClean="0"/>
              <a:pPr/>
              <a:t>173</a:t>
            </a:fld>
            <a:endParaRPr lang="en-US"/>
          </a:p>
        </p:txBody>
      </p:sp>
      <p:sp>
        <p:nvSpPr>
          <p:cNvPr id="299011" name="Rectangle 2"/>
          <p:cNvSpPr>
            <a:spLocks noGrp="1" noRot="1" noChangeAspect="1" noChangeArrowheads="1" noTextEdit="1"/>
          </p:cNvSpPr>
          <p:nvPr>
            <p:ph type="sldImg"/>
          </p:nvPr>
        </p:nvSpPr>
        <p:spPr>
          <a:ln/>
        </p:spPr>
      </p:sp>
      <p:sp>
        <p:nvSpPr>
          <p:cNvPr id="2990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05684344"/>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7"/>
          <p:cNvSpPr>
            <a:spLocks noGrp="1" noChangeArrowheads="1"/>
          </p:cNvSpPr>
          <p:nvPr>
            <p:ph type="sldNum" sz="quarter" idx="5"/>
          </p:nvPr>
        </p:nvSpPr>
        <p:spPr>
          <a:noFill/>
        </p:spPr>
        <p:txBody>
          <a:bodyPr/>
          <a:lstStyle/>
          <a:p>
            <a:fld id="{37D6C812-CB35-4064-BF2F-5CED360ECADC}" type="slidenum">
              <a:rPr lang="en-US" smtClean="0"/>
              <a:pPr/>
              <a:t>174</a:t>
            </a:fld>
            <a:endParaRPr lang="en-US"/>
          </a:p>
        </p:txBody>
      </p:sp>
      <p:sp>
        <p:nvSpPr>
          <p:cNvPr id="300035" name="Rectangle 2"/>
          <p:cNvSpPr>
            <a:spLocks noGrp="1" noRot="1" noChangeAspect="1" noChangeArrowheads="1" noTextEdit="1"/>
          </p:cNvSpPr>
          <p:nvPr>
            <p:ph type="sldImg"/>
          </p:nvPr>
        </p:nvSpPr>
        <p:spPr>
          <a:ln/>
        </p:spPr>
      </p:sp>
      <p:sp>
        <p:nvSpPr>
          <p:cNvPr id="30003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94978327"/>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Modern Materials Handling, http://www.mmh.com/article/356188-Warehouse_giants_The_largest_3PL_and_public_refrigerated_warehouses_of_2007.php</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175</a:t>
            </a:fld>
            <a:endParaRPr lang="en-US"/>
          </a:p>
        </p:txBody>
      </p:sp>
    </p:spTree>
    <p:extLst>
      <p:ext uri="{BB962C8B-B14F-4D97-AF65-F5344CB8AC3E}">
        <p14:creationId xmlns:p14="http://schemas.microsoft.com/office/powerpoint/2010/main" val="46922447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Source: Adapted from: Jones Lang</a:t>
            </a:r>
            <a:r>
              <a:rPr lang="en-US" sz="1200" u="none" kern="1200" baseline="0" dirty="0">
                <a:solidFill>
                  <a:schemeClr val="tx1"/>
                </a:solidFill>
                <a:effectLst/>
                <a:latin typeface="+mn-lt"/>
                <a:ea typeface="+mn-ea"/>
                <a:cs typeface="+mn-cs"/>
              </a:rPr>
              <a:t> Lassalle (2013) E-commerce boom triggers transformation in retail logistics: Driving a global wave of demand for new logistics facilities.</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u="sng" kern="1200" dirty="0">
                <a:solidFill>
                  <a:schemeClr val="tx1"/>
                </a:solidFill>
                <a:effectLst/>
                <a:latin typeface="+mn-lt"/>
                <a:ea typeface="+mn-ea"/>
                <a:cs typeface="+mn-cs"/>
                <a:hlinkClick r:id="rId3"/>
              </a:rPr>
              <a:t>http://www.jll.com/Research/eCommerce_boom_triggers_transformation_in_retail_logistics_whitepaper_Nov2013.pdf</a:t>
            </a:r>
            <a:endParaRPr lang="en-US" sz="1200" u="sng"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00FECA09-9B1E-4104-8280-2A5AE1598192}" type="slidenum">
              <a:rPr lang="en-US" smtClean="0"/>
              <a:t>176</a:t>
            </a:fld>
            <a:endParaRPr lang="en-US"/>
          </a:p>
        </p:txBody>
      </p:sp>
    </p:spTree>
    <p:extLst>
      <p:ext uri="{BB962C8B-B14F-4D97-AF65-F5344CB8AC3E}">
        <p14:creationId xmlns:p14="http://schemas.microsoft.com/office/powerpoint/2010/main" val="11578580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177</a:t>
            </a:fld>
            <a:endParaRPr lang="en-US"/>
          </a:p>
        </p:txBody>
      </p:sp>
    </p:spTree>
    <p:extLst>
      <p:ext uri="{BB962C8B-B14F-4D97-AF65-F5344CB8AC3E}">
        <p14:creationId xmlns:p14="http://schemas.microsoft.com/office/powerpoint/2010/main" val="49895752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none" kern="1200" dirty="0">
                <a:solidFill>
                  <a:schemeClr val="tx1"/>
                </a:solidFill>
                <a:effectLst/>
                <a:latin typeface="+mn-lt"/>
                <a:ea typeface="+mn-ea"/>
                <a:cs typeface="+mn-cs"/>
              </a:rPr>
              <a:t>Source: Adapted from: Jones Lang</a:t>
            </a:r>
            <a:r>
              <a:rPr lang="en-US" sz="1200" u="none" kern="1200" baseline="0" dirty="0">
                <a:solidFill>
                  <a:schemeClr val="tx1"/>
                </a:solidFill>
                <a:effectLst/>
                <a:latin typeface="+mn-lt"/>
                <a:ea typeface="+mn-ea"/>
                <a:cs typeface="+mn-cs"/>
              </a:rPr>
              <a:t> Lassalle (2013) E-commerce boom triggers transformation in retail logistics: Driving a global wave of demand for new logistics facilities.</a:t>
            </a:r>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179</a:t>
            </a:fld>
            <a:endParaRPr lang="en-US"/>
          </a:p>
        </p:txBody>
      </p:sp>
    </p:spTree>
    <p:extLst>
      <p:ext uri="{BB962C8B-B14F-4D97-AF65-F5344CB8AC3E}">
        <p14:creationId xmlns:p14="http://schemas.microsoft.com/office/powerpoint/2010/main" val="401969633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a:noFill/>
        </p:spPr>
        <p:txBody>
          <a:bodyPr/>
          <a:lstStyle/>
          <a:p>
            <a:fld id="{695BDFE1-94C9-40BD-85DE-1F99A5793C2E}" type="slidenum">
              <a:rPr lang="en-US" smtClean="0"/>
              <a:pPr/>
              <a:t>17</a:t>
            </a:fld>
            <a:endParaRPr lang="en-US"/>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p:spPr>
        <p:txBody>
          <a:bodyPr/>
          <a:lstStyle/>
          <a:p>
            <a:r>
              <a:rPr lang="en-US" dirty="0"/>
              <a:t>Source: Bureau of Transport Statistics, North American Trade and Travel Trends.</a:t>
            </a:r>
          </a:p>
        </p:txBody>
      </p:sp>
    </p:spTree>
    <p:extLst>
      <p:ext uri="{BB962C8B-B14F-4D97-AF65-F5344CB8AC3E}">
        <p14:creationId xmlns:p14="http://schemas.microsoft.com/office/powerpoint/2010/main" val="11635288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u="none" kern="1200" dirty="0">
                <a:solidFill>
                  <a:schemeClr val="tx1"/>
                </a:solidFill>
                <a:effectLst/>
                <a:latin typeface="+mn-lt"/>
                <a:ea typeface="+mn-ea"/>
                <a:cs typeface="+mn-cs"/>
              </a:rPr>
              <a:t>Source: Adapted from: Jones Lang</a:t>
            </a:r>
            <a:r>
              <a:rPr lang="en-US" sz="1200" u="none" kern="1200" baseline="0" dirty="0">
                <a:solidFill>
                  <a:schemeClr val="tx1"/>
                </a:solidFill>
                <a:effectLst/>
                <a:latin typeface="+mn-lt"/>
                <a:ea typeface="+mn-ea"/>
                <a:cs typeface="+mn-cs"/>
              </a:rPr>
              <a:t> Lassalle (2013) E-commerce boom triggers transformation in retail logistics: Driving a global wave of demand for new logistics facilities.</a:t>
            </a:r>
            <a:endParaRPr lang="en-US" dirty="0"/>
          </a:p>
        </p:txBody>
      </p:sp>
      <p:sp>
        <p:nvSpPr>
          <p:cNvPr id="4" name="Slide Number Placeholder 3"/>
          <p:cNvSpPr>
            <a:spLocks noGrp="1"/>
          </p:cNvSpPr>
          <p:nvPr>
            <p:ph type="sldNum" sz="quarter" idx="10"/>
          </p:nvPr>
        </p:nvSpPr>
        <p:spPr/>
        <p:txBody>
          <a:bodyPr/>
          <a:lstStyle/>
          <a:p>
            <a:fld id="{1E83F363-7E7B-47A7-BE8F-2367A89C6177}" type="slidenum">
              <a:rPr lang="en-US" smtClean="0"/>
              <a:t>180</a:t>
            </a:fld>
            <a:endParaRPr lang="en-US"/>
          </a:p>
        </p:txBody>
      </p:sp>
    </p:spTree>
    <p:extLst>
      <p:ext uri="{BB962C8B-B14F-4D97-AF65-F5344CB8AC3E}">
        <p14:creationId xmlns:p14="http://schemas.microsoft.com/office/powerpoint/2010/main" val="279959909"/>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MWPVL International. http://www.mwpvl.com/html/amazon_com.html</a:t>
            </a:r>
          </a:p>
        </p:txBody>
      </p:sp>
      <p:sp>
        <p:nvSpPr>
          <p:cNvPr id="4" name="Slide Number Placeholder 3"/>
          <p:cNvSpPr>
            <a:spLocks noGrp="1"/>
          </p:cNvSpPr>
          <p:nvPr>
            <p:ph type="sldNum" sz="quarter" idx="5"/>
          </p:nvPr>
        </p:nvSpPr>
        <p:spPr/>
        <p:txBody>
          <a:bodyPr/>
          <a:lstStyle/>
          <a:p>
            <a:fld id="{1E83F363-7E7B-47A7-BE8F-2367A89C6177}" type="slidenum">
              <a:rPr lang="en-US" smtClean="0"/>
              <a:t>181</a:t>
            </a:fld>
            <a:endParaRPr lang="en-US"/>
          </a:p>
        </p:txBody>
      </p:sp>
    </p:spTree>
    <p:extLst>
      <p:ext uri="{BB962C8B-B14F-4D97-AF65-F5344CB8AC3E}">
        <p14:creationId xmlns:p14="http://schemas.microsoft.com/office/powerpoint/2010/main" val="3470176438"/>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MWPVL International. http://www.mwpvl.com/html/amazon_com.html</a:t>
            </a:r>
          </a:p>
        </p:txBody>
      </p:sp>
      <p:sp>
        <p:nvSpPr>
          <p:cNvPr id="4" name="Slide Number Placeholder 3"/>
          <p:cNvSpPr>
            <a:spLocks noGrp="1"/>
          </p:cNvSpPr>
          <p:nvPr>
            <p:ph type="sldNum" sz="quarter" idx="5"/>
          </p:nvPr>
        </p:nvSpPr>
        <p:spPr/>
        <p:txBody>
          <a:bodyPr/>
          <a:lstStyle/>
          <a:p>
            <a:fld id="{1E83F363-7E7B-47A7-BE8F-2367A89C6177}" type="slidenum">
              <a:rPr lang="en-US" smtClean="0"/>
              <a:t>182</a:t>
            </a:fld>
            <a:endParaRPr lang="en-US"/>
          </a:p>
        </p:txBody>
      </p:sp>
    </p:spTree>
    <p:extLst>
      <p:ext uri="{BB962C8B-B14F-4D97-AF65-F5344CB8AC3E}">
        <p14:creationId xmlns:p14="http://schemas.microsoft.com/office/powerpoint/2010/main" val="2010162807"/>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154" name="Rectangle 7"/>
          <p:cNvSpPr>
            <a:spLocks noGrp="1" noChangeArrowheads="1"/>
          </p:cNvSpPr>
          <p:nvPr>
            <p:ph type="sldNum" sz="quarter" idx="5"/>
          </p:nvPr>
        </p:nvSpPr>
        <p:spPr>
          <a:noFill/>
        </p:spPr>
        <p:txBody>
          <a:bodyPr/>
          <a:lstStyle/>
          <a:p>
            <a:fld id="{E513D32F-EDD8-40C0-922B-ADA1AFA22D49}" type="slidenum">
              <a:rPr lang="en-US" smtClean="0"/>
              <a:pPr/>
              <a:t>183</a:t>
            </a:fld>
            <a:endParaRPr lang="en-US"/>
          </a:p>
        </p:txBody>
      </p:sp>
      <p:sp>
        <p:nvSpPr>
          <p:cNvPr id="305155" name="Rectangle 2"/>
          <p:cNvSpPr>
            <a:spLocks noGrp="1" noRot="1" noChangeAspect="1" noChangeArrowheads="1" noTextEdit="1"/>
          </p:cNvSpPr>
          <p:nvPr>
            <p:ph type="sldImg"/>
          </p:nvPr>
        </p:nvSpPr>
        <p:spPr>
          <a:xfrm>
            <a:off x="381000" y="685800"/>
            <a:ext cx="6096000" cy="3429000"/>
          </a:xfrm>
          <a:ln/>
        </p:spPr>
      </p:sp>
      <p:sp>
        <p:nvSpPr>
          <p:cNvPr id="305156" name="Rectangle 3"/>
          <p:cNvSpPr>
            <a:spLocks noGrp="1" noChangeArrowheads="1"/>
          </p:cNvSpPr>
          <p:nvPr>
            <p:ph type="body" idx="1"/>
          </p:nvPr>
        </p:nvSpPr>
        <p:spPr>
          <a:xfrm>
            <a:off x="914400" y="4343401"/>
            <a:ext cx="5029200" cy="4114800"/>
          </a:xfrm>
          <a:noFill/>
          <a:ln/>
        </p:spPr>
        <p:txBody>
          <a:bodyPr/>
          <a:lstStyle/>
          <a:p>
            <a:r>
              <a:rPr lang="en-US" dirty="0"/>
              <a:t>UPS handles 9 million parcels per day created by e-commerce. Reduce costs, such as process and transaction. Could reduce the cost of making a car by 14%. Paradox of trimming of the supply chain. Complexity of distribution.</a:t>
            </a:r>
          </a:p>
          <a:p>
            <a:pPr lvl="1"/>
            <a:endParaRPr lang="en-CA" dirty="0"/>
          </a:p>
        </p:txBody>
      </p:sp>
    </p:spTree>
    <p:extLst>
      <p:ext uri="{BB962C8B-B14F-4D97-AF65-F5344CB8AC3E}">
        <p14:creationId xmlns:p14="http://schemas.microsoft.com/office/powerpoint/2010/main" val="4073176513"/>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the Wall Street Journal and </a:t>
            </a:r>
            <a:r>
              <a:rPr lang="en-US" dirty="0" err="1"/>
              <a:t>Onestop</a:t>
            </a:r>
            <a:r>
              <a:rPr lang="en-US" dirty="0"/>
              <a:t> Internet Inc.</a:t>
            </a:r>
          </a:p>
        </p:txBody>
      </p:sp>
      <p:sp>
        <p:nvSpPr>
          <p:cNvPr id="4" name="Slide Number Placeholder 3"/>
          <p:cNvSpPr>
            <a:spLocks noGrp="1"/>
          </p:cNvSpPr>
          <p:nvPr>
            <p:ph type="sldNum" sz="quarter" idx="10"/>
          </p:nvPr>
        </p:nvSpPr>
        <p:spPr/>
        <p:txBody>
          <a:bodyPr/>
          <a:lstStyle/>
          <a:p>
            <a:fld id="{00FECA09-9B1E-4104-8280-2A5AE1598192}" type="slidenum">
              <a:rPr lang="en-US" smtClean="0"/>
              <a:t>184</a:t>
            </a:fld>
            <a:endParaRPr lang="en-US"/>
          </a:p>
        </p:txBody>
      </p:sp>
    </p:spTree>
    <p:extLst>
      <p:ext uri="{BB962C8B-B14F-4D97-AF65-F5344CB8AC3E}">
        <p14:creationId xmlns:p14="http://schemas.microsoft.com/office/powerpoint/2010/main" val="3874823998"/>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178" name="Rectangle 7"/>
          <p:cNvSpPr>
            <a:spLocks noGrp="1" noChangeArrowheads="1"/>
          </p:cNvSpPr>
          <p:nvPr>
            <p:ph type="sldNum" sz="quarter" idx="5"/>
          </p:nvPr>
        </p:nvSpPr>
        <p:spPr>
          <a:noFill/>
        </p:spPr>
        <p:txBody>
          <a:bodyPr/>
          <a:lstStyle/>
          <a:p>
            <a:fld id="{5E9D0E9E-21D0-4464-BC3C-13DDA555E1FD}" type="slidenum">
              <a:rPr lang="en-US" smtClean="0"/>
              <a:pPr/>
              <a:t>185</a:t>
            </a:fld>
            <a:endParaRPr lang="en-US"/>
          </a:p>
        </p:txBody>
      </p:sp>
      <p:sp>
        <p:nvSpPr>
          <p:cNvPr id="306179" name="Rectangle 2"/>
          <p:cNvSpPr>
            <a:spLocks noGrp="1" noRot="1" noChangeAspect="1" noChangeArrowheads="1" noTextEdit="1"/>
          </p:cNvSpPr>
          <p:nvPr>
            <p:ph type="sldImg"/>
          </p:nvPr>
        </p:nvSpPr>
        <p:spPr>
          <a:ln/>
        </p:spPr>
      </p:sp>
      <p:sp>
        <p:nvSpPr>
          <p:cNvPr id="306180" name="Rectangle 3"/>
          <p:cNvSpPr>
            <a:spLocks noGrp="1" noChangeArrowheads="1"/>
          </p:cNvSpPr>
          <p:nvPr>
            <p:ph type="body" idx="1"/>
          </p:nvPr>
        </p:nvSpPr>
        <p:spPr>
          <a:noFill/>
          <a:ln/>
        </p:spPr>
        <p:txBody>
          <a:bodyPr/>
          <a:lstStyle/>
          <a:p>
            <a:r>
              <a:rPr lang="en-US"/>
              <a:t>Source: adapted from Thompson, R., Manrodt, K., Holcomb, M., Allen, G., and Hoffman, R. (2000) </a:t>
            </a:r>
            <a:r>
              <a:rPr lang="en-US" u="sng"/>
              <a:t>Logistics @ Internet speed: the impact of e-commerce on logistics.</a:t>
            </a:r>
            <a:r>
              <a:rPr lang="en-US"/>
              <a:t> Ninth Annual Report on Trends and Issues in Logistics and Transportation, Knoxville (TN): Cap Gemini Ernst &amp; Young and The University of Tennessee. </a:t>
            </a:r>
          </a:p>
        </p:txBody>
      </p:sp>
    </p:spTree>
    <p:extLst>
      <p:ext uri="{BB962C8B-B14F-4D97-AF65-F5344CB8AC3E}">
        <p14:creationId xmlns:p14="http://schemas.microsoft.com/office/powerpoint/2010/main" val="3113526737"/>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02" name="Rectangle 7"/>
          <p:cNvSpPr>
            <a:spLocks noGrp="1" noChangeArrowheads="1"/>
          </p:cNvSpPr>
          <p:nvPr>
            <p:ph type="sldNum" sz="quarter" idx="5"/>
          </p:nvPr>
        </p:nvSpPr>
        <p:spPr>
          <a:noFill/>
        </p:spPr>
        <p:txBody>
          <a:bodyPr/>
          <a:lstStyle/>
          <a:p>
            <a:fld id="{260944BF-7BAC-4AE4-953B-7A066BD5962F}" type="slidenum">
              <a:rPr lang="en-US" smtClean="0"/>
              <a:pPr/>
              <a:t>187</a:t>
            </a:fld>
            <a:endParaRPr lang="en-US"/>
          </a:p>
        </p:txBody>
      </p:sp>
      <p:sp>
        <p:nvSpPr>
          <p:cNvPr id="307203" name="Rectangle 2"/>
          <p:cNvSpPr>
            <a:spLocks noGrp="1" noRot="1" noChangeAspect="1" noChangeArrowheads="1" noTextEdit="1"/>
          </p:cNvSpPr>
          <p:nvPr>
            <p:ph type="sldImg"/>
          </p:nvPr>
        </p:nvSpPr>
        <p:spPr>
          <a:ln/>
        </p:spPr>
      </p:sp>
      <p:sp>
        <p:nvSpPr>
          <p:cNvPr id="30720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947446992"/>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188</a:t>
            </a:fld>
            <a:endParaRPr lang="en-US"/>
          </a:p>
        </p:txBody>
      </p:sp>
    </p:spTree>
    <p:extLst>
      <p:ext uri="{BB962C8B-B14F-4D97-AF65-F5344CB8AC3E}">
        <p14:creationId xmlns:p14="http://schemas.microsoft.com/office/powerpoint/2010/main" val="513258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World Bank (2008) Special Economic Zones: Performance, Lessons Learned, and Implications for Zone Development, Washington, DC: The World Bank.</a:t>
            </a:r>
          </a:p>
        </p:txBody>
      </p:sp>
      <p:sp>
        <p:nvSpPr>
          <p:cNvPr id="4" name="Slide Number Placeholder 3"/>
          <p:cNvSpPr>
            <a:spLocks noGrp="1"/>
          </p:cNvSpPr>
          <p:nvPr>
            <p:ph type="sldNum" sz="quarter" idx="10"/>
          </p:nvPr>
        </p:nvSpPr>
        <p:spPr/>
        <p:txBody>
          <a:bodyPr/>
          <a:lstStyle/>
          <a:p>
            <a:fld id="{00FECA09-9B1E-4104-8280-2A5AE1598192}" type="slidenum">
              <a:rPr lang="en-US" smtClean="0"/>
              <a:t>18</a:t>
            </a:fld>
            <a:endParaRPr lang="en-US"/>
          </a:p>
        </p:txBody>
      </p:sp>
    </p:spTree>
    <p:extLst>
      <p:ext uri="{BB962C8B-B14F-4D97-AF65-F5344CB8AC3E}">
        <p14:creationId xmlns:p14="http://schemas.microsoft.com/office/powerpoint/2010/main" val="40123747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19</a:t>
            </a:fld>
            <a:endParaRPr lang="en-US"/>
          </a:p>
        </p:txBody>
      </p:sp>
    </p:spTree>
    <p:extLst>
      <p:ext uri="{BB962C8B-B14F-4D97-AF65-F5344CB8AC3E}">
        <p14:creationId xmlns:p14="http://schemas.microsoft.com/office/powerpoint/2010/main" val="38671012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adapted from World Bank (2008) Special Economic Zones: Performance, Lessons Learned, and Implications for Zone Development, Washington, DC: The World Bank.</a:t>
            </a:r>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20</a:t>
            </a:fld>
            <a:endParaRPr lang="en-US"/>
          </a:p>
        </p:txBody>
      </p:sp>
    </p:spTree>
    <p:extLst>
      <p:ext uri="{BB962C8B-B14F-4D97-AF65-F5344CB8AC3E}">
        <p14:creationId xmlns:p14="http://schemas.microsoft.com/office/powerpoint/2010/main" val="2326777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275FE19-0A07-4E1E-B9A6-55A7408B8031}" type="slidenum">
              <a:rPr lang="en-US" smtClean="0"/>
              <a:pPr>
                <a:defRPr/>
              </a:pPr>
              <a:t>2</a:t>
            </a:fld>
            <a:endParaRPr lang="en-US"/>
          </a:p>
        </p:txBody>
      </p:sp>
    </p:spTree>
    <p:extLst>
      <p:ext uri="{BB962C8B-B14F-4D97-AF65-F5344CB8AC3E}">
        <p14:creationId xmlns:p14="http://schemas.microsoft.com/office/powerpoint/2010/main" val="427251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a:noFill/>
        </p:spPr>
        <p:txBody>
          <a:bodyPr/>
          <a:lstStyle/>
          <a:p>
            <a:fld id="{84625F9F-B103-4633-B672-5802A2F25587}" type="slidenum">
              <a:rPr lang="en-US" smtClean="0"/>
              <a:pPr/>
              <a:t>21</a:t>
            </a:fld>
            <a:endParaRPr lang="en-US"/>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57728934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22</a:t>
            </a:fld>
            <a:endParaRPr lang="en-US"/>
          </a:p>
        </p:txBody>
      </p:sp>
    </p:spTree>
    <p:extLst>
      <p:ext uri="{BB962C8B-B14F-4D97-AF65-F5344CB8AC3E}">
        <p14:creationId xmlns:p14="http://schemas.microsoft.com/office/powerpoint/2010/main" val="35013815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p:spPr>
        <p:txBody>
          <a:bodyPr/>
          <a:lstStyle/>
          <a:p>
            <a:endParaRPr lang="en-US"/>
          </a:p>
        </p:txBody>
      </p:sp>
      <p:sp>
        <p:nvSpPr>
          <p:cNvPr id="185348" name="Slide Number Placeholder 3"/>
          <p:cNvSpPr>
            <a:spLocks noGrp="1"/>
          </p:cNvSpPr>
          <p:nvPr>
            <p:ph type="sldNum" sz="quarter" idx="5"/>
          </p:nvPr>
        </p:nvSpPr>
        <p:spPr>
          <a:noFill/>
        </p:spPr>
        <p:txBody>
          <a:bodyPr/>
          <a:lstStyle/>
          <a:p>
            <a:fld id="{97701B63-3F8D-4A57-9C9D-82C26C107C6F}" type="slidenum">
              <a:rPr lang="en-US" smtClean="0"/>
              <a:pPr/>
              <a:t>23</a:t>
            </a:fld>
            <a:endParaRPr lang="en-US"/>
          </a:p>
        </p:txBody>
      </p:sp>
    </p:spTree>
    <p:extLst>
      <p:ext uri="{BB962C8B-B14F-4D97-AF65-F5344CB8AC3E}">
        <p14:creationId xmlns:p14="http://schemas.microsoft.com/office/powerpoint/2010/main" val="4142087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24</a:t>
            </a:fld>
            <a:endParaRPr lang="en-US"/>
          </a:p>
        </p:txBody>
      </p:sp>
    </p:spTree>
    <p:extLst>
      <p:ext uri="{BB962C8B-B14F-4D97-AF65-F5344CB8AC3E}">
        <p14:creationId xmlns:p14="http://schemas.microsoft.com/office/powerpoint/2010/main" val="1876753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Baldwin, R. and Martin, P. (1999), “Two waves of globalization: Superficial similarities, fundamental differences,” National Bureau of Economic Research, Working Paper #6904.</a:t>
            </a:r>
          </a:p>
        </p:txBody>
      </p:sp>
      <p:sp>
        <p:nvSpPr>
          <p:cNvPr id="4" name="Slide Number Placeholder 3"/>
          <p:cNvSpPr>
            <a:spLocks noGrp="1"/>
          </p:cNvSpPr>
          <p:nvPr>
            <p:ph type="sldNum" sz="quarter" idx="10"/>
          </p:nvPr>
        </p:nvSpPr>
        <p:spPr/>
        <p:txBody>
          <a:bodyPr/>
          <a:lstStyle/>
          <a:p>
            <a:fld id="{00FECA09-9B1E-4104-8280-2A5AE1598192}" type="slidenum">
              <a:rPr lang="en-US" smtClean="0"/>
              <a:t>26</a:t>
            </a:fld>
            <a:endParaRPr lang="en-US"/>
          </a:p>
        </p:txBody>
      </p:sp>
    </p:spTree>
    <p:extLst>
      <p:ext uri="{BB962C8B-B14F-4D97-AF65-F5344CB8AC3E}">
        <p14:creationId xmlns:p14="http://schemas.microsoft.com/office/powerpoint/2010/main" val="49729968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27</a:t>
            </a:fld>
            <a:endParaRPr lang="en-US"/>
          </a:p>
        </p:txBody>
      </p:sp>
    </p:spTree>
    <p:extLst>
      <p:ext uri="{BB962C8B-B14F-4D97-AF65-F5344CB8AC3E}">
        <p14:creationId xmlns:p14="http://schemas.microsoft.com/office/powerpoint/2010/main" val="16166044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noFill/>
        </p:spPr>
        <p:txBody>
          <a:bodyPr/>
          <a:lstStyle/>
          <a:p>
            <a:fld id="{0D4D1FA4-D541-4598-B399-958FE225F599}" type="slidenum">
              <a:rPr lang="en-US" smtClean="0"/>
              <a:pPr/>
              <a:t>28</a:t>
            </a:fld>
            <a:endParaRPr lang="en-US"/>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p:spPr>
        <p:txBody>
          <a:bodyPr/>
          <a:lstStyle/>
          <a:p>
            <a:r>
              <a:rPr lang="en-US" dirty="0"/>
              <a:t>Map location: </a:t>
            </a:r>
            <a:r>
              <a:rPr lang="en-US" dirty="0" err="1"/>
              <a:t>colonial_history</a:t>
            </a:r>
            <a:endParaRPr lang="en-US" dirty="0"/>
          </a:p>
        </p:txBody>
      </p:sp>
    </p:spTree>
    <p:extLst>
      <p:ext uri="{BB962C8B-B14F-4D97-AF65-F5344CB8AC3E}">
        <p14:creationId xmlns:p14="http://schemas.microsoft.com/office/powerpoint/2010/main" val="297951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180227" name="Notes Placeholder 2"/>
          <p:cNvSpPr>
            <a:spLocks noGrp="1"/>
          </p:cNvSpPr>
          <p:nvPr>
            <p:ph type="body" idx="1"/>
          </p:nvPr>
        </p:nvSpPr>
        <p:spPr>
          <a:noFill/>
          <a:ln/>
        </p:spPr>
        <p:txBody>
          <a:bodyPr/>
          <a:lstStyle/>
          <a:p>
            <a:r>
              <a:rPr lang="en-US"/>
              <a:t>Source: http://www.intracen.org/tradstat/sitc3list.htm</a:t>
            </a:r>
          </a:p>
        </p:txBody>
      </p:sp>
      <p:sp>
        <p:nvSpPr>
          <p:cNvPr id="180228" name="Slide Number Placeholder 3"/>
          <p:cNvSpPr>
            <a:spLocks noGrp="1"/>
          </p:cNvSpPr>
          <p:nvPr>
            <p:ph type="sldNum" sz="quarter" idx="5"/>
          </p:nvPr>
        </p:nvSpPr>
        <p:spPr>
          <a:noFill/>
        </p:spPr>
        <p:txBody>
          <a:bodyPr/>
          <a:lstStyle/>
          <a:p>
            <a:fld id="{BD0D21BB-D1AE-47FD-821E-AF5BE1FEE03B}" type="slidenum">
              <a:rPr lang="en-US" smtClean="0"/>
              <a:pPr/>
              <a:t>29</a:t>
            </a:fld>
            <a:endParaRPr lang="en-US"/>
          </a:p>
        </p:txBody>
      </p:sp>
    </p:spTree>
    <p:extLst>
      <p:ext uri="{BB962C8B-B14F-4D97-AF65-F5344CB8AC3E}">
        <p14:creationId xmlns:p14="http://schemas.microsoft.com/office/powerpoint/2010/main" val="37273672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Slide Image Placeholder 1"/>
          <p:cNvSpPr>
            <a:spLocks noGrp="1" noRot="1" noChangeAspect="1" noTextEdit="1"/>
          </p:cNvSpPr>
          <p:nvPr>
            <p:ph type="sldImg"/>
          </p:nvPr>
        </p:nvSpPr>
        <p:spPr>
          <a:ln/>
        </p:spPr>
      </p:sp>
      <p:sp>
        <p:nvSpPr>
          <p:cNvPr id="182275" name="Notes Placeholder 2"/>
          <p:cNvSpPr>
            <a:spLocks noGrp="1"/>
          </p:cNvSpPr>
          <p:nvPr>
            <p:ph type="body" idx="1"/>
          </p:nvPr>
        </p:nvSpPr>
        <p:spPr>
          <a:noFill/>
          <a:ln/>
        </p:spPr>
        <p:txBody>
          <a:bodyPr/>
          <a:lstStyle/>
          <a:p>
            <a:endParaRPr lang="en-US"/>
          </a:p>
        </p:txBody>
      </p:sp>
      <p:sp>
        <p:nvSpPr>
          <p:cNvPr id="182276" name="Slide Number Placeholder 3"/>
          <p:cNvSpPr>
            <a:spLocks noGrp="1"/>
          </p:cNvSpPr>
          <p:nvPr>
            <p:ph type="sldNum" sz="quarter" idx="5"/>
          </p:nvPr>
        </p:nvSpPr>
        <p:spPr>
          <a:noFill/>
        </p:spPr>
        <p:txBody>
          <a:bodyPr/>
          <a:lstStyle/>
          <a:p>
            <a:fld id="{6718E0B2-F38C-43DE-B4A6-D758B0272CA3}" type="slidenum">
              <a:rPr lang="en-US" smtClean="0"/>
              <a:pPr/>
              <a:t>30</a:t>
            </a:fld>
            <a:endParaRPr lang="en-US"/>
          </a:p>
        </p:txBody>
      </p:sp>
    </p:spTree>
    <p:extLst>
      <p:ext uri="{BB962C8B-B14F-4D97-AF65-F5344CB8AC3E}">
        <p14:creationId xmlns:p14="http://schemas.microsoft.com/office/powerpoint/2010/main" val="36827839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p:spPr>
        <p:txBody>
          <a:bodyPr/>
          <a:lstStyle/>
          <a:p>
            <a:fld id="{8AD3E15F-7B8E-4FCC-8701-444BFE9486CC}" type="slidenum">
              <a:rPr lang="en-US" smtClean="0"/>
              <a:pPr/>
              <a:t>31</a:t>
            </a:fld>
            <a:endParaRPr lang="en-US"/>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84357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p:spPr>
        <p:txBody>
          <a:bodyPr/>
          <a:lstStyle/>
          <a:p>
            <a:fld id="{6FC21AC1-F96B-4F3F-B9AE-0BA00E75EACC}" type="slidenum">
              <a:rPr lang="en-US" smtClean="0"/>
              <a:pPr/>
              <a:t>4</a:t>
            </a:fld>
            <a:endParaRPr lang="en-US"/>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8762050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p:spPr>
        <p:txBody>
          <a:bodyPr/>
          <a:lstStyle/>
          <a:p>
            <a:fld id="{FD7F3D3F-CC0B-4D12-B21E-098454D31065}" type="slidenum">
              <a:rPr lang="en-US" smtClean="0"/>
              <a:pPr/>
              <a:t>32</a:t>
            </a:fld>
            <a:endParaRPr lang="en-US"/>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p:spPr>
        <p:txBody>
          <a:bodyPr/>
          <a:lstStyle/>
          <a:p>
            <a:r>
              <a:rPr lang="en-US" dirty="0"/>
              <a:t>Source: WTO and World Bank. Current USD.</a:t>
            </a:r>
          </a:p>
          <a:p>
            <a:endParaRPr lang="en-US" dirty="0"/>
          </a:p>
          <a:p>
            <a:r>
              <a:rPr lang="en-US" dirty="0"/>
              <a:t>Merchandise Exports : http://data.worldbank.org/indicator/TX.VAL.MRCH.CD.WT</a:t>
            </a:r>
          </a:p>
          <a:p>
            <a:endParaRPr lang="en-US" dirty="0"/>
          </a:p>
          <a:p>
            <a:r>
              <a:rPr lang="en-US" dirty="0"/>
              <a:t>GDP: http://data.worldbank.org/indicator/NY.GDP.MKTP.CD?locations=1W</a:t>
            </a:r>
          </a:p>
        </p:txBody>
      </p:sp>
    </p:spTree>
    <p:extLst>
      <p:ext uri="{BB962C8B-B14F-4D97-AF65-F5344CB8AC3E}">
        <p14:creationId xmlns:p14="http://schemas.microsoft.com/office/powerpoint/2010/main" val="36739820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World Bank.</a:t>
            </a:r>
          </a:p>
          <a:p>
            <a:endParaRPr lang="en-US" dirty="0"/>
          </a:p>
          <a:p>
            <a:r>
              <a:rPr lang="en-US" dirty="0"/>
              <a:t>Map location: </a:t>
            </a:r>
            <a:r>
              <a:rPr lang="en-US" dirty="0" err="1"/>
              <a:t>global_socioeconomic</a:t>
            </a:r>
            <a:endParaRPr lang="en-US" dirty="0"/>
          </a:p>
          <a:p>
            <a:endParaRPr lang="en-US" dirty="0"/>
          </a:p>
          <a:p>
            <a:r>
              <a:rPr lang="en-US" dirty="0"/>
              <a:t>European Union: </a:t>
            </a:r>
            <a:r>
              <a:rPr lang="en-US" sz="1200" b="0" i="0" u="none" strike="noStrike" kern="1200" dirty="0">
                <a:solidFill>
                  <a:schemeClr val="tx1"/>
                </a:solidFill>
                <a:effectLst/>
                <a:latin typeface="+mn-lt"/>
                <a:ea typeface="+mn-ea"/>
                <a:cs typeface="+mn-cs"/>
              </a:rPr>
              <a:t>5.9096</a:t>
            </a:r>
            <a:r>
              <a:rPr lang="en-US" dirty="0"/>
              <a:t> </a:t>
            </a:r>
          </a:p>
          <a:p>
            <a:r>
              <a:rPr lang="en-US" dirty="0"/>
              <a:t>North America: 1.96712</a:t>
            </a:r>
          </a:p>
          <a:p>
            <a:r>
              <a:rPr lang="en-US" dirty="0"/>
              <a:t>China, Japan, Korea, Taiwan:  </a:t>
            </a:r>
            <a:r>
              <a:rPr lang="en-US" sz="1200" b="0" i="0" u="none" strike="noStrike" kern="1200" dirty="0">
                <a:solidFill>
                  <a:schemeClr val="tx1"/>
                </a:solidFill>
                <a:effectLst/>
                <a:latin typeface="+mn-lt"/>
                <a:ea typeface="+mn-ea"/>
                <a:cs typeface="+mn-cs"/>
              </a:rPr>
              <a:t>2.26335</a:t>
            </a:r>
            <a:r>
              <a:rPr lang="en-US" dirty="0"/>
              <a:t>  + .6</a:t>
            </a:r>
            <a:r>
              <a:rPr lang="en-US" sz="1200" b="0" i="0" u="none" strike="noStrike" kern="1200" dirty="0">
                <a:solidFill>
                  <a:schemeClr val="tx1"/>
                </a:solidFill>
                <a:effectLst/>
                <a:latin typeface="+mn-lt"/>
                <a:ea typeface="+mn-ea"/>
                <a:cs typeface="+mn-cs"/>
              </a:rPr>
              <a:t>98131</a:t>
            </a:r>
            <a:r>
              <a:rPr lang="en-US" dirty="0"/>
              <a:t> + .</a:t>
            </a:r>
            <a:r>
              <a:rPr lang="en-US" sz="1200" b="0" i="0" u="none" strike="noStrike" kern="1200" dirty="0">
                <a:solidFill>
                  <a:schemeClr val="tx1"/>
                </a:solidFill>
                <a:effectLst/>
                <a:latin typeface="+mn-lt"/>
                <a:ea typeface="+mn-ea"/>
                <a:cs typeface="+mn-cs"/>
              </a:rPr>
              <a:t>573694</a:t>
            </a:r>
            <a:r>
              <a:rPr lang="en-US" dirty="0"/>
              <a:t> </a:t>
            </a:r>
          </a:p>
          <a:p>
            <a:r>
              <a:rPr lang="en-US" dirty="0"/>
              <a:t>World  </a:t>
            </a:r>
            <a:r>
              <a:rPr lang="en-US" sz="1200" b="0" i="0" u="none" strike="noStrike" kern="1200" dirty="0">
                <a:solidFill>
                  <a:schemeClr val="tx1"/>
                </a:solidFill>
                <a:effectLst/>
                <a:latin typeface="+mn-lt"/>
                <a:ea typeface="+mn-ea"/>
                <a:cs typeface="+mn-cs"/>
              </a:rPr>
              <a:t>17.8456</a:t>
            </a:r>
            <a:endParaRPr lang="en-US" dirty="0"/>
          </a:p>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33</a:t>
            </a:fld>
            <a:endParaRPr lang="en-US"/>
          </a:p>
        </p:txBody>
      </p:sp>
    </p:spTree>
    <p:extLst>
      <p:ext uri="{BB962C8B-B14F-4D97-AF65-F5344CB8AC3E}">
        <p14:creationId xmlns:p14="http://schemas.microsoft.com/office/powerpoint/2010/main" val="35137439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p:spPr>
        <p:txBody>
          <a:bodyPr/>
          <a:lstStyle/>
          <a:p>
            <a:endParaRPr lang="en-US"/>
          </a:p>
        </p:txBody>
      </p:sp>
      <p:sp>
        <p:nvSpPr>
          <p:cNvPr id="188420" name="Slide Number Placeholder 3"/>
          <p:cNvSpPr>
            <a:spLocks noGrp="1"/>
          </p:cNvSpPr>
          <p:nvPr>
            <p:ph type="sldNum" sz="quarter" idx="5"/>
          </p:nvPr>
        </p:nvSpPr>
        <p:spPr>
          <a:noFill/>
        </p:spPr>
        <p:txBody>
          <a:bodyPr/>
          <a:lstStyle/>
          <a:p>
            <a:fld id="{C5CC70AF-15B9-4BC5-9275-64F780C9CD3C}" type="slidenum">
              <a:rPr lang="en-US" smtClean="0"/>
              <a:pPr/>
              <a:t>34</a:t>
            </a:fld>
            <a:endParaRPr lang="en-US"/>
          </a:p>
        </p:txBody>
      </p:sp>
    </p:spTree>
    <p:extLst>
      <p:ext uri="{BB962C8B-B14F-4D97-AF65-F5344CB8AC3E}">
        <p14:creationId xmlns:p14="http://schemas.microsoft.com/office/powerpoint/2010/main" val="182758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Slide Image Placeholder 1"/>
          <p:cNvSpPr>
            <a:spLocks noGrp="1" noRot="1" noChangeAspect="1" noTextEdit="1"/>
          </p:cNvSpPr>
          <p:nvPr>
            <p:ph type="sldImg"/>
          </p:nvPr>
        </p:nvSpPr>
        <p:spPr>
          <a:ln/>
        </p:spPr>
      </p:sp>
      <p:sp>
        <p:nvSpPr>
          <p:cNvPr id="190467" name="Notes Placeholder 2"/>
          <p:cNvSpPr>
            <a:spLocks noGrp="1"/>
          </p:cNvSpPr>
          <p:nvPr>
            <p:ph type="body" idx="1"/>
          </p:nvPr>
        </p:nvSpPr>
        <p:spPr>
          <a:noFill/>
          <a:ln/>
        </p:spPr>
        <p:txBody>
          <a:bodyPr/>
          <a:lstStyle/>
          <a:p>
            <a:r>
              <a:rPr lang="en-US"/>
              <a:t>Source: adapted from  W.J. Bernstein (2008) A Splendid Exchange: How Trade Shaped the World, New York: Atlantic Monthly Press, p. 358</a:t>
            </a:r>
          </a:p>
        </p:txBody>
      </p:sp>
      <p:sp>
        <p:nvSpPr>
          <p:cNvPr id="190468" name="Slide Number Placeholder 3"/>
          <p:cNvSpPr>
            <a:spLocks noGrp="1"/>
          </p:cNvSpPr>
          <p:nvPr>
            <p:ph type="sldNum" sz="quarter" idx="5"/>
          </p:nvPr>
        </p:nvSpPr>
        <p:spPr>
          <a:noFill/>
        </p:spPr>
        <p:txBody>
          <a:bodyPr/>
          <a:lstStyle/>
          <a:p>
            <a:fld id="{87F28A84-A175-4BE4-8851-B25C2F4FD3CE}" type="slidenum">
              <a:rPr lang="en-US" smtClean="0"/>
              <a:pPr/>
              <a:t>35</a:t>
            </a:fld>
            <a:endParaRPr lang="en-US"/>
          </a:p>
        </p:txBody>
      </p:sp>
    </p:spTree>
    <p:extLst>
      <p:ext uri="{BB962C8B-B14F-4D97-AF65-F5344CB8AC3E}">
        <p14:creationId xmlns:p14="http://schemas.microsoft.com/office/powerpoint/2010/main" val="2597847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p:spPr>
        <p:txBody>
          <a:bodyPr/>
          <a:lstStyle/>
          <a:p>
            <a:fld id="{761D9DE7-A8F7-412D-B525-C92A78EDAD3C}" type="slidenum">
              <a:rPr lang="en-US" smtClean="0"/>
              <a:pPr/>
              <a:t>36</a:t>
            </a:fld>
            <a:endParaRPr lang="en-US"/>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p:spPr>
        <p:txBody>
          <a:bodyPr/>
          <a:lstStyle/>
          <a:p>
            <a:r>
              <a:rPr lang="en-US"/>
              <a:t>Source: Abreu, M. (1996), ‘Trade in manufactures: the outcome of the Uruguay Round and developing country interests’ in Martin, W. and Winters, L. A. (eds.), The Uruguay Round and the Developing Countries, Cambridge University Press, Cambridge.</a:t>
            </a:r>
          </a:p>
        </p:txBody>
      </p:sp>
    </p:spTree>
    <p:extLst>
      <p:ext uri="{BB962C8B-B14F-4D97-AF65-F5344CB8AC3E}">
        <p14:creationId xmlns:p14="http://schemas.microsoft.com/office/powerpoint/2010/main" val="18153518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IFT/World</a:t>
            </a:r>
            <a:r>
              <a:rPr lang="en-US" baseline="0" dirty="0"/>
              <a:t> Bank (2013) </a:t>
            </a:r>
            <a:r>
              <a:rPr lang="en-US" dirty="0"/>
              <a:t>“Trading across borders”, Doing Business database. www.doingbusiness.org</a:t>
            </a:r>
          </a:p>
        </p:txBody>
      </p:sp>
      <p:sp>
        <p:nvSpPr>
          <p:cNvPr id="4" name="Slide Number Placeholder 3"/>
          <p:cNvSpPr>
            <a:spLocks noGrp="1"/>
          </p:cNvSpPr>
          <p:nvPr>
            <p:ph type="sldNum" sz="quarter" idx="10"/>
          </p:nvPr>
        </p:nvSpPr>
        <p:spPr/>
        <p:txBody>
          <a:bodyPr/>
          <a:lstStyle/>
          <a:p>
            <a:fld id="{00FECA09-9B1E-4104-8280-2A5AE1598192}" type="slidenum">
              <a:rPr lang="en-US" smtClean="0"/>
              <a:t>37</a:t>
            </a:fld>
            <a:endParaRPr lang="en-US"/>
          </a:p>
        </p:txBody>
      </p:sp>
    </p:spTree>
    <p:extLst>
      <p:ext uri="{BB962C8B-B14F-4D97-AF65-F5344CB8AC3E}">
        <p14:creationId xmlns:p14="http://schemas.microsoft.com/office/powerpoint/2010/main" val="5144853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a:t>
            </a:r>
            <a:r>
              <a:rPr lang="en-US" baseline="0" dirty="0"/>
              <a:t> from UNCTAD, Review of Maritime Transport</a:t>
            </a:r>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38</a:t>
            </a:fld>
            <a:endParaRPr lang="en-US"/>
          </a:p>
        </p:txBody>
      </p:sp>
    </p:spTree>
    <p:extLst>
      <p:ext uri="{BB962C8B-B14F-4D97-AF65-F5344CB8AC3E}">
        <p14:creationId xmlns:p14="http://schemas.microsoft.com/office/powerpoint/2010/main" val="3601834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a:noFill/>
        </p:spPr>
        <p:txBody>
          <a:bodyPr/>
          <a:lstStyle/>
          <a:p>
            <a:fld id="{47BC7BEF-581C-410E-BCE9-1B115F7692CE}" type="slidenum">
              <a:rPr lang="en-US" smtClean="0"/>
              <a:pPr/>
              <a:t>39</a:t>
            </a:fld>
            <a:endParaRPr lang="en-US"/>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13520481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p:spPr>
        <p:txBody>
          <a:bodyPr/>
          <a:lstStyle/>
          <a:p>
            <a:fld id="{528C0DED-9408-44FD-A7EF-EF07189E0CA1}" type="slidenum">
              <a:rPr lang="en-US" smtClean="0"/>
              <a:pPr/>
              <a:t>40</a:t>
            </a:fld>
            <a:endParaRPr lang="en-US"/>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p:spPr>
        <p:txBody>
          <a:bodyPr/>
          <a:lstStyle/>
          <a:p>
            <a:r>
              <a:rPr lang="en-US"/>
              <a:t>Source: adapted from Kusago, T and Tzannatos, Z. (1998) “Export processing zones: A review in need of an update”, SP Discussion Paper No. 9802. The</a:t>
            </a:r>
          </a:p>
          <a:p>
            <a:r>
              <a:rPr lang="en-US"/>
              <a:t>World Bank.</a:t>
            </a:r>
          </a:p>
        </p:txBody>
      </p:sp>
    </p:spTree>
    <p:extLst>
      <p:ext uri="{BB962C8B-B14F-4D97-AF65-F5344CB8AC3E}">
        <p14:creationId xmlns:p14="http://schemas.microsoft.com/office/powerpoint/2010/main" val="28766806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adapted</a:t>
            </a:r>
            <a:r>
              <a:rPr lang="en-US" baseline="0" dirty="0"/>
              <a:t> from World Bank (2009) World Development Report 2009: Reshaping Economic Geography.</a:t>
            </a:r>
            <a:endParaRPr lang="en-US" dirty="0"/>
          </a:p>
          <a:p>
            <a:r>
              <a:rPr lang="en-US" dirty="0"/>
              <a:t>Map location: china</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41</a:t>
            </a:fld>
            <a:endParaRPr lang="en-US"/>
          </a:p>
        </p:txBody>
      </p:sp>
    </p:spTree>
    <p:extLst>
      <p:ext uri="{BB962C8B-B14F-4D97-AF65-F5344CB8AC3E}">
        <p14:creationId xmlns:p14="http://schemas.microsoft.com/office/powerpoint/2010/main" val="3172727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a:noFill/>
        </p:spPr>
        <p:txBody>
          <a:bodyPr/>
          <a:lstStyle/>
          <a:p>
            <a:fld id="{DD463812-30FC-4548-ABB2-E48624DBBF44}" type="slidenum">
              <a:rPr lang="en-US" smtClean="0"/>
              <a:pPr/>
              <a:t>5</a:t>
            </a:fld>
            <a:endParaRPr lang="en-US"/>
          </a:p>
        </p:txBody>
      </p:sp>
      <p:sp>
        <p:nvSpPr>
          <p:cNvPr id="216067" name="Rectangle 2"/>
          <p:cNvSpPr>
            <a:spLocks noGrp="1" noRot="1" noChangeAspect="1" noChangeArrowheads="1" noTextEdit="1"/>
          </p:cNvSpPr>
          <p:nvPr>
            <p:ph type="sldImg"/>
          </p:nvPr>
        </p:nvSpPr>
        <p:spPr>
          <a:ln/>
        </p:spPr>
      </p:sp>
      <p:sp>
        <p:nvSpPr>
          <p:cNvPr id="216068" name="Rectangle 3"/>
          <p:cNvSpPr>
            <a:spLocks noGrp="1" noChangeArrowheads="1"/>
          </p:cNvSpPr>
          <p:nvPr>
            <p:ph type="body" idx="1"/>
          </p:nvPr>
        </p:nvSpPr>
        <p:spPr>
          <a:noFill/>
          <a:ln/>
        </p:spPr>
        <p:txBody>
          <a:bodyPr/>
          <a:lstStyle/>
          <a:p>
            <a:r>
              <a:rPr lang="en-US" dirty="0"/>
              <a:t>Source: Rodrigue, J-P (2012) "Supply Chain Management, Logistics Changes and the Concept of Friction", in P.V. Hall and M. </a:t>
            </a:r>
            <a:r>
              <a:rPr lang="en-US" dirty="0" err="1"/>
              <a:t>Hesse</a:t>
            </a:r>
            <a:r>
              <a:rPr lang="en-US" dirty="0"/>
              <a:t> (</a:t>
            </a:r>
            <a:r>
              <a:rPr lang="en-US" dirty="0" err="1"/>
              <a:t>eds</a:t>
            </a:r>
            <a:r>
              <a:rPr lang="en-US" dirty="0"/>
              <a:t>) Cities, Regions and Flows, London: </a:t>
            </a:r>
            <a:r>
              <a:rPr lang="en-US" dirty="0" err="1"/>
              <a:t>Routledge</a:t>
            </a:r>
            <a:r>
              <a:rPr lang="en-US" dirty="0"/>
              <a:t>. ISBN 978-0-415-68219-0.</a:t>
            </a:r>
          </a:p>
        </p:txBody>
      </p:sp>
    </p:spTree>
    <p:extLst>
      <p:ext uri="{BB962C8B-B14F-4D97-AF65-F5344CB8AC3E}">
        <p14:creationId xmlns:p14="http://schemas.microsoft.com/office/powerpoint/2010/main" val="166392654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a:noFill/>
        </p:spPr>
        <p:txBody>
          <a:bodyPr/>
          <a:lstStyle/>
          <a:p>
            <a:fld id="{46E47C8B-F993-4DAA-98D8-8C622BAEC206}" type="slidenum">
              <a:rPr lang="en-US" smtClean="0"/>
              <a:pPr/>
              <a:t>42</a:t>
            </a:fld>
            <a:endParaRPr lang="en-US"/>
          </a:p>
        </p:txBody>
      </p:sp>
      <p:sp>
        <p:nvSpPr>
          <p:cNvPr id="196611" name="Rectangle 2"/>
          <p:cNvSpPr>
            <a:spLocks noGrp="1" noRot="1" noChangeAspect="1" noChangeArrowheads="1" noTextEdit="1"/>
          </p:cNvSpPr>
          <p:nvPr>
            <p:ph type="sldImg"/>
          </p:nvPr>
        </p:nvSpPr>
        <p:spPr>
          <a:xfrm>
            <a:off x="381000" y="685800"/>
            <a:ext cx="6096000" cy="3429000"/>
          </a:xfrm>
          <a:ln/>
        </p:spPr>
      </p:sp>
      <p:sp>
        <p:nvSpPr>
          <p:cNvPr id="196612" name="Rectangle 3"/>
          <p:cNvSpPr>
            <a:spLocks noGrp="1" noChangeArrowheads="1"/>
          </p:cNvSpPr>
          <p:nvPr>
            <p:ph type="body" idx="1"/>
          </p:nvPr>
        </p:nvSpPr>
        <p:spPr>
          <a:xfrm>
            <a:off x="914400" y="4343401"/>
            <a:ext cx="5029200" cy="4114800"/>
          </a:xfrm>
          <a:noFill/>
          <a:ln/>
        </p:spPr>
        <p:txBody>
          <a:bodyPr/>
          <a:lstStyle/>
          <a:p>
            <a:r>
              <a:rPr lang="en-US"/>
              <a:t>Source: WTO and UNCTAD.</a:t>
            </a:r>
          </a:p>
        </p:txBody>
      </p:sp>
    </p:spTree>
    <p:extLst>
      <p:ext uri="{BB962C8B-B14F-4D97-AF65-F5344CB8AC3E}">
        <p14:creationId xmlns:p14="http://schemas.microsoft.com/office/powerpoint/2010/main" val="7768246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Slide Image Placeholder 1"/>
          <p:cNvSpPr>
            <a:spLocks noGrp="1" noRot="1" noChangeAspect="1" noTextEdit="1"/>
          </p:cNvSpPr>
          <p:nvPr>
            <p:ph type="sldImg"/>
          </p:nvPr>
        </p:nvSpPr>
        <p:spPr>
          <a:ln/>
        </p:spPr>
      </p:sp>
      <p:sp>
        <p:nvSpPr>
          <p:cNvPr id="197635" name="Notes Placeholder 2"/>
          <p:cNvSpPr>
            <a:spLocks noGrp="1"/>
          </p:cNvSpPr>
          <p:nvPr>
            <p:ph type="body" idx="1"/>
          </p:nvPr>
        </p:nvSpPr>
        <p:spPr>
          <a:noFill/>
          <a:ln/>
        </p:spPr>
        <p:txBody>
          <a:bodyPr/>
          <a:lstStyle/>
          <a:p>
            <a:r>
              <a:rPr lang="en-US" dirty="0"/>
              <a:t>Source: http://research.stlouisfed.org/fred2/series/EXCHUS/downloaddata?cid=95</a:t>
            </a:r>
          </a:p>
          <a:p>
            <a:endParaRPr lang="en-US" dirty="0"/>
          </a:p>
        </p:txBody>
      </p:sp>
      <p:sp>
        <p:nvSpPr>
          <p:cNvPr id="197636" name="Slide Number Placeholder 3"/>
          <p:cNvSpPr>
            <a:spLocks noGrp="1"/>
          </p:cNvSpPr>
          <p:nvPr>
            <p:ph type="sldNum" sz="quarter" idx="5"/>
          </p:nvPr>
        </p:nvSpPr>
        <p:spPr>
          <a:noFill/>
        </p:spPr>
        <p:txBody>
          <a:bodyPr/>
          <a:lstStyle/>
          <a:p>
            <a:fld id="{4A4D53DF-9ADD-4663-ABB3-3FB40212A1F6}" type="slidenum">
              <a:rPr lang="en-US" smtClean="0"/>
              <a:pPr/>
              <a:t>43</a:t>
            </a:fld>
            <a:endParaRPr lang="en-US"/>
          </a:p>
        </p:txBody>
      </p:sp>
    </p:spTree>
    <p:extLst>
      <p:ext uri="{BB962C8B-B14F-4D97-AF65-F5344CB8AC3E}">
        <p14:creationId xmlns:p14="http://schemas.microsoft.com/office/powerpoint/2010/main" val="423348040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p:spPr>
        <p:txBody>
          <a:bodyPr/>
          <a:lstStyle/>
          <a:p>
            <a:r>
              <a:rPr lang="en-US" dirty="0"/>
              <a:t>Source: </a:t>
            </a:r>
            <a:r>
              <a:rPr lang="en-US" dirty="0" err="1"/>
              <a:t>Spulber</a:t>
            </a:r>
            <a:r>
              <a:rPr lang="en-US" dirty="0"/>
              <a:t>, D.F. </a:t>
            </a:r>
            <a:r>
              <a:rPr lang="en-US"/>
              <a:t>(2007) Global Competitive Strategy, Cambridge: Cambridge University Press.</a:t>
            </a:r>
            <a:endParaRPr lang="en-US" dirty="0"/>
          </a:p>
        </p:txBody>
      </p:sp>
      <p:sp>
        <p:nvSpPr>
          <p:cNvPr id="198660" name="Slide Number Placeholder 3"/>
          <p:cNvSpPr>
            <a:spLocks noGrp="1"/>
          </p:cNvSpPr>
          <p:nvPr>
            <p:ph type="sldNum" sz="quarter" idx="5"/>
          </p:nvPr>
        </p:nvSpPr>
        <p:spPr>
          <a:noFill/>
        </p:spPr>
        <p:txBody>
          <a:bodyPr/>
          <a:lstStyle/>
          <a:p>
            <a:fld id="{B0A9D57A-EBE7-4123-B311-D3A61E8A3F80}" type="slidenum">
              <a:rPr lang="en-US" smtClean="0"/>
              <a:pPr/>
              <a:t>45</a:t>
            </a:fld>
            <a:endParaRPr lang="en-US"/>
          </a:p>
        </p:txBody>
      </p:sp>
    </p:spTree>
    <p:extLst>
      <p:ext uri="{BB962C8B-B14F-4D97-AF65-F5344CB8AC3E}">
        <p14:creationId xmlns:p14="http://schemas.microsoft.com/office/powerpoint/2010/main" val="22463368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a:ln/>
        </p:spPr>
      </p:sp>
      <p:sp>
        <p:nvSpPr>
          <p:cNvPr id="199683" name="Notes Placeholder 2"/>
          <p:cNvSpPr>
            <a:spLocks noGrp="1"/>
          </p:cNvSpPr>
          <p:nvPr>
            <p:ph type="body" idx="1"/>
          </p:nvPr>
        </p:nvSpPr>
        <p:spPr>
          <a:noFill/>
          <a:ln/>
        </p:spPr>
        <p:txBody>
          <a:bodyPr/>
          <a:lstStyle/>
          <a:p>
            <a:endParaRPr lang="en-US"/>
          </a:p>
        </p:txBody>
      </p:sp>
      <p:sp>
        <p:nvSpPr>
          <p:cNvPr id="199684" name="Slide Number Placeholder 3"/>
          <p:cNvSpPr>
            <a:spLocks noGrp="1"/>
          </p:cNvSpPr>
          <p:nvPr>
            <p:ph type="sldNum" sz="quarter" idx="5"/>
          </p:nvPr>
        </p:nvSpPr>
        <p:spPr>
          <a:noFill/>
        </p:spPr>
        <p:txBody>
          <a:bodyPr/>
          <a:lstStyle/>
          <a:p>
            <a:fld id="{52DB3B39-FF47-449A-AEFD-240555FC1A12}" type="slidenum">
              <a:rPr lang="en-US" smtClean="0"/>
              <a:pPr/>
              <a:t>46</a:t>
            </a:fld>
            <a:endParaRPr lang="en-US"/>
          </a:p>
        </p:txBody>
      </p:sp>
    </p:spTree>
    <p:extLst>
      <p:ext uri="{BB962C8B-B14F-4D97-AF65-F5344CB8AC3E}">
        <p14:creationId xmlns:p14="http://schemas.microsoft.com/office/powerpoint/2010/main" val="7703711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CB28E01E-81C5-4226-8B0C-75B554C73561}" type="slidenum">
              <a:rPr lang="en-US" smtClean="0"/>
              <a:pPr/>
              <a:t>47</a:t>
            </a:fld>
            <a:endParaRPr lang="en-US"/>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r>
              <a:rPr lang="en-US" dirty="0"/>
              <a:t>Source: WTO, Table A-1. Recession data from National Bureau of Economic Research.</a:t>
            </a:r>
          </a:p>
        </p:txBody>
      </p:sp>
    </p:spTree>
    <p:extLst>
      <p:ext uri="{BB962C8B-B14F-4D97-AF65-F5344CB8AC3E}">
        <p14:creationId xmlns:p14="http://schemas.microsoft.com/office/powerpoint/2010/main" val="242767716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a:noFill/>
        </p:spPr>
        <p:txBody>
          <a:bodyPr/>
          <a:lstStyle/>
          <a:p>
            <a:fld id="{CB28E01E-81C5-4226-8B0C-75B554C73561}" type="slidenum">
              <a:rPr lang="en-US" smtClean="0"/>
              <a:pPr/>
              <a:t>48</a:t>
            </a:fld>
            <a:endParaRPr lang="en-US"/>
          </a:p>
        </p:txBody>
      </p:sp>
      <p:sp>
        <p:nvSpPr>
          <p:cNvPr id="200707" name="Rectangle 2"/>
          <p:cNvSpPr>
            <a:spLocks noGrp="1" noRot="1" noChangeAspect="1" noChangeArrowheads="1" noTextEdit="1"/>
          </p:cNvSpPr>
          <p:nvPr>
            <p:ph type="sldImg"/>
          </p:nvPr>
        </p:nvSpPr>
        <p:spPr>
          <a:ln/>
        </p:spPr>
      </p:sp>
      <p:sp>
        <p:nvSpPr>
          <p:cNvPr id="200708" name="Rectangle 3"/>
          <p:cNvSpPr>
            <a:spLocks noGrp="1" noChangeArrowheads="1"/>
          </p:cNvSpPr>
          <p:nvPr>
            <p:ph type="body" idx="1"/>
          </p:nvPr>
        </p:nvSpPr>
        <p:spPr>
          <a:noFill/>
          <a:ln/>
        </p:spPr>
        <p:txBody>
          <a:bodyPr/>
          <a:lstStyle/>
          <a:p>
            <a:r>
              <a:rPr lang="en-US" dirty="0"/>
              <a:t>Source: WTO, Table A-1. Recession data from National Bureau of Economic Research.</a:t>
            </a:r>
          </a:p>
        </p:txBody>
      </p:sp>
    </p:spTree>
    <p:extLst>
      <p:ext uri="{BB962C8B-B14F-4D97-AF65-F5344CB8AC3E}">
        <p14:creationId xmlns:p14="http://schemas.microsoft.com/office/powerpoint/2010/main" val="32049903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CPB World Trade Monitor. https://www.cpb.nl/en/worldtrademonitor</a:t>
            </a:r>
          </a:p>
          <a:p>
            <a:r>
              <a:rPr lang="en-US" dirty="0"/>
              <a:t>Using trade volumes.</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49</a:t>
            </a:fld>
            <a:endParaRPr lang="en-US"/>
          </a:p>
        </p:txBody>
      </p:sp>
    </p:spTree>
    <p:extLst>
      <p:ext uri="{BB962C8B-B14F-4D97-AF65-F5344CB8AC3E}">
        <p14:creationId xmlns:p14="http://schemas.microsoft.com/office/powerpoint/2010/main" val="18027533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CPB World Trade Monitor. https://www.cpb.nl/en/worldtrademonitor</a:t>
            </a:r>
          </a:p>
          <a:p>
            <a:r>
              <a:rPr lang="en-US" dirty="0"/>
              <a:t>Using trade volumes.</a:t>
            </a:r>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50</a:t>
            </a:fld>
            <a:endParaRPr lang="en-US"/>
          </a:p>
        </p:txBody>
      </p:sp>
    </p:spTree>
    <p:extLst>
      <p:ext uri="{BB962C8B-B14F-4D97-AF65-F5344CB8AC3E}">
        <p14:creationId xmlns:p14="http://schemas.microsoft.com/office/powerpoint/2010/main" val="239345742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CPB World Trade Monitor. https://www.cpb.nl/en/worldtrademonitor</a:t>
            </a:r>
          </a:p>
          <a:p>
            <a:r>
              <a:rPr lang="en-US" dirty="0"/>
              <a:t>Using trade value.</a:t>
            </a:r>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51</a:t>
            </a:fld>
            <a:endParaRPr lang="en-US"/>
          </a:p>
        </p:txBody>
      </p:sp>
    </p:spTree>
    <p:extLst>
      <p:ext uri="{BB962C8B-B14F-4D97-AF65-F5344CB8AC3E}">
        <p14:creationId xmlns:p14="http://schemas.microsoft.com/office/powerpoint/2010/main" val="115405612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a:t>
            </a:r>
            <a:r>
              <a:rPr lang="en-US" baseline="0" dirty="0"/>
              <a:t> WTO. http://www.wto.org/english/res_e/statis_e/quarterly_world_exp_e.htm</a:t>
            </a:r>
            <a:endParaRPr lang="en-US" dirty="0"/>
          </a:p>
          <a:p>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52</a:t>
            </a:fld>
            <a:endParaRPr lang="en-US"/>
          </a:p>
        </p:txBody>
      </p:sp>
    </p:spTree>
    <p:extLst>
      <p:ext uri="{BB962C8B-B14F-4D97-AF65-F5344CB8AC3E}">
        <p14:creationId xmlns:p14="http://schemas.microsoft.com/office/powerpoint/2010/main" val="2129753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IHS Global Insight, Inc., World Trade Service. </a:t>
            </a:r>
            <a:r>
              <a:rPr lang="en-US" sz="1200" kern="1200" dirty="0">
                <a:solidFill>
                  <a:schemeClr val="tx1"/>
                </a:solidFill>
                <a:effectLst/>
                <a:latin typeface="+mn-lt"/>
                <a:ea typeface="+mn-ea"/>
                <a:cs typeface="+mn-cs"/>
              </a:rPr>
              <a:t>Does not include intra-EU trade.</a:t>
            </a:r>
            <a:endParaRPr lang="en-US" dirty="0"/>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6</a:t>
            </a:fld>
            <a:endParaRPr lang="en-US"/>
          </a:p>
        </p:txBody>
      </p:sp>
    </p:spTree>
    <p:extLst>
      <p:ext uri="{BB962C8B-B14F-4D97-AF65-F5344CB8AC3E}">
        <p14:creationId xmlns:p14="http://schemas.microsoft.com/office/powerpoint/2010/main" val="27563037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WTO,</a:t>
            </a:r>
            <a:r>
              <a:rPr lang="en-US" baseline="0" dirty="0"/>
              <a:t> World Trade Report</a:t>
            </a:r>
            <a:r>
              <a:rPr lang="en-US" dirty="0"/>
              <a:t>.</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53</a:t>
            </a:fld>
            <a:endParaRPr lang="en-US"/>
          </a:p>
        </p:txBody>
      </p:sp>
    </p:spTree>
    <p:extLst>
      <p:ext uri="{BB962C8B-B14F-4D97-AF65-F5344CB8AC3E}">
        <p14:creationId xmlns:p14="http://schemas.microsoft.com/office/powerpoint/2010/main" val="21170034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a:noFill/>
        </p:spPr>
        <p:txBody>
          <a:bodyPr/>
          <a:lstStyle/>
          <a:p>
            <a:fld id="{9D95F16A-D7F0-45CA-85E2-41791B007834}" type="slidenum">
              <a:rPr lang="en-US" smtClean="0"/>
              <a:pPr/>
              <a:t>54</a:t>
            </a:fld>
            <a:endParaRPr lang="en-US"/>
          </a:p>
        </p:txBody>
      </p:sp>
      <p:sp>
        <p:nvSpPr>
          <p:cNvPr id="203779" name="Rectangle 2"/>
          <p:cNvSpPr>
            <a:spLocks noGrp="1" noRot="1" noChangeAspect="1" noChangeArrowheads="1" noTextEdit="1"/>
          </p:cNvSpPr>
          <p:nvPr>
            <p:ph type="sldImg"/>
          </p:nvPr>
        </p:nvSpPr>
        <p:spPr>
          <a:ln/>
        </p:spPr>
      </p:sp>
      <p:sp>
        <p:nvSpPr>
          <p:cNvPr id="203780" name="Rectangle 3"/>
          <p:cNvSpPr>
            <a:spLocks noGrp="1" noChangeArrowheads="1"/>
          </p:cNvSpPr>
          <p:nvPr>
            <p:ph type="body" idx="1"/>
          </p:nvPr>
        </p:nvSpPr>
        <p:spPr>
          <a:noFill/>
          <a:ln/>
        </p:spPr>
        <p:txBody>
          <a:bodyPr/>
          <a:lstStyle/>
          <a:p>
            <a:r>
              <a:rPr lang="en-US"/>
              <a:t>Source: WTO</a:t>
            </a:r>
          </a:p>
        </p:txBody>
      </p:sp>
    </p:spTree>
    <p:extLst>
      <p:ext uri="{BB962C8B-B14F-4D97-AF65-F5344CB8AC3E}">
        <p14:creationId xmlns:p14="http://schemas.microsoft.com/office/powerpoint/2010/main" val="27443784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WTO</a:t>
            </a:r>
          </a:p>
        </p:txBody>
      </p:sp>
      <p:sp>
        <p:nvSpPr>
          <p:cNvPr id="4" name="Slide Number Placeholder 3"/>
          <p:cNvSpPr>
            <a:spLocks noGrp="1"/>
          </p:cNvSpPr>
          <p:nvPr>
            <p:ph type="sldNum" sz="quarter" idx="10"/>
          </p:nvPr>
        </p:nvSpPr>
        <p:spPr/>
        <p:txBody>
          <a:bodyPr/>
          <a:lstStyle/>
          <a:p>
            <a:fld id="{00FECA09-9B1E-4104-8280-2A5AE1598192}" type="slidenum">
              <a:rPr lang="en-US" smtClean="0"/>
              <a:t>56</a:t>
            </a:fld>
            <a:endParaRPr lang="en-US"/>
          </a:p>
        </p:txBody>
      </p:sp>
    </p:spTree>
    <p:extLst>
      <p:ext uri="{BB962C8B-B14F-4D97-AF65-F5344CB8AC3E}">
        <p14:creationId xmlns:p14="http://schemas.microsoft.com/office/powerpoint/2010/main" val="104174358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WTO</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https://data.worldbank.org/indicator/NE.EXP.GNFS.CD</a:t>
            </a:r>
          </a:p>
        </p:txBody>
      </p:sp>
      <p:sp>
        <p:nvSpPr>
          <p:cNvPr id="4" name="Slide Number Placeholder 3"/>
          <p:cNvSpPr>
            <a:spLocks noGrp="1"/>
          </p:cNvSpPr>
          <p:nvPr>
            <p:ph type="sldNum" sz="quarter" idx="10"/>
          </p:nvPr>
        </p:nvSpPr>
        <p:spPr/>
        <p:txBody>
          <a:bodyPr/>
          <a:lstStyle/>
          <a:p>
            <a:fld id="{00FECA09-9B1E-4104-8280-2A5AE1598192}" type="slidenum">
              <a:rPr lang="en-US" smtClean="0"/>
              <a:t>57</a:t>
            </a:fld>
            <a:endParaRPr lang="en-US"/>
          </a:p>
        </p:txBody>
      </p:sp>
    </p:spTree>
    <p:extLst>
      <p:ext uri="{BB962C8B-B14F-4D97-AF65-F5344CB8AC3E}">
        <p14:creationId xmlns:p14="http://schemas.microsoft.com/office/powerpoint/2010/main" val="10417435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WTO</a:t>
            </a:r>
          </a:p>
          <a:p>
            <a:endParaRPr lang="en-US" dirty="0"/>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58</a:t>
            </a:fld>
            <a:endParaRPr lang="en-US"/>
          </a:p>
        </p:txBody>
      </p:sp>
    </p:spTree>
    <p:extLst>
      <p:ext uri="{BB962C8B-B14F-4D97-AF65-F5344CB8AC3E}">
        <p14:creationId xmlns:p14="http://schemas.microsoft.com/office/powerpoint/2010/main" val="32901689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a:noFill/>
        </p:spPr>
        <p:txBody>
          <a:bodyPr/>
          <a:lstStyle/>
          <a:p>
            <a:fld id="{CF0B2D44-C835-4075-BE60-546747519A94}" type="slidenum">
              <a:rPr lang="en-US" smtClean="0"/>
              <a:pPr/>
              <a:t>59</a:t>
            </a:fld>
            <a:endParaRPr lang="en-US"/>
          </a:p>
        </p:txBody>
      </p:sp>
      <p:sp>
        <p:nvSpPr>
          <p:cNvPr id="206851" name="Rectangle 2"/>
          <p:cNvSpPr>
            <a:spLocks noGrp="1" noRot="1" noChangeAspect="1" noChangeArrowheads="1" noTextEdit="1"/>
          </p:cNvSpPr>
          <p:nvPr>
            <p:ph type="sldImg"/>
          </p:nvPr>
        </p:nvSpPr>
        <p:spPr>
          <a:xfrm>
            <a:off x="381000" y="685800"/>
            <a:ext cx="6096000" cy="3429000"/>
          </a:xfrm>
          <a:ln/>
        </p:spPr>
      </p:sp>
      <p:sp>
        <p:nvSpPr>
          <p:cNvPr id="206852" name="Rectangle 3"/>
          <p:cNvSpPr>
            <a:spLocks noGrp="1" noChangeArrowheads="1"/>
          </p:cNvSpPr>
          <p:nvPr>
            <p:ph type="body" idx="1"/>
          </p:nvPr>
        </p:nvSpPr>
        <p:spPr>
          <a:xfrm>
            <a:off x="914400" y="4343401"/>
            <a:ext cx="5029200" cy="4114800"/>
          </a:xfrm>
          <a:noFill/>
          <a:ln/>
        </p:spPr>
        <p:txBody>
          <a:bodyPr/>
          <a:lstStyle/>
          <a:p>
            <a:r>
              <a:rPr lang="en-US" dirty="0"/>
              <a:t>Source: WTO. </a:t>
            </a:r>
            <a:r>
              <a:rPr lang="en-US" dirty="0">
                <a:hlinkClick r:id="rId3"/>
              </a:rPr>
              <a:t>https://www.census.gov/foreign-trade/balance/c1220.html</a:t>
            </a:r>
            <a:endParaRPr lang="en-US" dirty="0"/>
          </a:p>
        </p:txBody>
      </p:sp>
    </p:spTree>
    <p:extLst>
      <p:ext uri="{BB962C8B-B14F-4D97-AF65-F5344CB8AC3E}">
        <p14:creationId xmlns:p14="http://schemas.microsoft.com/office/powerpoint/2010/main" val="2211078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a:t>Source: http://www.census.gov/foreign-trade/balance/c5700.html</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60</a:t>
            </a:fld>
            <a:endParaRPr lang="en-US"/>
          </a:p>
        </p:txBody>
      </p:sp>
    </p:spTree>
    <p:extLst>
      <p:ext uri="{BB962C8B-B14F-4D97-AF65-F5344CB8AC3E}">
        <p14:creationId xmlns:p14="http://schemas.microsoft.com/office/powerpoint/2010/main" val="2352194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Hale, G. and B. </a:t>
            </a:r>
            <a:r>
              <a:rPr lang="en-US" dirty="0" err="1"/>
              <a:t>Hobijn</a:t>
            </a:r>
            <a:r>
              <a:rPr lang="en-US" dirty="0"/>
              <a:t> (2011) “The U.S. Content of “Made in China”, FRBSF </a:t>
            </a:r>
            <a:r>
              <a:rPr lang="en-US"/>
              <a:t>Economic Letter http</a:t>
            </a:r>
            <a:r>
              <a:rPr lang="en-US" dirty="0"/>
              <a:t>://www.frbsf.org/publications/economics/letter/2011/el2011-25.html</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61</a:t>
            </a:fld>
            <a:endParaRPr lang="en-US"/>
          </a:p>
        </p:txBody>
      </p:sp>
    </p:spTree>
    <p:extLst>
      <p:ext uri="{BB962C8B-B14F-4D97-AF65-F5344CB8AC3E}">
        <p14:creationId xmlns:p14="http://schemas.microsoft.com/office/powerpoint/2010/main" val="73285107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a:noFill/>
        </p:spPr>
        <p:txBody>
          <a:bodyPr/>
          <a:lstStyle/>
          <a:p>
            <a:fld id="{26E98658-59AC-4974-B5F5-9AC7BDD4C12B}" type="slidenum">
              <a:rPr lang="en-US" smtClean="0"/>
              <a:pPr/>
              <a:t>62</a:t>
            </a:fld>
            <a:endParaRPr lang="en-US"/>
          </a:p>
        </p:txBody>
      </p:sp>
      <p:sp>
        <p:nvSpPr>
          <p:cNvPr id="207875" name="Rectangle 2"/>
          <p:cNvSpPr>
            <a:spLocks noGrp="1" noRot="1" noChangeAspect="1" noChangeArrowheads="1" noTextEdit="1"/>
          </p:cNvSpPr>
          <p:nvPr>
            <p:ph type="sldImg"/>
          </p:nvPr>
        </p:nvSpPr>
        <p:spPr>
          <a:xfrm>
            <a:off x="381000" y="685800"/>
            <a:ext cx="6096000" cy="3429000"/>
          </a:xfrm>
          <a:ln/>
        </p:spPr>
      </p:sp>
      <p:sp>
        <p:nvSpPr>
          <p:cNvPr id="207876" name="Rectangle 3"/>
          <p:cNvSpPr>
            <a:spLocks noGrp="1" noChangeArrowheads="1"/>
          </p:cNvSpPr>
          <p:nvPr>
            <p:ph type="body" idx="1"/>
          </p:nvPr>
        </p:nvSpPr>
        <p:spPr>
          <a:xfrm>
            <a:off x="914400" y="4343401"/>
            <a:ext cx="5029200" cy="4114800"/>
          </a:xfrm>
          <a:noFill/>
          <a:ln/>
        </p:spPr>
        <p:txBody>
          <a:bodyPr/>
          <a:lstStyle/>
          <a:p>
            <a:r>
              <a:rPr lang="en-US" dirty="0"/>
              <a:t>Source: WTO.</a:t>
            </a:r>
          </a:p>
          <a:p>
            <a:r>
              <a:rPr lang="en-US" dirty="0"/>
              <a:t>https://data.worldbank.org/indicator/TX.VAL.MRCH.CD.WT</a:t>
            </a:r>
          </a:p>
        </p:txBody>
      </p:sp>
    </p:spTree>
    <p:extLst>
      <p:ext uri="{BB962C8B-B14F-4D97-AF65-F5344CB8AC3E}">
        <p14:creationId xmlns:p14="http://schemas.microsoft.com/office/powerpoint/2010/main" val="265753450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a:noFill/>
        </p:spPr>
        <p:txBody>
          <a:bodyPr/>
          <a:lstStyle/>
          <a:p>
            <a:fld id="{D3AC9E21-A399-4D91-AA0F-0CBF1C8A74F8}" type="slidenum">
              <a:rPr lang="en-US" smtClean="0"/>
              <a:pPr/>
              <a:t>63</a:t>
            </a:fld>
            <a:endParaRPr lang="en-US"/>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p:spPr>
        <p:txBody>
          <a:bodyPr/>
          <a:lstStyle/>
          <a:p>
            <a:r>
              <a:rPr lang="en-US"/>
              <a:t>Source: UNCTAD Secretariat estimates based on data supplied by the IMF from UNCTAD Review of Maritime Transport, 2002</a:t>
            </a:r>
          </a:p>
        </p:txBody>
      </p:sp>
    </p:spTree>
    <p:extLst>
      <p:ext uri="{BB962C8B-B14F-4D97-AF65-F5344CB8AC3E}">
        <p14:creationId xmlns:p14="http://schemas.microsoft.com/office/powerpoint/2010/main" val="3408752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IHS Global Insight, Inc., World Trade Service. </a:t>
            </a:r>
            <a:r>
              <a:rPr lang="en-US" sz="1200" kern="1200" dirty="0">
                <a:solidFill>
                  <a:schemeClr val="tx1"/>
                </a:solidFill>
                <a:effectLst/>
                <a:latin typeface="+mn-lt"/>
                <a:ea typeface="+mn-ea"/>
                <a:cs typeface="+mn-cs"/>
              </a:rPr>
              <a:t>Does not include intra-EU trade.</a:t>
            </a:r>
            <a:endParaRPr lang="en-US" dirty="0"/>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7</a:t>
            </a:fld>
            <a:endParaRPr lang="en-US"/>
          </a:p>
        </p:txBody>
      </p:sp>
    </p:spTree>
    <p:extLst>
      <p:ext uri="{BB962C8B-B14F-4D97-AF65-F5344CB8AC3E}">
        <p14:creationId xmlns:p14="http://schemas.microsoft.com/office/powerpoint/2010/main" val="88606206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7"/>
          <p:cNvSpPr>
            <a:spLocks noGrp="1" noChangeArrowheads="1"/>
          </p:cNvSpPr>
          <p:nvPr>
            <p:ph type="sldNum" sz="quarter" idx="5"/>
          </p:nvPr>
        </p:nvSpPr>
        <p:spPr>
          <a:noFill/>
        </p:spPr>
        <p:txBody>
          <a:bodyPr/>
          <a:lstStyle/>
          <a:p>
            <a:fld id="{77770745-FC6D-4EE7-873E-33BF5F69F8A9}" type="slidenum">
              <a:rPr lang="en-US" smtClean="0"/>
              <a:pPr/>
              <a:t>64</a:t>
            </a:fld>
            <a:endParaRPr lang="en-US"/>
          </a:p>
        </p:txBody>
      </p:sp>
      <p:sp>
        <p:nvSpPr>
          <p:cNvPr id="214019" name="Rectangle 2"/>
          <p:cNvSpPr>
            <a:spLocks noGrp="1" noRot="1" noChangeAspect="1" noChangeArrowheads="1" noTextEdit="1"/>
          </p:cNvSpPr>
          <p:nvPr>
            <p:ph type="sldImg"/>
          </p:nvPr>
        </p:nvSpPr>
        <p:spPr>
          <a:ln/>
        </p:spPr>
      </p:sp>
      <p:sp>
        <p:nvSpPr>
          <p:cNvPr id="214020" name="Rectangle 3"/>
          <p:cNvSpPr>
            <a:spLocks noGrp="1" noChangeArrowheads="1"/>
          </p:cNvSpPr>
          <p:nvPr>
            <p:ph type="body" idx="1"/>
          </p:nvPr>
        </p:nvSpPr>
        <p:spPr>
          <a:noFill/>
          <a:ln/>
        </p:spPr>
        <p:txBody>
          <a:bodyPr/>
          <a:lstStyle/>
          <a:p>
            <a:r>
              <a:rPr lang="en-US"/>
              <a:t>Source: WTO</a:t>
            </a:r>
          </a:p>
        </p:txBody>
      </p:sp>
    </p:spTree>
    <p:extLst>
      <p:ext uri="{BB962C8B-B14F-4D97-AF65-F5344CB8AC3E}">
        <p14:creationId xmlns:p14="http://schemas.microsoft.com/office/powerpoint/2010/main" val="28802049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WTO.</a:t>
            </a:r>
          </a:p>
        </p:txBody>
      </p:sp>
      <p:sp>
        <p:nvSpPr>
          <p:cNvPr id="4" name="Slide Number Placeholder 3"/>
          <p:cNvSpPr>
            <a:spLocks noGrp="1"/>
          </p:cNvSpPr>
          <p:nvPr>
            <p:ph type="sldNum" sz="quarter" idx="10"/>
          </p:nvPr>
        </p:nvSpPr>
        <p:spPr/>
        <p:txBody>
          <a:bodyPr/>
          <a:lstStyle/>
          <a:p>
            <a:fld id="{00FECA09-9B1E-4104-8280-2A5AE1598192}" type="slidenum">
              <a:rPr lang="en-US" smtClean="0"/>
              <a:t>65</a:t>
            </a:fld>
            <a:endParaRPr lang="en-US"/>
          </a:p>
        </p:txBody>
      </p:sp>
    </p:spTree>
    <p:extLst>
      <p:ext uri="{BB962C8B-B14F-4D97-AF65-F5344CB8AC3E}">
        <p14:creationId xmlns:p14="http://schemas.microsoft.com/office/powerpoint/2010/main" val="11822727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a:noFill/>
        </p:spPr>
        <p:txBody>
          <a:bodyPr/>
          <a:lstStyle/>
          <a:p>
            <a:fld id="{542A68F5-8D94-4492-81C9-0EA5A5C2EAD5}" type="slidenum">
              <a:rPr lang="en-US" smtClean="0"/>
              <a:pPr/>
              <a:t>66</a:t>
            </a:fld>
            <a:endParaRPr lang="en-US"/>
          </a:p>
        </p:txBody>
      </p:sp>
      <p:sp>
        <p:nvSpPr>
          <p:cNvPr id="218115" name="Rectangle 2"/>
          <p:cNvSpPr>
            <a:spLocks noGrp="1" noRot="1" noChangeAspect="1" noChangeArrowheads="1" noTextEdit="1"/>
          </p:cNvSpPr>
          <p:nvPr>
            <p:ph type="sldImg"/>
          </p:nvPr>
        </p:nvSpPr>
        <p:spPr>
          <a:ln/>
        </p:spPr>
      </p:sp>
      <p:sp>
        <p:nvSpPr>
          <p:cNvPr id="21811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269011548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a:noFill/>
        </p:spPr>
        <p:txBody>
          <a:bodyPr/>
          <a:lstStyle/>
          <a:p>
            <a:fld id="{3ECEF514-3C7E-4BC2-B500-009CAFB6CB46}" type="slidenum">
              <a:rPr lang="en-US" smtClean="0"/>
              <a:pPr/>
              <a:t>67</a:t>
            </a:fld>
            <a:endParaRPr lang="en-US"/>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76423558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a:ln/>
        </p:spPr>
      </p:sp>
      <p:sp>
        <p:nvSpPr>
          <p:cNvPr id="220163" name="Notes Placeholder 2"/>
          <p:cNvSpPr>
            <a:spLocks noGrp="1"/>
          </p:cNvSpPr>
          <p:nvPr>
            <p:ph type="body" idx="1"/>
          </p:nvPr>
        </p:nvSpPr>
        <p:spPr>
          <a:noFill/>
          <a:ln/>
        </p:spPr>
        <p:txBody>
          <a:bodyPr/>
          <a:lstStyle/>
          <a:p>
            <a:endParaRPr lang="en-US"/>
          </a:p>
        </p:txBody>
      </p:sp>
      <p:sp>
        <p:nvSpPr>
          <p:cNvPr id="220164" name="Slide Number Placeholder 3"/>
          <p:cNvSpPr>
            <a:spLocks noGrp="1"/>
          </p:cNvSpPr>
          <p:nvPr>
            <p:ph type="sldNum" sz="quarter" idx="5"/>
          </p:nvPr>
        </p:nvSpPr>
        <p:spPr>
          <a:noFill/>
        </p:spPr>
        <p:txBody>
          <a:bodyPr/>
          <a:lstStyle/>
          <a:p>
            <a:fld id="{00F7BBB5-D1BA-4828-A907-C72332CF4E1A}" type="slidenum">
              <a:rPr lang="en-US" smtClean="0"/>
              <a:pPr/>
              <a:t>68</a:t>
            </a:fld>
            <a:endParaRPr lang="en-US"/>
          </a:p>
        </p:txBody>
      </p:sp>
    </p:spTree>
    <p:extLst>
      <p:ext uri="{BB962C8B-B14F-4D97-AF65-F5344CB8AC3E}">
        <p14:creationId xmlns:p14="http://schemas.microsoft.com/office/powerpoint/2010/main" val="287166651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E83F363-7E7B-47A7-BE8F-2367A89C6177}" type="slidenum">
              <a:rPr lang="en-US" smtClean="0"/>
              <a:t>70</a:t>
            </a:fld>
            <a:endParaRPr lang="en-US"/>
          </a:p>
        </p:txBody>
      </p:sp>
    </p:spTree>
    <p:extLst>
      <p:ext uri="{BB962C8B-B14F-4D97-AF65-F5344CB8AC3E}">
        <p14:creationId xmlns:p14="http://schemas.microsoft.com/office/powerpoint/2010/main" val="13519223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p:spPr>
        <p:txBody>
          <a:bodyPr/>
          <a:lstStyle/>
          <a:p>
            <a:endParaRPr lang="en-US"/>
          </a:p>
        </p:txBody>
      </p:sp>
      <p:sp>
        <p:nvSpPr>
          <p:cNvPr id="222212" name="Slide Number Placeholder 3"/>
          <p:cNvSpPr>
            <a:spLocks noGrp="1"/>
          </p:cNvSpPr>
          <p:nvPr>
            <p:ph type="sldNum" sz="quarter" idx="5"/>
          </p:nvPr>
        </p:nvSpPr>
        <p:spPr>
          <a:noFill/>
        </p:spPr>
        <p:txBody>
          <a:bodyPr/>
          <a:lstStyle/>
          <a:p>
            <a:fld id="{E28638F2-8550-4B2A-B014-6951D96314DC}" type="slidenum">
              <a:rPr lang="en-US" smtClean="0"/>
              <a:pPr/>
              <a:t>72</a:t>
            </a:fld>
            <a:endParaRPr lang="en-US"/>
          </a:p>
        </p:txBody>
      </p:sp>
    </p:spTree>
    <p:extLst>
      <p:ext uri="{BB962C8B-B14F-4D97-AF65-F5344CB8AC3E}">
        <p14:creationId xmlns:p14="http://schemas.microsoft.com/office/powerpoint/2010/main" val="54979905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7"/>
          <p:cNvSpPr>
            <a:spLocks noGrp="1" noChangeArrowheads="1"/>
          </p:cNvSpPr>
          <p:nvPr>
            <p:ph type="sldNum" sz="quarter" idx="5"/>
          </p:nvPr>
        </p:nvSpPr>
        <p:spPr>
          <a:noFill/>
        </p:spPr>
        <p:txBody>
          <a:bodyPr/>
          <a:lstStyle/>
          <a:p>
            <a:fld id="{55F2BB1E-FD31-4DBD-9EBF-62B9852ED8ED}" type="slidenum">
              <a:rPr lang="en-US" smtClean="0"/>
              <a:pPr/>
              <a:t>73</a:t>
            </a:fld>
            <a:endParaRPr lang="en-US"/>
          </a:p>
        </p:txBody>
      </p:sp>
      <p:sp>
        <p:nvSpPr>
          <p:cNvPr id="224259" name="Rectangle 2"/>
          <p:cNvSpPr>
            <a:spLocks noGrp="1" noRot="1" noChangeAspect="1" noChangeArrowheads="1" noTextEdit="1"/>
          </p:cNvSpPr>
          <p:nvPr>
            <p:ph type="sldImg"/>
          </p:nvPr>
        </p:nvSpPr>
        <p:spPr>
          <a:ln/>
        </p:spPr>
      </p:sp>
      <p:sp>
        <p:nvSpPr>
          <p:cNvPr id="22426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4890191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74</a:t>
            </a:fld>
            <a:endParaRPr lang="en-US"/>
          </a:p>
        </p:txBody>
      </p:sp>
    </p:spTree>
    <p:extLst>
      <p:ext uri="{BB962C8B-B14F-4D97-AF65-F5344CB8AC3E}">
        <p14:creationId xmlns:p14="http://schemas.microsoft.com/office/powerpoint/2010/main" val="30816330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UNIDO (2000) </a:t>
            </a:r>
            <a:r>
              <a:rPr lang="en-US" sz="1200" kern="1200" dirty="0">
                <a:solidFill>
                  <a:schemeClr val="tx1"/>
                </a:solidFill>
                <a:effectLst/>
                <a:latin typeface="+mn-lt"/>
                <a:ea typeface="+mn-ea"/>
                <a:cs typeface="+mn-cs"/>
              </a:rPr>
              <a:t>Structure of Production Costs in Footwear Manufacture</a:t>
            </a:r>
            <a:r>
              <a:rPr lang="en-US" dirty="0"/>
              <a:t>. http://www.unido.org/fileadmin/import/userfiles/timminsk/leatherpanel14schmelcosts.pdf</a:t>
            </a:r>
          </a:p>
        </p:txBody>
      </p:sp>
      <p:sp>
        <p:nvSpPr>
          <p:cNvPr id="4" name="Slide Number Placeholder 3"/>
          <p:cNvSpPr>
            <a:spLocks noGrp="1"/>
          </p:cNvSpPr>
          <p:nvPr>
            <p:ph type="sldNum" sz="quarter" idx="10"/>
          </p:nvPr>
        </p:nvSpPr>
        <p:spPr/>
        <p:txBody>
          <a:bodyPr/>
          <a:lstStyle/>
          <a:p>
            <a:fld id="{00FECA09-9B1E-4104-8280-2A5AE1598192}" type="slidenum">
              <a:rPr lang="en-US" smtClean="0"/>
              <a:t>75</a:t>
            </a:fld>
            <a:endParaRPr lang="en-US"/>
          </a:p>
        </p:txBody>
      </p:sp>
    </p:spTree>
    <p:extLst>
      <p:ext uri="{BB962C8B-B14F-4D97-AF65-F5344CB8AC3E}">
        <p14:creationId xmlns:p14="http://schemas.microsoft.com/office/powerpoint/2010/main" val="9316862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p:spPr>
        <p:txBody>
          <a:bodyPr/>
          <a:lstStyle/>
          <a:p>
            <a:endParaRPr lang="en-US" dirty="0"/>
          </a:p>
        </p:txBody>
      </p:sp>
      <p:sp>
        <p:nvSpPr>
          <p:cNvPr id="158724" name="Slide Number Placeholder 3"/>
          <p:cNvSpPr>
            <a:spLocks noGrp="1"/>
          </p:cNvSpPr>
          <p:nvPr>
            <p:ph type="sldNum" sz="quarter" idx="5"/>
          </p:nvPr>
        </p:nvSpPr>
        <p:spPr>
          <a:noFill/>
        </p:spPr>
        <p:txBody>
          <a:bodyPr/>
          <a:lstStyle/>
          <a:p>
            <a:fld id="{5C5C6E40-51F3-4335-8A3D-C925AFAD7210}" type="slidenum">
              <a:rPr lang="en-US" smtClean="0"/>
              <a:pPr/>
              <a:t>8</a:t>
            </a:fld>
            <a:endParaRPr lang="en-US"/>
          </a:p>
        </p:txBody>
      </p:sp>
    </p:spTree>
    <p:extLst>
      <p:ext uri="{BB962C8B-B14F-4D97-AF65-F5344CB8AC3E}">
        <p14:creationId xmlns:p14="http://schemas.microsoft.com/office/powerpoint/2010/main" val="200935957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7"/>
          <p:cNvSpPr>
            <a:spLocks noGrp="1" noChangeArrowheads="1"/>
          </p:cNvSpPr>
          <p:nvPr>
            <p:ph type="sldNum" sz="quarter" idx="5"/>
          </p:nvPr>
        </p:nvSpPr>
        <p:spPr>
          <a:noFill/>
        </p:spPr>
        <p:txBody>
          <a:bodyPr/>
          <a:lstStyle/>
          <a:p>
            <a:fld id="{32A72440-D20A-496B-ACD9-8D58F7922EC8}" type="slidenum">
              <a:rPr lang="en-US" smtClean="0"/>
              <a:pPr/>
              <a:t>77</a:t>
            </a:fld>
            <a:endParaRPr lang="en-US"/>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p:spPr>
        <p:txBody>
          <a:bodyPr/>
          <a:lstStyle/>
          <a:p>
            <a:r>
              <a:rPr lang="en-US"/>
              <a:t>Source: Navarro, P. (2006) Report of “The China Price Project”, Merage School of Business, University of California-Irvine, http://www.peternavarro.com/sitebuildercontent/sitebuilderfiles/chinapricereport.pdf</a:t>
            </a:r>
          </a:p>
        </p:txBody>
      </p:sp>
    </p:spTree>
    <p:extLst>
      <p:ext uri="{BB962C8B-B14F-4D97-AF65-F5344CB8AC3E}">
        <p14:creationId xmlns:p14="http://schemas.microsoft.com/office/powerpoint/2010/main" val="848609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Sources: </a:t>
            </a:r>
            <a:r>
              <a:rPr lang="en-US" dirty="0"/>
              <a:t>United States Geological Survey (2009), BP Statistical Review of World Energy (2010), Food and Agriculture Organization of the United Nations (2008), International Monetary Fund (2010), United</a:t>
            </a:r>
            <a:r>
              <a:rPr lang="en-US" baseline="0" dirty="0"/>
              <a:t> States Department of Agriculture (2010)</a:t>
            </a:r>
            <a:r>
              <a:rPr lang="en-US" dirty="0"/>
              <a:t>. </a:t>
            </a:r>
          </a:p>
          <a:p>
            <a:r>
              <a:rPr lang="en-US" dirty="0"/>
              <a:t>http://www.fas.usda.gov/psdonline/psdHome.aspx</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78</a:t>
            </a:fld>
            <a:endParaRPr lang="en-US"/>
          </a:p>
        </p:txBody>
      </p:sp>
    </p:spTree>
    <p:extLst>
      <p:ext uri="{BB962C8B-B14F-4D97-AF65-F5344CB8AC3E}">
        <p14:creationId xmlns:p14="http://schemas.microsoft.com/office/powerpoint/2010/main" val="166192746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p:cNvSpPr>
            <a:spLocks noGrp="1" noChangeArrowheads="1"/>
          </p:cNvSpPr>
          <p:nvPr>
            <p:ph type="sldNum" sz="quarter" idx="5"/>
          </p:nvPr>
        </p:nvSpPr>
        <p:spPr>
          <a:noFill/>
        </p:spPr>
        <p:txBody>
          <a:bodyPr/>
          <a:lstStyle/>
          <a:p>
            <a:fld id="{4792F445-6820-491B-8994-4043EB981A7E}" type="slidenum">
              <a:rPr lang="en-US" smtClean="0"/>
              <a:pPr/>
              <a:t>79</a:t>
            </a:fld>
            <a:endParaRPr lang="en-US"/>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p:spPr>
        <p:txBody>
          <a:bodyPr/>
          <a:lstStyle/>
          <a:p>
            <a:r>
              <a:rPr lang="en-US"/>
              <a:t>Source: adapted from Robert C. Leachman (2005) Port and Modal Elasticity Study, Dept. of Industrial Engineering and Operations Research, University of California at Berkeley. http://www.metrans.org/nuf/documents/Leachman.pdf </a:t>
            </a:r>
          </a:p>
          <a:p>
            <a:endParaRPr lang="en-US"/>
          </a:p>
        </p:txBody>
      </p:sp>
    </p:spTree>
    <p:extLst>
      <p:ext uri="{BB962C8B-B14F-4D97-AF65-F5344CB8AC3E}">
        <p14:creationId xmlns:p14="http://schemas.microsoft.com/office/powerpoint/2010/main" val="106929095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Source: adapted from ICF Consulting (2002) Economic Effects of Transportation: The Freight Story. http://www.icfconsulting.com/Publications/doc_files/FHWA%20Freight%20Story.pdf</a:t>
            </a:r>
          </a:p>
          <a:p>
            <a:endParaRPr lang="en-US" dirty="0"/>
          </a:p>
        </p:txBody>
      </p:sp>
      <p:sp>
        <p:nvSpPr>
          <p:cNvPr id="4" name="Slide Number Placeholder 3"/>
          <p:cNvSpPr>
            <a:spLocks noGrp="1"/>
          </p:cNvSpPr>
          <p:nvPr>
            <p:ph type="sldNum" sz="quarter" idx="10"/>
          </p:nvPr>
        </p:nvSpPr>
        <p:spPr/>
        <p:txBody>
          <a:bodyPr/>
          <a:lstStyle/>
          <a:p>
            <a:fld id="{00FECA09-9B1E-4104-8280-2A5AE1598192}" type="slidenum">
              <a:rPr lang="en-US" smtClean="0"/>
              <a:t>80</a:t>
            </a:fld>
            <a:endParaRPr lang="en-US"/>
          </a:p>
        </p:txBody>
      </p:sp>
    </p:spTree>
    <p:extLst>
      <p:ext uri="{BB962C8B-B14F-4D97-AF65-F5344CB8AC3E}">
        <p14:creationId xmlns:p14="http://schemas.microsoft.com/office/powerpoint/2010/main" val="12625826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7"/>
          <p:cNvSpPr>
            <a:spLocks noGrp="1" noChangeArrowheads="1"/>
          </p:cNvSpPr>
          <p:nvPr>
            <p:ph type="sldNum" sz="quarter" idx="5"/>
          </p:nvPr>
        </p:nvSpPr>
        <p:spPr>
          <a:noFill/>
        </p:spPr>
        <p:txBody>
          <a:bodyPr/>
          <a:lstStyle/>
          <a:p>
            <a:fld id="{D753D2D6-A2C0-4A0B-84DC-CA41701385C1}" type="slidenum">
              <a:rPr lang="en-US" smtClean="0"/>
              <a:pPr/>
              <a:t>82</a:t>
            </a:fld>
            <a:endParaRPr lang="en-US"/>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38634711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7"/>
          <p:cNvSpPr>
            <a:spLocks noGrp="1" noChangeArrowheads="1"/>
          </p:cNvSpPr>
          <p:nvPr>
            <p:ph type="sldNum" sz="quarter" idx="5"/>
          </p:nvPr>
        </p:nvSpPr>
        <p:spPr>
          <a:noFill/>
        </p:spPr>
        <p:txBody>
          <a:bodyPr/>
          <a:lstStyle/>
          <a:p>
            <a:fld id="{FDE145F2-EFAE-4615-B46F-5D54BEE7D914}" type="slidenum">
              <a:rPr lang="en-US" smtClean="0"/>
              <a:pPr/>
              <a:t>83</a:t>
            </a:fld>
            <a:endParaRPr lang="en-US"/>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6890113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p:cNvSpPr>
            <a:spLocks noGrp="1" noChangeArrowheads="1"/>
          </p:cNvSpPr>
          <p:nvPr>
            <p:ph type="sldNum" sz="quarter" idx="5"/>
          </p:nvPr>
        </p:nvSpPr>
        <p:spPr>
          <a:noFill/>
        </p:spPr>
        <p:txBody>
          <a:bodyPr/>
          <a:lstStyle/>
          <a:p>
            <a:fld id="{3C93F200-81AF-4E6A-A8D4-784E03ADAEDB}" type="slidenum">
              <a:rPr lang="en-US" smtClean="0"/>
              <a:pPr/>
              <a:t>86</a:t>
            </a:fld>
            <a:endParaRPr lang="en-US"/>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p:spPr>
        <p:txBody>
          <a:bodyPr/>
          <a:lstStyle/>
          <a:p>
            <a:r>
              <a:rPr lang="en-US" dirty="0"/>
              <a:t>Source: Adapted from the Stan Shih “Smile Curve” concept.</a:t>
            </a:r>
          </a:p>
        </p:txBody>
      </p:sp>
    </p:spTree>
    <p:extLst>
      <p:ext uri="{BB962C8B-B14F-4D97-AF65-F5344CB8AC3E}">
        <p14:creationId xmlns:p14="http://schemas.microsoft.com/office/powerpoint/2010/main" val="312715983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K. Fernandez-Stark, S. Frederick and G. </a:t>
            </a:r>
            <a:r>
              <a:rPr lang="en-US" dirty="0" err="1"/>
              <a:t>Gereffi</a:t>
            </a:r>
            <a:r>
              <a:rPr lang="en-US" dirty="0"/>
              <a:t> (2011) The Apparel Global Value Chain: Economic Upgrading and Workforce Development, Duke University Center on Globalization, Governance and Competitiveness.</a:t>
            </a:r>
          </a:p>
        </p:txBody>
      </p:sp>
      <p:sp>
        <p:nvSpPr>
          <p:cNvPr id="4" name="Slide Number Placeholder 3"/>
          <p:cNvSpPr>
            <a:spLocks noGrp="1"/>
          </p:cNvSpPr>
          <p:nvPr>
            <p:ph type="sldNum" sz="quarter" idx="10"/>
          </p:nvPr>
        </p:nvSpPr>
        <p:spPr/>
        <p:txBody>
          <a:bodyPr/>
          <a:lstStyle/>
          <a:p>
            <a:fld id="{00FECA09-9B1E-4104-8280-2A5AE1598192}" type="slidenum">
              <a:rPr lang="en-US" smtClean="0"/>
              <a:t>87</a:t>
            </a:fld>
            <a:endParaRPr lang="en-US"/>
          </a:p>
        </p:txBody>
      </p:sp>
    </p:spTree>
    <p:extLst>
      <p:ext uri="{BB962C8B-B14F-4D97-AF65-F5344CB8AC3E}">
        <p14:creationId xmlns:p14="http://schemas.microsoft.com/office/powerpoint/2010/main" val="18235234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adapted from OECD (2011) "Global Value Chains: Preliminary Evidence and Policy Issues," </a:t>
            </a:r>
            <a:r>
              <a:rPr lang="en-US" dirty="0" err="1"/>
              <a:t>Organisation</a:t>
            </a:r>
            <a:r>
              <a:rPr lang="en-US" dirty="0"/>
              <a:t> for Economic Co-operation and Development, DSTI/IND(2011)3, Paris, 2011.</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88</a:t>
            </a:fld>
            <a:endParaRPr lang="en-US"/>
          </a:p>
        </p:txBody>
      </p:sp>
    </p:spTree>
    <p:extLst>
      <p:ext uri="{BB962C8B-B14F-4D97-AF65-F5344CB8AC3E}">
        <p14:creationId xmlns:p14="http://schemas.microsoft.com/office/powerpoint/2010/main" val="117461092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a:t>
            </a:r>
            <a:r>
              <a:rPr lang="en-US"/>
              <a:t>NY Times,</a:t>
            </a:r>
            <a:r>
              <a:rPr lang="en-US" baseline="0"/>
              <a:t> Sept 19, 2013</a:t>
            </a:r>
            <a:endParaRPr lang="en-US"/>
          </a:p>
        </p:txBody>
      </p:sp>
      <p:sp>
        <p:nvSpPr>
          <p:cNvPr id="4" name="Slide Number Placeholder 3"/>
          <p:cNvSpPr>
            <a:spLocks noGrp="1"/>
          </p:cNvSpPr>
          <p:nvPr>
            <p:ph type="sldNum" sz="quarter" idx="10"/>
          </p:nvPr>
        </p:nvSpPr>
        <p:spPr/>
        <p:txBody>
          <a:bodyPr/>
          <a:lstStyle/>
          <a:p>
            <a:fld id="{00FECA09-9B1E-4104-8280-2A5AE1598192}" type="slidenum">
              <a:rPr lang="en-US" smtClean="0"/>
              <a:t>89</a:t>
            </a:fld>
            <a:endParaRPr lang="en-US"/>
          </a:p>
        </p:txBody>
      </p:sp>
    </p:spTree>
    <p:extLst>
      <p:ext uri="{BB962C8B-B14F-4D97-AF65-F5344CB8AC3E}">
        <p14:creationId xmlns:p14="http://schemas.microsoft.com/office/powerpoint/2010/main" val="383973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p:spPr>
        <p:txBody>
          <a:bodyPr/>
          <a:lstStyle/>
          <a:p>
            <a:r>
              <a:rPr lang="en-US" dirty="0"/>
              <a:t>Source: Flanders Marine Institute (2018). Maritime Boundaries Geodatabase: Maritime Boundaries and Exclusive Economic Zones (200NM), version 10. Available online at http://www.marineregions.org/ https://doi.org/10.14284/312</a:t>
            </a:r>
          </a:p>
          <a:p>
            <a:endParaRPr lang="en-US" dirty="0"/>
          </a:p>
          <a:p>
            <a:r>
              <a:rPr lang="en-US" dirty="0"/>
              <a:t>Map location: Strategic Maritime Passages</a:t>
            </a:r>
          </a:p>
        </p:txBody>
      </p:sp>
      <p:sp>
        <p:nvSpPr>
          <p:cNvPr id="159748" name="Slide Number Placeholder 3"/>
          <p:cNvSpPr>
            <a:spLocks noGrp="1"/>
          </p:cNvSpPr>
          <p:nvPr>
            <p:ph type="sldNum" sz="quarter" idx="5"/>
          </p:nvPr>
        </p:nvSpPr>
        <p:spPr>
          <a:noFill/>
        </p:spPr>
        <p:txBody>
          <a:bodyPr/>
          <a:lstStyle/>
          <a:p>
            <a:fld id="{09EEEAD4-B9CD-4098-9CD6-D81EAFDD8F2D}" type="slidenum">
              <a:rPr lang="en-US" smtClean="0"/>
              <a:pPr/>
              <a:t>9</a:t>
            </a:fld>
            <a:endParaRPr lang="en-US"/>
          </a:p>
        </p:txBody>
      </p:sp>
    </p:spTree>
    <p:extLst>
      <p:ext uri="{BB962C8B-B14F-4D97-AF65-F5344CB8AC3E}">
        <p14:creationId xmlns:p14="http://schemas.microsoft.com/office/powerpoint/2010/main" val="145217153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UNCTAD, Review of Maritime Transport</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90</a:t>
            </a:fld>
            <a:endParaRPr lang="en-US"/>
          </a:p>
        </p:txBody>
      </p:sp>
    </p:spTree>
    <p:extLst>
      <p:ext uri="{BB962C8B-B14F-4D97-AF65-F5344CB8AC3E}">
        <p14:creationId xmlns:p14="http://schemas.microsoft.com/office/powerpoint/2010/main" val="156536558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7"/>
          <p:cNvSpPr>
            <a:spLocks noGrp="1" noChangeArrowheads="1"/>
          </p:cNvSpPr>
          <p:nvPr>
            <p:ph type="sldNum" sz="quarter" idx="5"/>
          </p:nvPr>
        </p:nvSpPr>
        <p:spPr>
          <a:noFill/>
        </p:spPr>
        <p:txBody>
          <a:bodyPr/>
          <a:lstStyle/>
          <a:p>
            <a:fld id="{804C2CBE-D673-45D4-B2A0-F6356AC43B6D}" type="slidenum">
              <a:rPr lang="en-US" smtClean="0"/>
              <a:pPr/>
              <a:t>91</a:t>
            </a:fld>
            <a:endParaRPr lang="en-US"/>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590690385"/>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p:cNvSpPr>
            <a:spLocks noGrp="1" noChangeArrowheads="1"/>
          </p:cNvSpPr>
          <p:nvPr>
            <p:ph type="sldNum" sz="quarter" idx="5"/>
          </p:nvPr>
        </p:nvSpPr>
        <p:spPr>
          <a:noFill/>
        </p:spPr>
        <p:txBody>
          <a:bodyPr/>
          <a:lstStyle/>
          <a:p>
            <a:fld id="{7A450BF5-8B70-459D-AE27-B321E59DD7D3}" type="slidenum">
              <a:rPr lang="en-US" smtClean="0"/>
              <a:pPr/>
              <a:t>92</a:t>
            </a:fld>
            <a:endParaRPr lang="en-US"/>
          </a:p>
        </p:txBody>
      </p:sp>
      <p:sp>
        <p:nvSpPr>
          <p:cNvPr id="236547" name="Rectangle 2"/>
          <p:cNvSpPr>
            <a:spLocks noGrp="1" noRot="1" noChangeAspect="1" noChangeArrowheads="1" noTextEdit="1"/>
          </p:cNvSpPr>
          <p:nvPr>
            <p:ph type="sldImg"/>
          </p:nvPr>
        </p:nvSpPr>
        <p:spPr>
          <a:xfrm>
            <a:off x="403225" y="311150"/>
            <a:ext cx="6051550" cy="3405188"/>
          </a:xfrm>
          <a:ln/>
        </p:spPr>
      </p:sp>
      <p:sp>
        <p:nvSpPr>
          <p:cNvPr id="236548" name="Rectangle 3"/>
          <p:cNvSpPr>
            <a:spLocks noGrp="1" noChangeArrowheads="1"/>
          </p:cNvSpPr>
          <p:nvPr>
            <p:ph type="body" idx="1"/>
          </p:nvPr>
        </p:nvSpPr>
        <p:spPr>
          <a:xfrm>
            <a:off x="277813" y="3862552"/>
            <a:ext cx="6310312" cy="5021318"/>
          </a:xfrm>
          <a:noFill/>
          <a:ln/>
        </p:spPr>
        <p:txBody>
          <a:bodyPr/>
          <a:lstStyle/>
          <a:p>
            <a:endParaRPr lang="en-US"/>
          </a:p>
        </p:txBody>
      </p:sp>
    </p:spTree>
    <p:extLst>
      <p:ext uri="{BB962C8B-B14F-4D97-AF65-F5344CB8AC3E}">
        <p14:creationId xmlns:p14="http://schemas.microsoft.com/office/powerpoint/2010/main" val="86114521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7"/>
          <p:cNvSpPr>
            <a:spLocks noGrp="1" noChangeArrowheads="1"/>
          </p:cNvSpPr>
          <p:nvPr>
            <p:ph type="sldNum" sz="quarter" idx="5"/>
          </p:nvPr>
        </p:nvSpPr>
        <p:spPr>
          <a:noFill/>
        </p:spPr>
        <p:txBody>
          <a:bodyPr/>
          <a:lstStyle/>
          <a:p>
            <a:fld id="{02328EE0-76A5-4AB6-A73E-25D2F90A5C5D}" type="slidenum">
              <a:rPr lang="en-US" smtClean="0"/>
              <a:pPr/>
              <a:t>93</a:t>
            </a:fld>
            <a:endParaRPr lang="en-US"/>
          </a:p>
        </p:txBody>
      </p:sp>
      <p:sp>
        <p:nvSpPr>
          <p:cNvPr id="237571" name="Rectangle 2"/>
          <p:cNvSpPr>
            <a:spLocks noGrp="1" noRot="1" noChangeAspect="1" noChangeArrowheads="1" noTextEdit="1"/>
          </p:cNvSpPr>
          <p:nvPr>
            <p:ph type="sldImg"/>
          </p:nvPr>
        </p:nvSpPr>
        <p:spPr>
          <a:xfrm>
            <a:off x="382588" y="685800"/>
            <a:ext cx="6096000" cy="3429000"/>
          </a:xfrm>
          <a:ln/>
        </p:spPr>
      </p:sp>
      <p:sp>
        <p:nvSpPr>
          <p:cNvPr id="237572" name="Rectangle 3"/>
          <p:cNvSpPr>
            <a:spLocks noGrp="1" noChangeArrowheads="1"/>
          </p:cNvSpPr>
          <p:nvPr>
            <p:ph type="body" idx="1"/>
          </p:nvPr>
        </p:nvSpPr>
        <p:spPr>
          <a:xfrm>
            <a:off x="717550" y="3898813"/>
            <a:ext cx="5486400" cy="4964561"/>
          </a:xfrm>
          <a:noFill/>
          <a:ln/>
        </p:spPr>
        <p:txBody>
          <a:bodyPr/>
          <a:lstStyle/>
          <a:p>
            <a:r>
              <a:rPr lang="en-US"/>
              <a:t>Source: adapted from Rodrigue, J-P (2006) "Transportation and the Geographical and Functional Integration of Global Production Networks", Growth and Change. Vol. 37, No. 4, pp. 510-525. </a:t>
            </a:r>
          </a:p>
        </p:txBody>
      </p:sp>
    </p:spTree>
    <p:extLst>
      <p:ext uri="{BB962C8B-B14F-4D97-AF65-F5344CB8AC3E}">
        <p14:creationId xmlns:p14="http://schemas.microsoft.com/office/powerpoint/2010/main" val="24531917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7"/>
          <p:cNvSpPr>
            <a:spLocks noGrp="1" noChangeArrowheads="1"/>
          </p:cNvSpPr>
          <p:nvPr>
            <p:ph type="sldNum" sz="quarter" idx="5"/>
          </p:nvPr>
        </p:nvSpPr>
        <p:spPr>
          <a:noFill/>
        </p:spPr>
        <p:txBody>
          <a:bodyPr/>
          <a:lstStyle/>
          <a:p>
            <a:fld id="{9AAFC020-F257-485A-9197-17C4EDE458BC}" type="slidenum">
              <a:rPr lang="en-US" smtClean="0"/>
              <a:pPr/>
              <a:t>94</a:t>
            </a:fld>
            <a:endParaRPr lang="en-US"/>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p:spPr>
        <p:txBody>
          <a:bodyPr/>
          <a:lstStyle/>
          <a:p>
            <a:r>
              <a:rPr lang="en-US"/>
              <a:t>Source: adapted from G. Gereffi (2001) “Shifting Governance Structures in Global Commodity Chains, With Special Reference to the Internet”, American Behavioral Scientist, Vol. 44 No. 10, pp. 1616-1637.</a:t>
            </a:r>
          </a:p>
        </p:txBody>
      </p:sp>
    </p:spTree>
    <p:extLst>
      <p:ext uri="{BB962C8B-B14F-4D97-AF65-F5344CB8AC3E}">
        <p14:creationId xmlns:p14="http://schemas.microsoft.com/office/powerpoint/2010/main" val="2478326191"/>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Source: adapted from G. </a:t>
            </a:r>
            <a:r>
              <a:rPr lang="en-US" dirty="0" err="1"/>
              <a:t>Gereffi</a:t>
            </a:r>
            <a:r>
              <a:rPr lang="en-US" dirty="0"/>
              <a:t> (1999) A Commodity Chains Framework for Analyzing Global Industries, www.yale.edu/ccr/gereffi.doc </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95</a:t>
            </a:fld>
            <a:endParaRPr lang="en-US"/>
          </a:p>
        </p:txBody>
      </p:sp>
    </p:spTree>
    <p:extLst>
      <p:ext uri="{BB962C8B-B14F-4D97-AF65-F5344CB8AC3E}">
        <p14:creationId xmlns:p14="http://schemas.microsoft.com/office/powerpoint/2010/main" val="320152153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7"/>
          <p:cNvSpPr>
            <a:spLocks noGrp="1" noChangeArrowheads="1"/>
          </p:cNvSpPr>
          <p:nvPr>
            <p:ph type="sldNum" sz="quarter" idx="5"/>
          </p:nvPr>
        </p:nvSpPr>
        <p:spPr>
          <a:noFill/>
        </p:spPr>
        <p:txBody>
          <a:bodyPr/>
          <a:lstStyle/>
          <a:p>
            <a:fld id="{AB0F69DC-71B4-4349-BAB4-03C606916A80}" type="slidenum">
              <a:rPr lang="en-US" smtClean="0"/>
              <a:pPr/>
              <a:t>96</a:t>
            </a:fld>
            <a:endParaRPr lang="en-US"/>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3280383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Source: Commodity Research Bureau. http://www.crbtrader.com/crbindex/</a:t>
            </a:r>
          </a:p>
          <a:p>
            <a:r>
              <a:rPr lang="en-US" dirty="0"/>
              <a:t>http://www.crbtrader.com/data.asp?page=chart&amp;page=chart&amp;sym=CIY00</a:t>
            </a:r>
          </a:p>
          <a:p>
            <a:r>
              <a:rPr lang="en-US" dirty="0"/>
              <a:t>http://www.quandl.com/data/RICI/RICI-Euronext-Rogers-International-Commodity-Index</a:t>
            </a:r>
          </a:p>
        </p:txBody>
      </p:sp>
      <p:sp>
        <p:nvSpPr>
          <p:cNvPr id="4" name="Slide Number Placeholder 3"/>
          <p:cNvSpPr>
            <a:spLocks noGrp="1"/>
          </p:cNvSpPr>
          <p:nvPr>
            <p:ph type="sldNum" sz="quarter" idx="10"/>
          </p:nvPr>
        </p:nvSpPr>
        <p:spPr/>
        <p:txBody>
          <a:bodyPr/>
          <a:lstStyle/>
          <a:p>
            <a:pPr>
              <a:defRPr/>
            </a:pPr>
            <a:fld id="{0BD29DE9-FC23-40E2-82DD-7B012510CEB3}" type="slidenum">
              <a:rPr lang="en-US" smtClean="0"/>
              <a:pPr>
                <a:defRPr/>
              </a:pPr>
              <a:t>97</a:t>
            </a:fld>
            <a:endParaRPr lang="en-US"/>
          </a:p>
        </p:txBody>
      </p:sp>
    </p:spTree>
    <p:extLst>
      <p:ext uri="{BB962C8B-B14F-4D97-AF65-F5344CB8AC3E}">
        <p14:creationId xmlns:p14="http://schemas.microsoft.com/office/powerpoint/2010/main" val="216218361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http://www.quandl.com/data/RICI/RICI-Euronext-Rogers-International-Commodity-Index</a:t>
            </a:r>
          </a:p>
        </p:txBody>
      </p:sp>
      <p:sp>
        <p:nvSpPr>
          <p:cNvPr id="4" name="Slide Number Placeholder 3"/>
          <p:cNvSpPr>
            <a:spLocks noGrp="1"/>
          </p:cNvSpPr>
          <p:nvPr>
            <p:ph type="sldNum" sz="quarter" idx="10"/>
          </p:nvPr>
        </p:nvSpPr>
        <p:spPr/>
        <p:txBody>
          <a:bodyPr/>
          <a:lstStyle/>
          <a:p>
            <a:fld id="{00FECA09-9B1E-4104-8280-2A5AE1598192}" type="slidenum">
              <a:rPr lang="en-US" smtClean="0"/>
              <a:t>98</a:t>
            </a:fld>
            <a:endParaRPr lang="en-US"/>
          </a:p>
        </p:txBody>
      </p:sp>
    </p:spTree>
    <p:extLst>
      <p:ext uri="{BB962C8B-B14F-4D97-AF65-F5344CB8AC3E}">
        <p14:creationId xmlns:p14="http://schemas.microsoft.com/office/powerpoint/2010/main" val="165956874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7"/>
          <p:cNvSpPr>
            <a:spLocks noGrp="1" noChangeArrowheads="1"/>
          </p:cNvSpPr>
          <p:nvPr>
            <p:ph type="sldNum" sz="quarter" idx="5"/>
          </p:nvPr>
        </p:nvSpPr>
        <p:spPr>
          <a:noFill/>
        </p:spPr>
        <p:txBody>
          <a:bodyPr/>
          <a:lstStyle/>
          <a:p>
            <a:fld id="{F983D3B7-B94F-4D57-9F8F-948301258BAA}" type="slidenum">
              <a:rPr lang="en-US" smtClean="0"/>
              <a:pPr/>
              <a:t>99</a:t>
            </a:fld>
            <a:endParaRPr lang="en-US"/>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p:spPr>
        <p:txBody>
          <a:bodyPr/>
          <a:lstStyle/>
          <a:p>
            <a:r>
              <a:rPr lang="en-US" dirty="0"/>
              <a:t>Source: WTO.</a:t>
            </a:r>
          </a:p>
        </p:txBody>
      </p:sp>
    </p:spTree>
    <p:extLst>
      <p:ext uri="{BB962C8B-B14F-4D97-AF65-F5344CB8AC3E}">
        <p14:creationId xmlns:p14="http://schemas.microsoft.com/office/powerpoint/2010/main" val="3068184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4A6E6A4E-D76D-4550-81A2-5566DEEB2D9E}" type="slidenum">
              <a:rPr lang="en-US" smtClean="0"/>
              <a:pPr/>
              <a:t>10</a:t>
            </a:fld>
            <a:endParaRPr lang="en-US"/>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164732402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7"/>
          <p:cNvSpPr>
            <a:spLocks noGrp="1" noChangeArrowheads="1"/>
          </p:cNvSpPr>
          <p:nvPr>
            <p:ph type="sldNum" sz="quarter" idx="5"/>
          </p:nvPr>
        </p:nvSpPr>
        <p:spPr>
          <a:noFill/>
        </p:spPr>
        <p:txBody>
          <a:bodyPr/>
          <a:lstStyle/>
          <a:p>
            <a:fld id="{9FDBA8A3-E5BB-4292-9448-27A69D423CB8}" type="slidenum">
              <a:rPr lang="en-US" smtClean="0"/>
              <a:pPr/>
              <a:t>100</a:t>
            </a:fld>
            <a:endParaRPr lang="en-US"/>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p:spPr>
        <p:txBody>
          <a:bodyPr/>
          <a:lstStyle/>
          <a:p>
            <a:r>
              <a:rPr lang="en-US" dirty="0"/>
              <a:t>Source: adapted from </a:t>
            </a:r>
            <a:r>
              <a:rPr lang="fr-FR" dirty="0"/>
              <a:t>Fischer, A. (1994) Industrie et espace géographique, Paris: Masson.</a:t>
            </a:r>
            <a:endParaRPr lang="en-US" dirty="0"/>
          </a:p>
        </p:txBody>
      </p:sp>
    </p:spTree>
    <p:extLst>
      <p:ext uri="{BB962C8B-B14F-4D97-AF65-F5344CB8AC3E}">
        <p14:creationId xmlns:p14="http://schemas.microsoft.com/office/powerpoint/2010/main" val="22330680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786" name="Slide Image Placeholder 1"/>
          <p:cNvSpPr>
            <a:spLocks noGrp="1" noRot="1" noChangeAspect="1" noTextEdit="1"/>
          </p:cNvSpPr>
          <p:nvPr>
            <p:ph type="sldImg"/>
          </p:nvPr>
        </p:nvSpPr>
        <p:spPr>
          <a:ln/>
        </p:spPr>
      </p:sp>
      <p:sp>
        <p:nvSpPr>
          <p:cNvPr id="246787" name="Notes Placeholder 2"/>
          <p:cNvSpPr>
            <a:spLocks noGrp="1"/>
          </p:cNvSpPr>
          <p:nvPr>
            <p:ph type="body" idx="1"/>
          </p:nvPr>
        </p:nvSpPr>
        <p:spPr>
          <a:noFill/>
          <a:ln/>
        </p:spPr>
        <p:txBody>
          <a:bodyPr/>
          <a:lstStyle/>
          <a:p>
            <a:r>
              <a:rPr lang="en-US"/>
              <a:t>Source: Adapted from Knox and Agnew (1998) </a:t>
            </a:r>
            <a:r>
              <a:rPr lang="en-US" i="1"/>
              <a:t>The Geography of the World Economy</a:t>
            </a:r>
            <a:r>
              <a:rPr lang="en-US"/>
              <a:t>, Third Edition, London: Arnold</a:t>
            </a:r>
          </a:p>
        </p:txBody>
      </p:sp>
      <p:sp>
        <p:nvSpPr>
          <p:cNvPr id="246788" name="Slide Number Placeholder 3"/>
          <p:cNvSpPr>
            <a:spLocks noGrp="1"/>
          </p:cNvSpPr>
          <p:nvPr>
            <p:ph type="sldNum" sz="quarter" idx="5"/>
          </p:nvPr>
        </p:nvSpPr>
        <p:spPr>
          <a:noFill/>
        </p:spPr>
        <p:txBody>
          <a:bodyPr/>
          <a:lstStyle/>
          <a:p>
            <a:fld id="{50D82371-0F09-46B5-9FA7-A7A631ACA231}" type="slidenum">
              <a:rPr lang="en-US" smtClean="0"/>
              <a:pPr/>
              <a:t>101</a:t>
            </a:fld>
            <a:endParaRPr lang="en-US"/>
          </a:p>
        </p:txBody>
      </p:sp>
    </p:spTree>
    <p:extLst>
      <p:ext uri="{BB962C8B-B14F-4D97-AF65-F5344CB8AC3E}">
        <p14:creationId xmlns:p14="http://schemas.microsoft.com/office/powerpoint/2010/main" val="8155830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7810" name="Rectangle 7"/>
          <p:cNvSpPr>
            <a:spLocks noGrp="1" noChangeArrowheads="1"/>
          </p:cNvSpPr>
          <p:nvPr>
            <p:ph type="sldNum" sz="quarter" idx="5"/>
          </p:nvPr>
        </p:nvSpPr>
        <p:spPr>
          <a:noFill/>
        </p:spPr>
        <p:txBody>
          <a:bodyPr/>
          <a:lstStyle/>
          <a:p>
            <a:fld id="{A5F1E2F6-071D-420E-BCC4-F15B0C313988}" type="slidenum">
              <a:rPr lang="en-US" smtClean="0"/>
              <a:pPr/>
              <a:t>102</a:t>
            </a:fld>
            <a:endParaRPr lang="en-US"/>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422690543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9858" name="Rectangle 7"/>
          <p:cNvSpPr>
            <a:spLocks noGrp="1" noChangeArrowheads="1"/>
          </p:cNvSpPr>
          <p:nvPr>
            <p:ph type="sldNum" sz="quarter" idx="5"/>
          </p:nvPr>
        </p:nvSpPr>
        <p:spPr>
          <a:noFill/>
        </p:spPr>
        <p:txBody>
          <a:bodyPr/>
          <a:lstStyle/>
          <a:p>
            <a:fld id="{17F26575-49B5-4C45-A9C6-DC51C8072852}" type="slidenum">
              <a:rPr lang="en-US" smtClean="0"/>
              <a:pPr/>
              <a:t>103</a:t>
            </a:fld>
            <a:endParaRPr lang="en-US"/>
          </a:p>
        </p:txBody>
      </p:sp>
      <p:sp>
        <p:nvSpPr>
          <p:cNvPr id="249859" name="Rectangle 2"/>
          <p:cNvSpPr>
            <a:spLocks noGrp="1" noRot="1" noChangeAspect="1" noChangeArrowheads="1" noTextEdit="1"/>
          </p:cNvSpPr>
          <p:nvPr>
            <p:ph type="sldImg"/>
          </p:nvPr>
        </p:nvSpPr>
        <p:spPr>
          <a:ln/>
        </p:spPr>
      </p:sp>
      <p:sp>
        <p:nvSpPr>
          <p:cNvPr id="249860" name="Rectangle 3"/>
          <p:cNvSpPr>
            <a:spLocks noGrp="1" noChangeArrowheads="1"/>
          </p:cNvSpPr>
          <p:nvPr>
            <p:ph type="body" idx="1"/>
          </p:nvPr>
        </p:nvSpPr>
        <p:spPr>
          <a:noFill/>
          <a:ln/>
        </p:spPr>
        <p:txBody>
          <a:bodyPr/>
          <a:lstStyle/>
          <a:p>
            <a:r>
              <a:rPr lang="en-US"/>
              <a:t>Source: European Conference of Transport Ministers, 2002.</a:t>
            </a:r>
          </a:p>
        </p:txBody>
      </p:sp>
    </p:spTree>
    <p:extLst>
      <p:ext uri="{BB962C8B-B14F-4D97-AF65-F5344CB8AC3E}">
        <p14:creationId xmlns:p14="http://schemas.microsoft.com/office/powerpoint/2010/main" val="416938723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2" name="Rectangle 7"/>
          <p:cNvSpPr>
            <a:spLocks noGrp="1" noChangeArrowheads="1"/>
          </p:cNvSpPr>
          <p:nvPr>
            <p:ph type="sldNum" sz="quarter" idx="5"/>
          </p:nvPr>
        </p:nvSpPr>
        <p:spPr>
          <a:noFill/>
        </p:spPr>
        <p:txBody>
          <a:bodyPr/>
          <a:lstStyle/>
          <a:p>
            <a:fld id="{035A0BFC-E2A1-4AD2-9BC7-024B309F271E}" type="slidenum">
              <a:rPr lang="en-US" smtClean="0"/>
              <a:pPr/>
              <a:t>104</a:t>
            </a:fld>
            <a:endParaRPr lang="en-US"/>
          </a:p>
        </p:txBody>
      </p:sp>
      <p:sp>
        <p:nvSpPr>
          <p:cNvPr id="250883" name="Rectangle 2"/>
          <p:cNvSpPr>
            <a:spLocks noGrp="1" noRot="1" noChangeAspect="1" noChangeArrowheads="1" noTextEdit="1"/>
          </p:cNvSpPr>
          <p:nvPr>
            <p:ph type="sldImg"/>
          </p:nvPr>
        </p:nvSpPr>
        <p:spPr>
          <a:ln/>
        </p:spPr>
      </p:sp>
      <p:sp>
        <p:nvSpPr>
          <p:cNvPr id="250884" name="Rectangle 3"/>
          <p:cNvSpPr>
            <a:spLocks noGrp="1" noChangeArrowheads="1"/>
          </p:cNvSpPr>
          <p:nvPr>
            <p:ph type="body" idx="1"/>
          </p:nvPr>
        </p:nvSpPr>
        <p:spPr>
          <a:noFill/>
          <a:ln/>
        </p:spPr>
        <p:txBody>
          <a:bodyPr/>
          <a:lstStyle/>
          <a:p>
            <a:r>
              <a:rPr lang="en-US" dirty="0"/>
              <a:t>Source: BTS.</a:t>
            </a:r>
          </a:p>
          <a:p>
            <a:r>
              <a:rPr lang="en-US"/>
              <a:t>http://www.rita.dot.gov/bts/sites/rita.dot.gov.bts/files/publications/national_transportation_statistics/html/table_01_50.html</a:t>
            </a:r>
          </a:p>
        </p:txBody>
      </p:sp>
    </p:spTree>
    <p:extLst>
      <p:ext uri="{BB962C8B-B14F-4D97-AF65-F5344CB8AC3E}">
        <p14:creationId xmlns:p14="http://schemas.microsoft.com/office/powerpoint/2010/main" val="99300777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6" name="Rectangle 7"/>
          <p:cNvSpPr>
            <a:spLocks noGrp="1" noChangeArrowheads="1"/>
          </p:cNvSpPr>
          <p:nvPr>
            <p:ph type="sldNum" sz="quarter" idx="5"/>
          </p:nvPr>
        </p:nvSpPr>
        <p:spPr>
          <a:noFill/>
        </p:spPr>
        <p:txBody>
          <a:bodyPr/>
          <a:lstStyle/>
          <a:p>
            <a:fld id="{583331B3-20FB-4E42-A1D1-581BE9CB7757}" type="slidenum">
              <a:rPr lang="en-US" smtClean="0"/>
              <a:pPr/>
              <a:t>105</a:t>
            </a:fld>
            <a:endParaRPr lang="en-US"/>
          </a:p>
        </p:txBody>
      </p:sp>
      <p:sp>
        <p:nvSpPr>
          <p:cNvPr id="251907" name="Rectangle 2"/>
          <p:cNvSpPr>
            <a:spLocks noGrp="1" noRot="1" noChangeAspect="1" noChangeArrowheads="1" noTextEdit="1"/>
          </p:cNvSpPr>
          <p:nvPr>
            <p:ph type="sldImg"/>
          </p:nvPr>
        </p:nvSpPr>
        <p:spPr>
          <a:ln/>
        </p:spPr>
      </p:sp>
      <p:sp>
        <p:nvSpPr>
          <p:cNvPr id="251908" name="Rectangle 3"/>
          <p:cNvSpPr>
            <a:spLocks noGrp="1" noChangeArrowheads="1"/>
          </p:cNvSpPr>
          <p:nvPr>
            <p:ph type="body" idx="1"/>
          </p:nvPr>
        </p:nvSpPr>
        <p:spPr>
          <a:noFill/>
          <a:ln/>
        </p:spPr>
        <p:txBody>
          <a:bodyPr/>
          <a:lstStyle/>
          <a:p>
            <a:endParaRPr lang="en-US"/>
          </a:p>
        </p:txBody>
      </p:sp>
    </p:spTree>
    <p:extLst>
      <p:ext uri="{BB962C8B-B14F-4D97-AF65-F5344CB8AC3E}">
        <p14:creationId xmlns:p14="http://schemas.microsoft.com/office/powerpoint/2010/main" val="338606929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2930" name="Rectangle 7"/>
          <p:cNvSpPr>
            <a:spLocks noGrp="1" noChangeArrowheads="1"/>
          </p:cNvSpPr>
          <p:nvPr>
            <p:ph type="sldNum" sz="quarter" idx="5"/>
          </p:nvPr>
        </p:nvSpPr>
        <p:spPr>
          <a:noFill/>
        </p:spPr>
        <p:txBody>
          <a:bodyPr/>
          <a:lstStyle/>
          <a:p>
            <a:fld id="{ED95739A-8495-49BD-9518-7A16BA26D6D1}" type="slidenum">
              <a:rPr lang="en-US" smtClean="0"/>
              <a:pPr/>
              <a:t>106</a:t>
            </a:fld>
            <a:endParaRPr lang="en-US"/>
          </a:p>
        </p:txBody>
      </p:sp>
      <p:sp>
        <p:nvSpPr>
          <p:cNvPr id="252931" name="Rectangle 2"/>
          <p:cNvSpPr>
            <a:spLocks noGrp="1" noRot="1" noChangeAspect="1" noChangeArrowheads="1" noTextEdit="1"/>
          </p:cNvSpPr>
          <p:nvPr>
            <p:ph type="sldImg"/>
          </p:nvPr>
        </p:nvSpPr>
        <p:spPr>
          <a:ln/>
        </p:spPr>
      </p:sp>
      <p:sp>
        <p:nvSpPr>
          <p:cNvPr id="252932" name="Rectangle 3"/>
          <p:cNvSpPr>
            <a:spLocks noGrp="1" noChangeArrowheads="1"/>
          </p:cNvSpPr>
          <p:nvPr>
            <p:ph type="body" idx="1"/>
          </p:nvPr>
        </p:nvSpPr>
        <p:spPr>
          <a:noFill/>
          <a:ln/>
        </p:spPr>
        <p:txBody>
          <a:bodyPr/>
          <a:lstStyle/>
          <a:p>
            <a:endParaRPr lang="en-US" dirty="0"/>
          </a:p>
        </p:txBody>
      </p:sp>
    </p:spTree>
    <p:extLst>
      <p:ext uri="{BB962C8B-B14F-4D97-AF65-F5344CB8AC3E}">
        <p14:creationId xmlns:p14="http://schemas.microsoft.com/office/powerpoint/2010/main" val="253797947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7"/>
          <p:cNvSpPr>
            <a:spLocks noGrp="1" noChangeArrowheads="1"/>
          </p:cNvSpPr>
          <p:nvPr>
            <p:ph type="sldNum" sz="quarter" idx="5"/>
          </p:nvPr>
        </p:nvSpPr>
        <p:spPr>
          <a:noFill/>
        </p:spPr>
        <p:txBody>
          <a:bodyPr/>
          <a:lstStyle/>
          <a:p>
            <a:fld id="{888F3106-7396-4903-94ED-F1868E062359}" type="slidenum">
              <a:rPr lang="en-US" smtClean="0"/>
              <a:pPr/>
              <a:t>108</a:t>
            </a:fld>
            <a:endParaRPr lang="en-US"/>
          </a:p>
        </p:txBody>
      </p:sp>
      <p:sp>
        <p:nvSpPr>
          <p:cNvPr id="253955" name="Rectangle 2"/>
          <p:cNvSpPr>
            <a:spLocks noGrp="1" noRot="1" noChangeAspect="1" noChangeArrowheads="1" noTextEdit="1"/>
          </p:cNvSpPr>
          <p:nvPr>
            <p:ph type="sldImg"/>
          </p:nvPr>
        </p:nvSpPr>
        <p:spPr>
          <a:ln/>
        </p:spPr>
      </p:sp>
      <p:sp>
        <p:nvSpPr>
          <p:cNvPr id="253956" name="Rectangle 3"/>
          <p:cNvSpPr>
            <a:spLocks noGrp="1" noChangeArrowheads="1"/>
          </p:cNvSpPr>
          <p:nvPr>
            <p:ph type="body" idx="1"/>
          </p:nvPr>
        </p:nvSpPr>
        <p:spPr>
          <a:noFill/>
          <a:ln/>
        </p:spPr>
        <p:txBody>
          <a:bodyPr/>
          <a:lstStyle/>
          <a:p>
            <a:r>
              <a:rPr lang="en-US"/>
              <a:t>Source: adapted from W. Delfmann (2007) “The Changing Role of Gateways in the Context of Global Value Chain Dynamics”, Canada’s Gateway and Corridors Initiative Conference, Vancouver, British Columbia.</a:t>
            </a:r>
          </a:p>
        </p:txBody>
      </p:sp>
    </p:spTree>
    <p:extLst>
      <p:ext uri="{BB962C8B-B14F-4D97-AF65-F5344CB8AC3E}">
        <p14:creationId xmlns:p14="http://schemas.microsoft.com/office/powerpoint/2010/main" val="222255770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7"/>
          <p:cNvSpPr>
            <a:spLocks noGrp="1" noChangeArrowheads="1"/>
          </p:cNvSpPr>
          <p:nvPr>
            <p:ph type="sldNum" sz="quarter" idx="5"/>
          </p:nvPr>
        </p:nvSpPr>
        <p:spPr>
          <a:noFill/>
        </p:spPr>
        <p:txBody>
          <a:bodyPr/>
          <a:lstStyle/>
          <a:p>
            <a:fld id="{74E86DE1-BB6E-4F36-B6D1-5022219207F1}" type="slidenum">
              <a:rPr lang="en-US" smtClean="0"/>
              <a:pPr/>
              <a:t>110</a:t>
            </a:fld>
            <a:endParaRPr lang="en-US"/>
          </a:p>
        </p:txBody>
      </p:sp>
      <p:sp>
        <p:nvSpPr>
          <p:cNvPr id="254979" name="Rectangle 2"/>
          <p:cNvSpPr>
            <a:spLocks noGrp="1" noRot="1" noChangeAspect="1" noChangeArrowheads="1" noTextEdit="1"/>
          </p:cNvSpPr>
          <p:nvPr>
            <p:ph type="sldImg"/>
          </p:nvPr>
        </p:nvSpPr>
        <p:spPr>
          <a:ln/>
        </p:spPr>
      </p:sp>
      <p:sp>
        <p:nvSpPr>
          <p:cNvPr id="254980" name="Rectangle 3"/>
          <p:cNvSpPr>
            <a:spLocks noGrp="1" noChangeArrowheads="1"/>
          </p:cNvSpPr>
          <p:nvPr>
            <p:ph type="body" idx="1"/>
          </p:nvPr>
        </p:nvSpPr>
        <p:spPr>
          <a:noFill/>
          <a:ln/>
        </p:spPr>
        <p:txBody>
          <a:bodyPr/>
          <a:lstStyle/>
          <a:p>
            <a:r>
              <a:rPr lang="en-US"/>
              <a:t>Source: adapted from P. Dicken (2003) Global Production Networks In Europe And East Asia: The Automobile Components Industries, GPN Working Paper 7, University of Manchester, http://www.sed.manchester.ac.uk/geography/research/gpn/gpnwp7.pdf</a:t>
            </a:r>
          </a:p>
          <a:p>
            <a:endParaRPr lang="en-US"/>
          </a:p>
        </p:txBody>
      </p:sp>
    </p:spTree>
    <p:extLst>
      <p:ext uri="{BB962C8B-B14F-4D97-AF65-F5344CB8AC3E}">
        <p14:creationId xmlns:p14="http://schemas.microsoft.com/office/powerpoint/2010/main" val="83642952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02" name="Rectangle 7"/>
          <p:cNvSpPr>
            <a:spLocks noGrp="1" noChangeArrowheads="1"/>
          </p:cNvSpPr>
          <p:nvPr>
            <p:ph type="sldNum" sz="quarter" idx="5"/>
          </p:nvPr>
        </p:nvSpPr>
        <p:spPr>
          <a:noFill/>
        </p:spPr>
        <p:txBody>
          <a:bodyPr/>
          <a:lstStyle/>
          <a:p>
            <a:fld id="{2CC879C3-2B05-4365-ACDA-D8A8F08D05EC}" type="slidenum">
              <a:rPr lang="en-US" smtClean="0"/>
              <a:pPr/>
              <a:t>111</a:t>
            </a:fld>
            <a:endParaRPr lang="en-US"/>
          </a:p>
        </p:txBody>
      </p:sp>
      <p:sp>
        <p:nvSpPr>
          <p:cNvPr id="256003" name="Rectangle 2"/>
          <p:cNvSpPr>
            <a:spLocks noGrp="1" noRot="1" noChangeAspect="1" noChangeArrowheads="1" noTextEdit="1"/>
          </p:cNvSpPr>
          <p:nvPr>
            <p:ph type="sldImg"/>
          </p:nvPr>
        </p:nvSpPr>
        <p:spPr>
          <a:ln/>
        </p:spPr>
      </p:sp>
      <p:sp>
        <p:nvSpPr>
          <p:cNvPr id="256004" name="Rectangle 3"/>
          <p:cNvSpPr>
            <a:spLocks noGrp="1" noChangeArrowheads="1"/>
          </p:cNvSpPr>
          <p:nvPr>
            <p:ph type="body" idx="1"/>
          </p:nvPr>
        </p:nvSpPr>
        <p:spPr>
          <a:noFill/>
          <a:ln/>
        </p:spPr>
        <p:txBody>
          <a:bodyPr/>
          <a:lstStyle/>
          <a:p>
            <a:r>
              <a:rPr lang="en-US"/>
              <a:t>Source: adapted from P. Dicken (2003) Global Production Networks In Europe And East Asia: The Automobile Components Industries, GPN Working Paper 7, University of Manchester, http://www.sed.manchester.ac.uk/geography/research/gpn/gpnwp7.pdf</a:t>
            </a:r>
          </a:p>
          <a:p>
            <a:endParaRPr lang="en-US"/>
          </a:p>
        </p:txBody>
      </p:sp>
    </p:spTree>
    <p:extLst>
      <p:ext uri="{BB962C8B-B14F-4D97-AF65-F5344CB8AC3E}">
        <p14:creationId xmlns:p14="http://schemas.microsoft.com/office/powerpoint/2010/main" val="975229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s://transportgeography.org/"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301DED-4B4B-46A9-AADB-85D9B8B5DBCC}"/>
              </a:ext>
            </a:extLst>
          </p:cNvPr>
          <p:cNvSpPr>
            <a:spLocks noGrp="1"/>
          </p:cNvSpPr>
          <p:nvPr>
            <p:ph type="ctrTitle"/>
          </p:nvPr>
        </p:nvSpPr>
        <p:spPr>
          <a:xfrm>
            <a:off x="4297680" y="184150"/>
            <a:ext cx="7890534" cy="2387600"/>
          </a:xfrm>
        </p:spPr>
        <p:txBody>
          <a:bodyPr anchor="b">
            <a:normAutofit/>
          </a:bodyPr>
          <a:lstStyle>
            <a:lvl1pPr algn="l">
              <a:defRPr sz="5400" b="1"/>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C6A1EEE-A320-493B-B060-62791DECA615}"/>
              </a:ext>
            </a:extLst>
          </p:cNvPr>
          <p:cNvSpPr>
            <a:spLocks noGrp="1"/>
          </p:cNvSpPr>
          <p:nvPr>
            <p:ph type="subTitle" idx="1"/>
          </p:nvPr>
        </p:nvSpPr>
        <p:spPr>
          <a:xfrm>
            <a:off x="4297680" y="2867088"/>
            <a:ext cx="7894320" cy="1554480"/>
          </a:xfrm>
          <a:solidFill>
            <a:srgbClr val="008695"/>
          </a:solidFill>
        </p:spPr>
        <p:txBody>
          <a:bodyPr anchor="ctr">
            <a:normAutofit/>
          </a:bodyPr>
          <a:lstStyle>
            <a:lvl1pPr marL="0" indent="0" algn="l">
              <a:buNone/>
              <a:defRPr sz="3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EBB99D20-C8E5-4376-A015-4754706B5B6B}"/>
              </a:ext>
            </a:extLst>
          </p:cNvPr>
          <p:cNvSpPr>
            <a:spLocks noGrp="1"/>
          </p:cNvSpPr>
          <p:nvPr>
            <p:ph type="ftr" sz="quarter" idx="11"/>
          </p:nvPr>
        </p:nvSpPr>
        <p:spPr>
          <a:xfrm>
            <a:off x="152400" y="6488182"/>
            <a:ext cx="10058400" cy="365125"/>
          </a:xfrm>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Slide Number Placeholder 5">
            <a:extLst>
              <a:ext uri="{FF2B5EF4-FFF2-40B4-BE49-F238E27FC236}">
                <a16:creationId xmlns:a16="http://schemas.microsoft.com/office/drawing/2014/main" id="{8C1FE598-173E-4A68-813C-701957A02197}"/>
              </a:ext>
            </a:extLst>
          </p:cNvPr>
          <p:cNvSpPr>
            <a:spLocks noGrp="1"/>
          </p:cNvSpPr>
          <p:nvPr>
            <p:ph type="sldNum" sz="quarter" idx="12"/>
          </p:nvPr>
        </p:nvSpPr>
        <p:spPr>
          <a:xfrm>
            <a:off x="11822454" y="6488181"/>
            <a:ext cx="365760" cy="365125"/>
          </a:xfrm>
        </p:spPr>
        <p:txBody>
          <a:bodyPr/>
          <a:lstStyle>
            <a:lvl1pPr algn="r">
              <a:defRPr/>
            </a:lvl1pPr>
          </a:lstStyle>
          <a:p>
            <a:fld id="{A879CCE8-C8E4-4915-801B-7B2C65F79F81}" type="slidenum">
              <a:rPr lang="en-US" smtClean="0"/>
              <a:pPr/>
              <a:t>‹nº›</a:t>
            </a:fld>
            <a:endParaRPr lang="en-US"/>
          </a:p>
        </p:txBody>
      </p:sp>
      <p:pic>
        <p:nvPicPr>
          <p:cNvPr id="8" name="Picture 7" descr="A close up of a sign&#10;&#10;Description automatically generated">
            <a:extLst>
              <a:ext uri="{FF2B5EF4-FFF2-40B4-BE49-F238E27FC236}">
                <a16:creationId xmlns:a16="http://schemas.microsoft.com/office/drawing/2014/main" id="{E37A210A-B5C3-4FD7-8333-9227FF9773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84150"/>
            <a:ext cx="4297680" cy="6080560"/>
          </a:xfrm>
          <a:prstGeom prst="rect">
            <a:avLst/>
          </a:prstGeom>
        </p:spPr>
      </p:pic>
      <p:sp>
        <p:nvSpPr>
          <p:cNvPr id="9" name="Rectangle 8">
            <a:extLst>
              <a:ext uri="{FF2B5EF4-FFF2-40B4-BE49-F238E27FC236}">
                <a16:creationId xmlns:a16="http://schemas.microsoft.com/office/drawing/2014/main" id="{F4930219-EA8F-4ACB-B996-7083E339994E}"/>
              </a:ext>
            </a:extLst>
          </p:cNvPr>
          <p:cNvSpPr/>
          <p:nvPr/>
        </p:nvSpPr>
        <p:spPr>
          <a:xfrm>
            <a:off x="4297680" y="2571750"/>
            <a:ext cx="7890534" cy="295338"/>
          </a:xfrm>
          <a:prstGeom prst="rect">
            <a:avLst/>
          </a:prstGeom>
          <a:solidFill>
            <a:srgbClr val="A8DD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14">
            <a:extLst>
              <a:ext uri="{FF2B5EF4-FFF2-40B4-BE49-F238E27FC236}">
                <a16:creationId xmlns:a16="http://schemas.microsoft.com/office/drawing/2014/main" id="{4089986E-7C4B-4D5C-8BBE-04E5EB4A1736}"/>
              </a:ext>
            </a:extLst>
          </p:cNvPr>
          <p:cNvSpPr>
            <a:spLocks noChangeArrowheads="1"/>
          </p:cNvSpPr>
          <p:nvPr/>
        </p:nvSpPr>
        <p:spPr bwMode="auto">
          <a:xfrm>
            <a:off x="4297680" y="4448828"/>
            <a:ext cx="7890534" cy="1815882"/>
          </a:xfrm>
          <a:prstGeom prst="rect">
            <a:avLst/>
          </a:prstGeom>
          <a:noFill/>
          <a:ln w="9525">
            <a:noFill/>
            <a:miter lim="800000"/>
            <a:headEnd/>
            <a:tailEnd/>
          </a:ln>
        </p:spPr>
        <p:txBody>
          <a:bodyPr wrap="square">
            <a:spAutoFit/>
          </a:bodyPr>
          <a:lstStyle/>
          <a:p>
            <a:pPr>
              <a:defRPr/>
            </a:pPr>
            <a:r>
              <a:rPr lang="en-US" sz="1600" dirty="0">
                <a:solidFill>
                  <a:srgbClr val="5F5F5F"/>
                </a:solidFill>
                <a:latin typeface="Arial Narrow" panose="020B0606020202030204" pitchFamily="34" charset="0"/>
              </a:rPr>
              <a:t>Copyright © 1998-2020, Jean-Paul Rodrigue, Dept. of Global Studies &amp; Geography, Hofstra University, Hempstead, NY, 11549 USA.</a:t>
            </a:r>
          </a:p>
          <a:p>
            <a:pPr>
              <a:defRPr/>
            </a:pPr>
            <a:endParaRPr lang="en-US" sz="1600" dirty="0">
              <a:solidFill>
                <a:srgbClr val="5F5F5F"/>
              </a:solidFill>
              <a:latin typeface="Arial Narrow" panose="020B0606020202030204" pitchFamily="34" charset="0"/>
            </a:endParaRPr>
          </a:p>
          <a:p>
            <a:pPr>
              <a:defRPr/>
            </a:pPr>
            <a:r>
              <a:rPr lang="en-US" sz="1600" dirty="0">
                <a:solidFill>
                  <a:srgbClr val="5F5F5F"/>
                </a:solidFill>
                <a:latin typeface="Arial Narrow" panose="020B0606020202030204" pitchFamily="34" charset="0"/>
              </a:rPr>
              <a:t>Jean-Paul.Rodrigue@hofstra.edu</a:t>
            </a:r>
          </a:p>
          <a:p>
            <a:pPr>
              <a:defRPr/>
            </a:pPr>
            <a:endParaRPr lang="en-US" sz="1600" dirty="0">
              <a:solidFill>
                <a:srgbClr val="5F5F5F"/>
              </a:solidFill>
              <a:latin typeface="Arial Narrow" panose="020B0606020202030204" pitchFamily="34" charset="0"/>
            </a:endParaRPr>
          </a:p>
          <a:p>
            <a:pPr>
              <a:defRPr/>
            </a:pPr>
            <a:r>
              <a:rPr lang="en-US" sz="1600" dirty="0">
                <a:solidFill>
                  <a:srgbClr val="5F5F5F"/>
                </a:solidFill>
                <a:latin typeface="Arial Narrow" panose="020B0606020202030204" pitchFamily="34" charset="0"/>
              </a:rPr>
              <a:t>You may use the figures within for educational purposes only. No modification or redistribution permitted.</a:t>
            </a:r>
          </a:p>
          <a:p>
            <a:pPr>
              <a:defRPr/>
            </a:pPr>
            <a:r>
              <a:rPr lang="en-US" sz="1600" dirty="0">
                <a:solidFill>
                  <a:srgbClr val="5F5F5F"/>
                </a:solidFill>
                <a:latin typeface="Arial Narrow" panose="020B0606020202030204" pitchFamily="34" charset="0"/>
              </a:rPr>
              <a:t>For more information: </a:t>
            </a:r>
            <a:r>
              <a:rPr lang="en-US" sz="1600" dirty="0">
                <a:solidFill>
                  <a:srgbClr val="5F5F5F"/>
                </a:solidFill>
                <a:latin typeface="Arial Narrow" panose="020B0606020202030204" pitchFamily="34" charset="0"/>
                <a:hlinkClick r:id="rId3"/>
              </a:rPr>
              <a:t>https://transportgeography.org/</a:t>
            </a:r>
            <a:endParaRPr lang="en-US" sz="1600" dirty="0">
              <a:solidFill>
                <a:srgbClr val="5F5F5F"/>
              </a:solidFill>
              <a:latin typeface="Arial Narrow" panose="020B0606020202030204" pitchFamily="34" charset="0"/>
            </a:endParaRPr>
          </a:p>
        </p:txBody>
      </p:sp>
      <p:sp>
        <p:nvSpPr>
          <p:cNvPr id="11" name="Rectangle 2">
            <a:extLst>
              <a:ext uri="{FF2B5EF4-FFF2-40B4-BE49-F238E27FC236}">
                <a16:creationId xmlns:a16="http://schemas.microsoft.com/office/drawing/2014/main" id="{7FEC2EE9-0D73-4F7A-A820-090D6D511358}"/>
              </a:ext>
            </a:extLst>
          </p:cNvPr>
          <p:cNvSpPr>
            <a:spLocks noChangeArrowheads="1"/>
          </p:cNvSpPr>
          <p:nvPr/>
        </p:nvSpPr>
        <p:spPr bwMode="auto">
          <a:xfrm>
            <a:off x="0" y="6264710"/>
            <a:ext cx="12192000" cy="182880"/>
          </a:xfrm>
          <a:prstGeom prst="rect">
            <a:avLst/>
          </a:prstGeom>
          <a:solidFill>
            <a:srgbClr val="1D1D1B"/>
          </a:solidFill>
          <a:ln w="9525">
            <a:noFill/>
            <a:miter lim="800000"/>
            <a:headEnd/>
            <a:tailEnd/>
          </a:ln>
          <a:effectLst/>
        </p:spPr>
        <p:txBody>
          <a:bodyPr wrap="none" anchor="ctr"/>
          <a:lstStyle/>
          <a:p>
            <a:pPr>
              <a:defRPr/>
            </a:pPr>
            <a:endParaRPr lang="en-US"/>
          </a:p>
        </p:txBody>
      </p:sp>
      <p:pic>
        <p:nvPicPr>
          <p:cNvPr id="12" name="Picture 11" descr="A close up of a sign&#10;&#10;Description automatically generated">
            <a:extLst>
              <a:ext uri="{FF2B5EF4-FFF2-40B4-BE49-F238E27FC236}">
                <a16:creationId xmlns:a16="http://schemas.microsoft.com/office/drawing/2014/main" id="{B09AF70D-39FB-4E56-8A0F-2715EE09F5E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84150"/>
            <a:ext cx="4297680" cy="6080560"/>
          </a:xfrm>
          <a:prstGeom prst="rect">
            <a:avLst/>
          </a:prstGeom>
        </p:spPr>
      </p:pic>
    </p:spTree>
    <p:extLst>
      <p:ext uri="{BB962C8B-B14F-4D97-AF65-F5344CB8AC3E}">
        <p14:creationId xmlns:p14="http://schemas.microsoft.com/office/powerpoint/2010/main" val="10196758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76784-284B-40A6-A4AB-8E69BDA7276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920AB9C-CFCA-400B-AFC3-468FA001B64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7B3213C-F309-45F5-B600-C2A6B15CD72A}"/>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6" name="Slide Number Placeholder 5">
            <a:extLst>
              <a:ext uri="{FF2B5EF4-FFF2-40B4-BE49-F238E27FC236}">
                <a16:creationId xmlns:a16="http://schemas.microsoft.com/office/drawing/2014/main" id="{3F8F67ED-2F0F-47E5-89B8-1B7784EFF1C4}"/>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27504999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66C385-C8E3-43C4-87EA-4A6B69697D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1A3EB5B-91A1-4F87-B022-C2256181110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7A07043F-FCF3-421A-84E2-BBE5A1A6E931}"/>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6" name="Slide Number Placeholder 5">
            <a:extLst>
              <a:ext uri="{FF2B5EF4-FFF2-40B4-BE49-F238E27FC236}">
                <a16:creationId xmlns:a16="http://schemas.microsoft.com/office/drawing/2014/main" id="{26962CF6-DA64-462A-9701-96041623C100}"/>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17645250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37513-175A-4184-9C3C-0C709806E3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DA2C54-3017-4C7F-A29E-3B66521917F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a:extLst>
              <a:ext uri="{FF2B5EF4-FFF2-40B4-BE49-F238E27FC236}">
                <a16:creationId xmlns:a16="http://schemas.microsoft.com/office/drawing/2014/main" id="{D00E90D6-99F8-425B-A34D-4AF6CC88BA2C}"/>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Slide Number Placeholder 5">
            <a:extLst>
              <a:ext uri="{FF2B5EF4-FFF2-40B4-BE49-F238E27FC236}">
                <a16:creationId xmlns:a16="http://schemas.microsoft.com/office/drawing/2014/main" id="{37E792E1-C202-4558-A67F-BF267AB65E04}"/>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3254398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C700C-8678-4CFF-BB00-B3CC3D66058B}"/>
              </a:ext>
            </a:extLst>
          </p:cNvPr>
          <p:cNvSpPr>
            <a:spLocks noGrp="1"/>
          </p:cNvSpPr>
          <p:nvPr>
            <p:ph type="title"/>
          </p:nvPr>
        </p:nvSpPr>
        <p:spPr>
          <a:xfrm>
            <a:off x="4081622" y="1255170"/>
            <a:ext cx="7894320" cy="2361027"/>
          </a:xfrm>
        </p:spPr>
        <p:txBody>
          <a:bodyPr anchor="b"/>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1D54143-5CDF-45A6-9755-97FDEEA8AC44}"/>
              </a:ext>
            </a:extLst>
          </p:cNvPr>
          <p:cNvSpPr>
            <a:spLocks noGrp="1"/>
          </p:cNvSpPr>
          <p:nvPr>
            <p:ph type="body" idx="1"/>
          </p:nvPr>
        </p:nvSpPr>
        <p:spPr>
          <a:xfrm>
            <a:off x="4081622" y="3784892"/>
            <a:ext cx="789432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5" name="Footer Placeholder 4">
            <a:extLst>
              <a:ext uri="{FF2B5EF4-FFF2-40B4-BE49-F238E27FC236}">
                <a16:creationId xmlns:a16="http://schemas.microsoft.com/office/drawing/2014/main" id="{EB1BAD78-DFB0-493F-9B4C-EB02C49FC3D2}"/>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6" name="Slide Number Placeholder 5">
            <a:extLst>
              <a:ext uri="{FF2B5EF4-FFF2-40B4-BE49-F238E27FC236}">
                <a16:creationId xmlns:a16="http://schemas.microsoft.com/office/drawing/2014/main" id="{6AABEE96-496E-45CD-A6FB-C3D23E671B66}"/>
              </a:ext>
            </a:extLst>
          </p:cNvPr>
          <p:cNvSpPr>
            <a:spLocks noGrp="1"/>
          </p:cNvSpPr>
          <p:nvPr>
            <p:ph type="sldNum" sz="quarter" idx="12"/>
          </p:nvPr>
        </p:nvSpPr>
        <p:spPr/>
        <p:txBody>
          <a:bodyPr/>
          <a:lstStyle/>
          <a:p>
            <a:fld id="{A879CCE8-C8E4-4915-801B-7B2C65F79F81}" type="slidenum">
              <a:rPr lang="en-US" smtClean="0"/>
              <a:t>‹nº›</a:t>
            </a:fld>
            <a:endParaRPr lang="en-US"/>
          </a:p>
        </p:txBody>
      </p:sp>
      <p:pic>
        <p:nvPicPr>
          <p:cNvPr id="7" name="Picture 6" descr="A close up of a sign&#10;&#10;Description automatically generated">
            <a:extLst>
              <a:ext uri="{FF2B5EF4-FFF2-40B4-BE49-F238E27FC236}">
                <a16:creationId xmlns:a16="http://schemas.microsoft.com/office/drawing/2014/main" id="{4B4043E5-FF78-4645-A634-3525BC92E1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763460"/>
            <a:ext cx="3474720" cy="4916194"/>
          </a:xfrm>
          <a:prstGeom prst="rect">
            <a:avLst/>
          </a:prstGeom>
        </p:spPr>
      </p:pic>
      <p:sp>
        <p:nvSpPr>
          <p:cNvPr id="8" name="Rectangle 2">
            <a:extLst>
              <a:ext uri="{FF2B5EF4-FFF2-40B4-BE49-F238E27FC236}">
                <a16:creationId xmlns:a16="http://schemas.microsoft.com/office/drawing/2014/main" id="{03BA1EBC-74D0-45F2-BE5A-5BDB7A4B3403}"/>
              </a:ext>
            </a:extLst>
          </p:cNvPr>
          <p:cNvSpPr>
            <a:spLocks noChangeArrowheads="1"/>
          </p:cNvSpPr>
          <p:nvPr/>
        </p:nvSpPr>
        <p:spPr bwMode="auto">
          <a:xfrm>
            <a:off x="4170364" y="5496774"/>
            <a:ext cx="7589520" cy="182880"/>
          </a:xfrm>
          <a:prstGeom prst="rect">
            <a:avLst/>
          </a:prstGeom>
          <a:solidFill>
            <a:srgbClr val="008695"/>
          </a:solidFill>
          <a:ln w="9525">
            <a:noFill/>
            <a:miter lim="800000"/>
            <a:headEnd/>
            <a:tailEnd/>
          </a:ln>
          <a:effectLst/>
        </p:spPr>
        <p:txBody>
          <a:bodyPr wrap="none" anchor="ctr"/>
          <a:lstStyle/>
          <a:p>
            <a:pPr>
              <a:defRPr/>
            </a:pPr>
            <a:endParaRPr lang="en-US"/>
          </a:p>
        </p:txBody>
      </p:sp>
      <p:sp>
        <p:nvSpPr>
          <p:cNvPr id="9" name="Rectangle 2">
            <a:extLst>
              <a:ext uri="{FF2B5EF4-FFF2-40B4-BE49-F238E27FC236}">
                <a16:creationId xmlns:a16="http://schemas.microsoft.com/office/drawing/2014/main" id="{BEF1DD31-2EEF-438D-8FB9-4C9C12B3FFEC}"/>
              </a:ext>
            </a:extLst>
          </p:cNvPr>
          <p:cNvSpPr>
            <a:spLocks noChangeArrowheads="1"/>
          </p:cNvSpPr>
          <p:nvPr/>
        </p:nvSpPr>
        <p:spPr bwMode="auto">
          <a:xfrm>
            <a:off x="4170364" y="919339"/>
            <a:ext cx="7589520" cy="182880"/>
          </a:xfrm>
          <a:prstGeom prst="rect">
            <a:avLst/>
          </a:prstGeom>
          <a:solidFill>
            <a:srgbClr val="1D1D1B"/>
          </a:solidFill>
          <a:ln w="9525">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955743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1221D-2BA1-4120-83F0-4FF6D22F67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92AD49-5D3C-4F09-81A7-F31A641FB7C3}"/>
              </a:ext>
            </a:extLst>
          </p:cNvPr>
          <p:cNvSpPr>
            <a:spLocks noGrp="1"/>
          </p:cNvSpPr>
          <p:nvPr>
            <p:ph sz="half" idx="1"/>
          </p:nvPr>
        </p:nvSpPr>
        <p:spPr>
          <a:xfrm>
            <a:off x="565578" y="1022311"/>
            <a:ext cx="548640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4CE0F4-FF84-4BF3-8EF9-C1C802C61D1E}"/>
              </a:ext>
            </a:extLst>
          </p:cNvPr>
          <p:cNvSpPr>
            <a:spLocks noGrp="1"/>
          </p:cNvSpPr>
          <p:nvPr>
            <p:ph sz="half" idx="2"/>
          </p:nvPr>
        </p:nvSpPr>
        <p:spPr>
          <a:xfrm>
            <a:off x="6166521" y="1022311"/>
            <a:ext cx="5486400" cy="52120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a:extLst>
              <a:ext uri="{FF2B5EF4-FFF2-40B4-BE49-F238E27FC236}">
                <a16:creationId xmlns:a16="http://schemas.microsoft.com/office/drawing/2014/main" id="{910D7C87-60FB-4B95-80CD-4A40AA2B7B92}"/>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 name="Slide Number Placeholder 6">
            <a:extLst>
              <a:ext uri="{FF2B5EF4-FFF2-40B4-BE49-F238E27FC236}">
                <a16:creationId xmlns:a16="http://schemas.microsoft.com/office/drawing/2014/main" id="{4D2D6758-3FA8-40F4-9985-8C3941F4BC65}"/>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8705310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B05D2-6A10-4B13-A177-CD618B3060C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94884409-73DB-4841-A3B7-AF73FA7238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BE71380-1367-40F0-812D-03D02F5702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AF2DB0C-A24F-4A45-AEE0-BF4C20D233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2D4E687-FED1-45CB-B9B6-EF50157E478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Footer Placeholder 7">
            <a:extLst>
              <a:ext uri="{FF2B5EF4-FFF2-40B4-BE49-F238E27FC236}">
                <a16:creationId xmlns:a16="http://schemas.microsoft.com/office/drawing/2014/main" id="{47336DF3-9793-4361-BCAC-F6A170A0F105}"/>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9" name="Slide Number Placeholder 8">
            <a:extLst>
              <a:ext uri="{FF2B5EF4-FFF2-40B4-BE49-F238E27FC236}">
                <a16:creationId xmlns:a16="http://schemas.microsoft.com/office/drawing/2014/main" id="{BB3CA264-1362-4458-9C2B-43C2C043A83B}"/>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13521766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620594-E94F-4D90-8492-08C558EE359E}"/>
              </a:ext>
            </a:extLst>
          </p:cNvPr>
          <p:cNvSpPr>
            <a:spLocks noGrp="1"/>
          </p:cNvSpPr>
          <p:nvPr>
            <p:ph type="title"/>
          </p:nvPr>
        </p:nvSpPr>
        <p:spPr/>
        <p:txBody>
          <a:bodyPr/>
          <a:lstStyle/>
          <a:p>
            <a:r>
              <a:rPr lang="en-US"/>
              <a:t>Click to edit Master title style</a:t>
            </a:r>
          </a:p>
        </p:txBody>
      </p:sp>
      <p:sp>
        <p:nvSpPr>
          <p:cNvPr id="4" name="Footer Placeholder 3">
            <a:extLst>
              <a:ext uri="{FF2B5EF4-FFF2-40B4-BE49-F238E27FC236}">
                <a16:creationId xmlns:a16="http://schemas.microsoft.com/office/drawing/2014/main" id="{A15A6EBA-3395-4DF4-9D54-E07F1ED84638}"/>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Slide Number Placeholder 4">
            <a:extLst>
              <a:ext uri="{FF2B5EF4-FFF2-40B4-BE49-F238E27FC236}">
                <a16:creationId xmlns:a16="http://schemas.microsoft.com/office/drawing/2014/main" id="{2305AF37-F660-43D4-A34D-B17FCC80F383}"/>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31702739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B6852A-342C-4BA3-9AEE-A132DF054EC6}"/>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Slide Number Placeholder 3">
            <a:extLst>
              <a:ext uri="{FF2B5EF4-FFF2-40B4-BE49-F238E27FC236}">
                <a16:creationId xmlns:a16="http://schemas.microsoft.com/office/drawing/2014/main" id="{F12FD5A2-2669-493B-B9B0-4CEC3CBDFF64}"/>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217272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A3E576-399C-4F26-9B14-F7CC6E232D3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FE597C7-32FF-4216-9CB6-B56B8EA2CE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93FE3BC-CDF0-4EC9-A44B-5EF355E7AA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3C21623A-2771-462C-B258-61663C98812B}"/>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 name="Slide Number Placeholder 6">
            <a:extLst>
              <a:ext uri="{FF2B5EF4-FFF2-40B4-BE49-F238E27FC236}">
                <a16:creationId xmlns:a16="http://schemas.microsoft.com/office/drawing/2014/main" id="{7A974A95-C98A-4A32-BAC1-8A862BD3BEBC}"/>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33369301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D1713-22D1-4350-8E5D-44BFF688BE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CCF8FE4-ECBE-481A-A1B1-754861F4746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068D70A3-2453-49B9-8589-162F8ED194A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6" name="Footer Placeholder 5">
            <a:extLst>
              <a:ext uri="{FF2B5EF4-FFF2-40B4-BE49-F238E27FC236}">
                <a16:creationId xmlns:a16="http://schemas.microsoft.com/office/drawing/2014/main" id="{6382DD7C-3C7A-4BD5-911B-60DBB0437854}"/>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7" name="Slide Number Placeholder 6">
            <a:extLst>
              <a:ext uri="{FF2B5EF4-FFF2-40B4-BE49-F238E27FC236}">
                <a16:creationId xmlns:a16="http://schemas.microsoft.com/office/drawing/2014/main" id="{1AB7DAB7-2D1A-4A82-917D-B7582E9EEFAF}"/>
              </a:ext>
            </a:extLst>
          </p:cNvPr>
          <p:cNvSpPr>
            <a:spLocks noGrp="1"/>
          </p:cNvSpPr>
          <p:nvPr>
            <p:ph type="sldNum" sz="quarter" idx="12"/>
          </p:nvPr>
        </p:nvSpPr>
        <p:spPr/>
        <p:txBody>
          <a:bodyPr/>
          <a:lstStyle/>
          <a:p>
            <a:fld id="{A879CCE8-C8E4-4915-801B-7B2C65F79F81}" type="slidenum">
              <a:rPr lang="en-US" smtClean="0"/>
              <a:t>‹nº›</a:t>
            </a:fld>
            <a:endParaRPr lang="en-US"/>
          </a:p>
        </p:txBody>
      </p:sp>
    </p:spTree>
    <p:extLst>
      <p:ext uri="{BB962C8B-B14F-4D97-AF65-F5344CB8AC3E}">
        <p14:creationId xmlns:p14="http://schemas.microsoft.com/office/powerpoint/2010/main" val="2413181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C943689-C6D0-4C48-9D57-98907DC11441}"/>
              </a:ext>
            </a:extLst>
          </p:cNvPr>
          <p:cNvSpPr>
            <a:spLocks noGrp="1"/>
          </p:cNvSpPr>
          <p:nvPr>
            <p:ph type="title"/>
          </p:nvPr>
        </p:nvSpPr>
        <p:spPr>
          <a:xfrm>
            <a:off x="152400" y="182880"/>
            <a:ext cx="11887200" cy="731520"/>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BD2887CC-9B94-4EF3-9575-11E561A9A833}"/>
              </a:ext>
            </a:extLst>
          </p:cNvPr>
          <p:cNvSpPr>
            <a:spLocks noGrp="1"/>
          </p:cNvSpPr>
          <p:nvPr>
            <p:ph type="body" idx="1"/>
          </p:nvPr>
        </p:nvSpPr>
        <p:spPr>
          <a:xfrm>
            <a:off x="152400" y="914399"/>
            <a:ext cx="11887200" cy="556908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CCAABB76-00C4-41F5-8676-04F085347CD5}"/>
              </a:ext>
            </a:extLst>
          </p:cNvPr>
          <p:cNvSpPr>
            <a:spLocks noGrp="1"/>
          </p:cNvSpPr>
          <p:nvPr>
            <p:ph type="ftr" sz="quarter" idx="3"/>
          </p:nvPr>
        </p:nvSpPr>
        <p:spPr>
          <a:xfrm>
            <a:off x="152400" y="6488182"/>
            <a:ext cx="10015330" cy="365125"/>
          </a:xfrm>
          <a:prstGeom prst="rect">
            <a:avLst/>
          </a:prstGeom>
        </p:spPr>
        <p:txBody>
          <a:bodyPr vert="horz" lIns="91440" tIns="45720" rIns="91440" bIns="45720" rtlCol="0" anchor="ctr"/>
          <a:lstStyle>
            <a:lvl1pPr algn="l">
              <a:defRPr sz="1000">
                <a:solidFill>
                  <a:schemeClr val="tx1">
                    <a:tint val="75000"/>
                  </a:schemeClr>
                </a:solidFill>
              </a:defRPr>
            </a:lvl1pPr>
          </a:lstStyle>
          <a:p>
            <a:pPr algn="l"/>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Slide Number Placeholder 5">
            <a:extLst>
              <a:ext uri="{FF2B5EF4-FFF2-40B4-BE49-F238E27FC236}">
                <a16:creationId xmlns:a16="http://schemas.microsoft.com/office/drawing/2014/main" id="{9652F9A3-01E5-483B-B7F7-4C832020A2CE}"/>
              </a:ext>
            </a:extLst>
          </p:cNvPr>
          <p:cNvSpPr>
            <a:spLocks noGrp="1"/>
          </p:cNvSpPr>
          <p:nvPr>
            <p:ph type="sldNum" sz="quarter" idx="4"/>
          </p:nvPr>
        </p:nvSpPr>
        <p:spPr>
          <a:xfrm>
            <a:off x="11759884" y="6483489"/>
            <a:ext cx="432116"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879CCE8-C8E4-4915-801B-7B2C65F79F81}" type="slidenum">
              <a:rPr lang="en-US" smtClean="0"/>
              <a:t>‹nº›</a:t>
            </a:fld>
            <a:endParaRPr lang="en-US"/>
          </a:p>
        </p:txBody>
      </p:sp>
      <p:sp>
        <p:nvSpPr>
          <p:cNvPr id="7" name="Rectangle 2">
            <a:extLst>
              <a:ext uri="{FF2B5EF4-FFF2-40B4-BE49-F238E27FC236}">
                <a16:creationId xmlns:a16="http://schemas.microsoft.com/office/drawing/2014/main" id="{91C17712-E90A-4442-B011-9291714F1637}"/>
              </a:ext>
            </a:extLst>
          </p:cNvPr>
          <p:cNvSpPr>
            <a:spLocks noChangeArrowheads="1"/>
          </p:cNvSpPr>
          <p:nvPr/>
        </p:nvSpPr>
        <p:spPr bwMode="auto">
          <a:xfrm>
            <a:off x="0" y="0"/>
            <a:ext cx="12192000" cy="182880"/>
          </a:xfrm>
          <a:prstGeom prst="rect">
            <a:avLst/>
          </a:prstGeom>
          <a:gradFill flip="none" rotWithShape="1">
            <a:gsLst>
              <a:gs pos="50000">
                <a:srgbClr val="008695"/>
              </a:gs>
              <a:gs pos="100000">
                <a:srgbClr val="FFFFFF">
                  <a:alpha val="0"/>
                </a:srgbClr>
              </a:gs>
            </a:gsLst>
            <a:lin ang="0" scaled="1"/>
            <a:tileRect/>
          </a:gradFill>
          <a:ln w="9525">
            <a:noFill/>
            <a:miter lim="800000"/>
            <a:headEnd/>
            <a:tailEnd/>
          </a:ln>
          <a:effectLst/>
        </p:spPr>
        <p:txBody>
          <a:bodyPr wrap="none" anchor="ctr"/>
          <a:lstStyle/>
          <a:p>
            <a:pPr>
              <a:defRPr/>
            </a:pPr>
            <a:endParaRPr lang="en-US"/>
          </a:p>
        </p:txBody>
      </p:sp>
    </p:spTree>
    <p:extLst>
      <p:ext uri="{BB962C8B-B14F-4D97-AF65-F5344CB8AC3E}">
        <p14:creationId xmlns:p14="http://schemas.microsoft.com/office/powerpoint/2010/main" val="317072199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dt="0"/>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6.xml"/></Relationships>
</file>

<file path=ppt/slides/_rels/slide103.xml.rels><?xml version="1.0" encoding="UTF-8" standalone="yes"?>
<Relationships xmlns="http://schemas.openxmlformats.org/package/2006/relationships"><Relationship Id="rId3" Type="http://schemas.openxmlformats.org/officeDocument/2006/relationships/chart" Target="../charts/chart44.xml"/><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chart" Target="../charts/chart45.xm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6.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30.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slideLayout" Target="../slideLayouts/slideLayout6.xml"/><Relationship Id="rId5" Type="http://schemas.openxmlformats.org/officeDocument/2006/relationships/image" Target="../media/image37.wmf"/><Relationship Id="rId4" Type="http://schemas.openxmlformats.org/officeDocument/2006/relationships/image" Target="../media/image36.wmf"/></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6.xml"/></Relationships>
</file>

<file path=ppt/slides/_rels/slide1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notesSlide" Target="../notesSlides/notesSlide102.xml"/><Relationship Id="rId1" Type="http://schemas.openxmlformats.org/officeDocument/2006/relationships/slideLayout" Target="../slideLayouts/slideLayout6.xml"/><Relationship Id="rId6" Type="http://schemas.openxmlformats.org/officeDocument/2006/relationships/image" Target="../media/image41.png"/><Relationship Id="rId5" Type="http://schemas.openxmlformats.org/officeDocument/2006/relationships/image" Target="../media/image40.jpeg"/><Relationship Id="rId4" Type="http://schemas.openxmlformats.org/officeDocument/2006/relationships/image" Target="../media/image39.jpe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5.xml"/><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7.xml"/><Relationship Id="rId1" Type="http://schemas.openxmlformats.org/officeDocument/2006/relationships/slideLayout" Target="../slideLayouts/slideLayout6.xml"/><Relationship Id="rId4" Type="http://schemas.openxmlformats.org/officeDocument/2006/relationships/image" Target="../media/image46.svg"/></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6.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3" Type="http://schemas.openxmlformats.org/officeDocument/2006/relationships/chart" Target="../charts/chart46.xml"/><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2.xml"/><Relationship Id="rId1" Type="http://schemas.openxmlformats.org/officeDocument/2006/relationships/slideLayout" Target="../slideLayouts/slideLayout6.xml"/></Relationships>
</file>

<file path=ppt/slides/_rels/slide1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3.xml"/><Relationship Id="rId1" Type="http://schemas.openxmlformats.org/officeDocument/2006/relationships/slideLayout" Target="../slideLayouts/slideLayout6.xml"/></Relationships>
</file>

<file path=ppt/slides/_rels/slide128.xml.rels><?xml version="1.0" encoding="UTF-8" standalone="yes"?>
<Relationships xmlns="http://schemas.openxmlformats.org/package/2006/relationships"><Relationship Id="rId3" Type="http://schemas.openxmlformats.org/officeDocument/2006/relationships/chart" Target="../charts/chart48.xml"/><Relationship Id="rId2" Type="http://schemas.openxmlformats.org/officeDocument/2006/relationships/chart" Target="../charts/chart47.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14.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_rels/slide1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3" Type="http://schemas.openxmlformats.org/officeDocument/2006/relationships/chart" Target="../charts/chart49.xml"/><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chart" Target="../charts/chart50.xml"/><Relationship Id="rId2" Type="http://schemas.openxmlformats.org/officeDocument/2006/relationships/notesSlide" Target="../notesSlides/notesSlide116.xml"/><Relationship Id="rId1" Type="http://schemas.openxmlformats.org/officeDocument/2006/relationships/slideLayout" Target="../slideLayouts/slideLayout4.xml"/><Relationship Id="rId4" Type="http://schemas.openxmlformats.org/officeDocument/2006/relationships/chart" Target="../charts/chart5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6.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6.xml"/></Relationships>
</file>

<file path=ppt/slides/_rels/slide135.xml.rels><?xml version="1.0" encoding="UTF-8" standalone="yes"?>
<Relationships xmlns="http://schemas.openxmlformats.org/package/2006/relationships"><Relationship Id="rId3" Type="http://schemas.openxmlformats.org/officeDocument/2006/relationships/chart" Target="../charts/chart52.xml"/><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6.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6.xml"/></Relationships>
</file>

<file path=ppt/slides/_rels/slide138.xml.rels><?xml version="1.0" encoding="UTF-8" standalone="yes"?>
<Relationships xmlns="http://schemas.openxmlformats.org/package/2006/relationships"><Relationship Id="rId3" Type="http://schemas.openxmlformats.org/officeDocument/2006/relationships/chart" Target="../charts/chart53.xml"/><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0.xml.rels><?xml version="1.0" encoding="UTF-8" standalone="yes"?>
<Relationships xmlns="http://schemas.openxmlformats.org/package/2006/relationships"><Relationship Id="rId3" Type="http://schemas.openxmlformats.org/officeDocument/2006/relationships/chart" Target="../charts/chart54.xml"/><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chart" Target="../charts/chart55.xml"/><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chart" Target="../charts/chart56.xml"/><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chart" Target="../charts/chart57.xml"/><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6.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 Id="rId5" Type="http://schemas.openxmlformats.org/officeDocument/2006/relationships/image" Target="../media/image53.png"/><Relationship Id="rId4" Type="http://schemas.openxmlformats.org/officeDocument/2006/relationships/image" Target="../media/image52.png"/></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chart" Target="../charts/chart58.xml"/><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chart" Target="../charts/chart59.xml"/><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6.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6.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42.xml"/><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3.xml"/><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3" Type="http://schemas.openxmlformats.org/officeDocument/2006/relationships/chart" Target="../charts/chart60.xml"/><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45.xml"/><Relationship Id="rId1" Type="http://schemas.openxmlformats.org/officeDocument/2006/relationships/slideLayout" Target="../slideLayouts/slideLayout6.xml"/></Relationships>
</file>

<file path=ppt/slides/_rels/slide165.xml.rels><?xml version="1.0" encoding="UTF-8" standalone="yes"?>
<Relationships xmlns="http://schemas.openxmlformats.org/package/2006/relationships"><Relationship Id="rId3" Type="http://schemas.openxmlformats.org/officeDocument/2006/relationships/chart" Target="../charts/chart61.xml"/><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chart" Target="../charts/chart62.xml"/><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6.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6.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6.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6.xml"/></Relationships>
</file>

<file path=ppt/slides/_rels/slide175.xml.rels><?xml version="1.0" encoding="UTF-8" standalone="yes"?>
<Relationships xmlns="http://schemas.openxmlformats.org/package/2006/relationships"><Relationship Id="rId3" Type="http://schemas.openxmlformats.org/officeDocument/2006/relationships/chart" Target="../charts/chart63.xml"/><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60.xml"/><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1.xml"/><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3" Type="http://schemas.openxmlformats.org/officeDocument/2006/relationships/chart" Target="../charts/chart64.xml"/><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6.xml"/></Relationships>
</file>

<file path=ppt/slides/_rels/slide184.xml.rels><?xml version="1.0" encoding="UTF-8" standalone="yes"?>
<Relationships xmlns="http://schemas.openxmlformats.org/package/2006/relationships"><Relationship Id="rId3" Type="http://schemas.openxmlformats.org/officeDocument/2006/relationships/chart" Target="../charts/chart65.xml"/><Relationship Id="rId2" Type="http://schemas.openxmlformats.org/officeDocument/2006/relationships/notesSlide" Target="../notesSlides/notesSlide164.xml"/><Relationship Id="rId1" Type="http://schemas.openxmlformats.org/officeDocument/2006/relationships/slideLayout" Target="../slideLayouts/slideLayout4.xml"/><Relationship Id="rId4" Type="http://schemas.openxmlformats.org/officeDocument/2006/relationships/chart" Target="../charts/chart66.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png"/><Relationship Id="rId1" Type="http://schemas.openxmlformats.org/officeDocument/2006/relationships/slideLayout" Target="../slideLayouts/slideLayout6.xml"/><Relationship Id="rId5" Type="http://schemas.openxmlformats.org/officeDocument/2006/relationships/image" Target="../media/image62.png"/><Relationship Id="rId4" Type="http://schemas.openxmlformats.org/officeDocument/2006/relationships/image" Target="../media/image61.png"/></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7.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image" Target="../media/image63.png"/><Relationship Id="rId1" Type="http://schemas.openxmlformats.org/officeDocument/2006/relationships/slideLayout" Target="../slideLayouts/slideLayout6.xml"/><Relationship Id="rId6" Type="http://schemas.openxmlformats.org/officeDocument/2006/relationships/image" Target="../media/image67.svg"/><Relationship Id="rId5" Type="http://schemas.openxmlformats.org/officeDocument/2006/relationships/image" Target="../media/image66.png"/><Relationship Id="rId4" Type="http://schemas.openxmlformats.org/officeDocument/2006/relationships/image" Target="../media/image65.svg"/></Relationships>
</file>

<file path=ppt/slides/_rels/slide2.xml.rels><?xml version="1.0" encoding="UTF-8" standalone="yes"?>
<Relationships xmlns="http://schemas.openxmlformats.org/package/2006/relationships"><Relationship Id="rId3" Type="http://schemas.openxmlformats.org/officeDocument/2006/relationships/hyperlink" Target="https://transportgeography.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chart" Target="../charts/chart8.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chart" Target="../charts/chart10.xm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32.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chart" Target="../charts/chart12.xm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14.xml"/><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chart" Target="../charts/chart16.xml"/><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16.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chart" Target="../charts/chart18.xml"/><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chart" Target="../charts/chart19.xml"/><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chart" Target="../charts/chart23.xml"/><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chart" Target="../charts/chart24.xml"/><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chart" Target="../charts/chart2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chart" Target="../charts/chart27.xml"/><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chart" Target="../charts/chart28.xml"/><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chart" Target="../charts/chart29.xml"/><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chart" Target="../charts/chart2.xml"/></Relationships>
</file>

<file path=ppt/slides/_rels/slide60.xml.rels><?xml version="1.0" encoding="UTF-8" standalone="yes"?>
<Relationships xmlns="http://schemas.openxmlformats.org/package/2006/relationships"><Relationship Id="rId3" Type="http://schemas.openxmlformats.org/officeDocument/2006/relationships/chart" Target="../charts/chart30.xml"/><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chart" Target="../charts/chart31.xml"/><Relationship Id="rId2" Type="http://schemas.openxmlformats.org/officeDocument/2006/relationships/notesSlide" Target="../notesSlides/notesSlide57.xml"/><Relationship Id="rId1" Type="http://schemas.openxmlformats.org/officeDocument/2006/relationships/slideLayout" Target="../slideLayouts/slideLayout4.xml"/><Relationship Id="rId4" Type="http://schemas.openxmlformats.org/officeDocument/2006/relationships/chart" Target="../charts/chart32.xml"/></Relationships>
</file>

<file path=ppt/slides/_rels/slide62.xml.rels><?xml version="1.0" encoding="UTF-8" standalone="yes"?>
<Relationships xmlns="http://schemas.openxmlformats.org/package/2006/relationships"><Relationship Id="rId3" Type="http://schemas.openxmlformats.org/officeDocument/2006/relationships/chart" Target="../charts/chart33.xm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chart" Target="../charts/chart34.xml"/><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chart" Target="../charts/chart35.xml"/><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chart" Target="../charts/chart36.xm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chart" Target="../charts/chart4.xml"/></Relationships>
</file>

<file path=ppt/slides/_rels/slide70.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5.xml"/><Relationship Id="rId1" Type="http://schemas.openxmlformats.org/officeDocument/2006/relationships/slideLayout" Target="../slideLayouts/slideLayout6.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8.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chart" Target="../charts/chart37.xm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chart" Target="../charts/chart38.xm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chart" Target="../charts/chart39.xml"/><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chart" Target="../charts/chart40.xm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8.png"/><Relationship Id="rId7" Type="http://schemas.openxmlformats.org/officeDocument/2006/relationships/image" Target="../media/image26.png"/><Relationship Id="rId2" Type="http://schemas.openxmlformats.org/officeDocument/2006/relationships/notesSlide" Target="../notesSlides/notesSlide82.xml"/><Relationship Id="rId1" Type="http://schemas.openxmlformats.org/officeDocument/2006/relationships/slideLayout" Target="../slideLayouts/slideLayout6.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9.sv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chart" Target="../charts/chart41.xml"/><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chart" Target="../charts/chart42.xml"/><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chart" Target="../charts/chart43.xml"/><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ctrTitle"/>
          </p:nvPr>
        </p:nvSpPr>
        <p:spPr/>
        <p:txBody>
          <a:bodyPr/>
          <a:lstStyle/>
          <a:p>
            <a:pPr>
              <a:defRPr/>
            </a:pPr>
            <a:r>
              <a:rPr lang="en-US" dirty="0"/>
              <a:t>Trade, Logistics and Freight Distribution</a:t>
            </a:r>
          </a:p>
        </p:txBody>
      </p:sp>
      <p:sp>
        <p:nvSpPr>
          <p:cNvPr id="12291" name="Subtitle 15"/>
          <p:cNvSpPr>
            <a:spLocks noGrp="1"/>
          </p:cNvSpPr>
          <p:nvPr>
            <p:ph type="subTitle" idx="1"/>
          </p:nvPr>
        </p:nvSpPr>
        <p:spPr/>
        <p:txBody>
          <a:bodyPr/>
          <a:lstStyle/>
          <a:p>
            <a:r>
              <a:rPr lang="en-US" dirty="0"/>
              <a:t>CHAPTER 7</a:t>
            </a:r>
          </a:p>
        </p:txBody>
      </p:sp>
      <p:sp>
        <p:nvSpPr>
          <p:cNvPr id="2" name="Footer Placeholder 1">
            <a:extLst>
              <a:ext uri="{FF2B5EF4-FFF2-40B4-BE49-F238E27FC236}">
                <a16:creationId xmlns:a16="http://schemas.microsoft.com/office/drawing/2014/main" id="{A3F0574B-66E5-4D0A-89B4-3CE637E51294}"/>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63653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Arrow: Up-Down 44">
            <a:extLst>
              <a:ext uri="{FF2B5EF4-FFF2-40B4-BE49-F238E27FC236}">
                <a16:creationId xmlns:a16="http://schemas.microsoft.com/office/drawing/2014/main" id="{4B4DD141-AF5B-420A-9BCF-F551F0EB8217}"/>
              </a:ext>
            </a:extLst>
          </p:cNvPr>
          <p:cNvSpPr/>
          <p:nvPr/>
        </p:nvSpPr>
        <p:spPr>
          <a:xfrm rot="5400000">
            <a:off x="4365307" y="4385747"/>
            <a:ext cx="731520" cy="3291840"/>
          </a:xfrm>
          <a:prstGeom prst="up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Arrow: Up-Down 4">
            <a:extLst>
              <a:ext uri="{FF2B5EF4-FFF2-40B4-BE49-F238E27FC236}">
                <a16:creationId xmlns:a16="http://schemas.microsoft.com/office/drawing/2014/main" id="{22D96950-0CFA-44B4-B132-B5A31B413A13}"/>
              </a:ext>
            </a:extLst>
          </p:cNvPr>
          <p:cNvSpPr/>
          <p:nvPr/>
        </p:nvSpPr>
        <p:spPr>
          <a:xfrm>
            <a:off x="1466717" y="1761905"/>
            <a:ext cx="731520" cy="3291840"/>
          </a:xfrm>
          <a:prstGeom prst="up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ounded Rectangle 1"/>
          <p:cNvSpPr/>
          <p:nvPr/>
        </p:nvSpPr>
        <p:spPr>
          <a:xfrm>
            <a:off x="2337734" y="4808271"/>
            <a:ext cx="914400" cy="822960"/>
          </a:xfrm>
          <a:prstGeom prst="roundRect">
            <a:avLst/>
          </a:prstGeom>
          <a:solidFill>
            <a:schemeClr val="bg2">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8" name="Rounded Rectangle 27"/>
          <p:cNvSpPr/>
          <p:nvPr/>
        </p:nvSpPr>
        <p:spPr>
          <a:xfrm>
            <a:off x="3300769" y="3892216"/>
            <a:ext cx="914400" cy="1737360"/>
          </a:xfrm>
          <a:prstGeom prst="roundRect">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9" name="Rounded Rectangle 28"/>
          <p:cNvSpPr/>
          <p:nvPr/>
        </p:nvSpPr>
        <p:spPr>
          <a:xfrm>
            <a:off x="4284020" y="2981151"/>
            <a:ext cx="914400" cy="2651760"/>
          </a:xfrm>
          <a:prstGeom prst="roundRect">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0" name="Rounded Rectangle 29"/>
          <p:cNvSpPr/>
          <p:nvPr/>
        </p:nvSpPr>
        <p:spPr>
          <a:xfrm>
            <a:off x="5264936" y="2065639"/>
            <a:ext cx="914400" cy="3566160"/>
          </a:xfrm>
          <a:prstGeom prst="roundRect">
            <a:avLst/>
          </a:prstGeom>
          <a:solidFill>
            <a:schemeClr val="accent3">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1" name="Rounded Rectangle 30"/>
          <p:cNvSpPr/>
          <p:nvPr/>
        </p:nvSpPr>
        <p:spPr>
          <a:xfrm>
            <a:off x="6259331" y="1153024"/>
            <a:ext cx="914400" cy="4480560"/>
          </a:xfrm>
          <a:prstGeom prst="roundRect">
            <a:avLst/>
          </a:prstGeom>
          <a:solidFill>
            <a:schemeClr val="accent5">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2706" name="Rectangle 2"/>
          <p:cNvSpPr>
            <a:spLocks noGrp="1" noChangeArrowheads="1"/>
          </p:cNvSpPr>
          <p:nvPr>
            <p:ph type="title"/>
          </p:nvPr>
        </p:nvSpPr>
        <p:spPr/>
        <p:txBody>
          <a:bodyPr/>
          <a:lstStyle/>
          <a:p>
            <a:pPr eaLnBrk="1" hangingPunct="1"/>
            <a:r>
              <a:rPr lang="en-US" dirty="0"/>
              <a:t>Levels of Economic Integration</a:t>
            </a:r>
          </a:p>
        </p:txBody>
      </p:sp>
      <p:sp>
        <p:nvSpPr>
          <p:cNvPr id="26" name="Footer Placeholder 2"/>
          <p:cNvSpPr>
            <a:spLocks noGrp="1"/>
          </p:cNvSpPr>
          <p:nvPr>
            <p:ph type="ftr" sz="quarter" idx="11"/>
          </p:nvPr>
        </p:nvSpPr>
        <p:spPr/>
        <p:txBody>
          <a:bodyPr/>
          <a:lstStyle/>
          <a:p>
            <a:pPr>
              <a:defRPr/>
            </a:pPr>
            <a:r>
              <a:rPr lang="en-US" dirty="0"/>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72708" name="Line 9"/>
          <p:cNvSpPr>
            <a:spLocks noChangeShapeType="1"/>
          </p:cNvSpPr>
          <p:nvPr/>
        </p:nvSpPr>
        <p:spPr bwMode="auto">
          <a:xfrm>
            <a:off x="2293157" y="4765599"/>
            <a:ext cx="8321040" cy="0"/>
          </a:xfrm>
          <a:prstGeom prst="line">
            <a:avLst/>
          </a:prstGeom>
          <a:noFill/>
          <a:ln w="12700">
            <a:solidFill>
              <a:schemeClr val="tx1"/>
            </a:solidFill>
            <a:prstDash val="dash"/>
            <a:round/>
            <a:headEnd/>
            <a:tailEnd/>
          </a:ln>
        </p:spPr>
        <p:txBody>
          <a:bodyPr>
            <a:spAutoFit/>
          </a:bodyPr>
          <a:lstStyle/>
          <a:p>
            <a:endParaRPr lang="en-US">
              <a:latin typeface="Arial Narrow" panose="020B0606020202030204" pitchFamily="34" charset="0"/>
            </a:endParaRPr>
          </a:p>
        </p:txBody>
      </p:sp>
      <p:sp>
        <p:nvSpPr>
          <p:cNvPr id="72710" name="Text Box 10"/>
          <p:cNvSpPr txBox="1">
            <a:spLocks noChangeArrowheads="1"/>
          </p:cNvSpPr>
          <p:nvPr/>
        </p:nvSpPr>
        <p:spPr bwMode="auto">
          <a:xfrm>
            <a:off x="7298850" y="4964037"/>
            <a:ext cx="3429000" cy="492443"/>
          </a:xfrm>
          <a:prstGeom prst="rect">
            <a:avLst/>
          </a:prstGeom>
          <a:noFill/>
          <a:ln w="19050">
            <a:noFill/>
            <a:miter lim="800000"/>
            <a:headEnd/>
            <a:tailEnd/>
          </a:ln>
        </p:spPr>
        <p:txBody>
          <a:bodyPr lIns="0" tIns="0" rIns="0" bIns="0">
            <a:spAutoFit/>
          </a:bodyPr>
          <a:lstStyle/>
          <a:p>
            <a:pPr>
              <a:spcBef>
                <a:spcPct val="40000"/>
              </a:spcBef>
              <a:buClr>
                <a:schemeClr val="tx2"/>
              </a:buClr>
              <a:buSzPct val="70000"/>
              <a:buFont typeface="Monotype Sorts"/>
              <a:buNone/>
            </a:pPr>
            <a:r>
              <a:rPr lang="en-US" sz="1600" dirty="0">
                <a:latin typeface="Arial Narrow" panose="020B0606020202030204" pitchFamily="34" charset="0"/>
              </a:rPr>
              <a:t>Reduction of tariffs between members: NAFTA, Mercosur, ASEAN (partial)</a:t>
            </a:r>
          </a:p>
        </p:txBody>
      </p:sp>
      <p:sp>
        <p:nvSpPr>
          <p:cNvPr id="74759" name="Text Box 11"/>
          <p:cNvSpPr txBox="1">
            <a:spLocks noChangeArrowheads="1"/>
          </p:cNvSpPr>
          <p:nvPr/>
        </p:nvSpPr>
        <p:spPr bwMode="auto">
          <a:xfrm>
            <a:off x="2313194" y="4917576"/>
            <a:ext cx="914400" cy="584775"/>
          </a:xfrm>
          <a:prstGeom prst="rect">
            <a:avLst/>
          </a:prstGeom>
          <a:noFill/>
          <a:ln w="19050">
            <a:noFill/>
            <a:miter lim="800000"/>
            <a:headEnd/>
            <a:tailEnd/>
          </a:ln>
        </p:spPr>
        <p:txBody>
          <a:bodyPr>
            <a:spAutoFit/>
          </a:bodyPr>
          <a:lstStyle/>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Free</a:t>
            </a:r>
          </a:p>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 Trade</a:t>
            </a:r>
          </a:p>
        </p:txBody>
      </p:sp>
      <p:sp>
        <p:nvSpPr>
          <p:cNvPr id="72712" name="Text Box 13"/>
          <p:cNvSpPr txBox="1">
            <a:spLocks noChangeArrowheads="1"/>
          </p:cNvSpPr>
          <p:nvPr/>
        </p:nvSpPr>
        <p:spPr bwMode="auto">
          <a:xfrm>
            <a:off x="7298850" y="4049637"/>
            <a:ext cx="3124200" cy="246221"/>
          </a:xfrm>
          <a:prstGeom prst="rect">
            <a:avLst/>
          </a:prstGeom>
          <a:noFill/>
          <a:ln w="12700">
            <a:noFill/>
            <a:miter lim="800000"/>
            <a:headEnd/>
            <a:tailEnd/>
          </a:ln>
        </p:spPr>
        <p:txBody>
          <a:bodyPr lIns="0" tIns="0" rIns="0" bIns="0">
            <a:spAutoFit/>
          </a:bodyPr>
          <a:lstStyle/>
          <a:p>
            <a:pPr>
              <a:spcBef>
                <a:spcPct val="40000"/>
              </a:spcBef>
              <a:buClr>
                <a:schemeClr val="tx2"/>
              </a:buClr>
              <a:buSzPct val="70000"/>
              <a:buFont typeface="Monotype Sorts"/>
              <a:buNone/>
            </a:pPr>
            <a:r>
              <a:rPr lang="en-US" sz="1600" dirty="0">
                <a:latin typeface="Arial Narrow" panose="020B0606020202030204" pitchFamily="34" charset="0"/>
              </a:rPr>
              <a:t>Common external tariffs.</a:t>
            </a:r>
          </a:p>
        </p:txBody>
      </p:sp>
      <p:sp>
        <p:nvSpPr>
          <p:cNvPr id="72713" name="Line 14"/>
          <p:cNvSpPr>
            <a:spLocks noChangeShapeType="1"/>
          </p:cNvSpPr>
          <p:nvPr/>
        </p:nvSpPr>
        <p:spPr bwMode="auto">
          <a:xfrm>
            <a:off x="2293157" y="3852786"/>
            <a:ext cx="8321040" cy="0"/>
          </a:xfrm>
          <a:prstGeom prst="line">
            <a:avLst/>
          </a:prstGeom>
          <a:noFill/>
          <a:ln w="12700">
            <a:solidFill>
              <a:schemeClr val="tx1"/>
            </a:solidFill>
            <a:prstDash val="dash"/>
            <a:round/>
            <a:headEnd/>
            <a:tailEnd/>
          </a:ln>
        </p:spPr>
        <p:txBody>
          <a:bodyPr>
            <a:spAutoFit/>
          </a:bodyPr>
          <a:lstStyle/>
          <a:p>
            <a:endParaRPr lang="en-US">
              <a:latin typeface="Arial Narrow" panose="020B0606020202030204" pitchFamily="34" charset="0"/>
            </a:endParaRPr>
          </a:p>
        </p:txBody>
      </p:sp>
      <p:sp>
        <p:nvSpPr>
          <p:cNvPr id="74763" name="Text Box 16"/>
          <p:cNvSpPr txBox="1">
            <a:spLocks noChangeArrowheads="1"/>
          </p:cNvSpPr>
          <p:nvPr/>
        </p:nvSpPr>
        <p:spPr bwMode="auto">
          <a:xfrm>
            <a:off x="3288908" y="4018492"/>
            <a:ext cx="914400" cy="584775"/>
          </a:xfrm>
          <a:prstGeom prst="rect">
            <a:avLst/>
          </a:prstGeom>
          <a:noFill/>
          <a:ln w="12700">
            <a:noFill/>
            <a:miter lim="800000"/>
            <a:headEnd/>
            <a:tailEnd/>
          </a:ln>
        </p:spPr>
        <p:txBody>
          <a:bodyPr>
            <a:spAutoFit/>
          </a:bodyPr>
          <a:lstStyle/>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Customs</a:t>
            </a:r>
          </a:p>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 Union</a:t>
            </a:r>
          </a:p>
        </p:txBody>
      </p:sp>
      <p:sp>
        <p:nvSpPr>
          <p:cNvPr id="72716" name="Line 18"/>
          <p:cNvSpPr>
            <a:spLocks noChangeShapeType="1"/>
          </p:cNvSpPr>
          <p:nvPr/>
        </p:nvSpPr>
        <p:spPr bwMode="auto">
          <a:xfrm>
            <a:off x="2293157" y="2938386"/>
            <a:ext cx="8321040" cy="0"/>
          </a:xfrm>
          <a:prstGeom prst="line">
            <a:avLst/>
          </a:prstGeom>
          <a:noFill/>
          <a:ln w="12700">
            <a:solidFill>
              <a:schemeClr val="tx1"/>
            </a:solidFill>
            <a:prstDash val="dash"/>
            <a:round/>
            <a:headEnd/>
            <a:tailEnd/>
          </a:ln>
        </p:spPr>
        <p:txBody>
          <a:bodyPr>
            <a:spAutoFit/>
          </a:bodyPr>
          <a:lstStyle/>
          <a:p>
            <a:endParaRPr lang="en-US">
              <a:latin typeface="Arial Narrow" panose="020B0606020202030204" pitchFamily="34" charset="0"/>
            </a:endParaRPr>
          </a:p>
        </p:txBody>
      </p:sp>
      <p:sp>
        <p:nvSpPr>
          <p:cNvPr id="72717" name="Text Box 19"/>
          <p:cNvSpPr txBox="1">
            <a:spLocks noChangeArrowheads="1"/>
          </p:cNvSpPr>
          <p:nvPr/>
        </p:nvSpPr>
        <p:spPr bwMode="auto">
          <a:xfrm>
            <a:off x="7298850" y="3135237"/>
            <a:ext cx="3276600" cy="492443"/>
          </a:xfrm>
          <a:prstGeom prst="rect">
            <a:avLst/>
          </a:prstGeom>
          <a:noFill/>
          <a:ln w="12700">
            <a:noFill/>
            <a:miter lim="800000"/>
            <a:headEnd/>
            <a:tailEnd/>
          </a:ln>
        </p:spPr>
        <p:txBody>
          <a:bodyPr lIns="0" tIns="0" rIns="0" bIns="0">
            <a:spAutoFit/>
          </a:bodyPr>
          <a:lstStyle/>
          <a:p>
            <a:pPr>
              <a:spcBef>
                <a:spcPct val="40000"/>
              </a:spcBef>
              <a:buClr>
                <a:schemeClr val="tx2"/>
              </a:buClr>
              <a:buSzPct val="70000"/>
              <a:buFont typeface="Monotype Sorts"/>
              <a:buNone/>
            </a:pPr>
            <a:r>
              <a:rPr lang="en-US" sz="1600" dirty="0">
                <a:latin typeface="Arial Narrow" panose="020B0606020202030204" pitchFamily="34" charset="0"/>
              </a:rPr>
              <a:t>Free movement of capital and services. Different national regulations.</a:t>
            </a:r>
          </a:p>
        </p:txBody>
      </p:sp>
      <p:sp>
        <p:nvSpPr>
          <p:cNvPr id="74767" name="Text Box 21"/>
          <p:cNvSpPr txBox="1">
            <a:spLocks noChangeArrowheads="1"/>
          </p:cNvSpPr>
          <p:nvPr/>
        </p:nvSpPr>
        <p:spPr bwMode="auto">
          <a:xfrm>
            <a:off x="4230913" y="3114185"/>
            <a:ext cx="990600" cy="584775"/>
          </a:xfrm>
          <a:prstGeom prst="rect">
            <a:avLst/>
          </a:prstGeom>
          <a:noFill/>
          <a:ln w="12700">
            <a:noFill/>
            <a:miter lim="800000"/>
            <a:headEnd/>
            <a:tailEnd/>
          </a:ln>
        </p:spPr>
        <p:txBody>
          <a:bodyPr>
            <a:spAutoFit/>
          </a:bodyPr>
          <a:lstStyle/>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Common</a:t>
            </a:r>
          </a:p>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 Market</a:t>
            </a:r>
          </a:p>
        </p:txBody>
      </p:sp>
      <p:sp>
        <p:nvSpPr>
          <p:cNvPr id="72720" name="Line 23"/>
          <p:cNvSpPr>
            <a:spLocks noChangeShapeType="1"/>
          </p:cNvSpPr>
          <p:nvPr/>
        </p:nvSpPr>
        <p:spPr bwMode="auto">
          <a:xfrm>
            <a:off x="2293157" y="2025574"/>
            <a:ext cx="8321040" cy="0"/>
          </a:xfrm>
          <a:prstGeom prst="line">
            <a:avLst/>
          </a:prstGeom>
          <a:noFill/>
          <a:ln w="12700">
            <a:solidFill>
              <a:schemeClr val="tx1"/>
            </a:solidFill>
            <a:prstDash val="dash"/>
            <a:round/>
            <a:headEnd/>
            <a:tailEnd/>
          </a:ln>
        </p:spPr>
        <p:txBody>
          <a:bodyPr>
            <a:spAutoFit/>
          </a:bodyPr>
          <a:lstStyle/>
          <a:p>
            <a:endParaRPr lang="en-US">
              <a:latin typeface="Arial Narrow" panose="020B0606020202030204" pitchFamily="34" charset="0"/>
            </a:endParaRPr>
          </a:p>
        </p:txBody>
      </p:sp>
      <p:sp>
        <p:nvSpPr>
          <p:cNvPr id="72721" name="Text Box 24"/>
          <p:cNvSpPr txBox="1">
            <a:spLocks noChangeArrowheads="1"/>
          </p:cNvSpPr>
          <p:nvPr/>
        </p:nvSpPr>
        <p:spPr bwMode="auto">
          <a:xfrm>
            <a:off x="7298850" y="2068436"/>
            <a:ext cx="3352800" cy="738664"/>
          </a:xfrm>
          <a:prstGeom prst="rect">
            <a:avLst/>
          </a:prstGeom>
          <a:noFill/>
          <a:ln w="12700">
            <a:noFill/>
            <a:miter lim="800000"/>
            <a:headEnd/>
            <a:tailEnd/>
          </a:ln>
        </p:spPr>
        <p:txBody>
          <a:bodyPr lIns="0" tIns="0" rIns="0" bIns="0">
            <a:spAutoFit/>
          </a:bodyPr>
          <a:lstStyle/>
          <a:p>
            <a:pPr>
              <a:spcBef>
                <a:spcPct val="40000"/>
              </a:spcBef>
              <a:buClr>
                <a:schemeClr val="tx2"/>
              </a:buClr>
              <a:buSzPct val="70000"/>
              <a:buFont typeface="Monotype Sorts"/>
              <a:buNone/>
            </a:pPr>
            <a:r>
              <a:rPr lang="en-US" sz="1600" dirty="0">
                <a:latin typeface="Arial Narrow" panose="020B0606020202030204" pitchFamily="34" charset="0"/>
              </a:rPr>
              <a:t>No barriers for internal trade, free movement of labor, harmonized tax rates, common monetary and fiscal policy: EU (partial)</a:t>
            </a:r>
          </a:p>
        </p:txBody>
      </p:sp>
      <p:sp>
        <p:nvSpPr>
          <p:cNvPr id="74771" name="Text Box 26"/>
          <p:cNvSpPr txBox="1">
            <a:spLocks noChangeArrowheads="1"/>
          </p:cNvSpPr>
          <p:nvPr/>
        </p:nvSpPr>
        <p:spPr bwMode="auto">
          <a:xfrm>
            <a:off x="5225015" y="2188217"/>
            <a:ext cx="990600" cy="584775"/>
          </a:xfrm>
          <a:prstGeom prst="rect">
            <a:avLst/>
          </a:prstGeom>
          <a:noFill/>
          <a:ln w="12700">
            <a:noFill/>
            <a:miter lim="800000"/>
            <a:headEnd/>
            <a:tailEnd/>
          </a:ln>
        </p:spPr>
        <p:txBody>
          <a:bodyPr>
            <a:spAutoFit/>
          </a:bodyPr>
          <a:lstStyle/>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Economic </a:t>
            </a:r>
          </a:p>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Union</a:t>
            </a:r>
          </a:p>
        </p:txBody>
      </p:sp>
      <p:sp>
        <p:nvSpPr>
          <p:cNvPr id="72724" name="Text Box 28"/>
          <p:cNvSpPr txBox="1">
            <a:spLocks noChangeArrowheads="1"/>
          </p:cNvSpPr>
          <p:nvPr/>
        </p:nvSpPr>
        <p:spPr bwMode="auto">
          <a:xfrm>
            <a:off x="7298850" y="1306437"/>
            <a:ext cx="2895600" cy="246221"/>
          </a:xfrm>
          <a:prstGeom prst="rect">
            <a:avLst/>
          </a:prstGeom>
          <a:noFill/>
          <a:ln w="12700">
            <a:noFill/>
            <a:miter lim="800000"/>
            <a:headEnd/>
            <a:tailEnd/>
          </a:ln>
        </p:spPr>
        <p:txBody>
          <a:bodyPr lIns="0" tIns="0" rIns="0" bIns="0">
            <a:spAutoFit/>
          </a:bodyPr>
          <a:lstStyle/>
          <a:p>
            <a:pPr>
              <a:spcBef>
                <a:spcPct val="40000"/>
              </a:spcBef>
              <a:buClr>
                <a:schemeClr val="tx2"/>
              </a:buClr>
              <a:buSzPct val="70000"/>
              <a:buFont typeface="Monotype Sorts"/>
              <a:buNone/>
            </a:pPr>
            <a:r>
              <a:rPr lang="en-US" sz="1600" dirty="0">
                <a:latin typeface="Arial Narrow" panose="020B0606020202030204" pitchFamily="34" charset="0"/>
              </a:rPr>
              <a:t>Common government</a:t>
            </a:r>
          </a:p>
        </p:txBody>
      </p:sp>
      <p:sp>
        <p:nvSpPr>
          <p:cNvPr id="72727" name="Text Box 6"/>
          <p:cNvSpPr txBox="1">
            <a:spLocks noChangeArrowheads="1"/>
          </p:cNvSpPr>
          <p:nvPr/>
        </p:nvSpPr>
        <p:spPr bwMode="auto">
          <a:xfrm rot="-5420041">
            <a:off x="949270" y="3306423"/>
            <a:ext cx="1747273"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dirty="0">
                <a:latin typeface="Arial Narrow" panose="020B0606020202030204" pitchFamily="34" charset="0"/>
              </a:rPr>
              <a:t>Level of integration</a:t>
            </a:r>
          </a:p>
        </p:txBody>
      </p:sp>
      <p:sp>
        <p:nvSpPr>
          <p:cNvPr id="72728" name="Text Box 31"/>
          <p:cNvSpPr txBox="1">
            <a:spLocks noChangeArrowheads="1"/>
          </p:cNvSpPr>
          <p:nvPr/>
        </p:nvSpPr>
        <p:spPr bwMode="auto">
          <a:xfrm>
            <a:off x="4230663" y="5892218"/>
            <a:ext cx="1021113"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dirty="0">
                <a:latin typeface="Arial Narrow" panose="020B0606020202030204" pitchFamily="34" charset="0"/>
              </a:rPr>
              <a:t>Complexity</a:t>
            </a:r>
          </a:p>
        </p:txBody>
      </p:sp>
      <p:sp>
        <p:nvSpPr>
          <p:cNvPr id="32" name="Text Box 31"/>
          <p:cNvSpPr txBox="1">
            <a:spLocks noChangeArrowheads="1"/>
          </p:cNvSpPr>
          <p:nvPr/>
        </p:nvSpPr>
        <p:spPr bwMode="auto">
          <a:xfrm>
            <a:off x="2585315" y="5879434"/>
            <a:ext cx="378309"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i="1" dirty="0">
                <a:latin typeface="Arial Narrow" panose="020B0606020202030204" pitchFamily="34" charset="0"/>
              </a:rPr>
              <a:t>Low</a:t>
            </a:r>
          </a:p>
        </p:txBody>
      </p:sp>
      <p:sp>
        <p:nvSpPr>
          <p:cNvPr id="33" name="Text Box 31"/>
          <p:cNvSpPr txBox="1">
            <a:spLocks noChangeArrowheads="1"/>
          </p:cNvSpPr>
          <p:nvPr/>
        </p:nvSpPr>
        <p:spPr bwMode="auto">
          <a:xfrm>
            <a:off x="6506537" y="5879434"/>
            <a:ext cx="419987"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i="1" dirty="0">
                <a:latin typeface="Arial Narrow" panose="020B0606020202030204" pitchFamily="34" charset="0"/>
              </a:rPr>
              <a:t>High</a:t>
            </a:r>
          </a:p>
        </p:txBody>
      </p:sp>
      <p:sp>
        <p:nvSpPr>
          <p:cNvPr id="34" name="Text Box 31"/>
          <p:cNvSpPr txBox="1">
            <a:spLocks noChangeArrowheads="1"/>
          </p:cNvSpPr>
          <p:nvPr/>
        </p:nvSpPr>
        <p:spPr bwMode="auto">
          <a:xfrm>
            <a:off x="1625130" y="1422837"/>
            <a:ext cx="419987"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i="1" dirty="0">
                <a:latin typeface="Arial Narrow" panose="020B0606020202030204" pitchFamily="34" charset="0"/>
              </a:rPr>
              <a:t>High</a:t>
            </a:r>
          </a:p>
        </p:txBody>
      </p:sp>
      <p:sp>
        <p:nvSpPr>
          <p:cNvPr id="35" name="Text Box 31"/>
          <p:cNvSpPr txBox="1">
            <a:spLocks noChangeArrowheads="1"/>
          </p:cNvSpPr>
          <p:nvPr/>
        </p:nvSpPr>
        <p:spPr bwMode="auto">
          <a:xfrm>
            <a:off x="1637369" y="5078125"/>
            <a:ext cx="378309" cy="276999"/>
          </a:xfrm>
          <a:prstGeom prst="rect">
            <a:avLst/>
          </a:prstGeom>
          <a:noFill/>
          <a:ln w="12700">
            <a:noFill/>
            <a:miter lim="800000"/>
            <a:headEnd/>
            <a:tailEnd/>
          </a:ln>
        </p:spPr>
        <p:txBody>
          <a:bodyPr wrap="none" lIns="0" tIns="0" rIns="0" bIns="0">
            <a:spAutoFit/>
          </a:bodyPr>
          <a:lstStyle/>
          <a:p>
            <a:pPr>
              <a:spcBef>
                <a:spcPct val="50000"/>
              </a:spcBef>
              <a:buClr>
                <a:schemeClr val="tx2"/>
              </a:buClr>
              <a:buSzPct val="70000"/>
              <a:buFont typeface="Monotype Sorts"/>
              <a:buNone/>
            </a:pPr>
            <a:r>
              <a:rPr lang="en-US" b="1" i="1" dirty="0">
                <a:latin typeface="Arial Narrow" panose="020B0606020202030204" pitchFamily="34" charset="0"/>
              </a:rPr>
              <a:t>Low</a:t>
            </a:r>
          </a:p>
        </p:txBody>
      </p:sp>
      <p:sp>
        <p:nvSpPr>
          <p:cNvPr id="74774" name="Text Box 30"/>
          <p:cNvSpPr txBox="1">
            <a:spLocks noChangeArrowheads="1"/>
          </p:cNvSpPr>
          <p:nvPr/>
        </p:nvSpPr>
        <p:spPr bwMode="auto">
          <a:xfrm>
            <a:off x="6244063" y="1290517"/>
            <a:ext cx="914400" cy="584775"/>
          </a:xfrm>
          <a:prstGeom prst="rect">
            <a:avLst/>
          </a:prstGeom>
          <a:noFill/>
          <a:ln w="12700">
            <a:noFill/>
            <a:miter lim="800000"/>
            <a:headEnd/>
            <a:tailEnd/>
          </a:ln>
        </p:spPr>
        <p:txBody>
          <a:bodyPr>
            <a:spAutoFit/>
          </a:bodyPr>
          <a:lstStyle/>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Political</a:t>
            </a:r>
          </a:p>
          <a:p>
            <a:pPr algn="ctr">
              <a:buClr>
                <a:schemeClr val="tx2"/>
              </a:buClr>
              <a:buSzPct val="70000"/>
              <a:buFont typeface="Monotype Sorts" pitchFamily="2" charset="2"/>
              <a:buNone/>
              <a:defRPr/>
            </a:pPr>
            <a:r>
              <a:rPr lang="en-US" sz="1600" b="1" dirty="0">
                <a:solidFill>
                  <a:schemeClr val="bg1"/>
                </a:solidFill>
                <a:latin typeface="Arial Narrow" panose="020B0606020202030204" pitchFamily="34" charset="0"/>
              </a:rPr>
              <a:t>Union</a:t>
            </a:r>
          </a:p>
        </p:txBody>
      </p:sp>
      <p:cxnSp>
        <p:nvCxnSpPr>
          <p:cNvPr id="4" name="Straight Connector 3">
            <a:extLst>
              <a:ext uri="{FF2B5EF4-FFF2-40B4-BE49-F238E27FC236}">
                <a16:creationId xmlns:a16="http://schemas.microsoft.com/office/drawing/2014/main" id="{B009820D-56FD-40DF-A70F-59A23866EAD1}"/>
              </a:ext>
            </a:extLst>
          </p:cNvPr>
          <p:cNvCxnSpPr/>
          <p:nvPr/>
        </p:nvCxnSpPr>
        <p:spPr>
          <a:xfrm>
            <a:off x="2466903" y="5515508"/>
            <a:ext cx="640080" cy="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42BB3B06-F0D9-403A-A0FF-E8D1DCB1C86C}"/>
              </a:ext>
            </a:extLst>
          </p:cNvPr>
          <p:cNvCxnSpPr/>
          <p:nvPr/>
        </p:nvCxnSpPr>
        <p:spPr>
          <a:xfrm>
            <a:off x="3448184" y="4626888"/>
            <a:ext cx="640080" cy="0"/>
          </a:xfrm>
          <a:prstGeom prst="line">
            <a:avLst/>
          </a:prstGeom>
          <a:ln w="508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168A389-E902-4A29-9382-E819C1E5596F}"/>
              </a:ext>
            </a:extLst>
          </p:cNvPr>
          <p:cNvCxnSpPr/>
          <p:nvPr/>
        </p:nvCxnSpPr>
        <p:spPr>
          <a:xfrm>
            <a:off x="4422887" y="3720163"/>
            <a:ext cx="640080"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8E42F4D-226B-4CC6-ABBE-A8B554C6112F}"/>
              </a:ext>
            </a:extLst>
          </p:cNvPr>
          <p:cNvCxnSpPr/>
          <p:nvPr/>
        </p:nvCxnSpPr>
        <p:spPr>
          <a:xfrm>
            <a:off x="5410746" y="2807100"/>
            <a:ext cx="640080" cy="0"/>
          </a:xfrm>
          <a:prstGeom prst="line">
            <a:avLst/>
          </a:prstGeom>
          <a:ln w="508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4FDFE-0C02-42C8-AE90-8E7CCC229AED}"/>
              </a:ext>
            </a:extLst>
          </p:cNvPr>
          <p:cNvCxnSpPr/>
          <p:nvPr/>
        </p:nvCxnSpPr>
        <p:spPr>
          <a:xfrm>
            <a:off x="6398605" y="1881077"/>
            <a:ext cx="640080" cy="0"/>
          </a:xfrm>
          <a:prstGeom prst="line">
            <a:avLst/>
          </a:prstGeom>
          <a:ln w="508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F07E7A2-0BF7-473A-925E-BE3C4670947D}"/>
              </a:ext>
            </a:extLst>
          </p:cNvPr>
          <p:cNvCxnSpPr/>
          <p:nvPr/>
        </p:nvCxnSpPr>
        <p:spPr>
          <a:xfrm>
            <a:off x="2466903" y="4917576"/>
            <a:ext cx="640080" cy="0"/>
          </a:xfrm>
          <a:prstGeom prst="line">
            <a:avLst/>
          </a:prstGeom>
          <a:ln w="50800">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1E78B6CD-B9F0-4548-82CC-BF02CE7B6133}"/>
              </a:ext>
            </a:extLst>
          </p:cNvPr>
          <p:cNvCxnSpPr/>
          <p:nvPr/>
        </p:nvCxnSpPr>
        <p:spPr>
          <a:xfrm>
            <a:off x="3448184" y="4018492"/>
            <a:ext cx="640080" cy="0"/>
          </a:xfrm>
          <a:prstGeom prst="line">
            <a:avLst/>
          </a:prstGeom>
          <a:ln w="508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0E340134-55D7-49FC-8196-C8947A6F90F1}"/>
              </a:ext>
            </a:extLst>
          </p:cNvPr>
          <p:cNvCxnSpPr/>
          <p:nvPr/>
        </p:nvCxnSpPr>
        <p:spPr>
          <a:xfrm>
            <a:off x="4422887" y="3113372"/>
            <a:ext cx="640080" cy="0"/>
          </a:xfrm>
          <a:prstGeom prst="line">
            <a:avLst/>
          </a:prstGeom>
          <a:ln w="508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EBB82275-1010-4F3E-A8E0-47AD993B87D4}"/>
              </a:ext>
            </a:extLst>
          </p:cNvPr>
          <p:cNvCxnSpPr/>
          <p:nvPr/>
        </p:nvCxnSpPr>
        <p:spPr>
          <a:xfrm>
            <a:off x="5410746" y="2168483"/>
            <a:ext cx="640080" cy="0"/>
          </a:xfrm>
          <a:prstGeom prst="line">
            <a:avLst/>
          </a:prstGeom>
          <a:ln w="508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7181E25-029A-4283-8D4A-B478A0EDE29A}"/>
              </a:ext>
            </a:extLst>
          </p:cNvPr>
          <p:cNvCxnSpPr/>
          <p:nvPr/>
        </p:nvCxnSpPr>
        <p:spPr>
          <a:xfrm>
            <a:off x="6398605" y="1290517"/>
            <a:ext cx="640080" cy="0"/>
          </a:xfrm>
          <a:prstGeom prst="line">
            <a:avLst/>
          </a:prstGeom>
          <a:ln w="50800">
            <a:solidFill>
              <a:schemeClr val="accent5">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948518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Geographical Growth of a Multinational Corporation</a:t>
            </a:r>
          </a:p>
        </p:txBody>
      </p:sp>
      <p:sp>
        <p:nvSpPr>
          <p:cNvPr id="141"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7524" name="Oval 5"/>
          <p:cNvSpPr>
            <a:spLocks noChangeArrowheads="1"/>
          </p:cNvSpPr>
          <p:nvPr/>
        </p:nvSpPr>
        <p:spPr bwMode="auto">
          <a:xfrm>
            <a:off x="3211513" y="1017588"/>
            <a:ext cx="2578100" cy="2578100"/>
          </a:xfrm>
          <a:prstGeom prst="ellipse">
            <a:avLst/>
          </a:prstGeom>
          <a:solidFill>
            <a:schemeClr val="bg2">
              <a:lumMod val="90000"/>
              <a:alpha val="70000"/>
            </a:schemeClr>
          </a:solidFill>
          <a:ln w="19050">
            <a:solidFill>
              <a:schemeClr val="bg2">
                <a:lumMod val="50000"/>
              </a:schemeClr>
            </a:solidFill>
            <a:round/>
            <a:headEnd/>
            <a:tailEnd/>
          </a:ln>
        </p:spPr>
        <p:txBody>
          <a:bodyPr wrap="none" anchor="ctr"/>
          <a:lstStyle/>
          <a:p>
            <a:endParaRPr lang="en-US">
              <a:latin typeface="Arial Narrow" panose="020B0606020202030204" pitchFamily="34" charset="0"/>
            </a:endParaRPr>
          </a:p>
        </p:txBody>
      </p:sp>
      <p:sp>
        <p:nvSpPr>
          <p:cNvPr id="107525" name="Line 6"/>
          <p:cNvSpPr>
            <a:spLocks noChangeShapeType="1"/>
          </p:cNvSpPr>
          <p:nvPr/>
        </p:nvSpPr>
        <p:spPr bwMode="auto">
          <a:xfrm>
            <a:off x="4500563" y="1011239"/>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26" name="Line 7"/>
          <p:cNvSpPr>
            <a:spLocks noChangeShapeType="1"/>
          </p:cNvSpPr>
          <p:nvPr/>
        </p:nvSpPr>
        <p:spPr bwMode="auto">
          <a:xfrm flipH="1">
            <a:off x="3205164" y="230663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27" name="Line 8"/>
          <p:cNvSpPr>
            <a:spLocks noChangeShapeType="1"/>
          </p:cNvSpPr>
          <p:nvPr/>
        </p:nvSpPr>
        <p:spPr bwMode="auto">
          <a:xfrm>
            <a:off x="4500563" y="3103564"/>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28" name="Line 9"/>
          <p:cNvSpPr>
            <a:spLocks noChangeShapeType="1"/>
          </p:cNvSpPr>
          <p:nvPr/>
        </p:nvSpPr>
        <p:spPr bwMode="auto">
          <a:xfrm flipH="1">
            <a:off x="5297489" y="230663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29" name="Oval 10"/>
          <p:cNvSpPr>
            <a:spLocks noChangeArrowheads="1"/>
          </p:cNvSpPr>
          <p:nvPr/>
        </p:nvSpPr>
        <p:spPr bwMode="auto">
          <a:xfrm>
            <a:off x="3660776" y="1466851"/>
            <a:ext cx="1679575" cy="1679575"/>
          </a:xfrm>
          <a:prstGeom prst="ellipse">
            <a:avLst/>
          </a:prstGeom>
          <a:solidFill>
            <a:schemeClr val="accent3">
              <a:lumMod val="60000"/>
              <a:lumOff val="40000"/>
            </a:schemeClr>
          </a:solidFill>
          <a:ln w="38100">
            <a:solidFill>
              <a:schemeClr val="bg1">
                <a:lumMod val="50000"/>
              </a:schemeClr>
            </a:solidFill>
            <a:round/>
            <a:headEnd/>
            <a:tailEnd/>
          </a:ln>
        </p:spPr>
        <p:txBody>
          <a:bodyPr wrap="none" anchor="ctr"/>
          <a:lstStyle/>
          <a:p>
            <a:endParaRPr lang="en-US">
              <a:latin typeface="Arial Narrow" panose="020B0606020202030204" pitchFamily="34" charset="0"/>
            </a:endParaRPr>
          </a:p>
        </p:txBody>
      </p:sp>
      <p:sp>
        <p:nvSpPr>
          <p:cNvPr id="107530" name="Oval 11"/>
          <p:cNvSpPr>
            <a:spLocks noChangeArrowheads="1"/>
          </p:cNvSpPr>
          <p:nvPr/>
        </p:nvSpPr>
        <p:spPr bwMode="auto">
          <a:xfrm>
            <a:off x="4057651" y="1863726"/>
            <a:ext cx="885825" cy="885825"/>
          </a:xfrm>
          <a:prstGeom prst="ellipse">
            <a:avLst/>
          </a:prstGeom>
          <a:solidFill>
            <a:schemeClr val="accent4">
              <a:lumMod val="60000"/>
              <a:lumOff val="40000"/>
            </a:schemeClr>
          </a:solidFill>
          <a:ln w="12700">
            <a:solidFill>
              <a:srgbClr val="C0C0C0"/>
            </a:solidFill>
            <a:round/>
            <a:headEnd/>
            <a:tailEnd/>
          </a:ln>
        </p:spPr>
        <p:txBody>
          <a:bodyPr wrap="none" anchor="ctr"/>
          <a:lstStyle/>
          <a:p>
            <a:endParaRPr lang="en-US">
              <a:latin typeface="Arial Narrow" panose="020B0606020202030204" pitchFamily="34" charset="0"/>
            </a:endParaRPr>
          </a:p>
        </p:txBody>
      </p:sp>
      <p:sp>
        <p:nvSpPr>
          <p:cNvPr id="107531" name="Arc 12"/>
          <p:cNvSpPr>
            <a:spLocks/>
          </p:cNvSpPr>
          <p:nvPr/>
        </p:nvSpPr>
        <p:spPr bwMode="auto">
          <a:xfrm>
            <a:off x="3587750" y="1393825"/>
            <a:ext cx="838200" cy="8382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6"/>
                  <a:pt x="9645" y="22"/>
                  <a:pt x="21559" y="0"/>
                </a:cubicBezTo>
              </a:path>
              <a:path w="21600" h="21600" stroke="0" extrusionOk="0">
                <a:moveTo>
                  <a:pt x="0" y="21600"/>
                </a:moveTo>
                <a:cubicBezTo>
                  <a:pt x="0" y="9686"/>
                  <a:pt x="9645" y="22"/>
                  <a:pt x="21559" y="0"/>
                </a:cubicBezTo>
                <a:lnTo>
                  <a:pt x="21600" y="21600"/>
                </a:lnTo>
                <a:close/>
              </a:path>
            </a:pathLst>
          </a:custGeom>
          <a:noFill/>
          <a:ln w="25400">
            <a:solidFill>
              <a:schemeClr val="tx1"/>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7532" name="Rectangle 13"/>
          <p:cNvSpPr>
            <a:spLocks noChangeArrowheads="1"/>
          </p:cNvSpPr>
          <p:nvPr/>
        </p:nvSpPr>
        <p:spPr bwMode="auto">
          <a:xfrm>
            <a:off x="4148703" y="2374186"/>
            <a:ext cx="807913" cy="308419"/>
          </a:xfrm>
          <a:prstGeom prst="rect">
            <a:avLst/>
          </a:prstGeom>
          <a:noFill/>
          <a:ln w="9525">
            <a:noFill/>
            <a:miter lim="800000"/>
            <a:headEnd/>
            <a:tailEnd/>
          </a:ln>
        </p:spPr>
        <p:txBody>
          <a:bodyPr wrap="none" lIns="92075" tIns="46038" rIns="92075" bIns="46038">
            <a:spAutoFit/>
          </a:bodyPr>
          <a:lstStyle/>
          <a:p>
            <a:pPr defTabSz="762000"/>
            <a:r>
              <a:rPr lang="en-US" sz="1400" b="1" dirty="0">
                <a:latin typeface="Arial Narrow" panose="020B0606020202030204" pitchFamily="34" charset="0"/>
              </a:rPr>
              <a:t>Regional</a:t>
            </a:r>
          </a:p>
        </p:txBody>
      </p:sp>
      <p:sp>
        <p:nvSpPr>
          <p:cNvPr id="107533" name="Rectangle 14"/>
          <p:cNvSpPr>
            <a:spLocks noChangeArrowheads="1"/>
          </p:cNvSpPr>
          <p:nvPr/>
        </p:nvSpPr>
        <p:spPr bwMode="auto">
          <a:xfrm>
            <a:off x="4171573" y="2773047"/>
            <a:ext cx="767839" cy="308419"/>
          </a:xfrm>
          <a:prstGeom prst="rect">
            <a:avLst/>
          </a:prstGeom>
          <a:noFill/>
          <a:ln w="9525">
            <a:noFill/>
            <a:miter lim="800000"/>
            <a:headEnd/>
            <a:tailEnd/>
          </a:ln>
        </p:spPr>
        <p:txBody>
          <a:bodyPr wrap="none" lIns="92075" tIns="46038" rIns="92075" bIns="46038">
            <a:spAutoFit/>
          </a:bodyPr>
          <a:lstStyle/>
          <a:p>
            <a:pPr defTabSz="762000"/>
            <a:r>
              <a:rPr lang="en-US" sz="1400" b="1" dirty="0">
                <a:latin typeface="Arial Narrow" panose="020B0606020202030204" pitchFamily="34" charset="0"/>
              </a:rPr>
              <a:t>National</a:t>
            </a:r>
          </a:p>
        </p:txBody>
      </p:sp>
      <p:sp>
        <p:nvSpPr>
          <p:cNvPr id="107534" name="Rectangle 15"/>
          <p:cNvSpPr>
            <a:spLocks noChangeArrowheads="1"/>
          </p:cNvSpPr>
          <p:nvPr/>
        </p:nvSpPr>
        <p:spPr bwMode="auto">
          <a:xfrm>
            <a:off x="4014852" y="3162429"/>
            <a:ext cx="1072409" cy="308419"/>
          </a:xfrm>
          <a:prstGeom prst="rect">
            <a:avLst/>
          </a:prstGeom>
          <a:noFill/>
          <a:ln w="9525">
            <a:noFill/>
            <a:miter lim="800000"/>
            <a:headEnd/>
            <a:tailEnd/>
          </a:ln>
        </p:spPr>
        <p:txBody>
          <a:bodyPr wrap="none" lIns="92075" tIns="46038" rIns="92075" bIns="46038">
            <a:spAutoFit/>
          </a:bodyPr>
          <a:lstStyle/>
          <a:p>
            <a:pPr defTabSz="762000"/>
            <a:r>
              <a:rPr lang="en-US" sz="1400" b="1" dirty="0">
                <a:latin typeface="Arial Narrow" panose="020B0606020202030204" pitchFamily="34" charset="0"/>
              </a:rPr>
              <a:t>International</a:t>
            </a:r>
          </a:p>
        </p:txBody>
      </p:sp>
      <p:sp>
        <p:nvSpPr>
          <p:cNvPr id="107535" name="Rectangle 16"/>
          <p:cNvSpPr>
            <a:spLocks noChangeArrowheads="1"/>
          </p:cNvSpPr>
          <p:nvPr/>
        </p:nvSpPr>
        <p:spPr bwMode="auto">
          <a:xfrm rot="-2700000">
            <a:off x="3449159" y="1372967"/>
            <a:ext cx="545470" cy="308419"/>
          </a:xfrm>
          <a:prstGeom prst="rect">
            <a:avLst/>
          </a:prstGeom>
          <a:noFill/>
          <a:ln w="9525">
            <a:noFill/>
            <a:miter lim="800000"/>
            <a:headEnd/>
            <a:tailEnd/>
          </a:ln>
        </p:spPr>
        <p:txBody>
          <a:bodyPr wrap="none" lIns="92075" tIns="46038" rIns="92075" bIns="46038">
            <a:spAutoFit/>
          </a:bodyPr>
          <a:lstStyle/>
          <a:p>
            <a:pPr defTabSz="762000"/>
            <a:r>
              <a:rPr lang="en-US" sz="1400" b="1">
                <a:latin typeface="Arial Narrow" panose="020B0606020202030204" pitchFamily="34" charset="0"/>
              </a:rPr>
              <a:t>Tariff</a:t>
            </a:r>
          </a:p>
        </p:txBody>
      </p:sp>
      <p:sp>
        <p:nvSpPr>
          <p:cNvPr id="107536" name="Rectangle 17"/>
          <p:cNvSpPr>
            <a:spLocks noChangeArrowheads="1"/>
          </p:cNvSpPr>
          <p:nvPr/>
        </p:nvSpPr>
        <p:spPr bwMode="auto">
          <a:xfrm rot="5400000">
            <a:off x="1507807" y="2114233"/>
            <a:ext cx="2743200" cy="365760"/>
          </a:xfrm>
          <a:prstGeom prst="rect">
            <a:avLst/>
          </a:prstGeom>
          <a:solidFill>
            <a:srgbClr val="5F5F5F"/>
          </a:solidFill>
          <a:ln w="9525">
            <a:noFill/>
            <a:miter lim="800000"/>
            <a:headEnd/>
            <a:tailEnd/>
          </a:ln>
        </p:spPr>
        <p:txBody>
          <a:bodyPr wrap="none" lIns="92075" tIns="46038" rIns="92075" bIns="46038" anchor="ctr"/>
          <a:lstStyle/>
          <a:p>
            <a:pPr algn="ctr" defTabSz="762000">
              <a:lnSpc>
                <a:spcPct val="90000"/>
              </a:lnSpc>
            </a:pPr>
            <a:r>
              <a:rPr lang="en-US" sz="1600" b="1" dirty="0">
                <a:solidFill>
                  <a:schemeClr val="bg1"/>
                </a:solidFill>
                <a:latin typeface="Arial Narrow" panose="020B0606020202030204" pitchFamily="34" charset="0"/>
              </a:rPr>
              <a:t>Basic Enterprise</a:t>
            </a:r>
          </a:p>
        </p:txBody>
      </p:sp>
      <p:sp>
        <p:nvSpPr>
          <p:cNvPr id="107537" name="Oval 18"/>
          <p:cNvSpPr>
            <a:spLocks noChangeArrowheads="1"/>
          </p:cNvSpPr>
          <p:nvPr/>
        </p:nvSpPr>
        <p:spPr bwMode="auto">
          <a:xfrm>
            <a:off x="6405563" y="1011238"/>
            <a:ext cx="2578100" cy="2578100"/>
          </a:xfrm>
          <a:prstGeom prst="ellipse">
            <a:avLst/>
          </a:prstGeom>
          <a:solidFill>
            <a:schemeClr val="bg2">
              <a:lumMod val="90000"/>
              <a:alpha val="70000"/>
            </a:schemeClr>
          </a:solidFill>
          <a:ln w="19050">
            <a:solidFill>
              <a:schemeClr val="bg2">
                <a:lumMod val="50000"/>
              </a:schemeClr>
            </a:solidFill>
            <a:round/>
            <a:headEnd/>
            <a:tailEnd/>
          </a:ln>
        </p:spPr>
        <p:txBody>
          <a:bodyPr wrap="none" anchor="ctr"/>
          <a:lstStyle/>
          <a:p>
            <a:endParaRPr lang="en-US">
              <a:latin typeface="Arial Narrow" panose="020B0606020202030204" pitchFamily="34" charset="0"/>
            </a:endParaRPr>
          </a:p>
        </p:txBody>
      </p:sp>
      <p:sp>
        <p:nvSpPr>
          <p:cNvPr id="107538" name="Line 19"/>
          <p:cNvSpPr>
            <a:spLocks noChangeShapeType="1"/>
          </p:cNvSpPr>
          <p:nvPr/>
        </p:nvSpPr>
        <p:spPr bwMode="auto">
          <a:xfrm>
            <a:off x="7700963" y="1011239"/>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39" name="Line 20"/>
          <p:cNvSpPr>
            <a:spLocks noChangeShapeType="1"/>
          </p:cNvSpPr>
          <p:nvPr/>
        </p:nvSpPr>
        <p:spPr bwMode="auto">
          <a:xfrm flipH="1">
            <a:off x="6405564" y="230663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0" name="Line 21"/>
          <p:cNvSpPr>
            <a:spLocks noChangeShapeType="1"/>
          </p:cNvSpPr>
          <p:nvPr/>
        </p:nvSpPr>
        <p:spPr bwMode="auto">
          <a:xfrm>
            <a:off x="7700963" y="3103564"/>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1" name="Line 22"/>
          <p:cNvSpPr>
            <a:spLocks noChangeShapeType="1"/>
          </p:cNvSpPr>
          <p:nvPr/>
        </p:nvSpPr>
        <p:spPr bwMode="auto">
          <a:xfrm flipH="1">
            <a:off x="8497889" y="230663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2" name="Oval 23"/>
          <p:cNvSpPr>
            <a:spLocks noChangeArrowheads="1"/>
          </p:cNvSpPr>
          <p:nvPr/>
        </p:nvSpPr>
        <p:spPr bwMode="auto">
          <a:xfrm>
            <a:off x="6861176" y="1466851"/>
            <a:ext cx="1679575" cy="1679575"/>
          </a:xfrm>
          <a:prstGeom prst="ellipse">
            <a:avLst/>
          </a:prstGeom>
          <a:solidFill>
            <a:schemeClr val="accent3">
              <a:lumMod val="60000"/>
              <a:lumOff val="40000"/>
            </a:schemeClr>
          </a:solidFill>
          <a:ln w="38100">
            <a:solidFill>
              <a:schemeClr val="bg1">
                <a:lumMod val="50000"/>
              </a:schemeClr>
            </a:solidFill>
            <a:round/>
            <a:headEnd/>
            <a:tailEnd/>
          </a:ln>
        </p:spPr>
        <p:txBody>
          <a:bodyPr wrap="none" anchor="ctr"/>
          <a:lstStyle/>
          <a:p>
            <a:endParaRPr lang="en-US">
              <a:latin typeface="Arial Narrow" panose="020B0606020202030204" pitchFamily="34" charset="0"/>
            </a:endParaRPr>
          </a:p>
        </p:txBody>
      </p:sp>
      <p:sp>
        <p:nvSpPr>
          <p:cNvPr id="107543" name="Oval 24"/>
          <p:cNvSpPr>
            <a:spLocks noChangeArrowheads="1"/>
          </p:cNvSpPr>
          <p:nvPr/>
        </p:nvSpPr>
        <p:spPr bwMode="auto">
          <a:xfrm>
            <a:off x="7258051" y="1863726"/>
            <a:ext cx="885825" cy="885825"/>
          </a:xfrm>
          <a:prstGeom prst="ellipse">
            <a:avLst/>
          </a:prstGeom>
          <a:solidFill>
            <a:schemeClr val="accent4">
              <a:lumMod val="60000"/>
              <a:lumOff val="40000"/>
            </a:schemeClr>
          </a:solidFill>
          <a:ln w="12700">
            <a:solidFill>
              <a:srgbClr val="C0C0C0"/>
            </a:solidFill>
            <a:round/>
            <a:headEnd/>
            <a:tailEnd/>
          </a:ln>
        </p:spPr>
        <p:txBody>
          <a:bodyPr wrap="none" anchor="ctr"/>
          <a:lstStyle/>
          <a:p>
            <a:endParaRPr lang="en-US">
              <a:latin typeface="Arial Narrow" panose="020B0606020202030204" pitchFamily="34" charset="0"/>
            </a:endParaRPr>
          </a:p>
        </p:txBody>
      </p:sp>
      <p:sp>
        <p:nvSpPr>
          <p:cNvPr id="107544" name="Arc 25"/>
          <p:cNvSpPr>
            <a:spLocks/>
          </p:cNvSpPr>
          <p:nvPr/>
        </p:nvSpPr>
        <p:spPr bwMode="auto">
          <a:xfrm>
            <a:off x="6788150" y="1393825"/>
            <a:ext cx="838200" cy="8382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6"/>
                  <a:pt x="9645" y="22"/>
                  <a:pt x="21559" y="0"/>
                </a:cubicBezTo>
              </a:path>
              <a:path w="21600" h="21600" stroke="0" extrusionOk="0">
                <a:moveTo>
                  <a:pt x="0" y="21600"/>
                </a:moveTo>
                <a:cubicBezTo>
                  <a:pt x="0" y="9686"/>
                  <a:pt x="9645" y="22"/>
                  <a:pt x="21559" y="0"/>
                </a:cubicBezTo>
                <a:lnTo>
                  <a:pt x="21600" y="21600"/>
                </a:lnTo>
                <a:close/>
              </a:path>
            </a:pathLst>
          </a:custGeom>
          <a:noFill/>
          <a:ln w="25400">
            <a:solidFill>
              <a:schemeClr val="tx1"/>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7545" name="Rectangle 26"/>
          <p:cNvSpPr>
            <a:spLocks noChangeArrowheads="1"/>
          </p:cNvSpPr>
          <p:nvPr/>
        </p:nvSpPr>
        <p:spPr bwMode="auto">
          <a:xfrm rot="-5400000">
            <a:off x="7960043" y="2130108"/>
            <a:ext cx="2743200" cy="365760"/>
          </a:xfrm>
          <a:prstGeom prst="rect">
            <a:avLst/>
          </a:prstGeom>
          <a:solidFill>
            <a:srgbClr val="5F5F5F"/>
          </a:solidFill>
          <a:ln w="9525">
            <a:noFill/>
            <a:miter lim="800000"/>
            <a:headEnd/>
            <a:tailEnd/>
          </a:ln>
        </p:spPr>
        <p:txBody>
          <a:bodyPr wrap="none" lIns="92075" tIns="46038" rIns="92075" bIns="46038" anchor="ctr"/>
          <a:lstStyle/>
          <a:p>
            <a:pPr algn="ctr" defTabSz="762000"/>
            <a:r>
              <a:rPr lang="en-US" sz="1600" b="1" dirty="0">
                <a:solidFill>
                  <a:schemeClr val="bg1"/>
                </a:solidFill>
                <a:latin typeface="Arial Narrow" panose="020B0606020202030204" pitchFamily="34" charset="0"/>
              </a:rPr>
              <a:t>Penetration of a National Market</a:t>
            </a:r>
          </a:p>
        </p:txBody>
      </p:sp>
      <p:sp>
        <p:nvSpPr>
          <p:cNvPr id="107546" name="Line 28"/>
          <p:cNvSpPr>
            <a:spLocks noChangeShapeType="1"/>
          </p:cNvSpPr>
          <p:nvPr/>
        </p:nvSpPr>
        <p:spPr bwMode="auto">
          <a:xfrm flipH="1" flipV="1">
            <a:off x="7167563" y="2001838"/>
            <a:ext cx="533400" cy="3048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7" name="Line 29"/>
          <p:cNvSpPr>
            <a:spLocks noChangeShapeType="1"/>
          </p:cNvSpPr>
          <p:nvPr/>
        </p:nvSpPr>
        <p:spPr bwMode="auto">
          <a:xfrm flipV="1">
            <a:off x="7700963" y="1925638"/>
            <a:ext cx="457200" cy="3810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8" name="Line 30"/>
          <p:cNvSpPr>
            <a:spLocks noChangeShapeType="1"/>
          </p:cNvSpPr>
          <p:nvPr/>
        </p:nvSpPr>
        <p:spPr bwMode="auto">
          <a:xfrm flipH="1" flipV="1">
            <a:off x="8005763" y="1697038"/>
            <a:ext cx="1524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49" name="Line 31"/>
          <p:cNvSpPr>
            <a:spLocks noChangeShapeType="1"/>
          </p:cNvSpPr>
          <p:nvPr/>
        </p:nvSpPr>
        <p:spPr bwMode="auto">
          <a:xfrm flipH="1">
            <a:off x="7319963" y="2730500"/>
            <a:ext cx="814388" cy="381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50" name="Line 32"/>
          <p:cNvSpPr>
            <a:spLocks noChangeShapeType="1"/>
          </p:cNvSpPr>
          <p:nvPr/>
        </p:nvSpPr>
        <p:spPr bwMode="auto">
          <a:xfrm flipV="1">
            <a:off x="8110539" y="1931988"/>
            <a:ext cx="41273" cy="792162"/>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51" name="Oval 33"/>
          <p:cNvSpPr>
            <a:spLocks noChangeArrowheads="1"/>
          </p:cNvSpPr>
          <p:nvPr/>
        </p:nvSpPr>
        <p:spPr bwMode="auto">
          <a:xfrm>
            <a:off x="8088313" y="18557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52" name="Oval 34"/>
          <p:cNvSpPr>
            <a:spLocks noChangeArrowheads="1"/>
          </p:cNvSpPr>
          <p:nvPr/>
        </p:nvSpPr>
        <p:spPr bwMode="auto">
          <a:xfrm>
            <a:off x="7935913" y="16271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53" name="Oval 35"/>
          <p:cNvSpPr>
            <a:spLocks noChangeArrowheads="1"/>
          </p:cNvSpPr>
          <p:nvPr/>
        </p:nvSpPr>
        <p:spPr bwMode="auto">
          <a:xfrm>
            <a:off x="7097713" y="19319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54" name="Oval 36"/>
          <p:cNvSpPr>
            <a:spLocks noChangeArrowheads="1"/>
          </p:cNvSpPr>
          <p:nvPr/>
        </p:nvSpPr>
        <p:spPr bwMode="auto">
          <a:xfrm>
            <a:off x="7250113" y="26939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55" name="Oval 37"/>
          <p:cNvSpPr>
            <a:spLocks noChangeArrowheads="1"/>
          </p:cNvSpPr>
          <p:nvPr/>
        </p:nvSpPr>
        <p:spPr bwMode="auto">
          <a:xfrm>
            <a:off x="3211513" y="3841750"/>
            <a:ext cx="2578100" cy="2578100"/>
          </a:xfrm>
          <a:prstGeom prst="ellipse">
            <a:avLst/>
          </a:prstGeom>
          <a:solidFill>
            <a:schemeClr val="bg2">
              <a:lumMod val="90000"/>
              <a:alpha val="70000"/>
            </a:schemeClr>
          </a:solidFill>
          <a:ln w="19050">
            <a:solidFill>
              <a:schemeClr val="bg2">
                <a:lumMod val="50000"/>
              </a:schemeClr>
            </a:solidFill>
            <a:round/>
            <a:headEnd/>
            <a:tailEnd/>
          </a:ln>
        </p:spPr>
        <p:txBody>
          <a:bodyPr wrap="none" anchor="ctr"/>
          <a:lstStyle/>
          <a:p>
            <a:endParaRPr lang="en-US">
              <a:latin typeface="Arial Narrow" panose="020B0606020202030204" pitchFamily="34" charset="0"/>
            </a:endParaRPr>
          </a:p>
        </p:txBody>
      </p:sp>
      <p:sp>
        <p:nvSpPr>
          <p:cNvPr id="107556" name="Line 38"/>
          <p:cNvSpPr>
            <a:spLocks noChangeShapeType="1"/>
          </p:cNvSpPr>
          <p:nvPr/>
        </p:nvSpPr>
        <p:spPr bwMode="auto">
          <a:xfrm>
            <a:off x="4500563" y="3835401"/>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57" name="Line 39"/>
          <p:cNvSpPr>
            <a:spLocks noChangeShapeType="1"/>
          </p:cNvSpPr>
          <p:nvPr/>
        </p:nvSpPr>
        <p:spPr bwMode="auto">
          <a:xfrm flipH="1">
            <a:off x="3205164" y="51308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58" name="Line 40"/>
          <p:cNvSpPr>
            <a:spLocks noChangeShapeType="1"/>
          </p:cNvSpPr>
          <p:nvPr/>
        </p:nvSpPr>
        <p:spPr bwMode="auto">
          <a:xfrm>
            <a:off x="4500563" y="5927726"/>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59" name="Line 41"/>
          <p:cNvSpPr>
            <a:spLocks noChangeShapeType="1"/>
          </p:cNvSpPr>
          <p:nvPr/>
        </p:nvSpPr>
        <p:spPr bwMode="auto">
          <a:xfrm flipH="1">
            <a:off x="5297489" y="51308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60" name="Oval 42"/>
          <p:cNvSpPr>
            <a:spLocks noChangeArrowheads="1"/>
          </p:cNvSpPr>
          <p:nvPr/>
        </p:nvSpPr>
        <p:spPr bwMode="auto">
          <a:xfrm>
            <a:off x="3660776" y="4291014"/>
            <a:ext cx="1679575" cy="1679575"/>
          </a:xfrm>
          <a:prstGeom prst="ellipse">
            <a:avLst/>
          </a:prstGeom>
          <a:solidFill>
            <a:schemeClr val="accent3">
              <a:lumMod val="60000"/>
              <a:lumOff val="40000"/>
            </a:schemeClr>
          </a:solidFill>
          <a:ln w="38100">
            <a:solidFill>
              <a:schemeClr val="bg1">
                <a:lumMod val="50000"/>
              </a:schemeClr>
            </a:solidFill>
            <a:round/>
            <a:headEnd/>
            <a:tailEnd/>
          </a:ln>
        </p:spPr>
        <p:txBody>
          <a:bodyPr wrap="none" anchor="ctr"/>
          <a:lstStyle/>
          <a:p>
            <a:endParaRPr lang="en-US">
              <a:latin typeface="Arial Narrow" panose="020B0606020202030204" pitchFamily="34" charset="0"/>
            </a:endParaRPr>
          </a:p>
        </p:txBody>
      </p:sp>
      <p:sp>
        <p:nvSpPr>
          <p:cNvPr id="107561" name="Oval 43"/>
          <p:cNvSpPr>
            <a:spLocks noChangeArrowheads="1"/>
          </p:cNvSpPr>
          <p:nvPr/>
        </p:nvSpPr>
        <p:spPr bwMode="auto">
          <a:xfrm>
            <a:off x="4057651" y="4687889"/>
            <a:ext cx="885825" cy="885825"/>
          </a:xfrm>
          <a:prstGeom prst="ellipse">
            <a:avLst/>
          </a:prstGeom>
          <a:solidFill>
            <a:schemeClr val="accent4">
              <a:lumMod val="60000"/>
              <a:lumOff val="40000"/>
            </a:schemeClr>
          </a:solidFill>
          <a:ln w="12700">
            <a:solidFill>
              <a:srgbClr val="C0C0C0"/>
            </a:solidFill>
            <a:round/>
            <a:headEnd/>
            <a:tailEnd/>
          </a:ln>
        </p:spPr>
        <p:txBody>
          <a:bodyPr wrap="none" anchor="ctr"/>
          <a:lstStyle/>
          <a:p>
            <a:endParaRPr lang="en-US">
              <a:latin typeface="Arial Narrow" panose="020B0606020202030204" pitchFamily="34" charset="0"/>
            </a:endParaRPr>
          </a:p>
        </p:txBody>
      </p:sp>
      <p:sp>
        <p:nvSpPr>
          <p:cNvPr id="107562" name="Arc 44"/>
          <p:cNvSpPr>
            <a:spLocks/>
          </p:cNvSpPr>
          <p:nvPr/>
        </p:nvSpPr>
        <p:spPr bwMode="auto">
          <a:xfrm>
            <a:off x="3587750" y="4217988"/>
            <a:ext cx="838200" cy="8382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6"/>
                  <a:pt x="9645" y="22"/>
                  <a:pt x="21559" y="0"/>
                </a:cubicBezTo>
              </a:path>
              <a:path w="21600" h="21600" stroke="0" extrusionOk="0">
                <a:moveTo>
                  <a:pt x="0" y="21600"/>
                </a:moveTo>
                <a:cubicBezTo>
                  <a:pt x="0" y="9686"/>
                  <a:pt x="9645" y="22"/>
                  <a:pt x="21559" y="0"/>
                </a:cubicBezTo>
                <a:lnTo>
                  <a:pt x="21600" y="21600"/>
                </a:lnTo>
                <a:close/>
              </a:path>
            </a:pathLst>
          </a:custGeom>
          <a:noFill/>
          <a:ln w="25400">
            <a:solidFill>
              <a:schemeClr val="tx1"/>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7563" name="Rectangle 45"/>
          <p:cNvSpPr>
            <a:spLocks noChangeArrowheads="1"/>
          </p:cNvSpPr>
          <p:nvPr/>
        </p:nvSpPr>
        <p:spPr bwMode="auto">
          <a:xfrm rot="5400000">
            <a:off x="1503045" y="4943158"/>
            <a:ext cx="2743200" cy="365760"/>
          </a:xfrm>
          <a:prstGeom prst="rect">
            <a:avLst/>
          </a:prstGeom>
          <a:solidFill>
            <a:srgbClr val="5F5F5F"/>
          </a:solidFill>
          <a:ln w="9525">
            <a:noFill/>
            <a:miter lim="800000"/>
            <a:headEnd/>
            <a:tailEnd/>
          </a:ln>
        </p:spPr>
        <p:txBody>
          <a:bodyPr wrap="none" lIns="92075" tIns="46038" rIns="92075" bIns="46038" anchor="ctr"/>
          <a:lstStyle/>
          <a:p>
            <a:pPr algn="ctr" defTabSz="762000">
              <a:lnSpc>
                <a:spcPct val="110000"/>
              </a:lnSpc>
            </a:pPr>
            <a:r>
              <a:rPr lang="en-US" sz="1600" b="1">
                <a:solidFill>
                  <a:schemeClr val="bg1"/>
                </a:solidFill>
                <a:latin typeface="Arial Narrow" panose="020B0606020202030204" pitchFamily="34" charset="0"/>
              </a:rPr>
              <a:t>Penetration of Foreign Markets</a:t>
            </a:r>
          </a:p>
        </p:txBody>
      </p:sp>
      <p:sp>
        <p:nvSpPr>
          <p:cNvPr id="107564" name="Line 47"/>
          <p:cNvSpPr>
            <a:spLocks noChangeShapeType="1"/>
          </p:cNvSpPr>
          <p:nvPr/>
        </p:nvSpPr>
        <p:spPr bwMode="auto">
          <a:xfrm flipH="1" flipV="1">
            <a:off x="3967163" y="4826000"/>
            <a:ext cx="533400" cy="3048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65" name="Line 48"/>
          <p:cNvSpPr>
            <a:spLocks noChangeShapeType="1"/>
          </p:cNvSpPr>
          <p:nvPr/>
        </p:nvSpPr>
        <p:spPr bwMode="auto">
          <a:xfrm flipV="1">
            <a:off x="4791075" y="4749801"/>
            <a:ext cx="166688" cy="366713"/>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66" name="Line 49"/>
          <p:cNvSpPr>
            <a:spLocks noChangeShapeType="1"/>
          </p:cNvSpPr>
          <p:nvPr/>
        </p:nvSpPr>
        <p:spPr bwMode="auto">
          <a:xfrm flipH="1" flipV="1">
            <a:off x="4805363" y="4521200"/>
            <a:ext cx="1524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68" name="Line 51"/>
          <p:cNvSpPr>
            <a:spLocks noChangeShapeType="1"/>
          </p:cNvSpPr>
          <p:nvPr/>
        </p:nvSpPr>
        <p:spPr bwMode="auto">
          <a:xfrm>
            <a:off x="4119563" y="5588000"/>
            <a:ext cx="685800" cy="61913"/>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69" name="Oval 52"/>
          <p:cNvSpPr>
            <a:spLocks noChangeArrowheads="1"/>
          </p:cNvSpPr>
          <p:nvPr/>
        </p:nvSpPr>
        <p:spPr bwMode="auto">
          <a:xfrm>
            <a:off x="4735513" y="44513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70" name="Oval 53"/>
          <p:cNvSpPr>
            <a:spLocks noChangeArrowheads="1"/>
          </p:cNvSpPr>
          <p:nvPr/>
        </p:nvSpPr>
        <p:spPr bwMode="auto">
          <a:xfrm>
            <a:off x="3897313" y="47561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71" name="Line 55"/>
          <p:cNvSpPr>
            <a:spLocks noChangeShapeType="1"/>
          </p:cNvSpPr>
          <p:nvPr/>
        </p:nvSpPr>
        <p:spPr bwMode="auto">
          <a:xfrm flipV="1">
            <a:off x="4500563" y="4140200"/>
            <a:ext cx="152400" cy="990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2" name="Line 56"/>
          <p:cNvSpPr>
            <a:spLocks noChangeShapeType="1"/>
          </p:cNvSpPr>
          <p:nvPr/>
        </p:nvSpPr>
        <p:spPr bwMode="auto">
          <a:xfrm>
            <a:off x="4652963" y="4140200"/>
            <a:ext cx="381000" cy="762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3" name="Line 57"/>
          <p:cNvSpPr>
            <a:spLocks noChangeShapeType="1"/>
          </p:cNvSpPr>
          <p:nvPr/>
        </p:nvSpPr>
        <p:spPr bwMode="auto">
          <a:xfrm flipV="1">
            <a:off x="4797425" y="5435600"/>
            <a:ext cx="312738" cy="207963"/>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4" name="Line 58"/>
          <p:cNvSpPr>
            <a:spLocks noChangeShapeType="1"/>
          </p:cNvSpPr>
          <p:nvPr/>
        </p:nvSpPr>
        <p:spPr bwMode="auto">
          <a:xfrm flipH="1" flipV="1">
            <a:off x="4119563" y="5588000"/>
            <a:ext cx="2286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5" name="Line 59"/>
          <p:cNvSpPr>
            <a:spLocks noChangeShapeType="1"/>
          </p:cNvSpPr>
          <p:nvPr/>
        </p:nvSpPr>
        <p:spPr bwMode="auto">
          <a:xfrm>
            <a:off x="3890963" y="5435600"/>
            <a:ext cx="228600" cy="1524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6" name="Line 60"/>
          <p:cNvSpPr>
            <a:spLocks noChangeShapeType="1"/>
          </p:cNvSpPr>
          <p:nvPr/>
        </p:nvSpPr>
        <p:spPr bwMode="auto">
          <a:xfrm flipH="1">
            <a:off x="3509963" y="5130800"/>
            <a:ext cx="9906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7" name="Line 61"/>
          <p:cNvSpPr>
            <a:spLocks noChangeShapeType="1"/>
          </p:cNvSpPr>
          <p:nvPr/>
        </p:nvSpPr>
        <p:spPr bwMode="auto">
          <a:xfrm>
            <a:off x="4957763" y="4749800"/>
            <a:ext cx="1524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79" name="Oval 63"/>
          <p:cNvSpPr>
            <a:spLocks noChangeArrowheads="1"/>
          </p:cNvSpPr>
          <p:nvPr/>
        </p:nvSpPr>
        <p:spPr bwMode="auto">
          <a:xfrm>
            <a:off x="4887913" y="46799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0" name="Oval 64"/>
          <p:cNvSpPr>
            <a:spLocks noChangeArrowheads="1"/>
          </p:cNvSpPr>
          <p:nvPr/>
        </p:nvSpPr>
        <p:spPr bwMode="auto">
          <a:xfrm>
            <a:off x="4049713" y="55181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1" name="Oval 65"/>
          <p:cNvSpPr>
            <a:spLocks noChangeArrowheads="1"/>
          </p:cNvSpPr>
          <p:nvPr/>
        </p:nvSpPr>
        <p:spPr bwMode="auto">
          <a:xfrm>
            <a:off x="3440113" y="5289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2" name="Oval 66"/>
          <p:cNvSpPr>
            <a:spLocks noChangeArrowheads="1"/>
          </p:cNvSpPr>
          <p:nvPr/>
        </p:nvSpPr>
        <p:spPr bwMode="auto">
          <a:xfrm>
            <a:off x="4583113" y="40703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3" name="Oval 67"/>
          <p:cNvSpPr>
            <a:spLocks noChangeArrowheads="1"/>
          </p:cNvSpPr>
          <p:nvPr/>
        </p:nvSpPr>
        <p:spPr bwMode="auto">
          <a:xfrm>
            <a:off x="4964113" y="4146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4" name="Oval 68"/>
          <p:cNvSpPr>
            <a:spLocks noChangeArrowheads="1"/>
          </p:cNvSpPr>
          <p:nvPr/>
        </p:nvSpPr>
        <p:spPr bwMode="auto">
          <a:xfrm>
            <a:off x="4278313" y="57467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5" name="Oval 69"/>
          <p:cNvSpPr>
            <a:spLocks noChangeArrowheads="1"/>
          </p:cNvSpPr>
          <p:nvPr/>
        </p:nvSpPr>
        <p:spPr bwMode="auto">
          <a:xfrm>
            <a:off x="3821113" y="53657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6" name="Oval 70"/>
          <p:cNvSpPr>
            <a:spLocks noChangeArrowheads="1"/>
          </p:cNvSpPr>
          <p:nvPr/>
        </p:nvSpPr>
        <p:spPr bwMode="auto">
          <a:xfrm>
            <a:off x="5040313" y="53657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7" name="Oval 71"/>
          <p:cNvSpPr>
            <a:spLocks noChangeArrowheads="1"/>
          </p:cNvSpPr>
          <p:nvPr/>
        </p:nvSpPr>
        <p:spPr bwMode="auto">
          <a:xfrm>
            <a:off x="5040313" y="4908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588" name="Oval 72"/>
          <p:cNvSpPr>
            <a:spLocks noChangeArrowheads="1"/>
          </p:cNvSpPr>
          <p:nvPr/>
        </p:nvSpPr>
        <p:spPr bwMode="auto">
          <a:xfrm>
            <a:off x="6411913" y="3841750"/>
            <a:ext cx="2578100" cy="2578100"/>
          </a:xfrm>
          <a:prstGeom prst="ellipse">
            <a:avLst/>
          </a:prstGeom>
          <a:solidFill>
            <a:schemeClr val="bg2">
              <a:lumMod val="90000"/>
              <a:alpha val="70000"/>
            </a:schemeClr>
          </a:solidFill>
          <a:ln w="19050">
            <a:solidFill>
              <a:schemeClr val="bg2">
                <a:lumMod val="50000"/>
              </a:schemeClr>
            </a:solidFill>
            <a:round/>
            <a:headEnd/>
            <a:tailEnd/>
          </a:ln>
        </p:spPr>
        <p:txBody>
          <a:bodyPr wrap="none" anchor="ctr"/>
          <a:lstStyle/>
          <a:p>
            <a:endParaRPr lang="en-US">
              <a:latin typeface="Arial Narrow" panose="020B0606020202030204" pitchFamily="34" charset="0"/>
            </a:endParaRPr>
          </a:p>
        </p:txBody>
      </p:sp>
      <p:sp>
        <p:nvSpPr>
          <p:cNvPr id="107589" name="Line 73"/>
          <p:cNvSpPr>
            <a:spLocks noChangeShapeType="1"/>
          </p:cNvSpPr>
          <p:nvPr/>
        </p:nvSpPr>
        <p:spPr bwMode="auto">
          <a:xfrm>
            <a:off x="7700963" y="3835401"/>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90" name="Line 74"/>
          <p:cNvSpPr>
            <a:spLocks noChangeShapeType="1"/>
          </p:cNvSpPr>
          <p:nvPr/>
        </p:nvSpPr>
        <p:spPr bwMode="auto">
          <a:xfrm flipH="1">
            <a:off x="6405564" y="51308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91" name="Line 75"/>
          <p:cNvSpPr>
            <a:spLocks noChangeShapeType="1"/>
          </p:cNvSpPr>
          <p:nvPr/>
        </p:nvSpPr>
        <p:spPr bwMode="auto">
          <a:xfrm>
            <a:off x="7700963" y="5927726"/>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92" name="Line 76"/>
          <p:cNvSpPr>
            <a:spLocks noChangeShapeType="1"/>
          </p:cNvSpPr>
          <p:nvPr/>
        </p:nvSpPr>
        <p:spPr bwMode="auto">
          <a:xfrm flipH="1">
            <a:off x="8497889" y="51308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93" name="Oval 77"/>
          <p:cNvSpPr>
            <a:spLocks noChangeArrowheads="1"/>
          </p:cNvSpPr>
          <p:nvPr/>
        </p:nvSpPr>
        <p:spPr bwMode="auto">
          <a:xfrm>
            <a:off x="6861176" y="4291014"/>
            <a:ext cx="1679575" cy="1679575"/>
          </a:xfrm>
          <a:prstGeom prst="ellipse">
            <a:avLst/>
          </a:prstGeom>
          <a:solidFill>
            <a:schemeClr val="accent3">
              <a:lumMod val="60000"/>
              <a:lumOff val="40000"/>
            </a:schemeClr>
          </a:solidFill>
          <a:ln w="38100">
            <a:solidFill>
              <a:schemeClr val="bg1">
                <a:lumMod val="50000"/>
              </a:schemeClr>
            </a:solidFill>
            <a:round/>
            <a:headEnd/>
            <a:tailEnd/>
          </a:ln>
        </p:spPr>
        <p:txBody>
          <a:bodyPr wrap="none" anchor="ctr"/>
          <a:lstStyle/>
          <a:p>
            <a:endParaRPr lang="en-US">
              <a:latin typeface="Arial Narrow" panose="020B0606020202030204" pitchFamily="34" charset="0"/>
            </a:endParaRPr>
          </a:p>
        </p:txBody>
      </p:sp>
      <p:sp>
        <p:nvSpPr>
          <p:cNvPr id="107594" name="Oval 78"/>
          <p:cNvSpPr>
            <a:spLocks noChangeArrowheads="1"/>
          </p:cNvSpPr>
          <p:nvPr/>
        </p:nvSpPr>
        <p:spPr bwMode="auto">
          <a:xfrm>
            <a:off x="7258051" y="4687889"/>
            <a:ext cx="885825" cy="885825"/>
          </a:xfrm>
          <a:prstGeom prst="ellipse">
            <a:avLst/>
          </a:prstGeom>
          <a:solidFill>
            <a:schemeClr val="accent4">
              <a:lumMod val="60000"/>
              <a:lumOff val="40000"/>
            </a:schemeClr>
          </a:solidFill>
          <a:ln w="12700">
            <a:solidFill>
              <a:srgbClr val="C0C0C0"/>
            </a:solidFill>
            <a:round/>
            <a:headEnd/>
            <a:tailEnd/>
          </a:ln>
        </p:spPr>
        <p:txBody>
          <a:bodyPr wrap="none" anchor="ctr"/>
          <a:lstStyle/>
          <a:p>
            <a:endParaRPr lang="en-US">
              <a:latin typeface="Arial Narrow" panose="020B0606020202030204" pitchFamily="34" charset="0"/>
            </a:endParaRPr>
          </a:p>
        </p:txBody>
      </p:sp>
      <p:sp>
        <p:nvSpPr>
          <p:cNvPr id="107595" name="Arc 79"/>
          <p:cNvSpPr>
            <a:spLocks/>
          </p:cNvSpPr>
          <p:nvPr/>
        </p:nvSpPr>
        <p:spPr bwMode="auto">
          <a:xfrm>
            <a:off x="6788150" y="4217988"/>
            <a:ext cx="838200" cy="838200"/>
          </a:xfrm>
          <a:custGeom>
            <a:avLst/>
            <a:gdLst>
              <a:gd name="T0" fmla="*/ 0 w 21600"/>
              <a:gd name="T1" fmla="*/ 2147483647 h 21600"/>
              <a:gd name="T2" fmla="*/ 2147483647 w 21600"/>
              <a:gd name="T3" fmla="*/ 0 h 21600"/>
              <a:gd name="T4" fmla="*/ 2147483647 w 21600"/>
              <a:gd name="T5" fmla="*/ 2147483647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0" y="21600"/>
                </a:moveTo>
                <a:cubicBezTo>
                  <a:pt x="0" y="9686"/>
                  <a:pt x="9645" y="22"/>
                  <a:pt x="21559" y="0"/>
                </a:cubicBezTo>
              </a:path>
              <a:path w="21600" h="21600" stroke="0" extrusionOk="0">
                <a:moveTo>
                  <a:pt x="0" y="21600"/>
                </a:moveTo>
                <a:cubicBezTo>
                  <a:pt x="0" y="9686"/>
                  <a:pt x="9645" y="22"/>
                  <a:pt x="21559" y="0"/>
                </a:cubicBezTo>
                <a:lnTo>
                  <a:pt x="21600" y="21600"/>
                </a:lnTo>
                <a:close/>
              </a:path>
            </a:pathLst>
          </a:custGeom>
          <a:noFill/>
          <a:ln w="25400">
            <a:solidFill>
              <a:schemeClr val="tx1"/>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7596" name="Line 82"/>
          <p:cNvSpPr>
            <a:spLocks noChangeShapeType="1"/>
          </p:cNvSpPr>
          <p:nvPr/>
        </p:nvSpPr>
        <p:spPr bwMode="auto">
          <a:xfrm flipH="1">
            <a:off x="7167563" y="4151314"/>
            <a:ext cx="676944" cy="674687"/>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597" name="Line 83"/>
          <p:cNvSpPr>
            <a:spLocks noChangeShapeType="1"/>
          </p:cNvSpPr>
          <p:nvPr/>
        </p:nvSpPr>
        <p:spPr bwMode="auto">
          <a:xfrm flipV="1">
            <a:off x="8018463" y="4749800"/>
            <a:ext cx="139700" cy="388937"/>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00" name="Line 86"/>
          <p:cNvSpPr>
            <a:spLocks noChangeShapeType="1"/>
          </p:cNvSpPr>
          <p:nvPr/>
        </p:nvSpPr>
        <p:spPr bwMode="auto">
          <a:xfrm flipH="1">
            <a:off x="6974067" y="5588000"/>
            <a:ext cx="345897" cy="258763"/>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02" name="Oval 88"/>
          <p:cNvSpPr>
            <a:spLocks noChangeArrowheads="1"/>
          </p:cNvSpPr>
          <p:nvPr/>
        </p:nvSpPr>
        <p:spPr bwMode="auto">
          <a:xfrm>
            <a:off x="7097713" y="47561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03" name="AutoShape 89"/>
          <p:cNvSpPr>
            <a:spLocks noChangeArrowheads="1"/>
          </p:cNvSpPr>
          <p:nvPr/>
        </p:nvSpPr>
        <p:spPr bwMode="auto">
          <a:xfrm>
            <a:off x="7853363" y="6057900"/>
            <a:ext cx="215900" cy="215900"/>
          </a:xfrm>
          <a:prstGeom prst="diamond">
            <a:avLst/>
          </a:prstGeom>
          <a:solidFill>
            <a:schemeClr val="bg1">
              <a:lumMod val="95000"/>
            </a:schemeClr>
          </a:solidFill>
          <a:ln w="25400">
            <a:solidFill>
              <a:schemeClr val="bg1">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7604" name="AutoShape 90"/>
          <p:cNvSpPr>
            <a:spLocks noChangeArrowheads="1"/>
          </p:cNvSpPr>
          <p:nvPr/>
        </p:nvSpPr>
        <p:spPr bwMode="auto">
          <a:xfrm>
            <a:off x="7319963" y="6051550"/>
            <a:ext cx="215900" cy="215900"/>
          </a:xfrm>
          <a:prstGeom prst="diamond">
            <a:avLst/>
          </a:prstGeom>
          <a:solidFill>
            <a:schemeClr val="bg1">
              <a:lumMod val="95000"/>
            </a:schemeClr>
          </a:solidFill>
          <a:ln w="25400">
            <a:solidFill>
              <a:schemeClr val="bg1">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7606" name="Line 93"/>
          <p:cNvSpPr>
            <a:spLocks noChangeShapeType="1"/>
          </p:cNvSpPr>
          <p:nvPr/>
        </p:nvSpPr>
        <p:spPr bwMode="auto">
          <a:xfrm>
            <a:off x="7853363" y="4140200"/>
            <a:ext cx="381000" cy="762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07" name="Line 94"/>
          <p:cNvSpPr>
            <a:spLocks noChangeShapeType="1"/>
          </p:cNvSpPr>
          <p:nvPr/>
        </p:nvSpPr>
        <p:spPr bwMode="auto">
          <a:xfrm>
            <a:off x="8005763" y="5138736"/>
            <a:ext cx="304800" cy="296864"/>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10" name="Line 97"/>
          <p:cNvSpPr>
            <a:spLocks noChangeShapeType="1"/>
          </p:cNvSpPr>
          <p:nvPr/>
        </p:nvSpPr>
        <p:spPr bwMode="auto">
          <a:xfrm flipH="1" flipV="1">
            <a:off x="6710362" y="5359400"/>
            <a:ext cx="256507" cy="473868"/>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13" name="Oval 100"/>
          <p:cNvSpPr>
            <a:spLocks noChangeArrowheads="1"/>
          </p:cNvSpPr>
          <p:nvPr/>
        </p:nvSpPr>
        <p:spPr bwMode="auto">
          <a:xfrm>
            <a:off x="8088313" y="46799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14" name="Oval 101"/>
          <p:cNvSpPr>
            <a:spLocks noChangeArrowheads="1"/>
          </p:cNvSpPr>
          <p:nvPr/>
        </p:nvSpPr>
        <p:spPr bwMode="auto">
          <a:xfrm>
            <a:off x="7250113" y="55181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15" name="Oval 102"/>
          <p:cNvSpPr>
            <a:spLocks noChangeArrowheads="1"/>
          </p:cNvSpPr>
          <p:nvPr/>
        </p:nvSpPr>
        <p:spPr bwMode="auto">
          <a:xfrm>
            <a:off x="6640513" y="5289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16" name="Oval 103"/>
          <p:cNvSpPr>
            <a:spLocks noChangeArrowheads="1"/>
          </p:cNvSpPr>
          <p:nvPr/>
        </p:nvSpPr>
        <p:spPr bwMode="auto">
          <a:xfrm>
            <a:off x="7783513" y="40703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19" name="Oval 106"/>
          <p:cNvSpPr>
            <a:spLocks noChangeArrowheads="1"/>
          </p:cNvSpPr>
          <p:nvPr/>
        </p:nvSpPr>
        <p:spPr bwMode="auto">
          <a:xfrm>
            <a:off x="8240713" y="53657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22" name="Line 110"/>
          <p:cNvSpPr>
            <a:spLocks noChangeShapeType="1"/>
          </p:cNvSpPr>
          <p:nvPr/>
        </p:nvSpPr>
        <p:spPr bwMode="auto">
          <a:xfrm flipH="1">
            <a:off x="6710363" y="4216400"/>
            <a:ext cx="381000" cy="3810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23" name="Line 111"/>
          <p:cNvSpPr>
            <a:spLocks noChangeShapeType="1"/>
          </p:cNvSpPr>
          <p:nvPr/>
        </p:nvSpPr>
        <p:spPr bwMode="auto">
          <a:xfrm flipV="1">
            <a:off x="7091363" y="4064000"/>
            <a:ext cx="304800" cy="1524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24" name="Line 112"/>
          <p:cNvSpPr>
            <a:spLocks noChangeShapeType="1"/>
          </p:cNvSpPr>
          <p:nvPr/>
        </p:nvSpPr>
        <p:spPr bwMode="auto">
          <a:xfrm>
            <a:off x="8234363" y="4216400"/>
            <a:ext cx="381000" cy="3048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25" name="Line 113"/>
          <p:cNvSpPr>
            <a:spLocks noChangeShapeType="1"/>
          </p:cNvSpPr>
          <p:nvPr/>
        </p:nvSpPr>
        <p:spPr bwMode="auto">
          <a:xfrm>
            <a:off x="8234363" y="4216400"/>
            <a:ext cx="457200" cy="7620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26" name="Line 114"/>
          <p:cNvSpPr>
            <a:spLocks noChangeShapeType="1"/>
          </p:cNvSpPr>
          <p:nvPr/>
        </p:nvSpPr>
        <p:spPr bwMode="auto">
          <a:xfrm>
            <a:off x="8005763" y="5130800"/>
            <a:ext cx="762000" cy="228600"/>
          </a:xfrm>
          <a:prstGeom prst="line">
            <a:avLst/>
          </a:prstGeom>
          <a:noFill/>
          <a:ln w="1905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27" name="Oval 115"/>
          <p:cNvSpPr>
            <a:spLocks noChangeArrowheads="1"/>
          </p:cNvSpPr>
          <p:nvPr/>
        </p:nvSpPr>
        <p:spPr bwMode="auto">
          <a:xfrm>
            <a:off x="8164513" y="4146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28" name="Oval 116"/>
          <p:cNvSpPr>
            <a:spLocks noChangeArrowheads="1"/>
          </p:cNvSpPr>
          <p:nvPr/>
        </p:nvSpPr>
        <p:spPr bwMode="auto">
          <a:xfrm>
            <a:off x="8545513" y="44513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29" name="Oval 117"/>
          <p:cNvSpPr>
            <a:spLocks noChangeArrowheads="1"/>
          </p:cNvSpPr>
          <p:nvPr/>
        </p:nvSpPr>
        <p:spPr bwMode="auto">
          <a:xfrm>
            <a:off x="8621713" y="4908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30" name="Oval 118"/>
          <p:cNvSpPr>
            <a:spLocks noChangeArrowheads="1"/>
          </p:cNvSpPr>
          <p:nvPr/>
        </p:nvSpPr>
        <p:spPr bwMode="auto">
          <a:xfrm>
            <a:off x="6640513" y="4527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31" name="Oval 119"/>
          <p:cNvSpPr>
            <a:spLocks noChangeArrowheads="1"/>
          </p:cNvSpPr>
          <p:nvPr/>
        </p:nvSpPr>
        <p:spPr bwMode="auto">
          <a:xfrm>
            <a:off x="7326313" y="39941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32" name="Oval 120"/>
          <p:cNvSpPr>
            <a:spLocks noChangeArrowheads="1"/>
          </p:cNvSpPr>
          <p:nvPr/>
        </p:nvSpPr>
        <p:spPr bwMode="auto">
          <a:xfrm>
            <a:off x="8697913" y="52895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234617" name="Rectangle 121"/>
          <p:cNvSpPr>
            <a:spLocks noChangeArrowheads="1"/>
          </p:cNvSpPr>
          <p:nvPr/>
        </p:nvSpPr>
        <p:spPr bwMode="auto">
          <a:xfrm>
            <a:off x="3186113" y="992189"/>
            <a:ext cx="105798" cy="2492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b="1" i="1">
                <a:solidFill>
                  <a:srgbClr val="5F5F5F"/>
                </a:solidFill>
                <a:latin typeface="Arial Narrow" panose="020B0606020202030204" pitchFamily="34" charset="0"/>
              </a:rPr>
              <a:t>1</a:t>
            </a:r>
          </a:p>
        </p:txBody>
      </p:sp>
      <p:sp>
        <p:nvSpPr>
          <p:cNvPr id="234618" name="Rectangle 122"/>
          <p:cNvSpPr>
            <a:spLocks noChangeArrowheads="1"/>
          </p:cNvSpPr>
          <p:nvPr/>
        </p:nvSpPr>
        <p:spPr bwMode="auto">
          <a:xfrm>
            <a:off x="8850313" y="992189"/>
            <a:ext cx="105798" cy="2492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b="1" i="1">
                <a:solidFill>
                  <a:srgbClr val="5F5F5F"/>
                </a:solidFill>
                <a:latin typeface="Arial Narrow" panose="020B0606020202030204" pitchFamily="34" charset="0"/>
              </a:rPr>
              <a:t>2</a:t>
            </a:r>
          </a:p>
        </p:txBody>
      </p:sp>
      <p:sp>
        <p:nvSpPr>
          <p:cNvPr id="234619" name="Rectangle 123"/>
          <p:cNvSpPr>
            <a:spLocks noChangeArrowheads="1"/>
          </p:cNvSpPr>
          <p:nvPr/>
        </p:nvSpPr>
        <p:spPr bwMode="auto">
          <a:xfrm>
            <a:off x="3186113" y="6210301"/>
            <a:ext cx="105798" cy="2492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b="1" i="1">
                <a:solidFill>
                  <a:srgbClr val="5F5F5F"/>
                </a:solidFill>
                <a:latin typeface="Arial Narrow" panose="020B0606020202030204" pitchFamily="34" charset="0"/>
              </a:rPr>
              <a:t>3</a:t>
            </a:r>
          </a:p>
        </p:txBody>
      </p:sp>
      <p:sp>
        <p:nvSpPr>
          <p:cNvPr id="234620" name="Rectangle 124"/>
          <p:cNvSpPr>
            <a:spLocks noChangeArrowheads="1"/>
          </p:cNvSpPr>
          <p:nvPr/>
        </p:nvSpPr>
        <p:spPr bwMode="auto">
          <a:xfrm>
            <a:off x="8850313" y="6210301"/>
            <a:ext cx="105798" cy="2492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b="1" i="1">
                <a:solidFill>
                  <a:srgbClr val="5F5F5F"/>
                </a:solidFill>
                <a:latin typeface="Arial Narrow" panose="020B0606020202030204" pitchFamily="34" charset="0"/>
              </a:rPr>
              <a:t>4</a:t>
            </a:r>
          </a:p>
        </p:txBody>
      </p:sp>
      <p:sp>
        <p:nvSpPr>
          <p:cNvPr id="107637" name="Oval 125"/>
          <p:cNvSpPr>
            <a:spLocks noChangeArrowheads="1"/>
          </p:cNvSpPr>
          <p:nvPr/>
        </p:nvSpPr>
        <p:spPr bwMode="auto">
          <a:xfrm>
            <a:off x="4386263" y="2192338"/>
            <a:ext cx="228600" cy="228600"/>
          </a:xfrm>
          <a:prstGeom prst="ellipse">
            <a:avLst/>
          </a:prstGeom>
          <a:solidFill>
            <a:schemeClr val="accent4">
              <a:lumMod val="75000"/>
            </a:schemeClr>
          </a:solidFill>
          <a:ln w="38100">
            <a:solidFill>
              <a:schemeClr val="accent5">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38" name="Oval 126"/>
          <p:cNvSpPr>
            <a:spLocks noChangeArrowheads="1"/>
          </p:cNvSpPr>
          <p:nvPr/>
        </p:nvSpPr>
        <p:spPr bwMode="auto">
          <a:xfrm>
            <a:off x="7586663" y="2192338"/>
            <a:ext cx="228600" cy="228600"/>
          </a:xfrm>
          <a:prstGeom prst="ellipse">
            <a:avLst/>
          </a:prstGeom>
          <a:solidFill>
            <a:schemeClr val="accent4">
              <a:lumMod val="75000"/>
            </a:schemeClr>
          </a:solidFill>
          <a:ln w="38100">
            <a:solidFill>
              <a:schemeClr val="accent5">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39" name="Oval 127"/>
          <p:cNvSpPr>
            <a:spLocks noChangeArrowheads="1"/>
          </p:cNvSpPr>
          <p:nvPr/>
        </p:nvSpPr>
        <p:spPr bwMode="auto">
          <a:xfrm>
            <a:off x="4386263" y="5016500"/>
            <a:ext cx="228600" cy="228600"/>
          </a:xfrm>
          <a:prstGeom prst="ellipse">
            <a:avLst/>
          </a:prstGeom>
          <a:solidFill>
            <a:schemeClr val="accent4">
              <a:lumMod val="75000"/>
            </a:schemeClr>
          </a:solidFill>
          <a:ln w="38100">
            <a:solidFill>
              <a:schemeClr val="accent5">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40" name="Oval 128"/>
          <p:cNvSpPr>
            <a:spLocks noChangeArrowheads="1"/>
          </p:cNvSpPr>
          <p:nvPr/>
        </p:nvSpPr>
        <p:spPr bwMode="auto">
          <a:xfrm>
            <a:off x="7586663" y="5016500"/>
            <a:ext cx="228600" cy="228600"/>
          </a:xfrm>
          <a:prstGeom prst="ellipse">
            <a:avLst/>
          </a:prstGeom>
          <a:solidFill>
            <a:schemeClr val="accent4">
              <a:lumMod val="75000"/>
            </a:schemeClr>
          </a:solidFill>
          <a:ln w="38100">
            <a:solidFill>
              <a:schemeClr val="accent5">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7641" name="Rectangle 129"/>
          <p:cNvSpPr>
            <a:spLocks noChangeArrowheads="1"/>
          </p:cNvSpPr>
          <p:nvPr/>
        </p:nvSpPr>
        <p:spPr bwMode="auto">
          <a:xfrm rot="2700000">
            <a:off x="4119563" y="6121400"/>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07642" name="Rectangle 130"/>
          <p:cNvSpPr>
            <a:spLocks noChangeArrowheads="1"/>
          </p:cNvSpPr>
          <p:nvPr/>
        </p:nvSpPr>
        <p:spPr bwMode="auto">
          <a:xfrm rot="2700000">
            <a:off x="4652963" y="6121400"/>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07643" name="Rectangle 131"/>
          <p:cNvSpPr>
            <a:spLocks noChangeArrowheads="1"/>
          </p:cNvSpPr>
          <p:nvPr/>
        </p:nvSpPr>
        <p:spPr bwMode="auto">
          <a:xfrm rot="2700000">
            <a:off x="5491163" y="5283200"/>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07655" name="Oval 27"/>
          <p:cNvSpPr>
            <a:spLocks noChangeArrowheads="1"/>
          </p:cNvSpPr>
          <p:nvPr/>
        </p:nvSpPr>
        <p:spPr bwMode="auto">
          <a:xfrm>
            <a:off x="8034655" y="2657475"/>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56" name="Oval 46"/>
          <p:cNvSpPr>
            <a:spLocks noChangeArrowheads="1"/>
          </p:cNvSpPr>
          <p:nvPr/>
        </p:nvSpPr>
        <p:spPr bwMode="auto">
          <a:xfrm>
            <a:off x="4719638" y="5573712"/>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57" name="Oval 54"/>
          <p:cNvSpPr>
            <a:spLocks noChangeArrowheads="1"/>
          </p:cNvSpPr>
          <p:nvPr/>
        </p:nvSpPr>
        <p:spPr bwMode="auto">
          <a:xfrm>
            <a:off x="4735513" y="50609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59" name="Oval 91"/>
          <p:cNvSpPr>
            <a:spLocks noChangeArrowheads="1"/>
          </p:cNvSpPr>
          <p:nvPr/>
        </p:nvSpPr>
        <p:spPr bwMode="auto">
          <a:xfrm>
            <a:off x="7935913" y="50609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60" name="Oval 108"/>
          <p:cNvSpPr>
            <a:spLocks noChangeArrowheads="1"/>
          </p:cNvSpPr>
          <p:nvPr/>
        </p:nvSpPr>
        <p:spPr bwMode="auto">
          <a:xfrm>
            <a:off x="7021513" y="41465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61" name="Rectangle 144"/>
          <p:cNvSpPr>
            <a:spLocks noChangeArrowheads="1"/>
          </p:cNvSpPr>
          <p:nvPr/>
        </p:nvSpPr>
        <p:spPr bwMode="auto">
          <a:xfrm rot="-5400000">
            <a:off x="7960043" y="4954270"/>
            <a:ext cx="2743200" cy="365760"/>
          </a:xfrm>
          <a:prstGeom prst="rect">
            <a:avLst/>
          </a:prstGeom>
          <a:solidFill>
            <a:srgbClr val="5F5F5F"/>
          </a:solidFill>
          <a:ln w="9525">
            <a:noFill/>
            <a:miter lim="800000"/>
            <a:headEnd/>
            <a:tailEnd/>
          </a:ln>
        </p:spPr>
        <p:txBody>
          <a:bodyPr wrap="none" lIns="92075" tIns="46038" rIns="92075" bIns="46038" anchor="ctr"/>
          <a:lstStyle/>
          <a:p>
            <a:pPr algn="ctr" defTabSz="762000"/>
            <a:r>
              <a:rPr lang="en-US" sz="1600" b="1">
                <a:solidFill>
                  <a:schemeClr val="bg1"/>
                </a:solidFill>
                <a:latin typeface="Arial Narrow" panose="020B0606020202030204" pitchFamily="34" charset="0"/>
              </a:rPr>
              <a:t>Multinational Corporation</a:t>
            </a:r>
          </a:p>
        </p:txBody>
      </p:sp>
      <p:sp>
        <p:nvSpPr>
          <p:cNvPr id="142" name="Rounded Rectangle 141"/>
          <p:cNvSpPr/>
          <p:nvPr/>
        </p:nvSpPr>
        <p:spPr bwMode="auto">
          <a:xfrm>
            <a:off x="3123248" y="927618"/>
            <a:ext cx="2834640" cy="2743200"/>
          </a:xfrm>
          <a:prstGeom prst="roundRect">
            <a:avLst>
              <a:gd name="adj" fmla="val 4002"/>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3" name="Rounded Rectangle 142"/>
          <p:cNvSpPr/>
          <p:nvPr/>
        </p:nvSpPr>
        <p:spPr bwMode="auto">
          <a:xfrm>
            <a:off x="6253163" y="923925"/>
            <a:ext cx="2834640" cy="2743200"/>
          </a:xfrm>
          <a:prstGeom prst="roundRect">
            <a:avLst>
              <a:gd name="adj" fmla="val 4002"/>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4" name="Rounded Rectangle 143"/>
          <p:cNvSpPr/>
          <p:nvPr/>
        </p:nvSpPr>
        <p:spPr bwMode="auto">
          <a:xfrm>
            <a:off x="6259478" y="3765550"/>
            <a:ext cx="2834640" cy="2743200"/>
          </a:xfrm>
          <a:prstGeom prst="roundRect">
            <a:avLst>
              <a:gd name="adj" fmla="val 4002"/>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 name="Rounded Rectangle 144"/>
          <p:cNvSpPr/>
          <p:nvPr/>
        </p:nvSpPr>
        <p:spPr bwMode="auto">
          <a:xfrm>
            <a:off x="3117053" y="3754438"/>
            <a:ext cx="2834640" cy="2743200"/>
          </a:xfrm>
          <a:prstGeom prst="roundRect">
            <a:avLst>
              <a:gd name="adj" fmla="val 4002"/>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6" name="Rounded Rectangle 145"/>
          <p:cNvSpPr/>
          <p:nvPr/>
        </p:nvSpPr>
        <p:spPr bwMode="auto">
          <a:xfrm>
            <a:off x="5323519" y="3302952"/>
            <a:ext cx="1554480" cy="822960"/>
          </a:xfrm>
          <a:prstGeom prst="roundRect">
            <a:avLst>
              <a:gd name="adj" fmla="val 7681"/>
            </a:avLst>
          </a:prstGeom>
          <a:solidFill>
            <a:schemeClr val="bg1"/>
          </a:soli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7649" name="Oval 137"/>
          <p:cNvSpPr>
            <a:spLocks noChangeArrowheads="1"/>
          </p:cNvSpPr>
          <p:nvPr/>
        </p:nvSpPr>
        <p:spPr bwMode="auto">
          <a:xfrm>
            <a:off x="5438033" y="3377406"/>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07650" name="Text Box 138"/>
          <p:cNvSpPr txBox="1">
            <a:spLocks noChangeArrowheads="1"/>
          </p:cNvSpPr>
          <p:nvPr/>
        </p:nvSpPr>
        <p:spPr bwMode="auto">
          <a:xfrm>
            <a:off x="5644408" y="3337719"/>
            <a:ext cx="492122" cy="215444"/>
          </a:xfrm>
          <a:prstGeom prst="rect">
            <a:avLst/>
          </a:prstGeom>
          <a:noFill/>
          <a:ln w="12700">
            <a:noFill/>
            <a:miter lim="800000"/>
            <a:headEnd type="none" w="sm" len="sm"/>
            <a:tailEnd type="none" w="sm" len="sm"/>
          </a:ln>
        </p:spPr>
        <p:txBody>
          <a:bodyPr wrap="none" lIns="0" tIns="0" rIns="0" bIns="0">
            <a:spAutoFit/>
          </a:bodyPr>
          <a:lstStyle/>
          <a:p>
            <a:r>
              <a:rPr lang="en-US" sz="1400">
                <a:latin typeface="Arial Narrow" panose="020B0606020202030204" pitchFamily="34" charset="0"/>
              </a:rPr>
              <a:t>Factory</a:t>
            </a:r>
          </a:p>
        </p:txBody>
      </p:sp>
      <p:sp>
        <p:nvSpPr>
          <p:cNvPr id="107651" name="Oval 139"/>
          <p:cNvSpPr>
            <a:spLocks noChangeArrowheads="1"/>
          </p:cNvSpPr>
          <p:nvPr/>
        </p:nvSpPr>
        <p:spPr bwMode="auto">
          <a:xfrm>
            <a:off x="5438033" y="3648869"/>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07652" name="Text Box 140"/>
          <p:cNvSpPr txBox="1">
            <a:spLocks noChangeArrowheads="1"/>
          </p:cNvSpPr>
          <p:nvPr/>
        </p:nvSpPr>
        <p:spPr bwMode="auto">
          <a:xfrm>
            <a:off x="5644408" y="3644107"/>
            <a:ext cx="1187826" cy="172355"/>
          </a:xfrm>
          <a:prstGeom prst="rect">
            <a:avLst/>
          </a:prstGeom>
          <a:noFill/>
          <a:ln w="12700">
            <a:noFill/>
            <a:miter lim="800000"/>
            <a:headEnd type="none" w="sm" len="sm"/>
            <a:tailEnd type="none" w="sm" len="sm"/>
          </a:ln>
        </p:spPr>
        <p:txBody>
          <a:bodyPr wrap="none" lIns="0" tIns="0" rIns="0" bIns="0">
            <a:spAutoFit/>
          </a:bodyPr>
          <a:lstStyle/>
          <a:p>
            <a:pPr>
              <a:lnSpc>
                <a:spcPct val="80000"/>
              </a:lnSpc>
            </a:pPr>
            <a:r>
              <a:rPr lang="en-US" sz="1400" dirty="0">
                <a:latin typeface="Arial Narrow" panose="020B0606020202030204" pitchFamily="34" charset="0"/>
              </a:rPr>
              <a:t>Distribution center</a:t>
            </a:r>
          </a:p>
        </p:txBody>
      </p:sp>
      <p:sp>
        <p:nvSpPr>
          <p:cNvPr id="107653" name="Rectangle 141"/>
          <p:cNvSpPr>
            <a:spLocks noChangeArrowheads="1"/>
          </p:cNvSpPr>
          <p:nvPr/>
        </p:nvSpPr>
        <p:spPr bwMode="auto">
          <a:xfrm rot="2700000">
            <a:off x="5449940" y="3935413"/>
            <a:ext cx="119062" cy="111125"/>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07654" name="Text Box 142"/>
          <p:cNvSpPr txBox="1">
            <a:spLocks noChangeArrowheads="1"/>
          </p:cNvSpPr>
          <p:nvPr/>
        </p:nvSpPr>
        <p:spPr bwMode="auto">
          <a:xfrm>
            <a:off x="5644408" y="3915570"/>
            <a:ext cx="990656" cy="172355"/>
          </a:xfrm>
          <a:prstGeom prst="rect">
            <a:avLst/>
          </a:prstGeom>
          <a:noFill/>
          <a:ln w="12700">
            <a:noFill/>
            <a:miter lim="800000"/>
            <a:headEnd type="none" w="sm" len="sm"/>
            <a:tailEnd type="none" w="sm" len="sm"/>
          </a:ln>
        </p:spPr>
        <p:txBody>
          <a:bodyPr wrap="none" lIns="0" tIns="0" rIns="0" bIns="0">
            <a:spAutoFit/>
          </a:bodyPr>
          <a:lstStyle/>
          <a:p>
            <a:pPr>
              <a:lnSpc>
                <a:spcPct val="80000"/>
              </a:lnSpc>
            </a:pPr>
            <a:r>
              <a:rPr lang="en-US" sz="1400">
                <a:latin typeface="Arial Narrow" panose="020B0606020202030204" pitchFamily="34" charset="0"/>
              </a:rPr>
              <a:t>Representative</a:t>
            </a:r>
          </a:p>
        </p:txBody>
      </p:sp>
      <p:sp>
        <p:nvSpPr>
          <p:cNvPr id="148" name="Oval 91"/>
          <p:cNvSpPr>
            <a:spLocks noChangeArrowheads="1"/>
          </p:cNvSpPr>
          <p:nvPr/>
        </p:nvSpPr>
        <p:spPr bwMode="auto">
          <a:xfrm>
            <a:off x="6900863" y="5764213"/>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Tree>
    <p:extLst>
      <p:ext uri="{BB962C8B-B14F-4D97-AF65-F5344CB8AC3E}">
        <p14:creationId xmlns:p14="http://schemas.microsoft.com/office/powerpoint/2010/main" val="32697405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1"/>
          <p:cNvSpPr>
            <a:spLocks noGrp="1"/>
          </p:cNvSpPr>
          <p:nvPr>
            <p:ph type="title"/>
          </p:nvPr>
        </p:nvSpPr>
        <p:spPr/>
        <p:txBody>
          <a:bodyPr/>
          <a:lstStyle/>
          <a:p>
            <a:pPr eaLnBrk="1" hangingPunct="1"/>
            <a:r>
              <a:rPr lang="en-US" dirty="0"/>
              <a:t>Global Production Networks and Location Strategies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93" name="Rectangle 2"/>
          <p:cNvSpPr>
            <a:spLocks noChangeArrowheads="1"/>
          </p:cNvSpPr>
          <p:nvPr/>
        </p:nvSpPr>
        <p:spPr bwMode="auto">
          <a:xfrm>
            <a:off x="3672467" y="1134765"/>
            <a:ext cx="1054100" cy="1054100"/>
          </a:xfrm>
          <a:prstGeom prst="rect">
            <a:avLst/>
          </a:prstGeom>
          <a:solidFill>
            <a:schemeClr val="accent2">
              <a:lumMod val="40000"/>
              <a:lumOff val="60000"/>
            </a:schemeClr>
          </a:solidFill>
          <a:ln w="25400">
            <a:solidFill>
              <a:schemeClr val="accent2">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94" name="Rectangle 3"/>
          <p:cNvSpPr>
            <a:spLocks noChangeArrowheads="1"/>
          </p:cNvSpPr>
          <p:nvPr/>
        </p:nvSpPr>
        <p:spPr bwMode="auto">
          <a:xfrm>
            <a:off x="4815467" y="1134765"/>
            <a:ext cx="1054100" cy="1054100"/>
          </a:xfrm>
          <a:prstGeom prst="rect">
            <a:avLst/>
          </a:prstGeom>
          <a:solidFill>
            <a:schemeClr val="accent5">
              <a:lumMod val="20000"/>
              <a:lumOff val="80000"/>
            </a:schemeClr>
          </a:solidFill>
          <a:ln w="25400">
            <a:solidFill>
              <a:schemeClr val="accent5">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95" name="Rectangle 4"/>
          <p:cNvSpPr>
            <a:spLocks noChangeArrowheads="1"/>
          </p:cNvSpPr>
          <p:nvPr/>
        </p:nvSpPr>
        <p:spPr bwMode="auto">
          <a:xfrm>
            <a:off x="4815467" y="2277765"/>
            <a:ext cx="1054100" cy="1054100"/>
          </a:xfrm>
          <a:prstGeom prst="rect">
            <a:avLst/>
          </a:prstGeom>
          <a:solidFill>
            <a:schemeClr val="accent4">
              <a:lumMod val="40000"/>
              <a:lumOff val="6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6" name="Rectangle 5"/>
          <p:cNvSpPr>
            <a:spLocks noChangeArrowheads="1"/>
          </p:cNvSpPr>
          <p:nvPr/>
        </p:nvSpPr>
        <p:spPr bwMode="auto">
          <a:xfrm>
            <a:off x="3672467" y="2277765"/>
            <a:ext cx="1054100" cy="1054100"/>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7" name="Rectangle 6"/>
          <p:cNvSpPr>
            <a:spLocks noChangeArrowheads="1"/>
          </p:cNvSpPr>
          <p:nvPr/>
        </p:nvSpPr>
        <p:spPr bwMode="auto">
          <a:xfrm>
            <a:off x="4053467" y="15157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98" name="Rectangle 7"/>
          <p:cNvSpPr>
            <a:spLocks noChangeArrowheads="1"/>
          </p:cNvSpPr>
          <p:nvPr/>
        </p:nvSpPr>
        <p:spPr bwMode="auto">
          <a:xfrm>
            <a:off x="4205867" y="15157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99" name="Rectangle 8"/>
          <p:cNvSpPr>
            <a:spLocks noChangeArrowheads="1"/>
          </p:cNvSpPr>
          <p:nvPr/>
        </p:nvSpPr>
        <p:spPr bwMode="auto">
          <a:xfrm>
            <a:off x="4053467" y="16681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00" name="Rectangle 9"/>
          <p:cNvSpPr>
            <a:spLocks noChangeArrowheads="1"/>
          </p:cNvSpPr>
          <p:nvPr/>
        </p:nvSpPr>
        <p:spPr bwMode="auto">
          <a:xfrm>
            <a:off x="4205867" y="16681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01" name="Line 10"/>
          <p:cNvSpPr>
            <a:spLocks noChangeShapeType="1"/>
          </p:cNvSpPr>
          <p:nvPr/>
        </p:nvSpPr>
        <p:spPr bwMode="auto">
          <a:xfrm>
            <a:off x="4428117" y="1890415"/>
            <a:ext cx="914400" cy="9144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02" name="Line 11"/>
          <p:cNvSpPr>
            <a:spLocks noChangeShapeType="1"/>
          </p:cNvSpPr>
          <p:nvPr/>
        </p:nvSpPr>
        <p:spPr bwMode="auto">
          <a:xfrm>
            <a:off x="4199517" y="1890415"/>
            <a:ext cx="0" cy="9144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03" name="Line 12"/>
          <p:cNvSpPr>
            <a:spLocks noChangeShapeType="1"/>
          </p:cNvSpPr>
          <p:nvPr/>
        </p:nvSpPr>
        <p:spPr bwMode="auto">
          <a:xfrm>
            <a:off x="4428117" y="1661815"/>
            <a:ext cx="9144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04" name="Rectangle 13"/>
          <p:cNvSpPr>
            <a:spLocks noChangeArrowheads="1"/>
          </p:cNvSpPr>
          <p:nvPr/>
        </p:nvSpPr>
        <p:spPr bwMode="auto">
          <a:xfrm>
            <a:off x="6288483" y="1134765"/>
            <a:ext cx="1054100" cy="1054100"/>
          </a:xfrm>
          <a:prstGeom prst="rect">
            <a:avLst/>
          </a:prstGeom>
          <a:solidFill>
            <a:schemeClr val="accent2">
              <a:lumMod val="40000"/>
              <a:lumOff val="60000"/>
            </a:schemeClr>
          </a:solidFill>
          <a:ln w="25400">
            <a:solidFill>
              <a:schemeClr val="accent2">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05" name="Rectangle 14"/>
          <p:cNvSpPr>
            <a:spLocks noChangeArrowheads="1"/>
          </p:cNvSpPr>
          <p:nvPr/>
        </p:nvSpPr>
        <p:spPr bwMode="auto">
          <a:xfrm>
            <a:off x="7431483" y="1134765"/>
            <a:ext cx="1054100" cy="1054100"/>
          </a:xfrm>
          <a:prstGeom prst="rect">
            <a:avLst/>
          </a:prstGeom>
          <a:solidFill>
            <a:schemeClr val="accent5">
              <a:lumMod val="20000"/>
              <a:lumOff val="80000"/>
            </a:schemeClr>
          </a:solidFill>
          <a:ln w="25400">
            <a:solidFill>
              <a:schemeClr val="accent5">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06" name="Rectangle 15"/>
          <p:cNvSpPr>
            <a:spLocks noChangeArrowheads="1"/>
          </p:cNvSpPr>
          <p:nvPr/>
        </p:nvSpPr>
        <p:spPr bwMode="auto">
          <a:xfrm>
            <a:off x="7431483" y="2277765"/>
            <a:ext cx="1054100" cy="1054100"/>
          </a:xfrm>
          <a:prstGeom prst="rect">
            <a:avLst/>
          </a:prstGeom>
          <a:solidFill>
            <a:schemeClr val="accent4">
              <a:lumMod val="40000"/>
              <a:lumOff val="6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7" name="Rectangle 16"/>
          <p:cNvSpPr>
            <a:spLocks noChangeArrowheads="1"/>
          </p:cNvSpPr>
          <p:nvPr/>
        </p:nvSpPr>
        <p:spPr bwMode="auto">
          <a:xfrm>
            <a:off x="6288483" y="2277765"/>
            <a:ext cx="1054100" cy="1054100"/>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8" name="Rectangle 17"/>
          <p:cNvSpPr>
            <a:spLocks noChangeArrowheads="1"/>
          </p:cNvSpPr>
          <p:nvPr/>
        </p:nvSpPr>
        <p:spPr bwMode="auto">
          <a:xfrm>
            <a:off x="6669483" y="15157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09" name="Rectangle 18"/>
          <p:cNvSpPr>
            <a:spLocks noChangeArrowheads="1"/>
          </p:cNvSpPr>
          <p:nvPr/>
        </p:nvSpPr>
        <p:spPr bwMode="auto">
          <a:xfrm>
            <a:off x="6821883" y="15157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10" name="Rectangle 19"/>
          <p:cNvSpPr>
            <a:spLocks noChangeArrowheads="1"/>
          </p:cNvSpPr>
          <p:nvPr/>
        </p:nvSpPr>
        <p:spPr bwMode="auto">
          <a:xfrm>
            <a:off x="6669483" y="16681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11" name="Rectangle 20"/>
          <p:cNvSpPr>
            <a:spLocks noChangeArrowheads="1"/>
          </p:cNvSpPr>
          <p:nvPr/>
        </p:nvSpPr>
        <p:spPr bwMode="auto">
          <a:xfrm>
            <a:off x="6821883" y="1668165"/>
            <a:ext cx="139700" cy="1397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12" name="Line 21"/>
          <p:cNvSpPr>
            <a:spLocks noChangeShapeType="1"/>
          </p:cNvSpPr>
          <p:nvPr/>
        </p:nvSpPr>
        <p:spPr bwMode="auto">
          <a:xfrm>
            <a:off x="6815533" y="18904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13" name="Line 22"/>
          <p:cNvSpPr>
            <a:spLocks noChangeShapeType="1"/>
          </p:cNvSpPr>
          <p:nvPr/>
        </p:nvSpPr>
        <p:spPr bwMode="auto">
          <a:xfrm>
            <a:off x="7044133" y="1661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14" name="Rectangle 23"/>
          <p:cNvSpPr>
            <a:spLocks noChangeArrowheads="1"/>
          </p:cNvSpPr>
          <p:nvPr/>
        </p:nvSpPr>
        <p:spPr bwMode="auto">
          <a:xfrm>
            <a:off x="6669483" y="2658765"/>
            <a:ext cx="139700" cy="1397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5" name="Rectangle 24"/>
          <p:cNvSpPr>
            <a:spLocks noChangeArrowheads="1"/>
          </p:cNvSpPr>
          <p:nvPr/>
        </p:nvSpPr>
        <p:spPr bwMode="auto">
          <a:xfrm>
            <a:off x="6821883" y="2658765"/>
            <a:ext cx="139700" cy="1397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6" name="Rectangle 25"/>
          <p:cNvSpPr>
            <a:spLocks noChangeArrowheads="1"/>
          </p:cNvSpPr>
          <p:nvPr/>
        </p:nvSpPr>
        <p:spPr bwMode="auto">
          <a:xfrm>
            <a:off x="6669483" y="2811165"/>
            <a:ext cx="139700" cy="1397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7" name="Rectangle 26"/>
          <p:cNvSpPr>
            <a:spLocks noChangeArrowheads="1"/>
          </p:cNvSpPr>
          <p:nvPr/>
        </p:nvSpPr>
        <p:spPr bwMode="auto">
          <a:xfrm>
            <a:off x="6821883" y="2811165"/>
            <a:ext cx="139700" cy="1397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8" name="Rectangle 27"/>
          <p:cNvSpPr>
            <a:spLocks noChangeArrowheads="1"/>
          </p:cNvSpPr>
          <p:nvPr/>
        </p:nvSpPr>
        <p:spPr bwMode="auto">
          <a:xfrm>
            <a:off x="7812483" y="2658765"/>
            <a:ext cx="139700" cy="1397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9" name="Rectangle 28"/>
          <p:cNvSpPr>
            <a:spLocks noChangeArrowheads="1"/>
          </p:cNvSpPr>
          <p:nvPr/>
        </p:nvSpPr>
        <p:spPr bwMode="auto">
          <a:xfrm>
            <a:off x="7964883" y="2658765"/>
            <a:ext cx="139700" cy="1397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0" name="Rectangle 29"/>
          <p:cNvSpPr>
            <a:spLocks noChangeArrowheads="1"/>
          </p:cNvSpPr>
          <p:nvPr/>
        </p:nvSpPr>
        <p:spPr bwMode="auto">
          <a:xfrm>
            <a:off x="7812483" y="2811165"/>
            <a:ext cx="139700" cy="1397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1" name="Rectangle 30"/>
          <p:cNvSpPr>
            <a:spLocks noChangeArrowheads="1"/>
          </p:cNvSpPr>
          <p:nvPr/>
        </p:nvSpPr>
        <p:spPr bwMode="auto">
          <a:xfrm>
            <a:off x="7964883" y="2811165"/>
            <a:ext cx="139700" cy="1397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2" name="Rectangle 31"/>
          <p:cNvSpPr>
            <a:spLocks noChangeArrowheads="1"/>
          </p:cNvSpPr>
          <p:nvPr/>
        </p:nvSpPr>
        <p:spPr bwMode="auto">
          <a:xfrm>
            <a:off x="7812483" y="1515765"/>
            <a:ext cx="139700" cy="13970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3" name="Rectangle 32"/>
          <p:cNvSpPr>
            <a:spLocks noChangeArrowheads="1"/>
          </p:cNvSpPr>
          <p:nvPr/>
        </p:nvSpPr>
        <p:spPr bwMode="auto">
          <a:xfrm>
            <a:off x="7964883" y="1515765"/>
            <a:ext cx="139700" cy="13970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4" name="Rectangle 33"/>
          <p:cNvSpPr>
            <a:spLocks noChangeArrowheads="1"/>
          </p:cNvSpPr>
          <p:nvPr/>
        </p:nvSpPr>
        <p:spPr bwMode="auto">
          <a:xfrm>
            <a:off x="7812483" y="1668165"/>
            <a:ext cx="139700" cy="13970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5" name="Rectangle 34"/>
          <p:cNvSpPr>
            <a:spLocks noChangeArrowheads="1"/>
          </p:cNvSpPr>
          <p:nvPr/>
        </p:nvSpPr>
        <p:spPr bwMode="auto">
          <a:xfrm>
            <a:off x="7964883" y="1668165"/>
            <a:ext cx="139700" cy="13970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26" name="Line 35"/>
          <p:cNvSpPr>
            <a:spLocks noChangeShapeType="1"/>
          </p:cNvSpPr>
          <p:nvPr/>
        </p:nvSpPr>
        <p:spPr bwMode="auto">
          <a:xfrm flipV="1">
            <a:off x="6815533" y="12046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27" name="Line 36"/>
          <p:cNvSpPr>
            <a:spLocks noChangeShapeType="1"/>
          </p:cNvSpPr>
          <p:nvPr/>
        </p:nvSpPr>
        <p:spPr bwMode="auto">
          <a:xfrm flipH="1">
            <a:off x="6358333" y="1661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28" name="Line 37"/>
          <p:cNvSpPr>
            <a:spLocks noChangeShapeType="1"/>
          </p:cNvSpPr>
          <p:nvPr/>
        </p:nvSpPr>
        <p:spPr bwMode="auto">
          <a:xfrm>
            <a:off x="7958533" y="18904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29" name="Line 38"/>
          <p:cNvSpPr>
            <a:spLocks noChangeShapeType="1"/>
          </p:cNvSpPr>
          <p:nvPr/>
        </p:nvSpPr>
        <p:spPr bwMode="auto">
          <a:xfrm>
            <a:off x="8187133" y="1661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0" name="Line 39"/>
          <p:cNvSpPr>
            <a:spLocks noChangeShapeType="1"/>
          </p:cNvSpPr>
          <p:nvPr/>
        </p:nvSpPr>
        <p:spPr bwMode="auto">
          <a:xfrm flipV="1">
            <a:off x="7958533" y="12046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1" name="Line 40"/>
          <p:cNvSpPr>
            <a:spLocks noChangeShapeType="1"/>
          </p:cNvSpPr>
          <p:nvPr/>
        </p:nvSpPr>
        <p:spPr bwMode="auto">
          <a:xfrm flipH="1">
            <a:off x="7501333" y="1661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2" name="Line 41"/>
          <p:cNvSpPr>
            <a:spLocks noChangeShapeType="1"/>
          </p:cNvSpPr>
          <p:nvPr/>
        </p:nvSpPr>
        <p:spPr bwMode="auto">
          <a:xfrm>
            <a:off x="6815533" y="30334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3" name="Line 42"/>
          <p:cNvSpPr>
            <a:spLocks noChangeShapeType="1"/>
          </p:cNvSpPr>
          <p:nvPr/>
        </p:nvSpPr>
        <p:spPr bwMode="auto">
          <a:xfrm>
            <a:off x="7044133" y="2804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4" name="Line 43"/>
          <p:cNvSpPr>
            <a:spLocks noChangeShapeType="1"/>
          </p:cNvSpPr>
          <p:nvPr/>
        </p:nvSpPr>
        <p:spPr bwMode="auto">
          <a:xfrm flipV="1">
            <a:off x="6815533" y="23476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5" name="Line 44"/>
          <p:cNvSpPr>
            <a:spLocks noChangeShapeType="1"/>
          </p:cNvSpPr>
          <p:nvPr/>
        </p:nvSpPr>
        <p:spPr bwMode="auto">
          <a:xfrm flipH="1">
            <a:off x="6358333" y="2804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6" name="Line 45"/>
          <p:cNvSpPr>
            <a:spLocks noChangeShapeType="1"/>
          </p:cNvSpPr>
          <p:nvPr/>
        </p:nvSpPr>
        <p:spPr bwMode="auto">
          <a:xfrm>
            <a:off x="7958533" y="30334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7" name="Line 46"/>
          <p:cNvSpPr>
            <a:spLocks noChangeShapeType="1"/>
          </p:cNvSpPr>
          <p:nvPr/>
        </p:nvSpPr>
        <p:spPr bwMode="auto">
          <a:xfrm>
            <a:off x="8187133" y="2804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8" name="Line 47"/>
          <p:cNvSpPr>
            <a:spLocks noChangeShapeType="1"/>
          </p:cNvSpPr>
          <p:nvPr/>
        </p:nvSpPr>
        <p:spPr bwMode="auto">
          <a:xfrm flipV="1">
            <a:off x="7958533" y="2347615"/>
            <a:ext cx="0" cy="22860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39" name="Line 48"/>
          <p:cNvSpPr>
            <a:spLocks noChangeShapeType="1"/>
          </p:cNvSpPr>
          <p:nvPr/>
        </p:nvSpPr>
        <p:spPr bwMode="auto">
          <a:xfrm flipH="1">
            <a:off x="7501333" y="2804815"/>
            <a:ext cx="228600" cy="0"/>
          </a:xfrm>
          <a:prstGeom prst="line">
            <a:avLst/>
          </a:prstGeom>
          <a:noFill/>
          <a:ln w="15875">
            <a:solidFill>
              <a:schemeClr val="tx1">
                <a:lumMod val="50000"/>
                <a:lumOff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40" name="Rectangle 49"/>
          <p:cNvSpPr>
            <a:spLocks noChangeArrowheads="1"/>
          </p:cNvSpPr>
          <p:nvPr/>
        </p:nvSpPr>
        <p:spPr bwMode="auto">
          <a:xfrm>
            <a:off x="3672467" y="3858015"/>
            <a:ext cx="1054100" cy="1054100"/>
          </a:xfrm>
          <a:prstGeom prst="rect">
            <a:avLst/>
          </a:prstGeom>
          <a:solidFill>
            <a:schemeClr val="accent2">
              <a:lumMod val="40000"/>
              <a:lumOff val="60000"/>
            </a:schemeClr>
          </a:solidFill>
          <a:ln w="25400">
            <a:solidFill>
              <a:schemeClr val="accent2">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41" name="Rectangle 50"/>
          <p:cNvSpPr>
            <a:spLocks noChangeArrowheads="1"/>
          </p:cNvSpPr>
          <p:nvPr/>
        </p:nvSpPr>
        <p:spPr bwMode="auto">
          <a:xfrm>
            <a:off x="4815467" y="3858015"/>
            <a:ext cx="1054100" cy="1054100"/>
          </a:xfrm>
          <a:prstGeom prst="rect">
            <a:avLst/>
          </a:prstGeom>
          <a:solidFill>
            <a:schemeClr val="accent5">
              <a:lumMod val="20000"/>
              <a:lumOff val="80000"/>
            </a:schemeClr>
          </a:solidFill>
          <a:ln w="25400">
            <a:solidFill>
              <a:schemeClr val="accent5">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42" name="Rectangle 51"/>
          <p:cNvSpPr>
            <a:spLocks noChangeArrowheads="1"/>
          </p:cNvSpPr>
          <p:nvPr/>
        </p:nvSpPr>
        <p:spPr bwMode="auto">
          <a:xfrm>
            <a:off x="4815467" y="5001015"/>
            <a:ext cx="1054100" cy="1054100"/>
          </a:xfrm>
          <a:prstGeom prst="rect">
            <a:avLst/>
          </a:prstGeom>
          <a:solidFill>
            <a:schemeClr val="accent4">
              <a:lumMod val="40000"/>
              <a:lumOff val="6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43" name="Rectangle 52"/>
          <p:cNvSpPr>
            <a:spLocks noChangeArrowheads="1"/>
          </p:cNvSpPr>
          <p:nvPr/>
        </p:nvSpPr>
        <p:spPr bwMode="auto">
          <a:xfrm>
            <a:off x="3672467" y="5001015"/>
            <a:ext cx="1054100" cy="1054100"/>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44" name="Rectangle 53"/>
          <p:cNvSpPr>
            <a:spLocks noChangeArrowheads="1"/>
          </p:cNvSpPr>
          <p:nvPr/>
        </p:nvSpPr>
        <p:spPr bwMode="auto">
          <a:xfrm>
            <a:off x="4053467" y="4239015"/>
            <a:ext cx="292100" cy="2921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45" name="Line 54"/>
          <p:cNvSpPr>
            <a:spLocks noChangeShapeType="1"/>
          </p:cNvSpPr>
          <p:nvPr/>
        </p:nvSpPr>
        <p:spPr bwMode="auto">
          <a:xfrm>
            <a:off x="4351917" y="4461265"/>
            <a:ext cx="83820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46" name="Line 55"/>
          <p:cNvSpPr>
            <a:spLocks noChangeShapeType="1"/>
          </p:cNvSpPr>
          <p:nvPr/>
        </p:nvSpPr>
        <p:spPr bwMode="auto">
          <a:xfrm>
            <a:off x="4275717" y="4537465"/>
            <a:ext cx="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47" name="Line 56"/>
          <p:cNvSpPr>
            <a:spLocks noChangeShapeType="1"/>
          </p:cNvSpPr>
          <p:nvPr/>
        </p:nvSpPr>
        <p:spPr bwMode="auto">
          <a:xfrm>
            <a:off x="4351917" y="4308865"/>
            <a:ext cx="762000" cy="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48" name="Rectangle 57"/>
          <p:cNvSpPr>
            <a:spLocks noChangeArrowheads="1"/>
          </p:cNvSpPr>
          <p:nvPr/>
        </p:nvSpPr>
        <p:spPr bwMode="auto">
          <a:xfrm>
            <a:off x="4053467" y="5382015"/>
            <a:ext cx="292100" cy="2921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49" name="Rectangle 58"/>
          <p:cNvSpPr>
            <a:spLocks noChangeArrowheads="1"/>
          </p:cNvSpPr>
          <p:nvPr/>
        </p:nvSpPr>
        <p:spPr bwMode="auto">
          <a:xfrm>
            <a:off x="5196467" y="5382015"/>
            <a:ext cx="292100" cy="2921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50" name="Rectangle 59"/>
          <p:cNvSpPr>
            <a:spLocks noChangeArrowheads="1"/>
          </p:cNvSpPr>
          <p:nvPr/>
        </p:nvSpPr>
        <p:spPr bwMode="auto">
          <a:xfrm>
            <a:off x="5196467" y="4239015"/>
            <a:ext cx="292100" cy="29210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51" name="Line 60"/>
          <p:cNvSpPr>
            <a:spLocks noChangeShapeType="1"/>
          </p:cNvSpPr>
          <p:nvPr/>
        </p:nvSpPr>
        <p:spPr bwMode="auto">
          <a:xfrm flipV="1">
            <a:off x="4123317" y="4613665"/>
            <a:ext cx="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2" name="Line 61"/>
          <p:cNvSpPr>
            <a:spLocks noChangeShapeType="1"/>
          </p:cNvSpPr>
          <p:nvPr/>
        </p:nvSpPr>
        <p:spPr bwMode="auto">
          <a:xfrm>
            <a:off x="5418717" y="4537465"/>
            <a:ext cx="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3" name="Line 62"/>
          <p:cNvSpPr>
            <a:spLocks noChangeShapeType="1"/>
          </p:cNvSpPr>
          <p:nvPr/>
        </p:nvSpPr>
        <p:spPr bwMode="auto">
          <a:xfrm flipV="1">
            <a:off x="5266317" y="4613665"/>
            <a:ext cx="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4" name="Line 63"/>
          <p:cNvSpPr>
            <a:spLocks noChangeShapeType="1"/>
          </p:cNvSpPr>
          <p:nvPr/>
        </p:nvSpPr>
        <p:spPr bwMode="auto">
          <a:xfrm flipH="1">
            <a:off x="4428117" y="4461265"/>
            <a:ext cx="762000" cy="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5" name="Line 64"/>
          <p:cNvSpPr>
            <a:spLocks noChangeShapeType="1"/>
          </p:cNvSpPr>
          <p:nvPr/>
        </p:nvSpPr>
        <p:spPr bwMode="auto">
          <a:xfrm>
            <a:off x="4351917" y="5451865"/>
            <a:ext cx="762000" cy="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6" name="Line 65"/>
          <p:cNvSpPr>
            <a:spLocks noChangeShapeType="1"/>
          </p:cNvSpPr>
          <p:nvPr/>
        </p:nvSpPr>
        <p:spPr bwMode="auto">
          <a:xfrm flipH="1">
            <a:off x="4428117" y="5604265"/>
            <a:ext cx="762000" cy="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7" name="Line 66"/>
          <p:cNvSpPr>
            <a:spLocks noChangeShapeType="1"/>
          </p:cNvSpPr>
          <p:nvPr/>
        </p:nvSpPr>
        <p:spPr bwMode="auto">
          <a:xfrm flipH="1" flipV="1">
            <a:off x="4351917" y="4689865"/>
            <a:ext cx="83820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8" name="Line 67"/>
          <p:cNvSpPr>
            <a:spLocks noChangeShapeType="1"/>
          </p:cNvSpPr>
          <p:nvPr/>
        </p:nvSpPr>
        <p:spPr bwMode="auto">
          <a:xfrm flipH="1">
            <a:off x="4504317" y="4537465"/>
            <a:ext cx="83820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59" name="Line 68"/>
          <p:cNvSpPr>
            <a:spLocks noChangeShapeType="1"/>
          </p:cNvSpPr>
          <p:nvPr/>
        </p:nvSpPr>
        <p:spPr bwMode="auto">
          <a:xfrm flipV="1">
            <a:off x="4199517" y="4613665"/>
            <a:ext cx="83820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60" name="Rectangle 69"/>
          <p:cNvSpPr>
            <a:spLocks noChangeArrowheads="1"/>
          </p:cNvSpPr>
          <p:nvPr/>
        </p:nvSpPr>
        <p:spPr bwMode="auto">
          <a:xfrm>
            <a:off x="6288483" y="3858015"/>
            <a:ext cx="1054100" cy="1054100"/>
          </a:xfrm>
          <a:prstGeom prst="rect">
            <a:avLst/>
          </a:prstGeom>
          <a:solidFill>
            <a:schemeClr val="accent2">
              <a:lumMod val="40000"/>
              <a:lumOff val="60000"/>
            </a:schemeClr>
          </a:solidFill>
          <a:ln w="25400">
            <a:solidFill>
              <a:schemeClr val="accent2">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61" name="Rectangle 70"/>
          <p:cNvSpPr>
            <a:spLocks noChangeArrowheads="1"/>
          </p:cNvSpPr>
          <p:nvPr/>
        </p:nvSpPr>
        <p:spPr bwMode="auto">
          <a:xfrm>
            <a:off x="7431483" y="3858015"/>
            <a:ext cx="1054100" cy="1054100"/>
          </a:xfrm>
          <a:prstGeom prst="rect">
            <a:avLst/>
          </a:prstGeom>
          <a:solidFill>
            <a:schemeClr val="accent5">
              <a:lumMod val="20000"/>
              <a:lumOff val="80000"/>
            </a:schemeClr>
          </a:solidFill>
          <a:ln w="25400">
            <a:solidFill>
              <a:schemeClr val="accent5">
                <a:lumMod val="75000"/>
              </a:schemeClr>
            </a:solidFill>
            <a:miter lim="800000"/>
            <a:headEnd/>
            <a:tailEnd/>
          </a:ln>
        </p:spPr>
        <p:txBody>
          <a:bodyPr wrap="none" anchor="ctr"/>
          <a:lstStyle/>
          <a:p>
            <a:endParaRPr lang="en-US">
              <a:latin typeface="Arial Narrow" panose="020B0606020202030204" pitchFamily="34" charset="0"/>
            </a:endParaRPr>
          </a:p>
        </p:txBody>
      </p:sp>
      <p:sp>
        <p:nvSpPr>
          <p:cNvPr id="162" name="Rectangle 71"/>
          <p:cNvSpPr>
            <a:spLocks noChangeArrowheads="1"/>
          </p:cNvSpPr>
          <p:nvPr/>
        </p:nvSpPr>
        <p:spPr bwMode="auto">
          <a:xfrm>
            <a:off x="7431483" y="5001015"/>
            <a:ext cx="1054100" cy="1054100"/>
          </a:xfrm>
          <a:prstGeom prst="rect">
            <a:avLst/>
          </a:prstGeom>
          <a:solidFill>
            <a:schemeClr val="accent4">
              <a:lumMod val="40000"/>
              <a:lumOff val="6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63" name="Rectangle 72"/>
          <p:cNvSpPr>
            <a:spLocks noChangeArrowheads="1"/>
          </p:cNvSpPr>
          <p:nvPr/>
        </p:nvSpPr>
        <p:spPr bwMode="auto">
          <a:xfrm>
            <a:off x="6288483" y="5001015"/>
            <a:ext cx="1054100" cy="1054100"/>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64" name="Rectangle 73"/>
          <p:cNvSpPr>
            <a:spLocks noChangeArrowheads="1"/>
          </p:cNvSpPr>
          <p:nvPr/>
        </p:nvSpPr>
        <p:spPr bwMode="auto">
          <a:xfrm>
            <a:off x="6669483" y="4239015"/>
            <a:ext cx="292100" cy="292100"/>
          </a:xfrm>
          <a:prstGeom prst="rect">
            <a:avLst/>
          </a:prstGeom>
          <a:solidFill>
            <a:schemeClr val="bg2">
              <a:lumMod val="50000"/>
            </a:schemeClr>
          </a:solidFill>
          <a:ln w="127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165" name="Line 74"/>
          <p:cNvSpPr>
            <a:spLocks noChangeShapeType="1"/>
          </p:cNvSpPr>
          <p:nvPr/>
        </p:nvSpPr>
        <p:spPr bwMode="auto">
          <a:xfrm flipH="1" flipV="1">
            <a:off x="6821883" y="4620015"/>
            <a:ext cx="0" cy="7620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66" name="Line 75"/>
          <p:cNvSpPr>
            <a:spLocks noChangeShapeType="1"/>
          </p:cNvSpPr>
          <p:nvPr/>
        </p:nvSpPr>
        <p:spPr bwMode="auto">
          <a:xfrm flipH="1">
            <a:off x="7044133" y="4385065"/>
            <a:ext cx="731520" cy="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67" name="Line 76"/>
          <p:cNvSpPr>
            <a:spLocks noChangeShapeType="1"/>
          </p:cNvSpPr>
          <p:nvPr/>
        </p:nvSpPr>
        <p:spPr bwMode="auto">
          <a:xfrm flipH="1" flipV="1">
            <a:off x="7964883" y="4543815"/>
            <a:ext cx="0" cy="838200"/>
          </a:xfrm>
          <a:prstGeom prst="line">
            <a:avLst/>
          </a:prstGeom>
          <a:noFill/>
          <a:ln w="15875">
            <a:solidFill>
              <a:schemeClr val="bg1">
                <a:lumMod val="50000"/>
              </a:schemeClr>
            </a:solidFill>
            <a:round/>
            <a:headEnd type="none" w="sm" len="sm"/>
            <a:tailEnd type="triangle" w="med" len="lg"/>
          </a:ln>
        </p:spPr>
        <p:txBody>
          <a:bodyPr wrap="none" anchor="ctr"/>
          <a:lstStyle/>
          <a:p>
            <a:endParaRPr lang="en-US">
              <a:latin typeface="Arial Narrow" panose="020B0606020202030204" pitchFamily="34" charset="0"/>
            </a:endParaRPr>
          </a:p>
        </p:txBody>
      </p:sp>
      <p:sp>
        <p:nvSpPr>
          <p:cNvPr id="168" name="Rectangle 77"/>
          <p:cNvSpPr>
            <a:spLocks noChangeArrowheads="1"/>
          </p:cNvSpPr>
          <p:nvPr/>
        </p:nvSpPr>
        <p:spPr bwMode="auto">
          <a:xfrm>
            <a:off x="6745683" y="5458215"/>
            <a:ext cx="139700" cy="139700"/>
          </a:xfrm>
          <a:prstGeom prst="rect">
            <a:avLst/>
          </a:prstGeom>
          <a:solidFill>
            <a:schemeClr val="accent3">
              <a:lumMod val="75000"/>
            </a:schemeClr>
          </a:solidFill>
          <a:ln w="1270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69" name="Rectangle 78"/>
          <p:cNvSpPr>
            <a:spLocks noChangeArrowheads="1"/>
          </p:cNvSpPr>
          <p:nvPr/>
        </p:nvSpPr>
        <p:spPr bwMode="auto">
          <a:xfrm>
            <a:off x="7888683" y="5458215"/>
            <a:ext cx="139700" cy="139700"/>
          </a:xfrm>
          <a:prstGeom prst="rect">
            <a:avLst/>
          </a:prstGeom>
          <a:solidFill>
            <a:schemeClr val="accent4">
              <a:lumMod val="75000"/>
            </a:schemeClr>
          </a:solidFill>
          <a:ln w="127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70" name="Rectangle 79"/>
          <p:cNvSpPr>
            <a:spLocks noChangeArrowheads="1"/>
          </p:cNvSpPr>
          <p:nvPr/>
        </p:nvSpPr>
        <p:spPr bwMode="auto">
          <a:xfrm>
            <a:off x="7871749" y="4306748"/>
            <a:ext cx="182880" cy="182880"/>
          </a:xfrm>
          <a:prstGeom prst="rect">
            <a:avLst/>
          </a:prstGeom>
          <a:solidFill>
            <a:schemeClr val="accent6">
              <a:lumMod val="75000"/>
            </a:schemeClr>
          </a:solidFill>
          <a:ln w="12700">
            <a:solidFill>
              <a:schemeClr val="accent6">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75" name="Text Box 84"/>
          <p:cNvSpPr txBox="1">
            <a:spLocks noChangeArrowheads="1"/>
          </p:cNvSpPr>
          <p:nvPr/>
        </p:nvSpPr>
        <p:spPr bwMode="auto">
          <a:xfrm>
            <a:off x="3645481" y="1120478"/>
            <a:ext cx="790858" cy="276999"/>
          </a:xfrm>
          <a:prstGeom prst="rect">
            <a:avLst/>
          </a:prstGeom>
          <a:noFill/>
          <a:ln w="12700">
            <a:noFill/>
            <a:miter lim="800000"/>
            <a:headEnd type="none" w="sm" len="sm"/>
            <a:tailEnd type="none" w="sm" len="sm"/>
          </a:ln>
        </p:spPr>
        <p:txBody>
          <a:bodyPr wrap="none">
            <a:spAutoFit/>
          </a:bodyPr>
          <a:lstStyle/>
          <a:p>
            <a:r>
              <a:rPr lang="en-US" sz="1200" b="1">
                <a:latin typeface="Arial Narrow" panose="020B0606020202030204" pitchFamily="34" charset="0"/>
              </a:rPr>
              <a:t>Country A</a:t>
            </a:r>
          </a:p>
        </p:txBody>
      </p:sp>
      <p:sp>
        <p:nvSpPr>
          <p:cNvPr id="176" name="Text Box 85"/>
          <p:cNvSpPr txBox="1">
            <a:spLocks noChangeArrowheads="1"/>
          </p:cNvSpPr>
          <p:nvPr/>
        </p:nvSpPr>
        <p:spPr bwMode="auto">
          <a:xfrm>
            <a:off x="5102806" y="1120478"/>
            <a:ext cx="795411"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rPr>
              <a:t>Country B</a:t>
            </a:r>
          </a:p>
        </p:txBody>
      </p:sp>
      <p:sp>
        <p:nvSpPr>
          <p:cNvPr id="177" name="Text Box 86"/>
          <p:cNvSpPr txBox="1">
            <a:spLocks noChangeArrowheads="1"/>
          </p:cNvSpPr>
          <p:nvPr/>
        </p:nvSpPr>
        <p:spPr bwMode="auto">
          <a:xfrm>
            <a:off x="3651831" y="3058816"/>
            <a:ext cx="795411" cy="276999"/>
          </a:xfrm>
          <a:prstGeom prst="rect">
            <a:avLst/>
          </a:prstGeom>
          <a:noFill/>
          <a:ln w="12700">
            <a:noFill/>
            <a:miter lim="800000"/>
            <a:headEnd type="none" w="sm" len="sm"/>
            <a:tailEnd type="none" w="sm" len="sm"/>
          </a:ln>
        </p:spPr>
        <p:txBody>
          <a:bodyPr wrap="none">
            <a:spAutoFit/>
          </a:bodyPr>
          <a:lstStyle/>
          <a:p>
            <a:r>
              <a:rPr lang="en-US" sz="1200" b="1">
                <a:latin typeface="Arial Narrow" panose="020B0606020202030204" pitchFamily="34" charset="0"/>
              </a:rPr>
              <a:t>Country C</a:t>
            </a:r>
          </a:p>
        </p:txBody>
      </p:sp>
      <p:sp>
        <p:nvSpPr>
          <p:cNvPr id="178" name="Text Box 87"/>
          <p:cNvSpPr txBox="1">
            <a:spLocks noChangeArrowheads="1"/>
          </p:cNvSpPr>
          <p:nvPr/>
        </p:nvSpPr>
        <p:spPr bwMode="auto">
          <a:xfrm>
            <a:off x="5104393" y="3058816"/>
            <a:ext cx="795411" cy="276999"/>
          </a:xfrm>
          <a:prstGeom prst="rect">
            <a:avLst/>
          </a:prstGeom>
          <a:noFill/>
          <a:ln w="12700">
            <a:noFill/>
            <a:miter lim="800000"/>
            <a:headEnd type="none" w="sm" len="sm"/>
            <a:tailEnd type="none" w="sm" len="sm"/>
          </a:ln>
        </p:spPr>
        <p:txBody>
          <a:bodyPr wrap="none">
            <a:spAutoFit/>
          </a:bodyPr>
          <a:lstStyle/>
          <a:p>
            <a:r>
              <a:rPr lang="en-US" sz="1200" b="1">
                <a:latin typeface="Arial Narrow" panose="020B0606020202030204" pitchFamily="34" charset="0"/>
              </a:rPr>
              <a:t>Country D</a:t>
            </a:r>
          </a:p>
        </p:txBody>
      </p:sp>
      <p:sp>
        <p:nvSpPr>
          <p:cNvPr id="4" name="Rounded Rectangle 3"/>
          <p:cNvSpPr/>
          <p:nvPr/>
        </p:nvSpPr>
        <p:spPr bwMode="auto">
          <a:xfrm>
            <a:off x="3319124" y="1043203"/>
            <a:ext cx="5486400" cy="2468880"/>
          </a:xfrm>
          <a:prstGeom prst="roundRect">
            <a:avLst>
              <a:gd name="adj" fmla="val 7233"/>
            </a:avLst>
          </a:prstGeom>
          <a:no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79" name="TextBox 178"/>
          <p:cNvSpPr txBox="1"/>
          <p:nvPr/>
        </p:nvSpPr>
        <p:spPr>
          <a:xfrm>
            <a:off x="5314233" y="3365117"/>
            <a:ext cx="1365118" cy="276999"/>
          </a:xfrm>
          <a:prstGeom prst="rect">
            <a:avLst/>
          </a:prstGeom>
          <a:solidFill>
            <a:schemeClr val="bg1"/>
          </a:solidFill>
        </p:spPr>
        <p:txBody>
          <a:bodyPr wrap="none" lIns="45720" tIns="0" rIns="45720" bIns="0" anchor="ctr">
            <a:spAutoFit/>
          </a:bodyPr>
          <a:lstStyle/>
          <a:p>
            <a:pPr algn="ctr">
              <a:defRPr/>
            </a:pPr>
            <a:r>
              <a:rPr lang="en-US" b="1" dirty="0" err="1">
                <a:latin typeface="Arial Narrow" panose="020B0606020202030204" pitchFamily="34" charset="0"/>
              </a:rPr>
              <a:t>Multidomestic</a:t>
            </a:r>
            <a:endParaRPr lang="en-US" b="1" dirty="0">
              <a:latin typeface="Arial Narrow" panose="020B0606020202030204" pitchFamily="34" charset="0"/>
            </a:endParaRPr>
          </a:p>
        </p:txBody>
      </p:sp>
      <p:sp>
        <p:nvSpPr>
          <p:cNvPr id="181" name="Rounded Rectangle 180"/>
          <p:cNvSpPr/>
          <p:nvPr/>
        </p:nvSpPr>
        <p:spPr bwMode="auto">
          <a:xfrm>
            <a:off x="3319124" y="3768570"/>
            <a:ext cx="5486400" cy="2468880"/>
          </a:xfrm>
          <a:prstGeom prst="roundRect">
            <a:avLst>
              <a:gd name="adj" fmla="val 7233"/>
            </a:avLst>
          </a:prstGeom>
          <a:noFill/>
          <a:ln w="1905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82" name="Rounded Rectangle 181"/>
          <p:cNvSpPr/>
          <p:nvPr/>
        </p:nvSpPr>
        <p:spPr bwMode="auto">
          <a:xfrm>
            <a:off x="8506705" y="2074313"/>
            <a:ext cx="1962600" cy="306467"/>
          </a:xfrm>
          <a:prstGeom prst="roundRect">
            <a:avLst/>
          </a:prstGeom>
          <a:solidFill>
            <a:schemeClr val="bg1"/>
          </a:solidFill>
          <a:ln w="19050" cap="flat" cmpd="sng" algn="ctr">
            <a:noFill/>
            <a:prstDash val="solid"/>
            <a:round/>
            <a:headEnd type="none" w="med" len="med"/>
            <a:tailEnd type="none" w="med" len="med"/>
          </a:ln>
          <a:effectLst/>
        </p:spPr>
        <p:txBody>
          <a:bodyPr vert="horz" wrap="none" lIns="45720" tIns="0" rIns="45720" bIns="0" numCol="1" rtlCol="0" anchor="ctr" anchorCtr="0" compatLnSpc="1">
            <a:prstTxWarp prst="textNoShape">
              <a:avLst/>
            </a:prstTxWarp>
            <a:spAutoFit/>
          </a:bodyPr>
          <a:lstStyle/>
          <a:p>
            <a:pPr algn="ctr" eaLnBrk="0" fontAlgn="base" hangingPunct="0">
              <a:spcBef>
                <a:spcPct val="0"/>
              </a:spcBef>
              <a:spcAft>
                <a:spcPct val="0"/>
              </a:spcAft>
            </a:pPr>
            <a:r>
              <a:rPr lang="en-US" b="1" dirty="0">
                <a:latin typeface="Arial Narrow" panose="020B0606020202030204" pitchFamily="34" charset="0"/>
              </a:rPr>
              <a:t>Regional Production</a:t>
            </a:r>
            <a:endParaRPr lang="en-US" dirty="0">
              <a:latin typeface="Arial Narrow" panose="020B0606020202030204" pitchFamily="34" charset="0"/>
            </a:endParaRPr>
          </a:p>
        </p:txBody>
      </p:sp>
      <p:sp>
        <p:nvSpPr>
          <p:cNvPr id="183" name="TextBox 182"/>
          <p:cNvSpPr txBox="1"/>
          <p:nvPr/>
        </p:nvSpPr>
        <p:spPr>
          <a:xfrm>
            <a:off x="5094774" y="6107418"/>
            <a:ext cx="1809150" cy="276999"/>
          </a:xfrm>
          <a:prstGeom prst="rect">
            <a:avLst/>
          </a:prstGeom>
          <a:solidFill>
            <a:schemeClr val="bg1"/>
          </a:solidFill>
        </p:spPr>
        <p:txBody>
          <a:bodyPr wrap="none" lIns="45720" tIns="0" rIns="45720" bIns="0" anchor="ctr">
            <a:spAutoFit/>
          </a:bodyPr>
          <a:lstStyle/>
          <a:p>
            <a:pPr algn="ctr">
              <a:defRPr/>
            </a:pPr>
            <a:r>
              <a:rPr lang="en-US" b="1" dirty="0">
                <a:latin typeface="Arial Narrow" panose="020B0606020202030204" pitchFamily="34" charset="0"/>
              </a:rPr>
              <a:t>Globally Integrated</a:t>
            </a:r>
          </a:p>
        </p:txBody>
      </p:sp>
      <p:sp>
        <p:nvSpPr>
          <p:cNvPr id="184" name="Rounded Rectangle 183"/>
          <p:cNvSpPr/>
          <p:nvPr/>
        </p:nvSpPr>
        <p:spPr bwMode="auto">
          <a:xfrm>
            <a:off x="8506705" y="4791091"/>
            <a:ext cx="1816158" cy="306467"/>
          </a:xfrm>
          <a:prstGeom prst="roundRect">
            <a:avLst/>
          </a:prstGeom>
          <a:solidFill>
            <a:schemeClr val="bg1"/>
          </a:solidFill>
          <a:ln w="19050" cap="flat" cmpd="sng" algn="ctr">
            <a:noFill/>
            <a:prstDash val="solid"/>
            <a:round/>
            <a:headEnd type="none" w="med" len="med"/>
            <a:tailEnd type="none" w="med" len="med"/>
          </a:ln>
          <a:effectLst/>
        </p:spPr>
        <p:txBody>
          <a:bodyPr vert="horz" wrap="none" lIns="45720" tIns="0" rIns="45720" bIns="0" numCol="1" rtlCol="0" anchor="ctr" anchorCtr="0" compatLnSpc="1">
            <a:prstTxWarp prst="textNoShape">
              <a:avLst/>
            </a:prstTxWarp>
            <a:spAutoFit/>
          </a:bodyPr>
          <a:lstStyle/>
          <a:p>
            <a:pPr algn="ctr" eaLnBrk="0" fontAlgn="base" hangingPunct="0">
              <a:spcBef>
                <a:spcPct val="0"/>
              </a:spcBef>
              <a:spcAft>
                <a:spcPct val="0"/>
              </a:spcAft>
            </a:pPr>
            <a:r>
              <a:rPr lang="en-US" b="1" dirty="0">
                <a:latin typeface="Arial Narrow" panose="020B0606020202030204" pitchFamily="34" charset="0"/>
              </a:rPr>
              <a:t>Vertical Integration</a:t>
            </a:r>
            <a:endParaRPr lang="en-US" dirty="0">
              <a:latin typeface="Arial Narrow" panose="020B0606020202030204" pitchFamily="34" charset="0"/>
            </a:endParaRPr>
          </a:p>
        </p:txBody>
      </p:sp>
      <p:sp>
        <p:nvSpPr>
          <p:cNvPr id="2" name="Rounded Rectangle 1"/>
          <p:cNvSpPr/>
          <p:nvPr/>
        </p:nvSpPr>
        <p:spPr bwMode="auto">
          <a:xfrm>
            <a:off x="1432971" y="2056502"/>
            <a:ext cx="2185955" cy="306467"/>
          </a:xfrm>
          <a:prstGeom prst="roundRect">
            <a:avLst/>
          </a:prstGeom>
          <a:solidFill>
            <a:schemeClr val="bg1"/>
          </a:solidFill>
          <a:ln w="19050" cap="flat" cmpd="sng" algn="ctr">
            <a:noFill/>
            <a:prstDash val="solid"/>
            <a:round/>
            <a:headEnd type="none" w="med" len="med"/>
            <a:tailEnd type="none" w="med" len="med"/>
          </a:ln>
          <a:effectLst/>
        </p:spPr>
        <p:txBody>
          <a:bodyPr vert="horz" wrap="none" lIns="45720" tIns="0" rIns="45720" bIns="0" numCol="1" rtlCol="0" anchor="ctr" anchorCtr="0" compatLnSpc="1">
            <a:prstTxWarp prst="textNoShape">
              <a:avLst/>
            </a:prstTxWarp>
            <a:spAutoFit/>
          </a:bodyPr>
          <a:lstStyle/>
          <a:p>
            <a:pPr algn="ctr" eaLnBrk="0" fontAlgn="base" hangingPunct="0">
              <a:spcBef>
                <a:spcPct val="0"/>
              </a:spcBef>
              <a:spcAft>
                <a:spcPct val="0"/>
              </a:spcAft>
            </a:pPr>
            <a:r>
              <a:rPr lang="en-US" b="1" dirty="0">
                <a:latin typeface="Arial Narrow" panose="020B0606020202030204" pitchFamily="34" charset="0"/>
              </a:rPr>
              <a:t>Centralized Production</a:t>
            </a:r>
            <a:endParaRPr lang="en-US" dirty="0">
              <a:latin typeface="Arial Narrow" panose="020B0606020202030204" pitchFamily="34" charset="0"/>
            </a:endParaRPr>
          </a:p>
        </p:txBody>
      </p:sp>
      <p:sp>
        <p:nvSpPr>
          <p:cNvPr id="180" name="Rounded Rectangle 179"/>
          <p:cNvSpPr/>
          <p:nvPr/>
        </p:nvSpPr>
        <p:spPr bwMode="auto">
          <a:xfrm>
            <a:off x="1387654" y="4799391"/>
            <a:ext cx="2231272" cy="306467"/>
          </a:xfrm>
          <a:prstGeom prst="roundRect">
            <a:avLst/>
          </a:prstGeom>
          <a:solidFill>
            <a:schemeClr val="bg1"/>
          </a:solidFill>
          <a:ln w="19050" cap="flat" cmpd="sng" algn="ctr">
            <a:noFill/>
            <a:prstDash val="solid"/>
            <a:round/>
            <a:headEnd type="none" w="med" len="med"/>
            <a:tailEnd type="none" w="med" len="med"/>
          </a:ln>
          <a:effectLst/>
        </p:spPr>
        <p:txBody>
          <a:bodyPr vert="horz" wrap="none" lIns="45720" tIns="0" rIns="45720" bIns="0" numCol="1" rtlCol="0" anchor="ctr" anchorCtr="0" compatLnSpc="1">
            <a:prstTxWarp prst="textNoShape">
              <a:avLst/>
            </a:prstTxWarp>
            <a:spAutoFit/>
          </a:bodyPr>
          <a:lstStyle/>
          <a:p>
            <a:pPr algn="ctr" eaLnBrk="0" fontAlgn="base" hangingPunct="0">
              <a:spcBef>
                <a:spcPct val="0"/>
              </a:spcBef>
              <a:spcAft>
                <a:spcPct val="0"/>
              </a:spcAft>
            </a:pPr>
            <a:r>
              <a:rPr lang="en-US" b="1" dirty="0">
                <a:latin typeface="Arial Narrow" panose="020B0606020202030204" pitchFamily="34" charset="0"/>
              </a:rPr>
              <a:t>Regional Specialization</a:t>
            </a:r>
            <a:endParaRPr lang="en-US" dirty="0">
              <a:latin typeface="Arial Narrow" panose="020B0606020202030204" pitchFamily="34" charset="0"/>
            </a:endParaRPr>
          </a:p>
        </p:txBody>
      </p:sp>
    </p:spTree>
    <p:extLst>
      <p:ext uri="{BB962C8B-B14F-4D97-AF65-F5344CB8AC3E}">
        <p14:creationId xmlns:p14="http://schemas.microsoft.com/office/powerpoint/2010/main" val="155045310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ectangle 34" descr="Light upward diagonal"/>
          <p:cNvSpPr>
            <a:spLocks noChangeArrowheads="1"/>
          </p:cNvSpPr>
          <p:nvPr/>
        </p:nvSpPr>
        <p:spPr bwMode="auto">
          <a:xfrm>
            <a:off x="3593594" y="2847675"/>
            <a:ext cx="3291840" cy="2743200"/>
          </a:xfrm>
          <a:prstGeom prst="rect">
            <a:avLst/>
          </a:prstGeom>
          <a:solidFill>
            <a:schemeClr val="accent3">
              <a:lumMod val="40000"/>
              <a:lumOff val="6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09570" name="Rectangle 4"/>
          <p:cNvSpPr>
            <a:spLocks noGrp="1" noChangeArrowheads="1"/>
          </p:cNvSpPr>
          <p:nvPr>
            <p:ph type="title"/>
          </p:nvPr>
        </p:nvSpPr>
        <p:spPr/>
        <p:txBody>
          <a:bodyPr/>
          <a:lstStyle/>
          <a:p>
            <a:pPr eaLnBrk="1" hangingPunct="1"/>
            <a:r>
              <a:rPr lang="en-US"/>
              <a:t>The Velocity of Freight</a:t>
            </a:r>
          </a:p>
        </p:txBody>
      </p:sp>
      <p:sp>
        <p:nvSpPr>
          <p:cNvPr id="30"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9572" name="Rectangle 34" descr="Light upward diagonal"/>
          <p:cNvSpPr>
            <a:spLocks noChangeArrowheads="1"/>
          </p:cNvSpPr>
          <p:nvPr/>
        </p:nvSpPr>
        <p:spPr bwMode="auto">
          <a:xfrm>
            <a:off x="3593594" y="3792737"/>
            <a:ext cx="2834640" cy="1773238"/>
          </a:xfrm>
          <a:prstGeom prst="rect">
            <a:avLst/>
          </a:prstGeom>
          <a:solidFill>
            <a:schemeClr val="accent4">
              <a:lumMod val="20000"/>
              <a:lumOff val="8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86021" name="Text Box 36"/>
          <p:cNvSpPr txBox="1">
            <a:spLocks noChangeArrowheads="1"/>
          </p:cNvSpPr>
          <p:nvPr/>
        </p:nvSpPr>
        <p:spPr bwMode="auto">
          <a:xfrm>
            <a:off x="4300168" y="4184934"/>
            <a:ext cx="1493999" cy="307777"/>
          </a:xfrm>
          <a:prstGeom prst="rect">
            <a:avLst/>
          </a:prstGeom>
          <a:noFill/>
          <a:ln w="9525">
            <a:noFill/>
            <a:miter lim="800000"/>
            <a:headEnd/>
            <a:tailEnd/>
          </a:ln>
        </p:spPr>
        <p:txBody>
          <a:bodyPr wrap="none" lIns="0" tIns="0" rIns="0" bIns="0">
            <a:spAutoFit/>
          </a:bodyPr>
          <a:lstStyle/>
          <a:p>
            <a:pPr>
              <a:defRPr/>
            </a:pPr>
            <a:r>
              <a:rPr lang="en-US" sz="2000" b="1" i="1" dirty="0">
                <a:solidFill>
                  <a:schemeClr val="accent4">
                    <a:lumMod val="50000"/>
                  </a:schemeClr>
                </a:solidFill>
                <a:latin typeface="Arial Narrow" panose="020B0606020202030204" pitchFamily="34" charset="0"/>
                <a:cs typeface="Calibri" pitchFamily="34" charset="0"/>
              </a:rPr>
              <a:t>Push Logistics</a:t>
            </a:r>
          </a:p>
        </p:txBody>
      </p:sp>
      <p:sp>
        <p:nvSpPr>
          <p:cNvPr id="109574" name="Freeform 37"/>
          <p:cNvSpPr>
            <a:spLocks/>
          </p:cNvSpPr>
          <p:nvPr/>
        </p:nvSpPr>
        <p:spPr bwMode="auto">
          <a:xfrm>
            <a:off x="3565021" y="1611512"/>
            <a:ext cx="5368925" cy="3987800"/>
          </a:xfrm>
          <a:custGeom>
            <a:avLst/>
            <a:gdLst>
              <a:gd name="T0" fmla="*/ 0 w 2755"/>
              <a:gd name="T1" fmla="*/ 0 h 2047"/>
              <a:gd name="T2" fmla="*/ 0 w 2755"/>
              <a:gd name="T3" fmla="*/ 2147483647 h 2047"/>
              <a:gd name="T4" fmla="*/ 2147483647 w 2755"/>
              <a:gd name="T5" fmla="*/ 2147483647 h 2047"/>
              <a:gd name="T6" fmla="*/ 0 60000 65536"/>
              <a:gd name="T7" fmla="*/ 0 60000 65536"/>
              <a:gd name="T8" fmla="*/ 0 60000 65536"/>
              <a:gd name="T9" fmla="*/ 0 w 2755"/>
              <a:gd name="T10" fmla="*/ 0 h 2047"/>
              <a:gd name="T11" fmla="*/ 2755 w 2755"/>
              <a:gd name="T12" fmla="*/ 2047 h 2047"/>
            </a:gdLst>
            <a:ahLst/>
            <a:cxnLst>
              <a:cxn ang="T6">
                <a:pos x="T0" y="T1"/>
              </a:cxn>
              <a:cxn ang="T7">
                <a:pos x="T2" y="T3"/>
              </a:cxn>
              <a:cxn ang="T8">
                <a:pos x="T4" y="T5"/>
              </a:cxn>
            </a:cxnLst>
            <a:rect l="T9" t="T10" r="T11" b="T12"/>
            <a:pathLst>
              <a:path w="2755" h="2047">
                <a:moveTo>
                  <a:pt x="0" y="0"/>
                </a:moveTo>
                <a:lnTo>
                  <a:pt x="0" y="2047"/>
                </a:lnTo>
                <a:lnTo>
                  <a:pt x="2755" y="2047"/>
                </a:lnTo>
              </a:path>
            </a:pathLst>
          </a:custGeom>
          <a:noFill/>
          <a:ln w="38100">
            <a:solidFill>
              <a:srgbClr val="808080"/>
            </a:solidFill>
            <a:round/>
            <a:headEnd type="triangle" w="med" len="med"/>
            <a:tailEnd type="triangle" w="med" len="med"/>
          </a:ln>
        </p:spPr>
        <p:txBody>
          <a:bodyPr/>
          <a:lstStyle/>
          <a:p>
            <a:endParaRPr lang="en-US">
              <a:latin typeface="Arial Narrow" panose="020B0606020202030204" pitchFamily="34" charset="0"/>
              <a:cs typeface="Calibri" pitchFamily="34" charset="0"/>
            </a:endParaRPr>
          </a:p>
        </p:txBody>
      </p:sp>
      <p:sp>
        <p:nvSpPr>
          <p:cNvPr id="109575" name="Text Box 38"/>
          <p:cNvSpPr txBox="1">
            <a:spLocks noChangeArrowheads="1"/>
          </p:cNvSpPr>
          <p:nvPr/>
        </p:nvSpPr>
        <p:spPr bwMode="auto">
          <a:xfrm>
            <a:off x="7738815" y="5727082"/>
            <a:ext cx="1314462"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Shipment Speed</a:t>
            </a:r>
          </a:p>
        </p:txBody>
      </p:sp>
      <p:sp>
        <p:nvSpPr>
          <p:cNvPr id="109576" name="Text Box 39"/>
          <p:cNvSpPr txBox="1">
            <a:spLocks noChangeArrowheads="1"/>
          </p:cNvSpPr>
          <p:nvPr/>
        </p:nvSpPr>
        <p:spPr bwMode="auto">
          <a:xfrm>
            <a:off x="2794948" y="1302665"/>
            <a:ext cx="174284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Transshipment Speed</a:t>
            </a:r>
          </a:p>
        </p:txBody>
      </p:sp>
      <p:sp>
        <p:nvSpPr>
          <p:cNvPr id="109577" name="Freeform 40"/>
          <p:cNvSpPr>
            <a:spLocks/>
          </p:cNvSpPr>
          <p:nvPr/>
        </p:nvSpPr>
        <p:spPr bwMode="auto">
          <a:xfrm>
            <a:off x="3574546" y="2826949"/>
            <a:ext cx="3325813" cy="2781300"/>
          </a:xfrm>
          <a:custGeom>
            <a:avLst/>
            <a:gdLst>
              <a:gd name="T0" fmla="*/ 0 w 2127"/>
              <a:gd name="T1" fmla="*/ 0 h 1557"/>
              <a:gd name="T2" fmla="*/ 2147483647 w 2127"/>
              <a:gd name="T3" fmla="*/ 0 h 1557"/>
              <a:gd name="T4" fmla="*/ 2147483647 w 2127"/>
              <a:gd name="T5" fmla="*/ 2147483647 h 1557"/>
              <a:gd name="T6" fmla="*/ 0 60000 65536"/>
              <a:gd name="T7" fmla="*/ 0 60000 65536"/>
              <a:gd name="T8" fmla="*/ 0 60000 65536"/>
              <a:gd name="T9" fmla="*/ 0 w 2127"/>
              <a:gd name="T10" fmla="*/ 0 h 1557"/>
              <a:gd name="T11" fmla="*/ 2127 w 2127"/>
              <a:gd name="T12" fmla="*/ 1557 h 1557"/>
            </a:gdLst>
            <a:ahLst/>
            <a:cxnLst>
              <a:cxn ang="T6">
                <a:pos x="T0" y="T1"/>
              </a:cxn>
              <a:cxn ang="T7">
                <a:pos x="T2" y="T3"/>
              </a:cxn>
              <a:cxn ang="T8">
                <a:pos x="T4" y="T5"/>
              </a:cxn>
            </a:cxnLst>
            <a:rect l="T9" t="T10" r="T11" b="T12"/>
            <a:pathLst>
              <a:path w="2127" h="1557">
                <a:moveTo>
                  <a:pt x="0" y="0"/>
                </a:moveTo>
                <a:lnTo>
                  <a:pt x="2127" y="0"/>
                </a:lnTo>
                <a:lnTo>
                  <a:pt x="2127" y="1557"/>
                </a:lnTo>
              </a:path>
            </a:pathLst>
          </a:custGeom>
          <a:noFill/>
          <a:ln w="25400">
            <a:solidFill>
              <a:schemeClr val="bg1">
                <a:lumMod val="50000"/>
              </a:schemeClr>
            </a:solidFill>
            <a:prstDash val="dash"/>
            <a:round/>
            <a:headEnd/>
            <a:tailEnd/>
          </a:ln>
        </p:spPr>
        <p:txBody>
          <a:bodyPr/>
          <a:lstStyle/>
          <a:p>
            <a:endParaRPr lang="en-US">
              <a:latin typeface="Arial Narrow" panose="020B0606020202030204" pitchFamily="34" charset="0"/>
              <a:cs typeface="Calibri" pitchFamily="34" charset="0"/>
            </a:endParaRPr>
          </a:p>
        </p:txBody>
      </p:sp>
      <p:sp>
        <p:nvSpPr>
          <p:cNvPr id="109578" name="Line 41"/>
          <p:cNvSpPr>
            <a:spLocks noChangeShapeType="1"/>
          </p:cNvSpPr>
          <p:nvPr/>
        </p:nvSpPr>
        <p:spPr bwMode="auto">
          <a:xfrm>
            <a:off x="5336670"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79" name="Line 42"/>
          <p:cNvSpPr>
            <a:spLocks noChangeShapeType="1"/>
          </p:cNvSpPr>
          <p:nvPr/>
        </p:nvSpPr>
        <p:spPr bwMode="auto">
          <a:xfrm>
            <a:off x="6527295"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80" name="Line 43"/>
          <p:cNvSpPr>
            <a:spLocks noChangeShapeType="1"/>
          </p:cNvSpPr>
          <p:nvPr/>
        </p:nvSpPr>
        <p:spPr bwMode="auto">
          <a:xfrm>
            <a:off x="7309933"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81" name="Line 44"/>
          <p:cNvSpPr>
            <a:spLocks noChangeShapeType="1"/>
          </p:cNvSpPr>
          <p:nvPr/>
        </p:nvSpPr>
        <p:spPr bwMode="auto">
          <a:xfrm>
            <a:off x="7836983"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82" name="Line 45"/>
          <p:cNvSpPr>
            <a:spLocks noChangeShapeType="1"/>
          </p:cNvSpPr>
          <p:nvPr/>
        </p:nvSpPr>
        <p:spPr bwMode="auto">
          <a:xfrm>
            <a:off x="8198933"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83" name="Line 46"/>
          <p:cNvSpPr>
            <a:spLocks noChangeShapeType="1"/>
          </p:cNvSpPr>
          <p:nvPr/>
        </p:nvSpPr>
        <p:spPr bwMode="auto">
          <a:xfrm>
            <a:off x="8444995"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109584" name="Line 47"/>
          <p:cNvSpPr>
            <a:spLocks noChangeShapeType="1"/>
          </p:cNvSpPr>
          <p:nvPr/>
        </p:nvSpPr>
        <p:spPr bwMode="auto">
          <a:xfrm>
            <a:off x="8643433" y="5504062"/>
            <a:ext cx="0" cy="185738"/>
          </a:xfrm>
          <a:prstGeom prst="line">
            <a:avLst/>
          </a:prstGeom>
          <a:noFill/>
          <a:ln w="25400">
            <a:solidFill>
              <a:srgbClr val="808080"/>
            </a:solidFill>
            <a:round/>
            <a:headEnd/>
            <a:tailEnd/>
          </a:ln>
        </p:spPr>
        <p:txBody>
          <a:bodyPr/>
          <a:lstStyle/>
          <a:p>
            <a:endParaRPr lang="en-US">
              <a:latin typeface="Arial Narrow" panose="020B0606020202030204" pitchFamily="34" charset="0"/>
              <a:cs typeface="Calibri" pitchFamily="34" charset="0"/>
            </a:endParaRPr>
          </a:p>
        </p:txBody>
      </p:sp>
      <p:sp>
        <p:nvSpPr>
          <p:cNvPr id="86033" name="Text Box 48"/>
          <p:cNvSpPr txBox="1">
            <a:spLocks noChangeArrowheads="1"/>
          </p:cNvSpPr>
          <p:nvPr/>
        </p:nvSpPr>
        <p:spPr bwMode="auto">
          <a:xfrm>
            <a:off x="4895731" y="3064317"/>
            <a:ext cx="1364156" cy="307777"/>
          </a:xfrm>
          <a:prstGeom prst="rect">
            <a:avLst/>
          </a:prstGeom>
          <a:noFill/>
          <a:ln w="9525">
            <a:noFill/>
            <a:miter lim="800000"/>
            <a:headEnd/>
            <a:tailEnd/>
          </a:ln>
        </p:spPr>
        <p:txBody>
          <a:bodyPr wrap="none" lIns="0" tIns="0" rIns="0" bIns="0">
            <a:spAutoFit/>
          </a:bodyPr>
          <a:lstStyle/>
          <a:p>
            <a:pPr>
              <a:defRPr/>
            </a:pPr>
            <a:r>
              <a:rPr lang="en-US" sz="2000" b="1" i="1" dirty="0">
                <a:solidFill>
                  <a:schemeClr val="accent3">
                    <a:lumMod val="50000"/>
                  </a:schemeClr>
                </a:solidFill>
                <a:latin typeface="Arial Narrow" panose="020B0606020202030204" pitchFamily="34" charset="0"/>
                <a:cs typeface="Calibri" pitchFamily="34" charset="0"/>
              </a:rPr>
              <a:t>Pull Logistics</a:t>
            </a:r>
          </a:p>
        </p:txBody>
      </p:sp>
      <p:sp>
        <p:nvSpPr>
          <p:cNvPr id="109587" name="Freeform 50"/>
          <p:cNvSpPr>
            <a:spLocks/>
          </p:cNvSpPr>
          <p:nvPr/>
        </p:nvSpPr>
        <p:spPr bwMode="auto">
          <a:xfrm>
            <a:off x="3572958" y="3757813"/>
            <a:ext cx="2881312" cy="1814513"/>
          </a:xfrm>
          <a:custGeom>
            <a:avLst/>
            <a:gdLst>
              <a:gd name="T0" fmla="*/ 0 w 2127"/>
              <a:gd name="T1" fmla="*/ 0 h 1557"/>
              <a:gd name="T2" fmla="*/ 2147483647 w 2127"/>
              <a:gd name="T3" fmla="*/ 0 h 1557"/>
              <a:gd name="T4" fmla="*/ 2147483647 w 2127"/>
              <a:gd name="T5" fmla="*/ 2147483647 h 1557"/>
              <a:gd name="T6" fmla="*/ 0 60000 65536"/>
              <a:gd name="T7" fmla="*/ 0 60000 65536"/>
              <a:gd name="T8" fmla="*/ 0 60000 65536"/>
              <a:gd name="T9" fmla="*/ 0 w 2127"/>
              <a:gd name="T10" fmla="*/ 0 h 1557"/>
              <a:gd name="T11" fmla="*/ 2127 w 2127"/>
              <a:gd name="T12" fmla="*/ 1557 h 1557"/>
            </a:gdLst>
            <a:ahLst/>
            <a:cxnLst>
              <a:cxn ang="T6">
                <a:pos x="T0" y="T1"/>
              </a:cxn>
              <a:cxn ang="T7">
                <a:pos x="T2" y="T3"/>
              </a:cxn>
              <a:cxn ang="T8">
                <a:pos x="T4" y="T5"/>
              </a:cxn>
            </a:cxnLst>
            <a:rect l="T9" t="T10" r="T11" b="T12"/>
            <a:pathLst>
              <a:path w="2127" h="1557">
                <a:moveTo>
                  <a:pt x="0" y="0"/>
                </a:moveTo>
                <a:lnTo>
                  <a:pt x="2127" y="0"/>
                </a:lnTo>
                <a:lnTo>
                  <a:pt x="2127" y="1557"/>
                </a:lnTo>
              </a:path>
            </a:pathLst>
          </a:custGeom>
          <a:noFill/>
          <a:ln w="25400">
            <a:solidFill>
              <a:schemeClr val="accent4">
                <a:lumMod val="75000"/>
              </a:schemeClr>
            </a:solidFill>
            <a:prstDash val="sysDot"/>
            <a:round/>
            <a:headEnd/>
            <a:tailEnd/>
          </a:ln>
        </p:spPr>
        <p:txBody>
          <a:bodyPr/>
          <a:lstStyle/>
          <a:p>
            <a:endParaRPr lang="en-US">
              <a:latin typeface="Arial Narrow" panose="020B0606020202030204" pitchFamily="34" charset="0"/>
              <a:cs typeface="Calibri" pitchFamily="34" charset="0"/>
            </a:endParaRPr>
          </a:p>
        </p:txBody>
      </p:sp>
      <p:sp>
        <p:nvSpPr>
          <p:cNvPr id="109588" name="Freeform 51"/>
          <p:cNvSpPr>
            <a:spLocks/>
          </p:cNvSpPr>
          <p:nvPr/>
        </p:nvSpPr>
        <p:spPr bwMode="auto">
          <a:xfrm>
            <a:off x="3547559" y="4738888"/>
            <a:ext cx="2801937" cy="836613"/>
          </a:xfrm>
          <a:custGeom>
            <a:avLst/>
            <a:gdLst>
              <a:gd name="T0" fmla="*/ 0 w 2127"/>
              <a:gd name="T1" fmla="*/ 0 h 1557"/>
              <a:gd name="T2" fmla="*/ 2147483647 w 2127"/>
              <a:gd name="T3" fmla="*/ 0 h 1557"/>
              <a:gd name="T4" fmla="*/ 2147483647 w 2127"/>
              <a:gd name="T5" fmla="*/ 2147483647 h 1557"/>
              <a:gd name="T6" fmla="*/ 0 60000 65536"/>
              <a:gd name="T7" fmla="*/ 0 60000 65536"/>
              <a:gd name="T8" fmla="*/ 0 60000 65536"/>
              <a:gd name="T9" fmla="*/ 0 w 2127"/>
              <a:gd name="T10" fmla="*/ 0 h 1557"/>
              <a:gd name="T11" fmla="*/ 2127 w 2127"/>
              <a:gd name="T12" fmla="*/ 1557 h 1557"/>
            </a:gdLst>
            <a:ahLst/>
            <a:cxnLst>
              <a:cxn ang="T6">
                <a:pos x="T0" y="T1"/>
              </a:cxn>
              <a:cxn ang="T7">
                <a:pos x="T2" y="T3"/>
              </a:cxn>
              <a:cxn ang="T8">
                <a:pos x="T4" y="T5"/>
              </a:cxn>
            </a:cxnLst>
            <a:rect l="T9" t="T10" r="T11" b="T12"/>
            <a:pathLst>
              <a:path w="2127" h="1557">
                <a:moveTo>
                  <a:pt x="0" y="0"/>
                </a:moveTo>
                <a:lnTo>
                  <a:pt x="2127" y="0"/>
                </a:lnTo>
                <a:lnTo>
                  <a:pt x="2127" y="1557"/>
                </a:lnTo>
              </a:path>
            </a:pathLst>
          </a:custGeom>
          <a:noFill/>
          <a:ln w="25400">
            <a:solidFill>
              <a:schemeClr val="bg1">
                <a:lumMod val="50000"/>
              </a:schemeClr>
            </a:solidFill>
            <a:prstDash val="dash"/>
            <a:round/>
            <a:headEnd/>
            <a:tailEnd/>
          </a:ln>
        </p:spPr>
        <p:txBody>
          <a:bodyPr/>
          <a:lstStyle/>
          <a:p>
            <a:endParaRPr lang="en-US">
              <a:latin typeface="Arial Narrow" panose="020B0606020202030204" pitchFamily="34" charset="0"/>
              <a:cs typeface="Calibri" pitchFamily="34" charset="0"/>
            </a:endParaRPr>
          </a:p>
        </p:txBody>
      </p:sp>
      <p:sp>
        <p:nvSpPr>
          <p:cNvPr id="109589" name="Text Box 52"/>
          <p:cNvSpPr txBox="1">
            <a:spLocks noChangeArrowheads="1"/>
          </p:cNvSpPr>
          <p:nvPr/>
        </p:nvSpPr>
        <p:spPr bwMode="auto">
          <a:xfrm>
            <a:off x="6552571" y="1396907"/>
            <a:ext cx="1082027"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Speed barrier</a:t>
            </a:r>
          </a:p>
        </p:txBody>
      </p:sp>
      <p:sp>
        <p:nvSpPr>
          <p:cNvPr id="109590" name="Text Box 53"/>
          <p:cNvSpPr txBox="1">
            <a:spLocks noChangeArrowheads="1"/>
          </p:cNvSpPr>
          <p:nvPr/>
        </p:nvSpPr>
        <p:spPr bwMode="auto">
          <a:xfrm>
            <a:off x="3616997" y="3493524"/>
            <a:ext cx="1593385" cy="246221"/>
          </a:xfrm>
          <a:prstGeom prst="rect">
            <a:avLst/>
          </a:prstGeom>
          <a:noFill/>
          <a:ln w="9525">
            <a:noFill/>
            <a:miter lim="800000"/>
            <a:headEnd/>
            <a:tailEnd/>
          </a:ln>
        </p:spPr>
        <p:txBody>
          <a:bodyPr wrap="none" lIns="0" tIns="0" rIns="0" bIns="0">
            <a:spAutoFit/>
          </a:bodyPr>
          <a:lstStyle/>
          <a:p>
            <a:r>
              <a:rPr lang="en-US" sz="1600" b="1" i="1" dirty="0">
                <a:latin typeface="Arial Narrow" panose="020B0606020202030204" pitchFamily="34" charset="0"/>
                <a:cs typeface="Calibri" pitchFamily="34" charset="0"/>
              </a:rPr>
              <a:t>Logistical threshold</a:t>
            </a:r>
          </a:p>
        </p:txBody>
      </p:sp>
      <p:sp>
        <p:nvSpPr>
          <p:cNvPr id="109591" name="Freeform 54"/>
          <p:cNvSpPr>
            <a:spLocks/>
          </p:cNvSpPr>
          <p:nvPr/>
        </p:nvSpPr>
        <p:spPr bwMode="auto">
          <a:xfrm>
            <a:off x="3730120" y="2059187"/>
            <a:ext cx="3278188" cy="3259138"/>
          </a:xfrm>
          <a:custGeom>
            <a:avLst/>
            <a:gdLst>
              <a:gd name="T0" fmla="*/ 0 w 2065"/>
              <a:gd name="T1" fmla="*/ 2147483647 h 2053"/>
              <a:gd name="T2" fmla="*/ 2147483647 w 2065"/>
              <a:gd name="T3" fmla="*/ 2147483647 h 2053"/>
              <a:gd name="T4" fmla="*/ 2147483647 w 2065"/>
              <a:gd name="T5" fmla="*/ 2147483647 h 2053"/>
              <a:gd name="T6" fmla="*/ 2147483647 w 2065"/>
              <a:gd name="T7" fmla="*/ 0 h 2053"/>
              <a:gd name="T8" fmla="*/ 0 60000 65536"/>
              <a:gd name="T9" fmla="*/ 0 60000 65536"/>
              <a:gd name="T10" fmla="*/ 0 60000 65536"/>
              <a:gd name="T11" fmla="*/ 0 60000 65536"/>
              <a:gd name="T12" fmla="*/ 0 w 2065"/>
              <a:gd name="T13" fmla="*/ 0 h 2053"/>
              <a:gd name="T14" fmla="*/ 2065 w 2065"/>
              <a:gd name="T15" fmla="*/ 2053 h 2053"/>
            </a:gdLst>
            <a:ahLst/>
            <a:cxnLst>
              <a:cxn ang="T8">
                <a:pos x="T0" y="T1"/>
              </a:cxn>
              <a:cxn ang="T9">
                <a:pos x="T2" y="T3"/>
              </a:cxn>
              <a:cxn ang="T10">
                <a:pos x="T4" y="T5"/>
              </a:cxn>
              <a:cxn ang="T11">
                <a:pos x="T6" y="T7"/>
              </a:cxn>
            </a:cxnLst>
            <a:rect l="T12" t="T13" r="T14" b="T15"/>
            <a:pathLst>
              <a:path w="2065" h="2053">
                <a:moveTo>
                  <a:pt x="0" y="2053"/>
                </a:moveTo>
                <a:cubicBezTo>
                  <a:pt x="181" y="2037"/>
                  <a:pt x="790" y="2039"/>
                  <a:pt x="1085" y="1948"/>
                </a:cubicBezTo>
                <a:cubicBezTo>
                  <a:pt x="1380" y="1857"/>
                  <a:pt x="1608" y="1832"/>
                  <a:pt x="1771" y="1507"/>
                </a:cubicBezTo>
                <a:cubicBezTo>
                  <a:pt x="1934" y="1182"/>
                  <a:pt x="2004" y="314"/>
                  <a:pt x="2065" y="0"/>
                </a:cubicBezTo>
              </a:path>
            </a:pathLst>
          </a:custGeom>
          <a:noFill/>
          <a:ln w="50800">
            <a:solidFill>
              <a:schemeClr val="tx1"/>
            </a:solidFill>
            <a:round/>
            <a:headEnd/>
            <a:tailEnd/>
          </a:ln>
        </p:spPr>
        <p:txBody>
          <a:bodyPr/>
          <a:lstStyle/>
          <a:p>
            <a:endParaRPr lang="en-US">
              <a:latin typeface="Arial Narrow" panose="020B0606020202030204" pitchFamily="34" charset="0"/>
              <a:cs typeface="Calibri" pitchFamily="34" charset="0"/>
            </a:endParaRPr>
          </a:p>
        </p:txBody>
      </p:sp>
      <p:sp>
        <p:nvSpPr>
          <p:cNvPr id="109592" name="Line 55"/>
          <p:cNvSpPr>
            <a:spLocks noChangeShapeType="1"/>
          </p:cNvSpPr>
          <p:nvPr/>
        </p:nvSpPr>
        <p:spPr bwMode="auto">
          <a:xfrm>
            <a:off x="6930518" y="2823480"/>
            <a:ext cx="1280160" cy="0"/>
          </a:xfrm>
          <a:prstGeom prst="line">
            <a:avLst/>
          </a:prstGeom>
          <a:noFill/>
          <a:ln w="19050">
            <a:solidFill>
              <a:srgbClr val="808080"/>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109594" name="Line 57"/>
          <p:cNvSpPr>
            <a:spLocks noChangeShapeType="1"/>
          </p:cNvSpPr>
          <p:nvPr/>
        </p:nvSpPr>
        <p:spPr bwMode="auto">
          <a:xfrm>
            <a:off x="7769057" y="2846587"/>
            <a:ext cx="0" cy="1847850"/>
          </a:xfrm>
          <a:prstGeom prst="line">
            <a:avLst/>
          </a:prstGeom>
          <a:noFill/>
          <a:ln w="38100">
            <a:solidFill>
              <a:schemeClr val="accent2">
                <a:lumMod val="50000"/>
              </a:schemeClr>
            </a:solidFill>
            <a:round/>
            <a:headEnd type="triangle" w="med" len="med"/>
            <a:tailEnd/>
          </a:ln>
        </p:spPr>
        <p:txBody>
          <a:bodyPr/>
          <a:lstStyle/>
          <a:p>
            <a:endParaRPr lang="en-US">
              <a:latin typeface="Arial Narrow" panose="020B0606020202030204" pitchFamily="34" charset="0"/>
              <a:cs typeface="Calibri" pitchFamily="34" charset="0"/>
            </a:endParaRPr>
          </a:p>
        </p:txBody>
      </p:sp>
      <p:sp>
        <p:nvSpPr>
          <p:cNvPr id="109595" name="Line 58"/>
          <p:cNvSpPr>
            <a:spLocks noChangeShapeType="1"/>
          </p:cNvSpPr>
          <p:nvPr/>
        </p:nvSpPr>
        <p:spPr bwMode="auto">
          <a:xfrm>
            <a:off x="6386008" y="5132587"/>
            <a:ext cx="476250" cy="0"/>
          </a:xfrm>
          <a:prstGeom prst="line">
            <a:avLst/>
          </a:prstGeom>
          <a:noFill/>
          <a:ln w="38100">
            <a:solidFill>
              <a:schemeClr val="accent2">
                <a:lumMod val="50000"/>
              </a:schemeClr>
            </a:solidFill>
            <a:round/>
            <a:headEnd/>
            <a:tailEnd type="triangle" w="med" len="med"/>
          </a:ln>
        </p:spPr>
        <p:txBody>
          <a:bodyPr/>
          <a:lstStyle/>
          <a:p>
            <a:endParaRPr lang="en-US">
              <a:latin typeface="Arial Narrow" panose="020B0606020202030204" pitchFamily="34" charset="0"/>
              <a:cs typeface="Calibri" pitchFamily="34" charset="0"/>
            </a:endParaRPr>
          </a:p>
        </p:txBody>
      </p:sp>
      <p:sp>
        <p:nvSpPr>
          <p:cNvPr id="109596" name="AutoShape 59"/>
          <p:cNvSpPr>
            <a:spLocks noChangeArrowheads="1"/>
          </p:cNvSpPr>
          <p:nvPr/>
        </p:nvSpPr>
        <p:spPr bwMode="auto">
          <a:xfrm>
            <a:off x="5335084" y="2408438"/>
            <a:ext cx="388937" cy="301625"/>
          </a:xfrm>
          <a:prstGeom prst="upArrow">
            <a:avLst>
              <a:gd name="adj1" fmla="val 45306"/>
              <a:gd name="adj2" fmla="val 34736"/>
            </a:avLst>
          </a:prstGeom>
          <a:solidFill>
            <a:schemeClr val="accent3">
              <a:lumMod val="75000"/>
            </a:schemeClr>
          </a:solidFill>
          <a:ln w="127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09597" name="Text Box 60"/>
          <p:cNvSpPr txBox="1">
            <a:spLocks noChangeArrowheads="1"/>
          </p:cNvSpPr>
          <p:nvPr/>
        </p:nvSpPr>
        <p:spPr bwMode="auto">
          <a:xfrm>
            <a:off x="4686541" y="2081293"/>
            <a:ext cx="1790555" cy="276999"/>
          </a:xfrm>
          <a:prstGeom prst="rect">
            <a:avLst/>
          </a:prstGeom>
          <a:noFill/>
          <a:ln w="9525">
            <a:noFill/>
            <a:miter lim="800000"/>
            <a:headEnd/>
            <a:tailEnd/>
          </a:ln>
        </p:spPr>
        <p:txBody>
          <a:bodyPr wrap="none" lIns="0" tIns="0" rIns="0" bIns="0">
            <a:spAutoFit/>
          </a:bodyPr>
          <a:lstStyle/>
          <a:p>
            <a:r>
              <a:rPr lang="en-US" i="1" dirty="0">
                <a:solidFill>
                  <a:srgbClr val="808080"/>
                </a:solidFill>
                <a:latin typeface="Arial Narrow" panose="020B0606020202030204" pitchFamily="34" charset="0"/>
                <a:cs typeface="Calibri" pitchFamily="34" charset="0"/>
              </a:rPr>
              <a:t>Future improvements</a:t>
            </a:r>
          </a:p>
        </p:txBody>
      </p:sp>
      <p:cxnSp>
        <p:nvCxnSpPr>
          <p:cNvPr id="109598" name="Straight Connector 31"/>
          <p:cNvCxnSpPr>
            <a:cxnSpLocks noChangeShapeType="1"/>
          </p:cNvCxnSpPr>
          <p:nvPr/>
        </p:nvCxnSpPr>
        <p:spPr bwMode="auto">
          <a:xfrm rot="5400000">
            <a:off x="5104102" y="3617319"/>
            <a:ext cx="3879850" cy="1587"/>
          </a:xfrm>
          <a:prstGeom prst="line">
            <a:avLst/>
          </a:prstGeom>
          <a:noFill/>
          <a:ln w="25400" algn="ctr">
            <a:solidFill>
              <a:schemeClr val="accent4">
                <a:lumMod val="75000"/>
              </a:schemeClr>
            </a:solidFill>
            <a:round/>
            <a:headEnd/>
            <a:tailEnd/>
          </a:ln>
        </p:spPr>
      </p:cxnSp>
      <p:sp>
        <p:nvSpPr>
          <p:cNvPr id="86034" name="Text Box 49"/>
          <p:cNvSpPr txBox="1">
            <a:spLocks noChangeArrowheads="1"/>
          </p:cNvSpPr>
          <p:nvPr/>
        </p:nvSpPr>
        <p:spPr bwMode="auto">
          <a:xfrm>
            <a:off x="7121875" y="3572236"/>
            <a:ext cx="1482778" cy="276999"/>
          </a:xfrm>
          <a:prstGeom prst="rect">
            <a:avLst/>
          </a:prstGeom>
          <a:solidFill>
            <a:schemeClr val="bg1"/>
          </a:solidFill>
          <a:ln w="9525">
            <a:noFill/>
            <a:miter lim="800000"/>
            <a:headEnd/>
            <a:tailEnd/>
          </a:ln>
        </p:spPr>
        <p:txBody>
          <a:bodyPr wrap="none" lIns="0" tIns="0" rIns="0" bIns="0">
            <a:spAutoFit/>
          </a:bodyPr>
          <a:lstStyle/>
          <a:p>
            <a:pPr>
              <a:defRPr/>
            </a:pPr>
            <a:r>
              <a:rPr lang="en-US" b="1" dirty="0">
                <a:solidFill>
                  <a:schemeClr val="accent2">
                    <a:lumMod val="50000"/>
                  </a:schemeClr>
                </a:solidFill>
                <a:latin typeface="Arial Narrow" panose="020B0606020202030204" pitchFamily="34" charset="0"/>
                <a:cs typeface="Calibri" pitchFamily="34" charset="0"/>
              </a:rPr>
              <a:t>Containerization</a:t>
            </a:r>
          </a:p>
        </p:txBody>
      </p:sp>
      <p:cxnSp>
        <p:nvCxnSpPr>
          <p:cNvPr id="3" name="Straight Connector 2"/>
          <p:cNvCxnSpPr/>
          <p:nvPr/>
        </p:nvCxnSpPr>
        <p:spPr>
          <a:xfrm>
            <a:off x="6370133" y="4738887"/>
            <a:ext cx="1828800" cy="0"/>
          </a:xfrm>
          <a:prstGeom prst="line">
            <a:avLst/>
          </a:prstGeom>
          <a:ln w="19050">
            <a:solidFill>
              <a:schemeClr val="bg1">
                <a:lumMod val="50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305214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Market Share by Freight Transport Mode, Western Europe, 1980-2002 (in ton-km)</a:t>
            </a:r>
          </a:p>
        </p:txBody>
      </p:sp>
      <p:graphicFrame>
        <p:nvGraphicFramePr>
          <p:cNvPr id="5" name="Object 5"/>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85658071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p:cNvSpPr>
            <a:spLocks noGrp="1" noChangeArrowheads="1"/>
          </p:cNvSpPr>
          <p:nvPr>
            <p:ph type="title"/>
          </p:nvPr>
        </p:nvSpPr>
        <p:spPr/>
        <p:txBody>
          <a:bodyPr>
            <a:normAutofit fontScale="90000"/>
          </a:bodyPr>
          <a:lstStyle/>
          <a:p>
            <a:pPr eaLnBrk="1" hangingPunct="1"/>
            <a:r>
              <a:rPr lang="en-US" dirty="0"/>
              <a:t>Market Share by Freight Transport Mode, United States, 1965-2005 (in ton-miles)</a:t>
            </a:r>
          </a:p>
        </p:txBody>
      </p:sp>
      <p:graphicFrame>
        <p:nvGraphicFramePr>
          <p:cNvPr id="5" name="Object 3"/>
          <p:cNvGraphicFramePr>
            <a:graphicFrameLocks noGrp="1" noChangeAspect="1"/>
          </p:cNvGraphicFramePr>
          <p:nvPr>
            <p:ph idx="1"/>
            <p:extLst>
              <p:ext uri="{D42A27DB-BD31-4B8C-83A1-F6EECF244321}">
                <p14:modId xmlns:p14="http://schemas.microsoft.com/office/powerpoint/2010/main" val="128322841"/>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6737537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wn Arrow 1"/>
          <p:cNvSpPr/>
          <p:nvPr/>
        </p:nvSpPr>
        <p:spPr bwMode="auto">
          <a:xfrm>
            <a:off x="8665130" y="2354491"/>
            <a:ext cx="1280160" cy="3200400"/>
          </a:xfrm>
          <a:prstGeom prst="downArrow">
            <a:avLst/>
          </a:prstGeom>
          <a:solidFill>
            <a:schemeClr val="bg1">
              <a:lumMod val="8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en-US" sz="2400">
              <a:latin typeface="Times New Roman" pitchFamily="18" charset="0"/>
            </a:endParaRPr>
          </a:p>
        </p:txBody>
      </p:sp>
      <p:sp>
        <p:nvSpPr>
          <p:cNvPr id="81" name="Title 80"/>
          <p:cNvSpPr>
            <a:spLocks noGrp="1"/>
          </p:cNvSpPr>
          <p:nvPr>
            <p:ph type="title"/>
          </p:nvPr>
        </p:nvSpPr>
        <p:spPr/>
        <p:txBody>
          <a:bodyPr/>
          <a:lstStyle/>
          <a:p>
            <a:r>
              <a:rPr lang="en-US" dirty="0"/>
              <a:t>Fluxes in a </a:t>
            </a:r>
            <a:r>
              <a:rPr lang="en-US" dirty="0" err="1"/>
              <a:t>Fordist</a:t>
            </a:r>
            <a:r>
              <a:rPr lang="en-US" dirty="0"/>
              <a:t> and Post-</a:t>
            </a:r>
            <a:r>
              <a:rPr lang="en-US" dirty="0" err="1"/>
              <a:t>Fordist</a:t>
            </a:r>
            <a:r>
              <a:rPr lang="en-US" dirty="0"/>
              <a:t> Production System</a:t>
            </a:r>
          </a:p>
        </p:txBody>
      </p:sp>
      <p:sp>
        <p:nvSpPr>
          <p:cNvPr id="80"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1622" name="AutoShape 3"/>
          <p:cNvSpPr>
            <a:spLocks noChangeArrowheads="1"/>
          </p:cNvSpPr>
          <p:nvPr/>
        </p:nvSpPr>
        <p:spPr bwMode="auto">
          <a:xfrm>
            <a:off x="3829874" y="1828801"/>
            <a:ext cx="533400" cy="461963"/>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111623" name="Rectangle 5"/>
          <p:cNvSpPr>
            <a:spLocks noChangeArrowheads="1"/>
          </p:cNvSpPr>
          <p:nvPr/>
        </p:nvSpPr>
        <p:spPr bwMode="auto">
          <a:xfrm>
            <a:off x="3829874" y="3502025"/>
            <a:ext cx="533400" cy="5334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28" name="Line 11"/>
          <p:cNvSpPr>
            <a:spLocks noChangeShapeType="1"/>
          </p:cNvSpPr>
          <p:nvPr/>
        </p:nvSpPr>
        <p:spPr bwMode="auto">
          <a:xfrm>
            <a:off x="4083874" y="2320925"/>
            <a:ext cx="0" cy="1144588"/>
          </a:xfrm>
          <a:prstGeom prst="line">
            <a:avLst/>
          </a:prstGeom>
          <a:noFill/>
          <a:ln w="25400">
            <a:solidFill>
              <a:schemeClr val="accent4">
                <a:lumMod val="50000"/>
              </a:schemeClr>
            </a:solidFill>
            <a:prstDash val="dash"/>
            <a:round/>
            <a:headEnd type="none" w="sm" len="sm"/>
            <a:tailEnd type="none" w="sm" len="sm"/>
          </a:ln>
        </p:spPr>
        <p:txBody>
          <a:bodyPr wrap="none" anchor="ctr"/>
          <a:lstStyle/>
          <a:p>
            <a:endParaRPr lang="en-US"/>
          </a:p>
        </p:txBody>
      </p:sp>
      <p:sp>
        <p:nvSpPr>
          <p:cNvPr id="111629" name="AutoShape 13"/>
          <p:cNvSpPr>
            <a:spLocks noChangeArrowheads="1"/>
          </p:cNvSpPr>
          <p:nvPr/>
        </p:nvSpPr>
        <p:spPr bwMode="auto">
          <a:xfrm>
            <a:off x="3067874" y="2209801"/>
            <a:ext cx="304800" cy="263525"/>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111630" name="Rectangle 14"/>
          <p:cNvSpPr>
            <a:spLocks noChangeArrowheads="1"/>
          </p:cNvSpPr>
          <p:nvPr/>
        </p:nvSpPr>
        <p:spPr bwMode="auto">
          <a:xfrm>
            <a:off x="3067874" y="3197225"/>
            <a:ext cx="304800" cy="3048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31" name="Rectangle 15"/>
          <p:cNvSpPr>
            <a:spLocks noChangeArrowheads="1"/>
          </p:cNvSpPr>
          <p:nvPr/>
        </p:nvSpPr>
        <p:spPr bwMode="auto">
          <a:xfrm>
            <a:off x="4820474" y="3425825"/>
            <a:ext cx="228600" cy="2286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32" name="Line 16"/>
          <p:cNvSpPr>
            <a:spLocks noChangeShapeType="1"/>
          </p:cNvSpPr>
          <p:nvPr/>
        </p:nvSpPr>
        <p:spPr bwMode="auto">
          <a:xfrm>
            <a:off x="3220274" y="2470151"/>
            <a:ext cx="0" cy="650875"/>
          </a:xfrm>
          <a:prstGeom prst="line">
            <a:avLst/>
          </a:prstGeom>
          <a:noFill/>
          <a:ln w="25400">
            <a:solidFill>
              <a:schemeClr val="accent4">
                <a:lumMod val="50000"/>
              </a:schemeClr>
            </a:solidFill>
            <a:prstDash val="dash"/>
            <a:round/>
            <a:headEnd type="none" w="sm" len="sm"/>
            <a:tailEnd type="none" w="sm" len="sm"/>
          </a:ln>
        </p:spPr>
        <p:txBody>
          <a:bodyPr wrap="none" anchor="ctr"/>
          <a:lstStyle/>
          <a:p>
            <a:endParaRPr lang="en-US"/>
          </a:p>
        </p:txBody>
      </p:sp>
      <p:sp>
        <p:nvSpPr>
          <p:cNvPr id="111633" name="Line 17"/>
          <p:cNvSpPr>
            <a:spLocks noChangeShapeType="1"/>
          </p:cNvSpPr>
          <p:nvPr/>
        </p:nvSpPr>
        <p:spPr bwMode="auto">
          <a:xfrm>
            <a:off x="3448874" y="3502025"/>
            <a:ext cx="304800" cy="228600"/>
          </a:xfrm>
          <a:prstGeom prst="line">
            <a:avLst/>
          </a:prstGeom>
          <a:noFill/>
          <a:ln w="25400">
            <a:solidFill>
              <a:schemeClr val="accent3">
                <a:lumMod val="50000"/>
              </a:schemeClr>
            </a:solidFill>
            <a:prstDash val="dash"/>
            <a:round/>
            <a:headEnd type="none" w="sm" len="sm"/>
            <a:tailEnd type="none" w="sm" len="sm"/>
          </a:ln>
        </p:spPr>
        <p:txBody>
          <a:bodyPr wrap="none" anchor="ctr"/>
          <a:lstStyle/>
          <a:p>
            <a:endParaRPr lang="en-US"/>
          </a:p>
        </p:txBody>
      </p:sp>
      <p:sp>
        <p:nvSpPr>
          <p:cNvPr id="111634" name="Line 18"/>
          <p:cNvSpPr>
            <a:spLocks noChangeShapeType="1"/>
          </p:cNvSpPr>
          <p:nvPr/>
        </p:nvSpPr>
        <p:spPr bwMode="auto">
          <a:xfrm flipV="1">
            <a:off x="4439474" y="3654425"/>
            <a:ext cx="304800" cy="152400"/>
          </a:xfrm>
          <a:prstGeom prst="line">
            <a:avLst/>
          </a:prstGeom>
          <a:noFill/>
          <a:ln w="25400">
            <a:solidFill>
              <a:schemeClr val="accent3">
                <a:lumMod val="50000"/>
              </a:schemeClr>
            </a:solidFill>
            <a:prstDash val="dash"/>
            <a:round/>
            <a:headEnd type="none" w="sm" len="sm"/>
            <a:tailEnd type="none" w="sm" len="sm"/>
          </a:ln>
        </p:spPr>
        <p:txBody>
          <a:bodyPr wrap="none" anchor="ctr"/>
          <a:lstStyle/>
          <a:p>
            <a:endParaRPr lang="en-US"/>
          </a:p>
        </p:txBody>
      </p:sp>
      <p:sp>
        <p:nvSpPr>
          <p:cNvPr id="111641" name="Line 25"/>
          <p:cNvSpPr>
            <a:spLocks noChangeShapeType="1"/>
          </p:cNvSpPr>
          <p:nvPr/>
        </p:nvSpPr>
        <p:spPr bwMode="auto">
          <a:xfrm>
            <a:off x="3372674" y="5110163"/>
            <a:ext cx="381000" cy="152400"/>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2" name="Line 26"/>
          <p:cNvSpPr>
            <a:spLocks noChangeShapeType="1"/>
          </p:cNvSpPr>
          <p:nvPr/>
        </p:nvSpPr>
        <p:spPr bwMode="auto">
          <a:xfrm flipV="1">
            <a:off x="3220274" y="5491163"/>
            <a:ext cx="609600" cy="38100"/>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3" name="Line 27"/>
          <p:cNvSpPr>
            <a:spLocks noChangeShapeType="1"/>
          </p:cNvSpPr>
          <p:nvPr/>
        </p:nvSpPr>
        <p:spPr bwMode="auto">
          <a:xfrm flipH="1">
            <a:off x="3639374" y="5667376"/>
            <a:ext cx="279023" cy="265112"/>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4" name="Line 28"/>
          <p:cNvSpPr>
            <a:spLocks noChangeShapeType="1"/>
          </p:cNvSpPr>
          <p:nvPr/>
        </p:nvSpPr>
        <p:spPr bwMode="auto">
          <a:xfrm>
            <a:off x="4287074" y="5719763"/>
            <a:ext cx="152400" cy="152400"/>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5" name="Line 29"/>
          <p:cNvSpPr>
            <a:spLocks noChangeShapeType="1"/>
          </p:cNvSpPr>
          <p:nvPr/>
        </p:nvSpPr>
        <p:spPr bwMode="auto">
          <a:xfrm>
            <a:off x="4439474" y="5491163"/>
            <a:ext cx="381000" cy="76200"/>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6" name="Line 30"/>
          <p:cNvSpPr>
            <a:spLocks noChangeShapeType="1"/>
          </p:cNvSpPr>
          <p:nvPr/>
        </p:nvSpPr>
        <p:spPr bwMode="auto">
          <a:xfrm flipV="1">
            <a:off x="4363274" y="5110163"/>
            <a:ext cx="304800" cy="152400"/>
          </a:xfrm>
          <a:prstGeom prst="line">
            <a:avLst/>
          </a:prstGeom>
          <a:noFill/>
          <a:ln w="25400">
            <a:solidFill>
              <a:schemeClr val="accent2">
                <a:lumMod val="50000"/>
              </a:schemeClr>
            </a:solidFill>
            <a:prstDash val="dash"/>
            <a:round/>
            <a:headEnd type="none" w="sm" len="sm"/>
            <a:tailEnd type="none" w="sm" len="sm"/>
          </a:ln>
        </p:spPr>
        <p:txBody>
          <a:bodyPr wrap="none" anchor="ctr"/>
          <a:lstStyle/>
          <a:p>
            <a:endParaRPr lang="en-US"/>
          </a:p>
        </p:txBody>
      </p:sp>
      <p:sp>
        <p:nvSpPr>
          <p:cNvPr id="111649" name="AutoShape 33"/>
          <p:cNvSpPr>
            <a:spLocks noChangeArrowheads="1"/>
          </p:cNvSpPr>
          <p:nvPr/>
        </p:nvSpPr>
        <p:spPr bwMode="auto">
          <a:xfrm>
            <a:off x="6693253" y="1828801"/>
            <a:ext cx="533400" cy="461963"/>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111650" name="AutoShape 34"/>
          <p:cNvSpPr>
            <a:spLocks noChangeArrowheads="1"/>
          </p:cNvSpPr>
          <p:nvPr/>
        </p:nvSpPr>
        <p:spPr bwMode="auto">
          <a:xfrm>
            <a:off x="5902188" y="2286001"/>
            <a:ext cx="304800" cy="263525"/>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111652" name="Rectangle 36"/>
          <p:cNvSpPr>
            <a:spLocks noChangeArrowheads="1"/>
          </p:cNvSpPr>
          <p:nvPr/>
        </p:nvSpPr>
        <p:spPr bwMode="auto">
          <a:xfrm>
            <a:off x="6740388" y="3502025"/>
            <a:ext cx="457200" cy="4572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3" name="Rectangle 37"/>
          <p:cNvSpPr>
            <a:spLocks noChangeArrowheads="1"/>
          </p:cNvSpPr>
          <p:nvPr/>
        </p:nvSpPr>
        <p:spPr bwMode="auto">
          <a:xfrm>
            <a:off x="6130788" y="3349625"/>
            <a:ext cx="304800" cy="3048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4" name="Rectangle 38"/>
          <p:cNvSpPr>
            <a:spLocks noChangeArrowheads="1"/>
          </p:cNvSpPr>
          <p:nvPr/>
        </p:nvSpPr>
        <p:spPr bwMode="auto">
          <a:xfrm>
            <a:off x="5749788" y="2968625"/>
            <a:ext cx="228600" cy="2286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5" name="Rectangle 39"/>
          <p:cNvSpPr>
            <a:spLocks noChangeArrowheads="1"/>
          </p:cNvSpPr>
          <p:nvPr/>
        </p:nvSpPr>
        <p:spPr bwMode="auto">
          <a:xfrm>
            <a:off x="7654788" y="3044825"/>
            <a:ext cx="381000" cy="3810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7" name="Rectangle 41"/>
          <p:cNvSpPr>
            <a:spLocks noChangeArrowheads="1"/>
          </p:cNvSpPr>
          <p:nvPr/>
        </p:nvSpPr>
        <p:spPr bwMode="auto">
          <a:xfrm>
            <a:off x="7654788" y="4187825"/>
            <a:ext cx="228600" cy="2286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8" name="Rectangle 42"/>
          <p:cNvSpPr>
            <a:spLocks noChangeArrowheads="1"/>
          </p:cNvSpPr>
          <p:nvPr/>
        </p:nvSpPr>
        <p:spPr bwMode="auto">
          <a:xfrm>
            <a:off x="5978388" y="4035425"/>
            <a:ext cx="304800" cy="3048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9" name="Line 43"/>
          <p:cNvSpPr>
            <a:spLocks noChangeShapeType="1"/>
          </p:cNvSpPr>
          <p:nvPr/>
        </p:nvSpPr>
        <p:spPr bwMode="auto">
          <a:xfrm flipH="1">
            <a:off x="6359388" y="2271714"/>
            <a:ext cx="450056" cy="1077912"/>
          </a:xfrm>
          <a:prstGeom prst="line">
            <a:avLst/>
          </a:prstGeom>
          <a:noFill/>
          <a:ln w="25400">
            <a:solidFill>
              <a:schemeClr val="accent4">
                <a:lumMod val="50000"/>
              </a:schemeClr>
            </a:solidFill>
            <a:round/>
            <a:headEnd type="none" w="sm" len="sm"/>
            <a:tailEnd type="none" w="sm" len="sm"/>
          </a:ln>
        </p:spPr>
        <p:txBody>
          <a:bodyPr wrap="none" anchor="ctr"/>
          <a:lstStyle/>
          <a:p>
            <a:endParaRPr lang="en-US"/>
          </a:p>
        </p:txBody>
      </p:sp>
      <p:sp>
        <p:nvSpPr>
          <p:cNvPr id="111660" name="Line 44"/>
          <p:cNvSpPr>
            <a:spLocks noChangeShapeType="1"/>
          </p:cNvSpPr>
          <p:nvPr/>
        </p:nvSpPr>
        <p:spPr bwMode="auto">
          <a:xfrm>
            <a:off x="6089514" y="2552701"/>
            <a:ext cx="193675" cy="796925"/>
          </a:xfrm>
          <a:prstGeom prst="line">
            <a:avLst/>
          </a:prstGeom>
          <a:noFill/>
          <a:ln w="25400">
            <a:solidFill>
              <a:schemeClr val="accent4">
                <a:lumMod val="50000"/>
              </a:schemeClr>
            </a:solidFill>
            <a:round/>
            <a:headEnd type="none" w="sm" len="sm"/>
            <a:tailEnd type="none" w="sm" len="sm"/>
          </a:ln>
        </p:spPr>
        <p:txBody>
          <a:bodyPr wrap="none" anchor="ctr"/>
          <a:lstStyle/>
          <a:p>
            <a:endParaRPr lang="en-US"/>
          </a:p>
        </p:txBody>
      </p:sp>
      <p:sp>
        <p:nvSpPr>
          <p:cNvPr id="111661" name="Line 45"/>
          <p:cNvSpPr>
            <a:spLocks noChangeShapeType="1"/>
          </p:cNvSpPr>
          <p:nvPr/>
        </p:nvSpPr>
        <p:spPr bwMode="auto">
          <a:xfrm>
            <a:off x="5902188" y="3197225"/>
            <a:ext cx="228600" cy="3048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2" name="Line 46"/>
          <p:cNvSpPr>
            <a:spLocks noChangeShapeType="1"/>
          </p:cNvSpPr>
          <p:nvPr/>
        </p:nvSpPr>
        <p:spPr bwMode="auto">
          <a:xfrm flipV="1">
            <a:off x="6130788" y="3654425"/>
            <a:ext cx="152400" cy="3810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3" name="Line 47"/>
          <p:cNvSpPr>
            <a:spLocks noChangeShapeType="1"/>
          </p:cNvSpPr>
          <p:nvPr/>
        </p:nvSpPr>
        <p:spPr bwMode="auto">
          <a:xfrm flipH="1">
            <a:off x="7844896" y="2047973"/>
            <a:ext cx="0" cy="228600"/>
          </a:xfrm>
          <a:prstGeom prst="line">
            <a:avLst/>
          </a:prstGeom>
          <a:noFill/>
          <a:ln w="25400">
            <a:solidFill>
              <a:schemeClr val="accent4">
                <a:lumMod val="50000"/>
              </a:schemeClr>
            </a:solidFill>
            <a:round/>
            <a:headEnd type="none" w="sm" len="sm"/>
            <a:tailEnd type="none" w="sm" len="sm"/>
          </a:ln>
        </p:spPr>
        <p:txBody>
          <a:bodyPr wrap="none" anchor="ctr"/>
          <a:lstStyle/>
          <a:p>
            <a:endParaRPr lang="en-US"/>
          </a:p>
        </p:txBody>
      </p:sp>
      <p:sp>
        <p:nvSpPr>
          <p:cNvPr id="111664" name="Line 48"/>
          <p:cNvSpPr>
            <a:spLocks noChangeShapeType="1"/>
          </p:cNvSpPr>
          <p:nvPr/>
        </p:nvSpPr>
        <p:spPr bwMode="auto">
          <a:xfrm flipH="1">
            <a:off x="7835469" y="2359025"/>
            <a:ext cx="0" cy="685800"/>
          </a:xfrm>
          <a:prstGeom prst="line">
            <a:avLst/>
          </a:prstGeom>
          <a:noFill/>
          <a:ln w="25400">
            <a:solidFill>
              <a:schemeClr val="accent4">
                <a:lumMod val="50000"/>
              </a:schemeClr>
            </a:solidFill>
            <a:round/>
            <a:headEnd type="none" w="sm" len="sm"/>
            <a:tailEnd type="none" w="sm" len="sm"/>
          </a:ln>
        </p:spPr>
        <p:txBody>
          <a:bodyPr wrap="none" anchor="ctr"/>
          <a:lstStyle/>
          <a:p>
            <a:endParaRPr lang="en-US"/>
          </a:p>
        </p:txBody>
      </p:sp>
      <p:sp>
        <p:nvSpPr>
          <p:cNvPr id="111665" name="Line 49"/>
          <p:cNvSpPr>
            <a:spLocks noChangeShapeType="1"/>
          </p:cNvSpPr>
          <p:nvPr/>
        </p:nvSpPr>
        <p:spPr bwMode="auto">
          <a:xfrm flipH="1">
            <a:off x="7197588" y="3425825"/>
            <a:ext cx="533400" cy="2286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6" name="Line 50"/>
          <p:cNvSpPr>
            <a:spLocks noChangeShapeType="1"/>
          </p:cNvSpPr>
          <p:nvPr/>
        </p:nvSpPr>
        <p:spPr bwMode="auto">
          <a:xfrm>
            <a:off x="6435588" y="3578225"/>
            <a:ext cx="304800" cy="762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7" name="Line 51"/>
          <p:cNvSpPr>
            <a:spLocks noChangeShapeType="1"/>
          </p:cNvSpPr>
          <p:nvPr/>
        </p:nvSpPr>
        <p:spPr bwMode="auto">
          <a:xfrm flipH="1">
            <a:off x="7826042" y="3425825"/>
            <a:ext cx="0" cy="3810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8" name="Line 52"/>
          <p:cNvSpPr>
            <a:spLocks noChangeShapeType="1"/>
          </p:cNvSpPr>
          <p:nvPr/>
        </p:nvSpPr>
        <p:spPr bwMode="auto">
          <a:xfrm>
            <a:off x="7197588" y="3806825"/>
            <a:ext cx="533400" cy="104873"/>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69" name="Line 53"/>
          <p:cNvSpPr>
            <a:spLocks noChangeShapeType="1"/>
          </p:cNvSpPr>
          <p:nvPr/>
        </p:nvSpPr>
        <p:spPr bwMode="auto">
          <a:xfrm>
            <a:off x="7197588" y="3883025"/>
            <a:ext cx="457200" cy="3810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70" name="Line 54"/>
          <p:cNvSpPr>
            <a:spLocks noChangeShapeType="1"/>
          </p:cNvSpPr>
          <p:nvPr/>
        </p:nvSpPr>
        <p:spPr bwMode="auto">
          <a:xfrm flipV="1">
            <a:off x="6283188" y="3883025"/>
            <a:ext cx="457200" cy="3048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71" name="Line 55"/>
          <p:cNvSpPr>
            <a:spLocks noChangeShapeType="1"/>
          </p:cNvSpPr>
          <p:nvPr/>
        </p:nvSpPr>
        <p:spPr bwMode="auto">
          <a:xfrm flipV="1">
            <a:off x="6435588" y="3197225"/>
            <a:ext cx="1219200" cy="304800"/>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72" name="Line 56"/>
          <p:cNvSpPr>
            <a:spLocks noChangeShapeType="1"/>
          </p:cNvSpPr>
          <p:nvPr/>
        </p:nvSpPr>
        <p:spPr bwMode="auto">
          <a:xfrm>
            <a:off x="7045189" y="2271714"/>
            <a:ext cx="609600" cy="773111"/>
          </a:xfrm>
          <a:prstGeom prst="line">
            <a:avLst/>
          </a:prstGeom>
          <a:noFill/>
          <a:ln w="25400">
            <a:solidFill>
              <a:schemeClr val="accent4">
                <a:lumMod val="50000"/>
              </a:schemeClr>
            </a:solidFill>
            <a:round/>
            <a:headEnd type="none" w="sm" len="sm"/>
            <a:tailEnd type="none" w="sm" len="sm"/>
          </a:ln>
        </p:spPr>
        <p:txBody>
          <a:bodyPr wrap="none" anchor="ctr"/>
          <a:lstStyle/>
          <a:p>
            <a:endParaRPr lang="en-US"/>
          </a:p>
        </p:txBody>
      </p:sp>
      <p:sp>
        <p:nvSpPr>
          <p:cNvPr id="111673" name="Oval 58"/>
          <p:cNvSpPr>
            <a:spLocks noChangeArrowheads="1"/>
          </p:cNvSpPr>
          <p:nvPr/>
        </p:nvSpPr>
        <p:spPr bwMode="auto">
          <a:xfrm>
            <a:off x="7273788" y="5033963"/>
            <a:ext cx="457200" cy="4572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74" name="Oval 59"/>
          <p:cNvSpPr>
            <a:spLocks noChangeArrowheads="1"/>
          </p:cNvSpPr>
          <p:nvPr/>
        </p:nvSpPr>
        <p:spPr bwMode="auto">
          <a:xfrm>
            <a:off x="5749788" y="48815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75" name="Oval 60"/>
          <p:cNvSpPr>
            <a:spLocks noChangeArrowheads="1"/>
          </p:cNvSpPr>
          <p:nvPr/>
        </p:nvSpPr>
        <p:spPr bwMode="auto">
          <a:xfrm>
            <a:off x="5825988" y="55673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76" name="Oval 64"/>
          <p:cNvSpPr>
            <a:spLocks noChangeArrowheads="1"/>
          </p:cNvSpPr>
          <p:nvPr/>
        </p:nvSpPr>
        <p:spPr bwMode="auto">
          <a:xfrm>
            <a:off x="7959588" y="48053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77" name="Line 65"/>
          <p:cNvSpPr>
            <a:spLocks noChangeShapeType="1"/>
          </p:cNvSpPr>
          <p:nvPr/>
        </p:nvSpPr>
        <p:spPr bwMode="auto">
          <a:xfrm flipV="1">
            <a:off x="6511788" y="3959226"/>
            <a:ext cx="381000" cy="1166813"/>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78" name="Line 66"/>
          <p:cNvSpPr>
            <a:spLocks noChangeShapeType="1"/>
          </p:cNvSpPr>
          <p:nvPr/>
        </p:nvSpPr>
        <p:spPr bwMode="auto">
          <a:xfrm flipH="1" flipV="1">
            <a:off x="7045189" y="3959226"/>
            <a:ext cx="428625" cy="1077913"/>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79" name="Line 67"/>
          <p:cNvSpPr>
            <a:spLocks noChangeShapeType="1"/>
          </p:cNvSpPr>
          <p:nvPr/>
        </p:nvSpPr>
        <p:spPr bwMode="auto">
          <a:xfrm flipH="1" flipV="1">
            <a:off x="6130789" y="4340226"/>
            <a:ext cx="257175" cy="796925"/>
          </a:xfrm>
          <a:prstGeom prst="line">
            <a:avLst/>
          </a:prstGeom>
          <a:noFill/>
          <a:ln w="25400">
            <a:solidFill>
              <a:schemeClr val="accent3">
                <a:lumMod val="50000"/>
              </a:schemeClr>
            </a:solidFill>
            <a:round/>
            <a:headEnd type="none" w="sm" len="sm"/>
            <a:tailEnd type="none" w="sm" len="sm"/>
          </a:ln>
        </p:spPr>
        <p:txBody>
          <a:bodyPr wrap="none" anchor="ctr"/>
          <a:lstStyle/>
          <a:p>
            <a:endParaRPr lang="en-US"/>
          </a:p>
        </p:txBody>
      </p:sp>
      <p:sp>
        <p:nvSpPr>
          <p:cNvPr id="111680" name="Line 68"/>
          <p:cNvSpPr>
            <a:spLocks noChangeShapeType="1"/>
          </p:cNvSpPr>
          <p:nvPr/>
        </p:nvSpPr>
        <p:spPr bwMode="auto">
          <a:xfrm flipV="1">
            <a:off x="6664188" y="5262563"/>
            <a:ext cx="609600" cy="76200"/>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1" name="Line 69"/>
          <p:cNvSpPr>
            <a:spLocks noChangeShapeType="1"/>
          </p:cNvSpPr>
          <p:nvPr/>
        </p:nvSpPr>
        <p:spPr bwMode="auto">
          <a:xfrm flipV="1">
            <a:off x="7730988" y="4981575"/>
            <a:ext cx="268288" cy="204788"/>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2" name="Line 70"/>
          <p:cNvSpPr>
            <a:spLocks noChangeShapeType="1"/>
          </p:cNvSpPr>
          <p:nvPr/>
        </p:nvSpPr>
        <p:spPr bwMode="auto">
          <a:xfrm>
            <a:off x="7654789" y="5414964"/>
            <a:ext cx="219075" cy="331787"/>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3" name="Line 71"/>
          <p:cNvSpPr>
            <a:spLocks noChangeShapeType="1"/>
          </p:cNvSpPr>
          <p:nvPr/>
        </p:nvSpPr>
        <p:spPr bwMode="auto">
          <a:xfrm flipH="1">
            <a:off x="7197588" y="5491163"/>
            <a:ext cx="228600" cy="381000"/>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4" name="Line 72"/>
          <p:cNvSpPr>
            <a:spLocks noChangeShapeType="1"/>
          </p:cNvSpPr>
          <p:nvPr/>
        </p:nvSpPr>
        <p:spPr bwMode="auto">
          <a:xfrm>
            <a:off x="6494327" y="5376864"/>
            <a:ext cx="630237" cy="581025"/>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5" name="Line 73"/>
          <p:cNvSpPr>
            <a:spLocks noChangeShapeType="1"/>
          </p:cNvSpPr>
          <p:nvPr/>
        </p:nvSpPr>
        <p:spPr bwMode="auto">
          <a:xfrm flipH="1">
            <a:off x="6418127" y="5446714"/>
            <a:ext cx="34925" cy="485775"/>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6" name="Line 74"/>
          <p:cNvSpPr>
            <a:spLocks noChangeShapeType="1"/>
          </p:cNvSpPr>
          <p:nvPr/>
        </p:nvSpPr>
        <p:spPr bwMode="auto">
          <a:xfrm flipH="1">
            <a:off x="6054588" y="5414963"/>
            <a:ext cx="304800" cy="228600"/>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7" name="Line 75"/>
          <p:cNvSpPr>
            <a:spLocks noChangeShapeType="1"/>
          </p:cNvSpPr>
          <p:nvPr/>
        </p:nvSpPr>
        <p:spPr bwMode="auto">
          <a:xfrm flipH="1" flipV="1">
            <a:off x="5943464" y="5033963"/>
            <a:ext cx="339725" cy="228600"/>
          </a:xfrm>
          <a:prstGeom prst="line">
            <a:avLst/>
          </a:prstGeom>
          <a:noFill/>
          <a:ln w="25400">
            <a:solidFill>
              <a:schemeClr val="accent2">
                <a:lumMod val="50000"/>
              </a:schemeClr>
            </a:solidFill>
            <a:round/>
            <a:headEnd type="none" w="sm" len="sm"/>
            <a:tailEnd type="none" w="sm" len="sm"/>
          </a:ln>
        </p:spPr>
        <p:txBody>
          <a:bodyPr wrap="none" anchor="ctr"/>
          <a:lstStyle/>
          <a:p>
            <a:endParaRPr lang="en-US"/>
          </a:p>
        </p:txBody>
      </p:sp>
      <p:sp>
        <p:nvSpPr>
          <p:cNvPr id="111689" name="Text Box 77"/>
          <p:cNvSpPr txBox="1">
            <a:spLocks noChangeArrowheads="1"/>
          </p:cNvSpPr>
          <p:nvPr/>
        </p:nvSpPr>
        <p:spPr bwMode="auto">
          <a:xfrm>
            <a:off x="8579432" y="2009618"/>
            <a:ext cx="1413849" cy="615553"/>
          </a:xfrm>
          <a:prstGeom prst="rect">
            <a:avLst/>
          </a:prstGeom>
          <a:noFill/>
          <a:ln w="12700">
            <a:noFill/>
            <a:miter lim="800000"/>
            <a:headEnd type="none" w="sm" len="sm"/>
            <a:tailEnd type="none" w="sm" len="sm"/>
          </a:ln>
        </p:spPr>
        <p:txBody>
          <a:bodyPr wrap="none" lIns="0" tIns="0" rIns="0" bIns="0">
            <a:spAutoFit/>
          </a:bodyPr>
          <a:lstStyle/>
          <a:p>
            <a:pPr algn="ctr"/>
            <a:r>
              <a:rPr lang="en-US" sz="2000" b="1" dirty="0">
                <a:solidFill>
                  <a:schemeClr val="accent4">
                    <a:lumMod val="50000"/>
                  </a:schemeClr>
                </a:solidFill>
                <a:latin typeface="Arial Narrow" panose="020B0606020202030204" pitchFamily="34" charset="0"/>
              </a:rPr>
              <a:t>Raw materials</a:t>
            </a:r>
          </a:p>
          <a:p>
            <a:pPr algn="ctr"/>
            <a:r>
              <a:rPr lang="en-US" sz="2000" b="1" dirty="0">
                <a:solidFill>
                  <a:schemeClr val="accent4">
                    <a:lumMod val="50000"/>
                  </a:schemeClr>
                </a:solidFill>
                <a:latin typeface="Arial Narrow" panose="020B0606020202030204" pitchFamily="34" charset="0"/>
              </a:rPr>
              <a:t>and parts</a:t>
            </a:r>
          </a:p>
        </p:txBody>
      </p:sp>
      <p:sp>
        <p:nvSpPr>
          <p:cNvPr id="111690" name="Text Box 78"/>
          <p:cNvSpPr txBox="1">
            <a:spLocks noChangeArrowheads="1"/>
          </p:cNvSpPr>
          <p:nvPr/>
        </p:nvSpPr>
        <p:spPr bwMode="auto">
          <a:xfrm>
            <a:off x="8581456" y="3575766"/>
            <a:ext cx="1447512" cy="307777"/>
          </a:xfrm>
          <a:prstGeom prst="rect">
            <a:avLst/>
          </a:prstGeom>
          <a:noFill/>
          <a:ln w="12700">
            <a:noFill/>
            <a:miter lim="800000"/>
            <a:headEnd type="none" w="sm" len="sm"/>
            <a:tailEnd type="none" w="sm" len="sm"/>
          </a:ln>
        </p:spPr>
        <p:txBody>
          <a:bodyPr wrap="none" lIns="0" tIns="0" rIns="0" bIns="0">
            <a:spAutoFit/>
          </a:bodyPr>
          <a:lstStyle/>
          <a:p>
            <a:pPr algn="ctr"/>
            <a:r>
              <a:rPr lang="en-US" sz="2000" b="1" dirty="0">
                <a:solidFill>
                  <a:schemeClr val="accent3">
                    <a:lumMod val="50000"/>
                  </a:schemeClr>
                </a:solidFill>
                <a:latin typeface="Arial Narrow" panose="020B0606020202030204" pitchFamily="34" charset="0"/>
              </a:rPr>
              <a:t>Manufacturing</a:t>
            </a:r>
          </a:p>
        </p:txBody>
      </p:sp>
      <p:sp>
        <p:nvSpPr>
          <p:cNvPr id="111691" name="Text Box 79"/>
          <p:cNvSpPr txBox="1">
            <a:spLocks noChangeArrowheads="1"/>
          </p:cNvSpPr>
          <p:nvPr/>
        </p:nvSpPr>
        <p:spPr bwMode="auto">
          <a:xfrm>
            <a:off x="8728130" y="5160600"/>
            <a:ext cx="1154163" cy="615553"/>
          </a:xfrm>
          <a:prstGeom prst="rect">
            <a:avLst/>
          </a:prstGeom>
          <a:noFill/>
          <a:ln w="12700">
            <a:noFill/>
            <a:miter lim="800000"/>
            <a:headEnd type="none" w="sm" len="sm"/>
            <a:tailEnd type="none" w="sm" len="sm"/>
          </a:ln>
        </p:spPr>
        <p:txBody>
          <a:bodyPr wrap="none" lIns="0" tIns="0" rIns="0" bIns="0">
            <a:spAutoFit/>
          </a:bodyPr>
          <a:lstStyle/>
          <a:p>
            <a:pPr algn="ctr"/>
            <a:r>
              <a:rPr lang="en-US" sz="2000" b="1" dirty="0">
                <a:solidFill>
                  <a:schemeClr val="accent2">
                    <a:lumMod val="50000"/>
                  </a:schemeClr>
                </a:solidFill>
                <a:latin typeface="Arial Narrow" panose="020B0606020202030204" pitchFamily="34" charset="0"/>
              </a:rPr>
              <a:t>Sales and</a:t>
            </a:r>
          </a:p>
          <a:p>
            <a:pPr algn="ctr"/>
            <a:r>
              <a:rPr lang="en-US" sz="2000" b="1" dirty="0">
                <a:solidFill>
                  <a:schemeClr val="accent2">
                    <a:lumMod val="50000"/>
                  </a:schemeClr>
                </a:solidFill>
                <a:latin typeface="Arial Narrow" panose="020B0606020202030204" pitchFamily="34" charset="0"/>
              </a:rPr>
              <a:t>distribution</a:t>
            </a:r>
          </a:p>
        </p:txBody>
      </p:sp>
      <p:sp>
        <p:nvSpPr>
          <p:cNvPr id="111692" name="Line 81"/>
          <p:cNvSpPr>
            <a:spLocks noChangeShapeType="1"/>
          </p:cNvSpPr>
          <p:nvPr/>
        </p:nvSpPr>
        <p:spPr bwMode="auto">
          <a:xfrm>
            <a:off x="4079111" y="4068763"/>
            <a:ext cx="0" cy="1066800"/>
          </a:xfrm>
          <a:prstGeom prst="line">
            <a:avLst/>
          </a:prstGeom>
          <a:noFill/>
          <a:ln w="25400">
            <a:solidFill>
              <a:schemeClr val="accent3">
                <a:lumMod val="50000"/>
              </a:schemeClr>
            </a:solidFill>
            <a:prstDash val="dash"/>
            <a:round/>
            <a:headEnd type="none" w="sm" len="sm"/>
            <a:tailEnd type="none" w="sm" len="sm"/>
          </a:ln>
        </p:spPr>
        <p:txBody>
          <a:bodyPr wrap="none" anchor="ctr"/>
          <a:lstStyle/>
          <a:p>
            <a:endParaRPr lang="en-US"/>
          </a:p>
        </p:txBody>
      </p:sp>
      <p:sp>
        <p:nvSpPr>
          <p:cNvPr id="111693" name="Oval 57"/>
          <p:cNvSpPr>
            <a:spLocks noChangeArrowheads="1"/>
          </p:cNvSpPr>
          <p:nvPr/>
        </p:nvSpPr>
        <p:spPr bwMode="auto">
          <a:xfrm>
            <a:off x="6283188" y="5110163"/>
            <a:ext cx="381000" cy="3810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94" name="Oval 61"/>
          <p:cNvSpPr>
            <a:spLocks noChangeArrowheads="1"/>
          </p:cNvSpPr>
          <p:nvPr/>
        </p:nvSpPr>
        <p:spPr bwMode="auto">
          <a:xfrm>
            <a:off x="6283188" y="58721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95" name="Oval 62"/>
          <p:cNvSpPr>
            <a:spLocks noChangeArrowheads="1"/>
          </p:cNvSpPr>
          <p:nvPr/>
        </p:nvSpPr>
        <p:spPr bwMode="auto">
          <a:xfrm>
            <a:off x="7045188" y="58721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96" name="Oval 63"/>
          <p:cNvSpPr>
            <a:spLocks noChangeArrowheads="1"/>
          </p:cNvSpPr>
          <p:nvPr/>
        </p:nvSpPr>
        <p:spPr bwMode="auto">
          <a:xfrm>
            <a:off x="7807188" y="57197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35" name="Oval 19"/>
          <p:cNvSpPr>
            <a:spLocks noChangeArrowheads="1"/>
          </p:cNvSpPr>
          <p:nvPr/>
        </p:nvSpPr>
        <p:spPr bwMode="auto">
          <a:xfrm>
            <a:off x="3220274" y="49577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36" name="Oval 20"/>
          <p:cNvSpPr>
            <a:spLocks noChangeArrowheads="1"/>
          </p:cNvSpPr>
          <p:nvPr/>
        </p:nvSpPr>
        <p:spPr bwMode="auto">
          <a:xfrm>
            <a:off x="3067874" y="54149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37" name="Oval 21"/>
          <p:cNvSpPr>
            <a:spLocks noChangeArrowheads="1"/>
          </p:cNvSpPr>
          <p:nvPr/>
        </p:nvSpPr>
        <p:spPr bwMode="auto">
          <a:xfrm>
            <a:off x="3525074" y="58721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38" name="Oval 22"/>
          <p:cNvSpPr>
            <a:spLocks noChangeArrowheads="1"/>
          </p:cNvSpPr>
          <p:nvPr/>
        </p:nvSpPr>
        <p:spPr bwMode="auto">
          <a:xfrm>
            <a:off x="4439474" y="58721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39" name="Oval 23"/>
          <p:cNvSpPr>
            <a:spLocks noChangeArrowheads="1"/>
          </p:cNvSpPr>
          <p:nvPr/>
        </p:nvSpPr>
        <p:spPr bwMode="auto">
          <a:xfrm>
            <a:off x="4896674" y="54911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40" name="Oval 24"/>
          <p:cNvSpPr>
            <a:spLocks noChangeArrowheads="1"/>
          </p:cNvSpPr>
          <p:nvPr/>
        </p:nvSpPr>
        <p:spPr bwMode="auto">
          <a:xfrm>
            <a:off x="4668074" y="4881563"/>
            <a:ext cx="228600" cy="228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24" name="Oval 7"/>
          <p:cNvSpPr>
            <a:spLocks noChangeArrowheads="1"/>
          </p:cNvSpPr>
          <p:nvPr/>
        </p:nvSpPr>
        <p:spPr bwMode="auto">
          <a:xfrm>
            <a:off x="3772528" y="5110163"/>
            <a:ext cx="609600" cy="609600"/>
          </a:xfrm>
          <a:prstGeom prst="ellipse">
            <a:avLst/>
          </a:prstGeom>
          <a:solidFill>
            <a:schemeClr val="accent2">
              <a:lumMod val="20000"/>
              <a:lumOff val="80000"/>
            </a:schemeClr>
          </a:solidFill>
          <a:ln w="38100">
            <a:solidFill>
              <a:schemeClr val="accent2">
                <a:lumMod val="50000"/>
              </a:schemeClr>
            </a:solidFill>
            <a:round/>
            <a:headEnd type="none" w="sm" len="sm"/>
            <a:tailEnd type="none" w="sm" len="sm"/>
          </a:ln>
        </p:spPr>
        <p:txBody>
          <a:bodyPr wrap="none" anchor="ctr"/>
          <a:lstStyle/>
          <a:p>
            <a:endParaRPr lang="en-US"/>
          </a:p>
        </p:txBody>
      </p:sp>
      <p:sp>
        <p:nvSpPr>
          <p:cNvPr id="111656" name="Rectangle 40"/>
          <p:cNvSpPr>
            <a:spLocks noChangeArrowheads="1"/>
          </p:cNvSpPr>
          <p:nvPr/>
        </p:nvSpPr>
        <p:spPr bwMode="auto">
          <a:xfrm>
            <a:off x="7730204" y="3797398"/>
            <a:ext cx="228600" cy="228600"/>
          </a:xfrm>
          <a:prstGeom prst="rect">
            <a:avLst/>
          </a:prstGeom>
          <a:solidFill>
            <a:schemeClr val="accent3">
              <a:lumMod val="20000"/>
              <a:lumOff val="80000"/>
            </a:schemeClr>
          </a:solidFill>
          <a:ln w="38100">
            <a:solidFill>
              <a:schemeClr val="accent3">
                <a:lumMod val="50000"/>
              </a:schemeClr>
            </a:solidFill>
            <a:miter lim="800000"/>
            <a:headEnd type="none" w="sm" len="sm"/>
            <a:tailEnd type="none" w="sm" len="sm"/>
          </a:ln>
        </p:spPr>
        <p:txBody>
          <a:bodyPr wrap="none" anchor="ctr"/>
          <a:lstStyle/>
          <a:p>
            <a:endParaRPr lang="en-US"/>
          </a:p>
        </p:txBody>
      </p:sp>
      <p:sp>
        <p:nvSpPr>
          <p:cNvPr id="111651" name="AutoShape 35"/>
          <p:cNvSpPr>
            <a:spLocks noChangeArrowheads="1"/>
          </p:cNvSpPr>
          <p:nvPr/>
        </p:nvSpPr>
        <p:spPr bwMode="auto">
          <a:xfrm>
            <a:off x="7701923" y="1780882"/>
            <a:ext cx="304800" cy="263525"/>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111688" name="AutoShape 76"/>
          <p:cNvSpPr>
            <a:spLocks noChangeArrowheads="1"/>
          </p:cNvSpPr>
          <p:nvPr/>
        </p:nvSpPr>
        <p:spPr bwMode="auto">
          <a:xfrm>
            <a:off x="7692496" y="2286001"/>
            <a:ext cx="304800" cy="263525"/>
          </a:xfrm>
          <a:prstGeom prst="triangle">
            <a:avLst>
              <a:gd name="adj" fmla="val 50000"/>
            </a:avLst>
          </a:prstGeom>
          <a:solidFill>
            <a:schemeClr val="accent4">
              <a:lumMod val="20000"/>
              <a:lumOff val="80000"/>
            </a:schemeClr>
          </a:solidFill>
          <a:ln w="38100">
            <a:solidFill>
              <a:schemeClr val="accent4">
                <a:lumMod val="50000"/>
              </a:schemeClr>
            </a:solidFill>
            <a:miter lim="800000"/>
            <a:headEnd type="none" w="sm" len="sm"/>
            <a:tailEnd type="none" w="sm" len="sm"/>
          </a:ln>
        </p:spPr>
        <p:txBody>
          <a:bodyPr wrap="none" anchor="ctr"/>
          <a:lstStyle/>
          <a:p>
            <a:endParaRPr lang="en-US"/>
          </a:p>
        </p:txBody>
      </p:sp>
      <p:sp>
        <p:nvSpPr>
          <p:cNvPr id="77" name="Rounded Rectangle 10">
            <a:extLst>
              <a:ext uri="{FF2B5EF4-FFF2-40B4-BE49-F238E27FC236}">
                <a16:creationId xmlns:a16="http://schemas.microsoft.com/office/drawing/2014/main" id="{0CD57069-5C1F-43F2-9BB6-7DF2A5B1BF02}"/>
              </a:ext>
            </a:extLst>
          </p:cNvPr>
          <p:cNvSpPr/>
          <p:nvPr/>
        </p:nvSpPr>
        <p:spPr bwMode="auto">
          <a:xfrm>
            <a:off x="3274001" y="1221988"/>
            <a:ext cx="1645920" cy="36576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Fordism</a:t>
            </a:r>
          </a:p>
        </p:txBody>
      </p:sp>
      <p:sp>
        <p:nvSpPr>
          <p:cNvPr id="78" name="Rounded Rectangle 10">
            <a:extLst>
              <a:ext uri="{FF2B5EF4-FFF2-40B4-BE49-F238E27FC236}">
                <a16:creationId xmlns:a16="http://schemas.microsoft.com/office/drawing/2014/main" id="{7834C6F7-BB55-462E-A35E-C53244A29294}"/>
              </a:ext>
            </a:extLst>
          </p:cNvPr>
          <p:cNvSpPr/>
          <p:nvPr/>
        </p:nvSpPr>
        <p:spPr bwMode="auto">
          <a:xfrm>
            <a:off x="6136993" y="1216638"/>
            <a:ext cx="1645920" cy="36576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Post-Fordism</a:t>
            </a:r>
          </a:p>
        </p:txBody>
      </p:sp>
    </p:spTree>
    <p:extLst>
      <p:ext uri="{BB962C8B-B14F-4D97-AF65-F5344CB8AC3E}">
        <p14:creationId xmlns:p14="http://schemas.microsoft.com/office/powerpoint/2010/main" val="541148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lstStyle/>
          <a:p>
            <a:pPr eaLnBrk="1" hangingPunct="1"/>
            <a:r>
              <a:rPr lang="en-US" dirty="0" err="1"/>
              <a:t>Fordist</a:t>
            </a:r>
            <a:r>
              <a:rPr lang="en-US" dirty="0"/>
              <a:t> and Post-</a:t>
            </a:r>
            <a:r>
              <a:rPr lang="en-US" dirty="0" err="1"/>
              <a:t>Fordist</a:t>
            </a:r>
            <a:r>
              <a:rPr lang="en-US" dirty="0"/>
              <a:t> Production Structure</a:t>
            </a:r>
          </a:p>
        </p:txBody>
      </p:sp>
      <p:graphicFrame>
        <p:nvGraphicFramePr>
          <p:cNvPr id="263306" name="Group 138"/>
          <p:cNvGraphicFramePr>
            <a:graphicFrameLocks noGrp="1"/>
          </p:cNvGraphicFramePr>
          <p:nvPr>
            <p:ph idx="1"/>
          </p:nvPr>
        </p:nvGraphicFramePr>
        <p:xfrm>
          <a:off x="152400" y="914400"/>
          <a:ext cx="11887197" cy="4754880"/>
        </p:xfrm>
        <a:graphic>
          <a:graphicData uri="http://schemas.openxmlformats.org/drawingml/2006/table">
            <a:tbl>
              <a:tblPr firstRow="1" firstCol="1" bandRow="1">
                <a:tableStyleId>{37CE84F3-28C3-443E-9E96-99CF82512B78}</a:tableStyleId>
              </a:tblPr>
              <a:tblGrid>
                <a:gridCol w="3962399">
                  <a:extLst>
                    <a:ext uri="{9D8B030D-6E8A-4147-A177-3AD203B41FA5}">
                      <a16:colId xmlns:a16="http://schemas.microsoft.com/office/drawing/2014/main" val="20000"/>
                    </a:ext>
                  </a:extLst>
                </a:gridCol>
                <a:gridCol w="3962399">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Characteristics</a:t>
                      </a:r>
                      <a:endParaRPr kumimoji="0" lang="en-US" sz="18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Fordism</a:t>
                      </a:r>
                      <a:endParaRPr kumimoji="0" lang="en-US" sz="18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Post-Fordism</a:t>
                      </a:r>
                      <a:endParaRPr kumimoji="0" lang="en-US" sz="1800" b="1" i="0" u="none" strike="noStrike" cap="none" normalizeH="0" baseline="0" dirty="0">
                        <a:ln>
                          <a:noFill/>
                        </a:ln>
                        <a:solidFill>
                          <a:srgbClr val="FFFFFF"/>
                        </a:solidFill>
                        <a:effectLst/>
                        <a:latin typeface="Arial Narrow" pitchFamily="34" charset="0"/>
                      </a:endParaRPr>
                    </a:p>
                  </a:txBody>
                  <a:tcPr marL="139851" marR="139851" horzOverflow="overflow"/>
                </a:tc>
                <a:extLst>
                  <a:ext uri="{0D108BD9-81ED-4DB2-BD59-A6C34878D82A}">
                    <a16:rowId xmlns:a16="http://schemas.microsoft.com/office/drawing/2014/main" val="10000"/>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Production Mode</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Mass Production</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Mass Customization</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1"/>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Organization</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Structured (Pyramidal)</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Networked (Flexible)</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2"/>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Focus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Supply</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Demand</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3"/>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Market Reach</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Regional / National</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Global</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4"/>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Expansion</a:t>
                      </a:r>
                      <a:endParaRPr kumimoji="0" lang="en-US" sz="1800" b="1"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Vertical or horizontal integration</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Outsourcing and offshoring</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5"/>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Core Resources</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Physical Assets</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Innovation/ Knowledge</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6"/>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Value Chains</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Discontinuous</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Integrated (continuous)</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7"/>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Inventories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Months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Hours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8"/>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Production Cycle Time</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Weeks / Months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Days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9"/>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Information</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Monthly / Weekly</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Daily / Real-Time</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10"/>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Product Life Cycle</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Years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Months</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11"/>
                  </a:ext>
                </a:extLst>
              </a:tr>
              <a:tr h="31273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Quality</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a:ln>
                            <a:noFill/>
                          </a:ln>
                          <a:effectLst/>
                        </a:rPr>
                        <a:t>Affordable Best</a:t>
                      </a:r>
                      <a:endParaRPr kumimoji="0" lang="en-US" sz="1800" b="0" i="0" u="none" strike="noStrike" cap="none" normalizeH="0" baseline="0">
                        <a:ln>
                          <a:noFill/>
                        </a:ln>
                        <a:solidFill>
                          <a:schemeClr val="tx1"/>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Zero-Defect</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12"/>
                  </a:ext>
                </a:extLst>
              </a:tr>
            </a:tbl>
          </a:graphicData>
        </a:graphic>
      </p:graphicFrame>
      <p:sp>
        <p:nvSpPr>
          <p:cNvPr id="61"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73620835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948B6B8-7C94-45F6-8B39-359187E4079E}"/>
              </a:ext>
            </a:extLst>
          </p:cNvPr>
          <p:cNvSpPr>
            <a:spLocks noGrp="1"/>
          </p:cNvSpPr>
          <p:nvPr>
            <p:ph type="title"/>
          </p:nvPr>
        </p:nvSpPr>
        <p:spPr/>
        <p:txBody>
          <a:bodyPr/>
          <a:lstStyle/>
          <a:p>
            <a:r>
              <a:rPr lang="en-US"/>
              <a:t>Post-Industrial </a:t>
            </a:r>
            <a:r>
              <a:rPr lang="en-US" dirty="0"/>
              <a:t>Revolution</a:t>
            </a:r>
          </a:p>
        </p:txBody>
      </p:sp>
      <p:pic>
        <p:nvPicPr>
          <p:cNvPr id="2050" name="Picture 2" descr="Business, economics, graphs, marketing icon">
            <a:extLst>
              <a:ext uri="{FF2B5EF4-FFF2-40B4-BE49-F238E27FC236}">
                <a16:creationId xmlns:a16="http://schemas.microsoft.com/office/drawing/2014/main" id="{657AA31F-5381-4A9F-B1AA-24CD619D732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2223" y="1702209"/>
            <a:ext cx="862263" cy="862263"/>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le 42">
            <a:extLst>
              <a:ext uri="{FF2B5EF4-FFF2-40B4-BE49-F238E27FC236}">
                <a16:creationId xmlns:a16="http://schemas.microsoft.com/office/drawing/2014/main" id="{1F914261-2CFC-4314-9EB5-BEDC0099DB34}"/>
              </a:ext>
            </a:extLst>
          </p:cNvPr>
          <p:cNvSpPr/>
          <p:nvPr/>
        </p:nvSpPr>
        <p:spPr>
          <a:xfrm>
            <a:off x="2455866" y="1702209"/>
            <a:ext cx="27432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latin typeface="Arial Narrow" panose="020B0606020202030204" pitchFamily="34" charset="0"/>
              </a:rPr>
              <a:t>Economic Composition</a:t>
            </a:r>
            <a:endParaRPr lang="en-US" dirty="0">
              <a:latin typeface="Arial Narrow" panose="020B0606020202030204" pitchFamily="34" charset="0"/>
            </a:endParaRPr>
          </a:p>
        </p:txBody>
      </p:sp>
      <p:sp>
        <p:nvSpPr>
          <p:cNvPr id="5" name="Rectangle 4">
            <a:extLst>
              <a:ext uri="{FF2B5EF4-FFF2-40B4-BE49-F238E27FC236}">
                <a16:creationId xmlns:a16="http://schemas.microsoft.com/office/drawing/2014/main" id="{FAD06C8A-1109-498A-9C26-8924D27AEFDE}"/>
              </a:ext>
            </a:extLst>
          </p:cNvPr>
          <p:cNvSpPr/>
          <p:nvPr/>
        </p:nvSpPr>
        <p:spPr>
          <a:xfrm>
            <a:off x="2455864" y="2067969"/>
            <a:ext cx="4311899"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Relative: shift from manufacturing to services.</a:t>
            </a:r>
          </a:p>
          <a:p>
            <a:pPr marL="285750" indent="-285750">
              <a:buFont typeface="Arial" panose="020B0604020202020204" pitchFamily="34" charset="0"/>
              <a:buChar char="•"/>
            </a:pPr>
            <a:r>
              <a:rPr lang="en-US" dirty="0">
                <a:latin typeface="Arial Narrow" panose="020B0606020202030204" pitchFamily="34" charset="0"/>
              </a:rPr>
              <a:t>Absolute: growth of manufacturing.</a:t>
            </a:r>
            <a:endParaRPr lang="en-US" dirty="0">
              <a:latin typeface="Arial Narrow" panose="020B0606020202030204" pitchFamily="34" charset="0"/>
              <a:cs typeface="Calibri" pitchFamily="34" charset="0"/>
            </a:endParaRPr>
          </a:p>
        </p:txBody>
      </p:sp>
      <p:pic>
        <p:nvPicPr>
          <p:cNvPr id="2052" name="Picture 4" descr="Royalty-Free Capital Icon Stock Images, Photos &amp; Vectors ...">
            <a:extLst>
              <a:ext uri="{FF2B5EF4-FFF2-40B4-BE49-F238E27FC236}">
                <a16:creationId xmlns:a16="http://schemas.microsoft.com/office/drawing/2014/main" id="{965C1EA0-F37F-4444-BFA3-C5B6046BD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80" t="14565" b="22219"/>
          <a:stretch/>
        </p:blipFill>
        <p:spPr bwMode="auto">
          <a:xfrm>
            <a:off x="1134593" y="2988087"/>
            <a:ext cx="1137369" cy="814879"/>
          </a:xfrm>
          <a:prstGeom prst="rect">
            <a:avLst/>
          </a:prstGeom>
          <a:noFill/>
          <a:extLst>
            <a:ext uri="{909E8E84-426E-40DD-AFC4-6F175D3DCCD1}">
              <a14:hiddenFill xmlns:a14="http://schemas.microsoft.com/office/drawing/2010/main">
                <a:solidFill>
                  <a:srgbClr val="FFFFFF"/>
                </a:solidFill>
              </a14:hiddenFill>
            </a:ext>
          </a:extLst>
        </p:spPr>
      </p:pic>
      <p:sp>
        <p:nvSpPr>
          <p:cNvPr id="9" name="Rounded Rectangle 42">
            <a:extLst>
              <a:ext uri="{FF2B5EF4-FFF2-40B4-BE49-F238E27FC236}">
                <a16:creationId xmlns:a16="http://schemas.microsoft.com/office/drawing/2014/main" id="{AB392C5E-75DA-4E9F-938B-E91E7A313811}"/>
              </a:ext>
            </a:extLst>
          </p:cNvPr>
          <p:cNvSpPr/>
          <p:nvPr/>
        </p:nvSpPr>
        <p:spPr>
          <a:xfrm>
            <a:off x="2455866" y="2988087"/>
            <a:ext cx="27432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latin typeface="Arial Narrow" panose="020B0606020202030204" pitchFamily="34" charset="0"/>
              </a:rPr>
              <a:t>Capital Accumulation</a:t>
            </a:r>
            <a:endParaRPr lang="en-US" dirty="0">
              <a:latin typeface="Arial Narrow" panose="020B0606020202030204" pitchFamily="34" charset="0"/>
            </a:endParaRPr>
          </a:p>
        </p:txBody>
      </p:sp>
      <p:sp>
        <p:nvSpPr>
          <p:cNvPr id="10" name="Rectangle 9">
            <a:extLst>
              <a:ext uri="{FF2B5EF4-FFF2-40B4-BE49-F238E27FC236}">
                <a16:creationId xmlns:a16="http://schemas.microsoft.com/office/drawing/2014/main" id="{2E1906D7-6524-435F-A152-9B458EE015CA}"/>
              </a:ext>
            </a:extLst>
          </p:cNvPr>
          <p:cNvSpPr/>
          <p:nvPr/>
        </p:nvSpPr>
        <p:spPr>
          <a:xfrm>
            <a:off x="2455863" y="3353847"/>
            <a:ext cx="4477753"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Knowledge becomes a form of capital.</a:t>
            </a:r>
          </a:p>
          <a:p>
            <a:pPr marL="285750" indent="-285750">
              <a:buFont typeface="Arial" panose="020B0604020202020204" pitchFamily="34" charset="0"/>
              <a:buChar char="•"/>
            </a:pPr>
            <a:r>
              <a:rPr lang="en-US" dirty="0">
                <a:latin typeface="Arial Narrow" panose="020B0606020202030204" pitchFamily="34" charset="0"/>
              </a:rPr>
              <a:t>High reliance on innovation.</a:t>
            </a:r>
            <a:endParaRPr lang="en-US" dirty="0">
              <a:latin typeface="Arial Narrow" panose="020B0606020202030204" pitchFamily="34" charset="0"/>
              <a:cs typeface="Calibri" pitchFamily="34" charset="0"/>
            </a:endParaRPr>
          </a:p>
        </p:txBody>
      </p:sp>
      <p:pic>
        <p:nvPicPr>
          <p:cNvPr id="2054" name="Picture 6" descr="Factory, industrial, industry, manufacturing icon">
            <a:extLst>
              <a:ext uri="{FF2B5EF4-FFF2-40B4-BE49-F238E27FC236}">
                <a16:creationId xmlns:a16="http://schemas.microsoft.com/office/drawing/2014/main" id="{5F0BB024-2F7F-496C-959D-A7C2375FB5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4749" y="4617184"/>
            <a:ext cx="1077213" cy="107721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42">
            <a:extLst>
              <a:ext uri="{FF2B5EF4-FFF2-40B4-BE49-F238E27FC236}">
                <a16:creationId xmlns:a16="http://schemas.microsoft.com/office/drawing/2014/main" id="{12F0A396-4E70-4A65-B9F4-27A66C2C3CD7}"/>
              </a:ext>
            </a:extLst>
          </p:cNvPr>
          <p:cNvSpPr/>
          <p:nvPr/>
        </p:nvSpPr>
        <p:spPr>
          <a:xfrm>
            <a:off x="2455863" y="4456845"/>
            <a:ext cx="27432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latin typeface="Arial Narrow" panose="020B0606020202030204" pitchFamily="34" charset="0"/>
              </a:rPr>
              <a:t>Manufacturing</a:t>
            </a:r>
            <a:endParaRPr lang="en-US" dirty="0">
              <a:latin typeface="Arial Narrow" panose="020B0606020202030204" pitchFamily="34" charset="0"/>
            </a:endParaRPr>
          </a:p>
        </p:txBody>
      </p:sp>
      <p:sp>
        <p:nvSpPr>
          <p:cNvPr id="13" name="Rectangle 12">
            <a:extLst>
              <a:ext uri="{FF2B5EF4-FFF2-40B4-BE49-F238E27FC236}">
                <a16:creationId xmlns:a16="http://schemas.microsoft.com/office/drawing/2014/main" id="{8EA8A60A-4D00-467D-98A6-3A80F871AB0B}"/>
              </a:ext>
            </a:extLst>
          </p:cNvPr>
          <p:cNvSpPr/>
          <p:nvPr/>
        </p:nvSpPr>
        <p:spPr>
          <a:xfrm>
            <a:off x="2455862" y="4822944"/>
            <a:ext cx="4191585" cy="1200329"/>
          </a:xfrm>
          <a:prstGeom prst="rect">
            <a:avLst/>
          </a:prstGeom>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Flexible manufacturing systems.</a:t>
            </a:r>
          </a:p>
          <a:p>
            <a:pPr marL="285750" indent="-285750">
              <a:buFont typeface="Arial" panose="020B0604020202020204" pitchFamily="34" charset="0"/>
              <a:buChar char="•"/>
            </a:pPr>
            <a:r>
              <a:rPr lang="en-US" dirty="0">
                <a:latin typeface="Arial Narrow" panose="020B0606020202030204" pitchFamily="34" charset="0"/>
              </a:rPr>
              <a:t>Supply chain management (Just-in-time).</a:t>
            </a:r>
          </a:p>
          <a:p>
            <a:pPr marL="285750" indent="-285750">
              <a:buFont typeface="Arial" panose="020B0604020202020204" pitchFamily="34" charset="0"/>
              <a:buChar char="•"/>
            </a:pPr>
            <a:r>
              <a:rPr lang="en-US" dirty="0">
                <a:latin typeface="Arial Narrow" panose="020B0606020202030204" pitchFamily="34" charset="0"/>
              </a:rPr>
              <a:t>Diversified trade (from resources to high value goods).</a:t>
            </a:r>
            <a:endParaRPr lang="en-US" dirty="0">
              <a:latin typeface="Arial Narrow" panose="020B0606020202030204" pitchFamily="34" charset="0"/>
              <a:cs typeface="Calibri" pitchFamily="34" charset="0"/>
            </a:endParaRPr>
          </a:p>
        </p:txBody>
      </p:sp>
      <p:sp>
        <p:nvSpPr>
          <p:cNvPr id="14" name="Rounded Rectangle 42">
            <a:extLst>
              <a:ext uri="{FF2B5EF4-FFF2-40B4-BE49-F238E27FC236}">
                <a16:creationId xmlns:a16="http://schemas.microsoft.com/office/drawing/2014/main" id="{ABB5D9DF-0F45-408B-9FEA-C2F8F1A6A75F}"/>
              </a:ext>
            </a:extLst>
          </p:cNvPr>
          <p:cNvSpPr/>
          <p:nvPr/>
        </p:nvSpPr>
        <p:spPr>
          <a:xfrm>
            <a:off x="8051711" y="1702209"/>
            <a:ext cx="27432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latin typeface="Arial Narrow" panose="020B0606020202030204" pitchFamily="34" charset="0"/>
              </a:rPr>
              <a:t>Labor</a:t>
            </a:r>
            <a:endParaRPr lang="en-US" dirty="0">
              <a:latin typeface="Arial Narrow" panose="020B0606020202030204" pitchFamily="34" charset="0"/>
            </a:endParaRPr>
          </a:p>
        </p:txBody>
      </p:sp>
      <p:pic>
        <p:nvPicPr>
          <p:cNvPr id="8" name="Graphic 7" descr="Customer review">
            <a:extLst>
              <a:ext uri="{FF2B5EF4-FFF2-40B4-BE49-F238E27FC236}">
                <a16:creationId xmlns:a16="http://schemas.microsoft.com/office/drawing/2014/main" id="{042FF345-333B-4521-B523-F6AB2FD4DE1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57799" y="1840279"/>
            <a:ext cx="914400" cy="914400"/>
          </a:xfrm>
          <a:prstGeom prst="rect">
            <a:avLst/>
          </a:prstGeom>
        </p:spPr>
      </p:pic>
      <p:sp>
        <p:nvSpPr>
          <p:cNvPr id="17" name="Rectangle 16">
            <a:extLst>
              <a:ext uri="{FF2B5EF4-FFF2-40B4-BE49-F238E27FC236}">
                <a16:creationId xmlns:a16="http://schemas.microsoft.com/office/drawing/2014/main" id="{F1737DCC-FD5C-4BD5-8DD0-5E7C3C62657D}"/>
              </a:ext>
            </a:extLst>
          </p:cNvPr>
          <p:cNvSpPr/>
          <p:nvPr/>
        </p:nvSpPr>
        <p:spPr>
          <a:xfrm>
            <a:off x="8051711" y="2067969"/>
            <a:ext cx="3995070" cy="1200329"/>
          </a:xfrm>
          <a:prstGeom prst="rect">
            <a:avLst/>
          </a:prstGeom>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Declining importance of “blue collar” tasks.</a:t>
            </a:r>
          </a:p>
          <a:p>
            <a:pPr marL="285750" indent="-285750">
              <a:buFont typeface="Arial" panose="020B0604020202020204" pitchFamily="34" charset="0"/>
              <a:buChar char="•"/>
            </a:pPr>
            <a:r>
              <a:rPr lang="en-US" dirty="0">
                <a:latin typeface="Arial Narrow" panose="020B0606020202030204" pitchFamily="34" charset="0"/>
              </a:rPr>
              <a:t>Increasing importance of technical and creative tasks.</a:t>
            </a:r>
          </a:p>
        </p:txBody>
      </p:sp>
      <p:sp>
        <p:nvSpPr>
          <p:cNvPr id="18" name="Rounded Rectangle 42">
            <a:extLst>
              <a:ext uri="{FF2B5EF4-FFF2-40B4-BE49-F238E27FC236}">
                <a16:creationId xmlns:a16="http://schemas.microsoft.com/office/drawing/2014/main" id="{403D24DD-5E2D-4283-BE90-E11545466124}"/>
              </a:ext>
            </a:extLst>
          </p:cNvPr>
          <p:cNvSpPr/>
          <p:nvPr/>
        </p:nvSpPr>
        <p:spPr>
          <a:xfrm>
            <a:off x="8051711" y="3705628"/>
            <a:ext cx="27432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US" b="1" dirty="0">
                <a:latin typeface="Arial Narrow" panose="020B0606020202030204" pitchFamily="34" charset="0"/>
              </a:rPr>
              <a:t>Information Technologies</a:t>
            </a:r>
            <a:endParaRPr lang="en-US" dirty="0">
              <a:latin typeface="Arial Narrow" panose="020B0606020202030204" pitchFamily="34" charset="0"/>
            </a:endParaRPr>
          </a:p>
        </p:txBody>
      </p:sp>
      <p:pic>
        <p:nvPicPr>
          <p:cNvPr id="2056" name="Picture 8" descr="Computer engineering, computer science, information technology ...">
            <a:extLst>
              <a:ext uri="{FF2B5EF4-FFF2-40B4-BE49-F238E27FC236}">
                <a16:creationId xmlns:a16="http://schemas.microsoft.com/office/drawing/2014/main" id="{C98562DB-7540-4440-A317-EFFB536E533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9052" y="3861432"/>
            <a:ext cx="1009011" cy="1009011"/>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DDF83F71-3D45-4901-9EAC-16573BA8E42E}"/>
              </a:ext>
            </a:extLst>
          </p:cNvPr>
          <p:cNvSpPr/>
          <p:nvPr/>
        </p:nvSpPr>
        <p:spPr>
          <a:xfrm>
            <a:off x="8051711" y="4095451"/>
            <a:ext cx="3995070" cy="646331"/>
          </a:xfrm>
          <a:prstGeom prst="rect">
            <a:avLst/>
          </a:prstGeom>
        </p:spPr>
        <p:txBody>
          <a:bodyPr wrap="square">
            <a:spAutoFit/>
          </a:bodyPr>
          <a:lstStyle/>
          <a:p>
            <a:pPr marL="285750" indent="-285750">
              <a:buFont typeface="Arial" panose="020B0604020202020204" pitchFamily="34" charset="0"/>
              <a:buChar char="•"/>
            </a:pPr>
            <a:r>
              <a:rPr lang="en-US" dirty="0">
                <a:latin typeface="Arial Narrow" panose="020B0606020202030204" pitchFamily="34" charset="0"/>
              </a:rPr>
              <a:t>Global telecommunication networks.</a:t>
            </a:r>
          </a:p>
          <a:p>
            <a:pPr marL="285750" indent="-285750">
              <a:buFont typeface="Arial" panose="020B0604020202020204" pitchFamily="34" charset="0"/>
              <a:buChar char="•"/>
            </a:pPr>
            <a:r>
              <a:rPr lang="en-US" dirty="0">
                <a:latin typeface="Arial Narrow" panose="020B0606020202030204" pitchFamily="34" charset="0"/>
              </a:rPr>
              <a:t>IT embedded in products and services.</a:t>
            </a:r>
          </a:p>
        </p:txBody>
      </p:sp>
      <p:sp>
        <p:nvSpPr>
          <p:cNvPr id="2" name="Footer Placeholder 1">
            <a:extLst>
              <a:ext uri="{FF2B5EF4-FFF2-40B4-BE49-F238E27FC236}">
                <a16:creationId xmlns:a16="http://schemas.microsoft.com/office/drawing/2014/main" id="{4DD8723A-261A-4C3F-A5A3-179370CEE556}"/>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40975953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 of Embeddedness of Production and Distribution</a:t>
            </a:r>
          </a:p>
        </p:txBody>
      </p:sp>
      <p:sp>
        <p:nvSpPr>
          <p:cNvPr id="66"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3668" name="Rectangle 25"/>
          <p:cNvSpPr>
            <a:spLocks noChangeArrowheads="1"/>
          </p:cNvSpPr>
          <p:nvPr/>
        </p:nvSpPr>
        <p:spPr bwMode="auto">
          <a:xfrm>
            <a:off x="3805238" y="3995744"/>
            <a:ext cx="1204912" cy="1066800"/>
          </a:xfrm>
          <a:prstGeom prst="rect">
            <a:avLst/>
          </a:prstGeom>
          <a:solidFill>
            <a:srgbClr val="EAEAEA"/>
          </a:solidFill>
          <a:ln w="9525">
            <a:solidFill>
              <a:srgbClr val="969696"/>
            </a:solidFill>
            <a:prstDash val="sysDot"/>
            <a:miter lim="800000"/>
            <a:headEnd/>
            <a:tailEnd/>
          </a:ln>
        </p:spPr>
        <p:txBody>
          <a:bodyPr wrap="none" anchor="ctr"/>
          <a:lstStyle/>
          <a:p>
            <a:endParaRPr lang="en-US">
              <a:latin typeface="Arial Narrow" panose="020B0606020202030204" pitchFamily="34" charset="0"/>
            </a:endParaRPr>
          </a:p>
        </p:txBody>
      </p:sp>
      <p:sp>
        <p:nvSpPr>
          <p:cNvPr id="113669" name="Rectangle 6"/>
          <p:cNvSpPr>
            <a:spLocks noChangeArrowheads="1"/>
          </p:cNvSpPr>
          <p:nvPr/>
        </p:nvSpPr>
        <p:spPr bwMode="auto">
          <a:xfrm>
            <a:off x="2228850" y="2192344"/>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Design</a:t>
            </a:r>
          </a:p>
        </p:txBody>
      </p:sp>
      <p:sp>
        <p:nvSpPr>
          <p:cNvPr id="113670" name="Rectangle 7"/>
          <p:cNvSpPr>
            <a:spLocks noChangeArrowheads="1"/>
          </p:cNvSpPr>
          <p:nvPr/>
        </p:nvSpPr>
        <p:spPr bwMode="auto">
          <a:xfrm>
            <a:off x="2228850" y="2811469"/>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Parts</a:t>
            </a:r>
          </a:p>
        </p:txBody>
      </p:sp>
      <p:sp>
        <p:nvSpPr>
          <p:cNvPr id="113671" name="Rectangle 8"/>
          <p:cNvSpPr>
            <a:spLocks noChangeArrowheads="1"/>
          </p:cNvSpPr>
          <p:nvPr/>
        </p:nvSpPr>
        <p:spPr bwMode="auto">
          <a:xfrm>
            <a:off x="2228850" y="3430594"/>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Assembly</a:t>
            </a:r>
          </a:p>
        </p:txBody>
      </p:sp>
      <p:sp>
        <p:nvSpPr>
          <p:cNvPr id="113672" name="Rectangle 9"/>
          <p:cNvSpPr>
            <a:spLocks noChangeArrowheads="1"/>
          </p:cNvSpPr>
          <p:nvPr/>
        </p:nvSpPr>
        <p:spPr bwMode="auto">
          <a:xfrm>
            <a:off x="2228850" y="4049719"/>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Distribution</a:t>
            </a:r>
          </a:p>
        </p:txBody>
      </p:sp>
      <p:cxnSp>
        <p:nvCxnSpPr>
          <p:cNvPr id="113673" name="AutoShape 10"/>
          <p:cNvCxnSpPr>
            <a:cxnSpLocks noChangeShapeType="1"/>
            <a:stCxn id="113669" idx="2"/>
            <a:endCxn id="113670" idx="0"/>
          </p:cNvCxnSpPr>
          <p:nvPr/>
        </p:nvCxnSpPr>
        <p:spPr bwMode="auto">
          <a:xfrm>
            <a:off x="2763838" y="2519370"/>
            <a:ext cx="0" cy="282575"/>
          </a:xfrm>
          <a:prstGeom prst="straightConnector1">
            <a:avLst/>
          </a:prstGeom>
          <a:noFill/>
          <a:ln w="25400">
            <a:solidFill>
              <a:srgbClr val="808080"/>
            </a:solidFill>
            <a:round/>
            <a:headEnd/>
            <a:tailEnd type="triangle" w="med" len="med"/>
          </a:ln>
        </p:spPr>
      </p:cxnSp>
      <p:cxnSp>
        <p:nvCxnSpPr>
          <p:cNvPr id="113674" name="AutoShape 11"/>
          <p:cNvCxnSpPr>
            <a:cxnSpLocks noChangeShapeType="1"/>
            <a:stCxn id="113670" idx="2"/>
            <a:endCxn id="113671" idx="0"/>
          </p:cNvCxnSpPr>
          <p:nvPr/>
        </p:nvCxnSpPr>
        <p:spPr bwMode="auto">
          <a:xfrm>
            <a:off x="2763838" y="3138495"/>
            <a:ext cx="0" cy="282575"/>
          </a:xfrm>
          <a:prstGeom prst="straightConnector1">
            <a:avLst/>
          </a:prstGeom>
          <a:noFill/>
          <a:ln w="25400">
            <a:solidFill>
              <a:srgbClr val="808080"/>
            </a:solidFill>
            <a:round/>
            <a:headEnd/>
            <a:tailEnd type="triangle" w="med" len="med"/>
          </a:ln>
        </p:spPr>
      </p:cxnSp>
      <p:cxnSp>
        <p:nvCxnSpPr>
          <p:cNvPr id="113675" name="AutoShape 12"/>
          <p:cNvCxnSpPr>
            <a:cxnSpLocks noChangeShapeType="1"/>
            <a:stCxn id="113671" idx="2"/>
            <a:endCxn id="113672" idx="0"/>
          </p:cNvCxnSpPr>
          <p:nvPr/>
        </p:nvCxnSpPr>
        <p:spPr bwMode="auto">
          <a:xfrm>
            <a:off x="2763838" y="3757620"/>
            <a:ext cx="0" cy="282575"/>
          </a:xfrm>
          <a:prstGeom prst="straightConnector1">
            <a:avLst/>
          </a:prstGeom>
          <a:noFill/>
          <a:ln w="25400">
            <a:solidFill>
              <a:srgbClr val="808080"/>
            </a:solidFill>
            <a:round/>
            <a:headEnd/>
            <a:tailEnd type="triangle" w="med" len="med"/>
          </a:ln>
        </p:spPr>
      </p:cxnSp>
      <p:sp>
        <p:nvSpPr>
          <p:cNvPr id="113676" name="Rectangle 13"/>
          <p:cNvSpPr>
            <a:spLocks noChangeArrowheads="1"/>
          </p:cNvSpPr>
          <p:nvPr/>
        </p:nvSpPr>
        <p:spPr bwMode="auto">
          <a:xfrm>
            <a:off x="2228850" y="4668844"/>
            <a:ext cx="1068388" cy="317500"/>
          </a:xfrm>
          <a:prstGeom prst="rect">
            <a:avLst/>
          </a:prstGeom>
          <a:solidFill>
            <a:schemeClr val="accent3">
              <a:lumMod val="40000"/>
              <a:lumOff val="60000"/>
            </a:schemeClr>
          </a:solidFill>
          <a:ln w="1905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Market</a:t>
            </a:r>
          </a:p>
        </p:txBody>
      </p:sp>
      <p:cxnSp>
        <p:nvCxnSpPr>
          <p:cNvPr id="113677" name="AutoShape 14"/>
          <p:cNvCxnSpPr>
            <a:cxnSpLocks noChangeShapeType="1"/>
            <a:stCxn id="113672" idx="2"/>
            <a:endCxn id="113676" idx="0"/>
          </p:cNvCxnSpPr>
          <p:nvPr/>
        </p:nvCxnSpPr>
        <p:spPr bwMode="auto">
          <a:xfrm>
            <a:off x="2763838" y="4376745"/>
            <a:ext cx="0" cy="282575"/>
          </a:xfrm>
          <a:prstGeom prst="straightConnector1">
            <a:avLst/>
          </a:prstGeom>
          <a:noFill/>
          <a:ln w="25400">
            <a:solidFill>
              <a:srgbClr val="808080"/>
            </a:solidFill>
            <a:round/>
            <a:headEnd/>
            <a:tailEnd type="triangle" w="med" len="med"/>
          </a:ln>
        </p:spPr>
      </p:cxnSp>
      <p:sp>
        <p:nvSpPr>
          <p:cNvPr id="113678" name="Rectangle 15"/>
          <p:cNvSpPr>
            <a:spLocks noChangeArrowheads="1"/>
          </p:cNvSpPr>
          <p:nvPr/>
        </p:nvSpPr>
        <p:spPr bwMode="auto">
          <a:xfrm>
            <a:off x="3876675" y="2192344"/>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Design</a:t>
            </a:r>
          </a:p>
        </p:txBody>
      </p:sp>
      <p:sp>
        <p:nvSpPr>
          <p:cNvPr id="113679" name="Rectangle 16"/>
          <p:cNvSpPr>
            <a:spLocks noChangeArrowheads="1"/>
          </p:cNvSpPr>
          <p:nvPr/>
        </p:nvSpPr>
        <p:spPr bwMode="auto">
          <a:xfrm>
            <a:off x="3876675" y="2811469"/>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Parts</a:t>
            </a:r>
          </a:p>
        </p:txBody>
      </p:sp>
      <p:sp>
        <p:nvSpPr>
          <p:cNvPr id="113680" name="Rectangle 17"/>
          <p:cNvSpPr>
            <a:spLocks noChangeArrowheads="1"/>
          </p:cNvSpPr>
          <p:nvPr/>
        </p:nvSpPr>
        <p:spPr bwMode="auto">
          <a:xfrm>
            <a:off x="3876675" y="3430594"/>
            <a:ext cx="1068388"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Assembly</a:t>
            </a:r>
          </a:p>
        </p:txBody>
      </p:sp>
      <p:sp>
        <p:nvSpPr>
          <p:cNvPr id="113681" name="Rectangle 18"/>
          <p:cNvSpPr>
            <a:spLocks noChangeArrowheads="1"/>
          </p:cNvSpPr>
          <p:nvPr/>
        </p:nvSpPr>
        <p:spPr bwMode="auto">
          <a:xfrm>
            <a:off x="3876675" y="4049719"/>
            <a:ext cx="1068388"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Distribution</a:t>
            </a:r>
          </a:p>
        </p:txBody>
      </p:sp>
      <p:cxnSp>
        <p:nvCxnSpPr>
          <p:cNvPr id="113682" name="AutoShape 19"/>
          <p:cNvCxnSpPr>
            <a:cxnSpLocks noChangeShapeType="1"/>
            <a:stCxn id="113678" idx="2"/>
            <a:endCxn id="113679" idx="0"/>
          </p:cNvCxnSpPr>
          <p:nvPr/>
        </p:nvCxnSpPr>
        <p:spPr bwMode="auto">
          <a:xfrm>
            <a:off x="4411663" y="2519370"/>
            <a:ext cx="0" cy="282575"/>
          </a:xfrm>
          <a:prstGeom prst="straightConnector1">
            <a:avLst/>
          </a:prstGeom>
          <a:noFill/>
          <a:ln w="25400">
            <a:solidFill>
              <a:srgbClr val="808080"/>
            </a:solidFill>
            <a:round/>
            <a:headEnd/>
            <a:tailEnd type="triangle" w="med" len="med"/>
          </a:ln>
        </p:spPr>
      </p:cxnSp>
      <p:cxnSp>
        <p:nvCxnSpPr>
          <p:cNvPr id="113683" name="AutoShape 20"/>
          <p:cNvCxnSpPr>
            <a:cxnSpLocks noChangeShapeType="1"/>
            <a:stCxn id="113679" idx="2"/>
            <a:endCxn id="113680" idx="0"/>
          </p:cNvCxnSpPr>
          <p:nvPr/>
        </p:nvCxnSpPr>
        <p:spPr bwMode="auto">
          <a:xfrm>
            <a:off x="4411663" y="3138495"/>
            <a:ext cx="0" cy="282575"/>
          </a:xfrm>
          <a:prstGeom prst="straightConnector1">
            <a:avLst/>
          </a:prstGeom>
          <a:noFill/>
          <a:ln w="25400">
            <a:solidFill>
              <a:srgbClr val="808080"/>
            </a:solidFill>
            <a:round/>
            <a:headEnd/>
            <a:tailEnd type="triangle" w="med" len="med"/>
          </a:ln>
        </p:spPr>
      </p:cxnSp>
      <p:cxnSp>
        <p:nvCxnSpPr>
          <p:cNvPr id="113684" name="AutoShape 21"/>
          <p:cNvCxnSpPr>
            <a:cxnSpLocks noChangeShapeType="1"/>
            <a:stCxn id="113680" idx="2"/>
            <a:endCxn id="113681" idx="0"/>
          </p:cNvCxnSpPr>
          <p:nvPr/>
        </p:nvCxnSpPr>
        <p:spPr bwMode="auto">
          <a:xfrm>
            <a:off x="4411663" y="3757620"/>
            <a:ext cx="0" cy="282575"/>
          </a:xfrm>
          <a:prstGeom prst="straightConnector1">
            <a:avLst/>
          </a:prstGeom>
          <a:noFill/>
          <a:ln w="25400">
            <a:solidFill>
              <a:srgbClr val="808080"/>
            </a:solidFill>
            <a:round/>
            <a:headEnd/>
            <a:tailEnd type="triangle" w="med" len="med"/>
          </a:ln>
        </p:spPr>
      </p:cxnSp>
      <p:sp>
        <p:nvSpPr>
          <p:cNvPr id="113685" name="Rectangle 22"/>
          <p:cNvSpPr>
            <a:spLocks noChangeArrowheads="1"/>
          </p:cNvSpPr>
          <p:nvPr/>
        </p:nvSpPr>
        <p:spPr bwMode="auto">
          <a:xfrm>
            <a:off x="3876675" y="4668844"/>
            <a:ext cx="1068388" cy="317500"/>
          </a:xfrm>
          <a:prstGeom prst="rect">
            <a:avLst/>
          </a:prstGeom>
          <a:solidFill>
            <a:schemeClr val="accent3">
              <a:lumMod val="40000"/>
              <a:lumOff val="60000"/>
            </a:schemeClr>
          </a:solidFill>
          <a:ln w="1905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Market</a:t>
            </a:r>
          </a:p>
        </p:txBody>
      </p:sp>
      <p:cxnSp>
        <p:nvCxnSpPr>
          <p:cNvPr id="113686" name="AutoShape 23"/>
          <p:cNvCxnSpPr>
            <a:cxnSpLocks noChangeShapeType="1"/>
            <a:stCxn id="113681" idx="2"/>
            <a:endCxn id="113685" idx="0"/>
          </p:cNvCxnSpPr>
          <p:nvPr/>
        </p:nvCxnSpPr>
        <p:spPr bwMode="auto">
          <a:xfrm>
            <a:off x="4411663" y="4376745"/>
            <a:ext cx="0" cy="282575"/>
          </a:xfrm>
          <a:prstGeom prst="straightConnector1">
            <a:avLst/>
          </a:prstGeom>
          <a:noFill/>
          <a:ln w="25400">
            <a:solidFill>
              <a:srgbClr val="808080"/>
            </a:solidFill>
            <a:round/>
            <a:headEnd type="triangle" w="med" len="med"/>
            <a:tailEnd type="triangle" w="med" len="med"/>
          </a:ln>
        </p:spPr>
      </p:cxnSp>
      <p:sp>
        <p:nvSpPr>
          <p:cNvPr id="113689" name="Rectangle 28"/>
          <p:cNvSpPr>
            <a:spLocks noChangeArrowheads="1"/>
          </p:cNvSpPr>
          <p:nvPr/>
        </p:nvSpPr>
        <p:spPr bwMode="auto">
          <a:xfrm>
            <a:off x="5441951" y="3379794"/>
            <a:ext cx="1204913" cy="1682750"/>
          </a:xfrm>
          <a:prstGeom prst="rect">
            <a:avLst/>
          </a:prstGeom>
          <a:solidFill>
            <a:srgbClr val="EAEAEA"/>
          </a:solidFill>
          <a:ln w="9525">
            <a:solidFill>
              <a:srgbClr val="969696"/>
            </a:solidFill>
            <a:prstDash val="sysDot"/>
            <a:miter lim="800000"/>
            <a:headEnd/>
            <a:tailEnd/>
          </a:ln>
        </p:spPr>
        <p:txBody>
          <a:bodyPr wrap="none" anchor="ctr"/>
          <a:lstStyle/>
          <a:p>
            <a:endParaRPr lang="en-US">
              <a:latin typeface="Arial Narrow" panose="020B0606020202030204" pitchFamily="34" charset="0"/>
            </a:endParaRPr>
          </a:p>
        </p:txBody>
      </p:sp>
      <p:sp>
        <p:nvSpPr>
          <p:cNvPr id="113690" name="Rectangle 29"/>
          <p:cNvSpPr>
            <a:spLocks noChangeArrowheads="1"/>
          </p:cNvSpPr>
          <p:nvPr/>
        </p:nvSpPr>
        <p:spPr bwMode="auto">
          <a:xfrm>
            <a:off x="5513389" y="2192344"/>
            <a:ext cx="1068387"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Design</a:t>
            </a:r>
          </a:p>
        </p:txBody>
      </p:sp>
      <p:sp>
        <p:nvSpPr>
          <p:cNvPr id="113691" name="Rectangle 30"/>
          <p:cNvSpPr>
            <a:spLocks noChangeArrowheads="1"/>
          </p:cNvSpPr>
          <p:nvPr/>
        </p:nvSpPr>
        <p:spPr bwMode="auto">
          <a:xfrm>
            <a:off x="5513389" y="2811469"/>
            <a:ext cx="1068387"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Parts</a:t>
            </a:r>
          </a:p>
        </p:txBody>
      </p:sp>
      <p:sp>
        <p:nvSpPr>
          <p:cNvPr id="113692" name="Rectangle 31"/>
          <p:cNvSpPr>
            <a:spLocks noChangeArrowheads="1"/>
          </p:cNvSpPr>
          <p:nvPr/>
        </p:nvSpPr>
        <p:spPr bwMode="auto">
          <a:xfrm>
            <a:off x="5513389" y="3430594"/>
            <a:ext cx="1068387"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Assembly</a:t>
            </a:r>
          </a:p>
        </p:txBody>
      </p:sp>
      <p:sp>
        <p:nvSpPr>
          <p:cNvPr id="113693" name="Rectangle 32"/>
          <p:cNvSpPr>
            <a:spLocks noChangeArrowheads="1"/>
          </p:cNvSpPr>
          <p:nvPr/>
        </p:nvSpPr>
        <p:spPr bwMode="auto">
          <a:xfrm>
            <a:off x="5513389" y="4049719"/>
            <a:ext cx="1068387"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dirty="0">
                <a:latin typeface="Arial Narrow" panose="020B0606020202030204" pitchFamily="34" charset="0"/>
              </a:rPr>
              <a:t>Distribution</a:t>
            </a:r>
          </a:p>
        </p:txBody>
      </p:sp>
      <p:cxnSp>
        <p:nvCxnSpPr>
          <p:cNvPr id="113694" name="AutoShape 33"/>
          <p:cNvCxnSpPr>
            <a:cxnSpLocks noChangeShapeType="1"/>
            <a:stCxn id="113690" idx="2"/>
            <a:endCxn id="113691" idx="0"/>
          </p:cNvCxnSpPr>
          <p:nvPr/>
        </p:nvCxnSpPr>
        <p:spPr bwMode="auto">
          <a:xfrm>
            <a:off x="6048375" y="2519370"/>
            <a:ext cx="0" cy="282575"/>
          </a:xfrm>
          <a:prstGeom prst="straightConnector1">
            <a:avLst/>
          </a:prstGeom>
          <a:noFill/>
          <a:ln w="25400">
            <a:solidFill>
              <a:srgbClr val="808080"/>
            </a:solidFill>
            <a:round/>
            <a:headEnd/>
            <a:tailEnd type="triangle" w="med" len="med"/>
          </a:ln>
        </p:spPr>
      </p:cxnSp>
      <p:cxnSp>
        <p:nvCxnSpPr>
          <p:cNvPr id="113695" name="AutoShape 34"/>
          <p:cNvCxnSpPr>
            <a:cxnSpLocks noChangeShapeType="1"/>
            <a:stCxn id="113691" idx="2"/>
            <a:endCxn id="113692" idx="0"/>
          </p:cNvCxnSpPr>
          <p:nvPr/>
        </p:nvCxnSpPr>
        <p:spPr bwMode="auto">
          <a:xfrm>
            <a:off x="6048375" y="3138495"/>
            <a:ext cx="0" cy="282575"/>
          </a:xfrm>
          <a:prstGeom prst="straightConnector1">
            <a:avLst/>
          </a:prstGeom>
          <a:noFill/>
          <a:ln w="25400">
            <a:solidFill>
              <a:srgbClr val="808080"/>
            </a:solidFill>
            <a:round/>
            <a:headEnd/>
            <a:tailEnd type="triangle" w="med" len="med"/>
          </a:ln>
        </p:spPr>
      </p:cxnSp>
      <p:cxnSp>
        <p:nvCxnSpPr>
          <p:cNvPr id="113696" name="AutoShape 35"/>
          <p:cNvCxnSpPr>
            <a:cxnSpLocks noChangeShapeType="1"/>
            <a:stCxn id="113692" idx="2"/>
            <a:endCxn id="113693" idx="0"/>
          </p:cNvCxnSpPr>
          <p:nvPr/>
        </p:nvCxnSpPr>
        <p:spPr bwMode="auto">
          <a:xfrm>
            <a:off x="6048375" y="3757620"/>
            <a:ext cx="0" cy="282575"/>
          </a:xfrm>
          <a:prstGeom prst="straightConnector1">
            <a:avLst/>
          </a:prstGeom>
          <a:noFill/>
          <a:ln w="25400">
            <a:solidFill>
              <a:srgbClr val="808080"/>
            </a:solidFill>
            <a:round/>
            <a:headEnd type="triangle" w="med" len="med"/>
            <a:tailEnd type="triangle" w="med" len="med"/>
          </a:ln>
        </p:spPr>
      </p:cxnSp>
      <p:sp>
        <p:nvSpPr>
          <p:cNvPr id="113697" name="Rectangle 36"/>
          <p:cNvSpPr>
            <a:spLocks noChangeArrowheads="1"/>
          </p:cNvSpPr>
          <p:nvPr/>
        </p:nvSpPr>
        <p:spPr bwMode="auto">
          <a:xfrm>
            <a:off x="5513389" y="4668844"/>
            <a:ext cx="1068387" cy="317500"/>
          </a:xfrm>
          <a:prstGeom prst="rect">
            <a:avLst/>
          </a:prstGeom>
          <a:solidFill>
            <a:schemeClr val="accent3">
              <a:lumMod val="40000"/>
              <a:lumOff val="60000"/>
            </a:schemeClr>
          </a:solidFill>
          <a:ln w="1905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Market</a:t>
            </a:r>
          </a:p>
        </p:txBody>
      </p:sp>
      <p:cxnSp>
        <p:nvCxnSpPr>
          <p:cNvPr id="113698" name="AutoShape 37"/>
          <p:cNvCxnSpPr>
            <a:cxnSpLocks noChangeShapeType="1"/>
            <a:stCxn id="113693" idx="2"/>
            <a:endCxn id="113697" idx="0"/>
          </p:cNvCxnSpPr>
          <p:nvPr/>
        </p:nvCxnSpPr>
        <p:spPr bwMode="auto">
          <a:xfrm>
            <a:off x="6048375" y="4376745"/>
            <a:ext cx="0" cy="282575"/>
          </a:xfrm>
          <a:prstGeom prst="straightConnector1">
            <a:avLst/>
          </a:prstGeom>
          <a:noFill/>
          <a:ln w="25400">
            <a:solidFill>
              <a:srgbClr val="808080"/>
            </a:solidFill>
            <a:round/>
            <a:headEnd type="triangle" w="med" len="med"/>
            <a:tailEnd type="triangle" w="med" len="med"/>
          </a:ln>
        </p:spPr>
      </p:cxnSp>
      <p:sp>
        <p:nvSpPr>
          <p:cNvPr id="113700" name="Rectangle 39"/>
          <p:cNvSpPr>
            <a:spLocks noChangeArrowheads="1"/>
          </p:cNvSpPr>
          <p:nvPr/>
        </p:nvSpPr>
        <p:spPr bwMode="auto">
          <a:xfrm>
            <a:off x="7099301" y="2755908"/>
            <a:ext cx="1204913" cy="2306637"/>
          </a:xfrm>
          <a:prstGeom prst="rect">
            <a:avLst/>
          </a:prstGeom>
          <a:solidFill>
            <a:srgbClr val="EAEAEA"/>
          </a:solidFill>
          <a:ln w="9525">
            <a:solidFill>
              <a:srgbClr val="969696"/>
            </a:solidFill>
            <a:prstDash val="sysDot"/>
            <a:miter lim="800000"/>
            <a:headEnd/>
            <a:tailEnd/>
          </a:ln>
        </p:spPr>
        <p:txBody>
          <a:bodyPr wrap="none" anchor="ctr"/>
          <a:lstStyle/>
          <a:p>
            <a:endParaRPr lang="en-US">
              <a:latin typeface="Arial Narrow" panose="020B0606020202030204" pitchFamily="34" charset="0"/>
            </a:endParaRPr>
          </a:p>
        </p:txBody>
      </p:sp>
      <p:sp>
        <p:nvSpPr>
          <p:cNvPr id="113701" name="Rectangle 40"/>
          <p:cNvSpPr>
            <a:spLocks noChangeArrowheads="1"/>
          </p:cNvSpPr>
          <p:nvPr/>
        </p:nvSpPr>
        <p:spPr bwMode="auto">
          <a:xfrm>
            <a:off x="7170739" y="2192344"/>
            <a:ext cx="1068387" cy="317500"/>
          </a:xfrm>
          <a:prstGeom prst="rect">
            <a:avLst/>
          </a:prstGeom>
          <a:solidFill>
            <a:schemeClr val="accent2">
              <a:lumMod val="40000"/>
              <a:lumOff val="60000"/>
            </a:schemeClr>
          </a:solidFill>
          <a:ln w="19050">
            <a:solidFill>
              <a:schemeClr val="accent2">
                <a:lumMod val="50000"/>
              </a:schemeClr>
            </a:solidFill>
            <a:miter lim="800000"/>
            <a:headEnd/>
            <a:tailEnd/>
          </a:ln>
        </p:spPr>
        <p:txBody>
          <a:bodyPr wrap="none" anchor="ctr"/>
          <a:lstStyle/>
          <a:p>
            <a:pPr algn="ctr"/>
            <a:r>
              <a:rPr lang="en-US" sz="1600" b="1">
                <a:latin typeface="Arial Narrow" panose="020B0606020202030204" pitchFamily="34" charset="0"/>
              </a:rPr>
              <a:t>Design</a:t>
            </a:r>
          </a:p>
        </p:txBody>
      </p:sp>
      <p:sp>
        <p:nvSpPr>
          <p:cNvPr id="113702" name="Rectangle 41"/>
          <p:cNvSpPr>
            <a:spLocks noChangeArrowheads="1"/>
          </p:cNvSpPr>
          <p:nvPr/>
        </p:nvSpPr>
        <p:spPr bwMode="auto">
          <a:xfrm>
            <a:off x="7170739" y="2811469"/>
            <a:ext cx="1068387"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Parts</a:t>
            </a:r>
          </a:p>
        </p:txBody>
      </p:sp>
      <p:sp>
        <p:nvSpPr>
          <p:cNvPr id="113703" name="Rectangle 42"/>
          <p:cNvSpPr>
            <a:spLocks noChangeArrowheads="1"/>
          </p:cNvSpPr>
          <p:nvPr/>
        </p:nvSpPr>
        <p:spPr bwMode="auto">
          <a:xfrm>
            <a:off x="7170739" y="3430594"/>
            <a:ext cx="1068387"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Assembly</a:t>
            </a:r>
          </a:p>
        </p:txBody>
      </p:sp>
      <p:sp>
        <p:nvSpPr>
          <p:cNvPr id="113704" name="Rectangle 43"/>
          <p:cNvSpPr>
            <a:spLocks noChangeArrowheads="1"/>
          </p:cNvSpPr>
          <p:nvPr/>
        </p:nvSpPr>
        <p:spPr bwMode="auto">
          <a:xfrm>
            <a:off x="7170739" y="4049719"/>
            <a:ext cx="1068387"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Distribution</a:t>
            </a:r>
          </a:p>
        </p:txBody>
      </p:sp>
      <p:cxnSp>
        <p:nvCxnSpPr>
          <p:cNvPr id="113705" name="AutoShape 44"/>
          <p:cNvCxnSpPr>
            <a:cxnSpLocks noChangeShapeType="1"/>
            <a:stCxn id="113701" idx="2"/>
            <a:endCxn id="113702" idx="0"/>
          </p:cNvCxnSpPr>
          <p:nvPr/>
        </p:nvCxnSpPr>
        <p:spPr bwMode="auto">
          <a:xfrm>
            <a:off x="7705725" y="2519370"/>
            <a:ext cx="0" cy="282575"/>
          </a:xfrm>
          <a:prstGeom prst="straightConnector1">
            <a:avLst/>
          </a:prstGeom>
          <a:noFill/>
          <a:ln w="25400">
            <a:solidFill>
              <a:srgbClr val="808080"/>
            </a:solidFill>
            <a:round/>
            <a:headEnd/>
            <a:tailEnd type="triangle" w="med" len="med"/>
          </a:ln>
        </p:spPr>
      </p:cxnSp>
      <p:cxnSp>
        <p:nvCxnSpPr>
          <p:cNvPr id="113706" name="AutoShape 45"/>
          <p:cNvCxnSpPr>
            <a:cxnSpLocks noChangeShapeType="1"/>
            <a:stCxn id="113702" idx="2"/>
            <a:endCxn id="113703" idx="0"/>
          </p:cNvCxnSpPr>
          <p:nvPr/>
        </p:nvCxnSpPr>
        <p:spPr bwMode="auto">
          <a:xfrm>
            <a:off x="7705725" y="3138495"/>
            <a:ext cx="0" cy="282575"/>
          </a:xfrm>
          <a:prstGeom prst="straightConnector1">
            <a:avLst/>
          </a:prstGeom>
          <a:noFill/>
          <a:ln w="25400">
            <a:solidFill>
              <a:srgbClr val="808080"/>
            </a:solidFill>
            <a:round/>
            <a:headEnd type="triangle" w="med" len="med"/>
            <a:tailEnd type="triangle" w="med" len="med"/>
          </a:ln>
        </p:spPr>
      </p:cxnSp>
      <p:cxnSp>
        <p:nvCxnSpPr>
          <p:cNvPr id="113707" name="AutoShape 46"/>
          <p:cNvCxnSpPr>
            <a:cxnSpLocks noChangeShapeType="1"/>
            <a:stCxn id="113703" idx="2"/>
            <a:endCxn id="113704" idx="0"/>
          </p:cNvCxnSpPr>
          <p:nvPr/>
        </p:nvCxnSpPr>
        <p:spPr bwMode="auto">
          <a:xfrm>
            <a:off x="7705725" y="3757620"/>
            <a:ext cx="0" cy="282575"/>
          </a:xfrm>
          <a:prstGeom prst="straightConnector1">
            <a:avLst/>
          </a:prstGeom>
          <a:noFill/>
          <a:ln w="25400">
            <a:solidFill>
              <a:srgbClr val="808080"/>
            </a:solidFill>
            <a:round/>
            <a:headEnd type="triangle" w="med" len="med"/>
            <a:tailEnd type="triangle" w="med" len="med"/>
          </a:ln>
        </p:spPr>
      </p:cxnSp>
      <p:sp>
        <p:nvSpPr>
          <p:cNvPr id="113708" name="Rectangle 47"/>
          <p:cNvSpPr>
            <a:spLocks noChangeArrowheads="1"/>
          </p:cNvSpPr>
          <p:nvPr/>
        </p:nvSpPr>
        <p:spPr bwMode="auto">
          <a:xfrm>
            <a:off x="7170739" y="4668844"/>
            <a:ext cx="1068387" cy="317500"/>
          </a:xfrm>
          <a:prstGeom prst="rect">
            <a:avLst/>
          </a:prstGeom>
          <a:solidFill>
            <a:schemeClr val="accent3">
              <a:lumMod val="40000"/>
              <a:lumOff val="60000"/>
            </a:schemeClr>
          </a:solidFill>
          <a:ln w="1905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Market</a:t>
            </a:r>
          </a:p>
        </p:txBody>
      </p:sp>
      <p:cxnSp>
        <p:nvCxnSpPr>
          <p:cNvPr id="113709" name="AutoShape 48"/>
          <p:cNvCxnSpPr>
            <a:cxnSpLocks noChangeShapeType="1"/>
            <a:stCxn id="113704" idx="2"/>
            <a:endCxn id="113708" idx="0"/>
          </p:cNvCxnSpPr>
          <p:nvPr/>
        </p:nvCxnSpPr>
        <p:spPr bwMode="auto">
          <a:xfrm>
            <a:off x="7705725" y="4376745"/>
            <a:ext cx="0" cy="282575"/>
          </a:xfrm>
          <a:prstGeom prst="straightConnector1">
            <a:avLst/>
          </a:prstGeom>
          <a:noFill/>
          <a:ln w="25400">
            <a:solidFill>
              <a:srgbClr val="808080"/>
            </a:solidFill>
            <a:round/>
            <a:headEnd type="triangle" w="med" len="med"/>
            <a:tailEnd type="triangle" w="med" len="med"/>
          </a:ln>
        </p:spPr>
      </p:cxnSp>
      <p:sp>
        <p:nvSpPr>
          <p:cNvPr id="113711" name="Rectangle 50"/>
          <p:cNvSpPr>
            <a:spLocks noChangeArrowheads="1"/>
          </p:cNvSpPr>
          <p:nvPr/>
        </p:nvSpPr>
        <p:spPr bwMode="auto">
          <a:xfrm>
            <a:off x="8736013" y="2130432"/>
            <a:ext cx="1204912" cy="2932112"/>
          </a:xfrm>
          <a:prstGeom prst="rect">
            <a:avLst/>
          </a:prstGeom>
          <a:solidFill>
            <a:srgbClr val="EAEAEA"/>
          </a:solidFill>
          <a:ln w="9525">
            <a:solidFill>
              <a:srgbClr val="969696"/>
            </a:solidFill>
            <a:prstDash val="sysDot"/>
            <a:miter lim="800000"/>
            <a:headEnd/>
            <a:tailEnd/>
          </a:ln>
        </p:spPr>
        <p:txBody>
          <a:bodyPr wrap="none" anchor="ctr"/>
          <a:lstStyle/>
          <a:p>
            <a:endParaRPr lang="en-US">
              <a:latin typeface="Arial Narrow" panose="020B0606020202030204" pitchFamily="34" charset="0"/>
            </a:endParaRPr>
          </a:p>
        </p:txBody>
      </p:sp>
      <p:sp>
        <p:nvSpPr>
          <p:cNvPr id="113712" name="Rectangle 51"/>
          <p:cNvSpPr>
            <a:spLocks noChangeArrowheads="1"/>
          </p:cNvSpPr>
          <p:nvPr/>
        </p:nvSpPr>
        <p:spPr bwMode="auto">
          <a:xfrm>
            <a:off x="8807450" y="2192344"/>
            <a:ext cx="1068388"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Design</a:t>
            </a:r>
          </a:p>
        </p:txBody>
      </p:sp>
      <p:sp>
        <p:nvSpPr>
          <p:cNvPr id="113713" name="Rectangle 52"/>
          <p:cNvSpPr>
            <a:spLocks noChangeArrowheads="1"/>
          </p:cNvSpPr>
          <p:nvPr/>
        </p:nvSpPr>
        <p:spPr bwMode="auto">
          <a:xfrm>
            <a:off x="8807450" y="2811469"/>
            <a:ext cx="1068388"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Parts</a:t>
            </a:r>
          </a:p>
        </p:txBody>
      </p:sp>
      <p:sp>
        <p:nvSpPr>
          <p:cNvPr id="113714" name="Rectangle 53"/>
          <p:cNvSpPr>
            <a:spLocks noChangeArrowheads="1"/>
          </p:cNvSpPr>
          <p:nvPr/>
        </p:nvSpPr>
        <p:spPr bwMode="auto">
          <a:xfrm>
            <a:off x="8807450" y="3430594"/>
            <a:ext cx="1068388"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Assembly</a:t>
            </a:r>
          </a:p>
        </p:txBody>
      </p:sp>
      <p:sp>
        <p:nvSpPr>
          <p:cNvPr id="113715" name="Rectangle 54"/>
          <p:cNvSpPr>
            <a:spLocks noChangeArrowheads="1"/>
          </p:cNvSpPr>
          <p:nvPr/>
        </p:nvSpPr>
        <p:spPr bwMode="auto">
          <a:xfrm>
            <a:off x="8807450" y="4049719"/>
            <a:ext cx="1068388" cy="317500"/>
          </a:xfrm>
          <a:prstGeom prst="rect">
            <a:avLst/>
          </a:prstGeom>
          <a:solidFill>
            <a:schemeClr val="accent4">
              <a:lumMod val="40000"/>
              <a:lumOff val="60000"/>
            </a:schemeClr>
          </a:solidFill>
          <a:ln w="19050">
            <a:solidFill>
              <a:schemeClr val="accent4">
                <a:lumMod val="50000"/>
              </a:schemeClr>
            </a:solidFill>
            <a:miter lim="800000"/>
            <a:headEnd/>
            <a:tailEnd/>
          </a:ln>
        </p:spPr>
        <p:txBody>
          <a:bodyPr wrap="none" anchor="ctr"/>
          <a:lstStyle/>
          <a:p>
            <a:pPr algn="ctr"/>
            <a:r>
              <a:rPr lang="en-US" sz="1600" b="1">
                <a:latin typeface="Arial Narrow" panose="020B0606020202030204" pitchFamily="34" charset="0"/>
              </a:rPr>
              <a:t>Distribution</a:t>
            </a:r>
          </a:p>
        </p:txBody>
      </p:sp>
      <p:cxnSp>
        <p:nvCxnSpPr>
          <p:cNvPr id="113716" name="AutoShape 55"/>
          <p:cNvCxnSpPr>
            <a:cxnSpLocks noChangeShapeType="1"/>
            <a:stCxn id="113712" idx="2"/>
            <a:endCxn id="113713" idx="0"/>
          </p:cNvCxnSpPr>
          <p:nvPr/>
        </p:nvCxnSpPr>
        <p:spPr bwMode="auto">
          <a:xfrm>
            <a:off x="9342438" y="2519370"/>
            <a:ext cx="0" cy="282575"/>
          </a:xfrm>
          <a:prstGeom prst="straightConnector1">
            <a:avLst/>
          </a:prstGeom>
          <a:noFill/>
          <a:ln w="25400">
            <a:solidFill>
              <a:srgbClr val="808080"/>
            </a:solidFill>
            <a:round/>
            <a:headEnd type="triangle" w="med" len="med"/>
            <a:tailEnd type="triangle" w="med" len="med"/>
          </a:ln>
        </p:spPr>
      </p:cxnSp>
      <p:cxnSp>
        <p:nvCxnSpPr>
          <p:cNvPr id="113717" name="AutoShape 56"/>
          <p:cNvCxnSpPr>
            <a:cxnSpLocks noChangeShapeType="1"/>
            <a:stCxn id="113713" idx="2"/>
            <a:endCxn id="113714" idx="0"/>
          </p:cNvCxnSpPr>
          <p:nvPr/>
        </p:nvCxnSpPr>
        <p:spPr bwMode="auto">
          <a:xfrm>
            <a:off x="9342438" y="3138495"/>
            <a:ext cx="0" cy="282575"/>
          </a:xfrm>
          <a:prstGeom prst="straightConnector1">
            <a:avLst/>
          </a:prstGeom>
          <a:noFill/>
          <a:ln w="25400">
            <a:solidFill>
              <a:srgbClr val="808080"/>
            </a:solidFill>
            <a:round/>
            <a:headEnd type="triangle" w="med" len="med"/>
            <a:tailEnd type="triangle" w="med" len="med"/>
          </a:ln>
        </p:spPr>
      </p:cxnSp>
      <p:cxnSp>
        <p:nvCxnSpPr>
          <p:cNvPr id="113718" name="AutoShape 57"/>
          <p:cNvCxnSpPr>
            <a:cxnSpLocks noChangeShapeType="1"/>
            <a:stCxn id="113714" idx="2"/>
            <a:endCxn id="113715" idx="0"/>
          </p:cNvCxnSpPr>
          <p:nvPr/>
        </p:nvCxnSpPr>
        <p:spPr bwMode="auto">
          <a:xfrm>
            <a:off x="9342438" y="3757620"/>
            <a:ext cx="0" cy="282575"/>
          </a:xfrm>
          <a:prstGeom prst="straightConnector1">
            <a:avLst/>
          </a:prstGeom>
          <a:noFill/>
          <a:ln w="25400">
            <a:solidFill>
              <a:srgbClr val="808080"/>
            </a:solidFill>
            <a:round/>
            <a:headEnd type="triangle" w="med" len="med"/>
            <a:tailEnd type="triangle" w="med" len="med"/>
          </a:ln>
        </p:spPr>
      </p:cxnSp>
      <p:sp>
        <p:nvSpPr>
          <p:cNvPr id="113719" name="Rectangle 58"/>
          <p:cNvSpPr>
            <a:spLocks noChangeArrowheads="1"/>
          </p:cNvSpPr>
          <p:nvPr/>
        </p:nvSpPr>
        <p:spPr bwMode="auto">
          <a:xfrm>
            <a:off x="8807450" y="4668844"/>
            <a:ext cx="1068388" cy="317500"/>
          </a:xfrm>
          <a:prstGeom prst="rect">
            <a:avLst/>
          </a:prstGeom>
          <a:solidFill>
            <a:schemeClr val="accent3">
              <a:lumMod val="40000"/>
              <a:lumOff val="60000"/>
            </a:schemeClr>
          </a:solidFill>
          <a:ln w="1905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Market</a:t>
            </a:r>
          </a:p>
        </p:txBody>
      </p:sp>
      <p:cxnSp>
        <p:nvCxnSpPr>
          <p:cNvPr id="113720" name="AutoShape 59"/>
          <p:cNvCxnSpPr>
            <a:cxnSpLocks noChangeShapeType="1"/>
            <a:stCxn id="113715" idx="2"/>
            <a:endCxn id="113719" idx="0"/>
          </p:cNvCxnSpPr>
          <p:nvPr/>
        </p:nvCxnSpPr>
        <p:spPr bwMode="auto">
          <a:xfrm>
            <a:off x="9342438" y="4376745"/>
            <a:ext cx="0" cy="282575"/>
          </a:xfrm>
          <a:prstGeom prst="straightConnector1">
            <a:avLst/>
          </a:prstGeom>
          <a:noFill/>
          <a:ln w="25400">
            <a:solidFill>
              <a:srgbClr val="808080"/>
            </a:solidFill>
            <a:round/>
            <a:headEnd type="triangle" w="med" len="med"/>
            <a:tailEnd type="triangle" w="med" len="med"/>
          </a:ln>
        </p:spPr>
      </p:cxnSp>
      <p:sp>
        <p:nvSpPr>
          <p:cNvPr id="113722" name="Text Box 61"/>
          <p:cNvSpPr txBox="1">
            <a:spLocks noChangeArrowheads="1"/>
          </p:cNvSpPr>
          <p:nvPr/>
        </p:nvSpPr>
        <p:spPr bwMode="auto">
          <a:xfrm>
            <a:off x="2308430" y="5183132"/>
            <a:ext cx="942567" cy="344710"/>
          </a:xfrm>
          <a:prstGeom prst="rect">
            <a:avLst/>
          </a:prstGeom>
          <a:noFill/>
          <a:ln w="9525">
            <a:noFill/>
            <a:miter lim="800000"/>
            <a:headEnd/>
            <a:tailEnd/>
          </a:ln>
        </p:spPr>
        <p:txBody>
          <a:bodyPr wrap="none" lIns="0" tIns="0" rIns="0" bIns="0">
            <a:spAutoFit/>
          </a:bodyPr>
          <a:lstStyle/>
          <a:p>
            <a:pPr algn="ctr">
              <a:lnSpc>
                <a:spcPct val="80000"/>
              </a:lnSpc>
            </a:pPr>
            <a:r>
              <a:rPr lang="en-US" sz="1400" b="1">
                <a:solidFill>
                  <a:srgbClr val="4D4D4D"/>
                </a:solidFill>
                <a:latin typeface="Arial Narrow" panose="020B0606020202030204" pitchFamily="34" charset="0"/>
              </a:rPr>
              <a:t>Processing</a:t>
            </a:r>
            <a:br>
              <a:rPr lang="en-US" sz="1400" b="1">
                <a:solidFill>
                  <a:srgbClr val="4D4D4D"/>
                </a:solidFill>
                <a:latin typeface="Arial Narrow" panose="020B0606020202030204" pitchFamily="34" charset="0"/>
              </a:rPr>
            </a:br>
            <a:r>
              <a:rPr lang="en-US" sz="1400" b="1">
                <a:solidFill>
                  <a:srgbClr val="4D4D4D"/>
                </a:solidFill>
                <a:latin typeface="Arial Narrow" panose="020B0606020202030204" pitchFamily="34" charset="0"/>
              </a:rPr>
              <a:t>without order</a:t>
            </a:r>
          </a:p>
        </p:txBody>
      </p:sp>
      <p:sp>
        <p:nvSpPr>
          <p:cNvPr id="113723" name="Text Box 62"/>
          <p:cNvSpPr txBox="1">
            <a:spLocks noChangeArrowheads="1"/>
          </p:cNvSpPr>
          <p:nvPr/>
        </p:nvSpPr>
        <p:spPr bwMode="auto">
          <a:xfrm>
            <a:off x="3784804" y="5183133"/>
            <a:ext cx="1271182" cy="172355"/>
          </a:xfrm>
          <a:prstGeom prst="rect">
            <a:avLst/>
          </a:prstGeom>
          <a:noFill/>
          <a:ln w="9525">
            <a:noFill/>
            <a:miter lim="800000"/>
            <a:headEnd/>
            <a:tailEnd/>
          </a:ln>
        </p:spPr>
        <p:txBody>
          <a:bodyPr wrap="none" lIns="0" tIns="0" rIns="0" bIns="0">
            <a:spAutoFit/>
          </a:bodyPr>
          <a:lstStyle/>
          <a:p>
            <a:pPr algn="ctr">
              <a:lnSpc>
                <a:spcPct val="80000"/>
              </a:lnSpc>
            </a:pPr>
            <a:r>
              <a:rPr lang="en-US" sz="1400" b="1">
                <a:solidFill>
                  <a:srgbClr val="4D4D4D"/>
                </a:solidFill>
                <a:latin typeface="Arial Narrow" panose="020B0606020202030204" pitchFamily="34" charset="0"/>
              </a:rPr>
              <a:t>Shipment to order</a:t>
            </a:r>
          </a:p>
        </p:txBody>
      </p:sp>
      <p:sp>
        <p:nvSpPr>
          <p:cNvPr id="113724" name="Text Box 63"/>
          <p:cNvSpPr txBox="1">
            <a:spLocks noChangeArrowheads="1"/>
          </p:cNvSpPr>
          <p:nvPr/>
        </p:nvSpPr>
        <p:spPr bwMode="auto">
          <a:xfrm>
            <a:off x="5413462" y="5183133"/>
            <a:ext cx="1295226" cy="172355"/>
          </a:xfrm>
          <a:prstGeom prst="rect">
            <a:avLst/>
          </a:prstGeom>
          <a:noFill/>
          <a:ln w="9525">
            <a:noFill/>
            <a:miter lim="800000"/>
            <a:headEnd/>
            <a:tailEnd/>
          </a:ln>
        </p:spPr>
        <p:txBody>
          <a:bodyPr wrap="none" lIns="0" tIns="0" rIns="0" bIns="0">
            <a:spAutoFit/>
          </a:bodyPr>
          <a:lstStyle/>
          <a:p>
            <a:pPr algn="ctr">
              <a:lnSpc>
                <a:spcPct val="80000"/>
              </a:lnSpc>
            </a:pPr>
            <a:r>
              <a:rPr lang="en-US" sz="1400" b="1">
                <a:solidFill>
                  <a:srgbClr val="4D4D4D"/>
                </a:solidFill>
                <a:latin typeface="Arial Narrow" panose="020B0606020202030204" pitchFamily="34" charset="0"/>
              </a:rPr>
              <a:t>Assembly to order</a:t>
            </a:r>
          </a:p>
        </p:txBody>
      </p:sp>
      <p:sp>
        <p:nvSpPr>
          <p:cNvPr id="113725" name="Text Box 64"/>
          <p:cNvSpPr txBox="1">
            <a:spLocks noChangeArrowheads="1"/>
          </p:cNvSpPr>
          <p:nvPr/>
        </p:nvSpPr>
        <p:spPr bwMode="auto">
          <a:xfrm>
            <a:off x="7192810" y="5183132"/>
            <a:ext cx="1016305" cy="344710"/>
          </a:xfrm>
          <a:prstGeom prst="rect">
            <a:avLst/>
          </a:prstGeom>
          <a:noFill/>
          <a:ln w="9525">
            <a:noFill/>
            <a:miter lim="800000"/>
            <a:headEnd/>
            <a:tailEnd/>
          </a:ln>
        </p:spPr>
        <p:txBody>
          <a:bodyPr wrap="none" lIns="0" tIns="0" rIns="0" bIns="0">
            <a:spAutoFit/>
          </a:bodyPr>
          <a:lstStyle/>
          <a:p>
            <a:pPr algn="ctr">
              <a:lnSpc>
                <a:spcPct val="80000"/>
              </a:lnSpc>
            </a:pPr>
            <a:r>
              <a:rPr lang="en-US" sz="1400" b="1">
                <a:solidFill>
                  <a:srgbClr val="4D4D4D"/>
                </a:solidFill>
                <a:latin typeface="Arial Narrow" panose="020B0606020202030204" pitchFamily="34" charset="0"/>
              </a:rPr>
              <a:t>Manufacturing</a:t>
            </a:r>
            <a:br>
              <a:rPr lang="en-US" sz="1400" b="1">
                <a:solidFill>
                  <a:srgbClr val="4D4D4D"/>
                </a:solidFill>
                <a:latin typeface="Arial Narrow" panose="020B0606020202030204" pitchFamily="34" charset="0"/>
              </a:rPr>
            </a:br>
            <a:r>
              <a:rPr lang="en-US" sz="1400" b="1">
                <a:solidFill>
                  <a:srgbClr val="4D4D4D"/>
                </a:solidFill>
                <a:latin typeface="Arial Narrow" panose="020B0606020202030204" pitchFamily="34" charset="0"/>
              </a:rPr>
              <a:t>to order</a:t>
            </a:r>
          </a:p>
        </p:txBody>
      </p:sp>
      <p:sp>
        <p:nvSpPr>
          <p:cNvPr id="113726" name="Text Box 65"/>
          <p:cNvSpPr txBox="1">
            <a:spLocks noChangeArrowheads="1"/>
          </p:cNvSpPr>
          <p:nvPr/>
        </p:nvSpPr>
        <p:spPr bwMode="auto">
          <a:xfrm>
            <a:off x="8805354" y="5183133"/>
            <a:ext cx="1090043" cy="172355"/>
          </a:xfrm>
          <a:prstGeom prst="rect">
            <a:avLst/>
          </a:prstGeom>
          <a:noFill/>
          <a:ln w="9525">
            <a:noFill/>
            <a:miter lim="800000"/>
            <a:headEnd/>
            <a:tailEnd/>
          </a:ln>
        </p:spPr>
        <p:txBody>
          <a:bodyPr wrap="none" lIns="0" tIns="0" rIns="0" bIns="0">
            <a:spAutoFit/>
          </a:bodyPr>
          <a:lstStyle/>
          <a:p>
            <a:pPr algn="ctr">
              <a:lnSpc>
                <a:spcPct val="80000"/>
              </a:lnSpc>
            </a:pPr>
            <a:r>
              <a:rPr lang="en-US" sz="1400" b="1">
                <a:solidFill>
                  <a:srgbClr val="4D4D4D"/>
                </a:solidFill>
                <a:latin typeface="Arial Narrow" panose="020B0606020202030204" pitchFamily="34" charset="0"/>
              </a:rPr>
              <a:t>Design to order</a:t>
            </a:r>
          </a:p>
        </p:txBody>
      </p:sp>
      <p:sp>
        <p:nvSpPr>
          <p:cNvPr id="113727" name="AutoShape 66"/>
          <p:cNvSpPr>
            <a:spLocks noChangeArrowheads="1"/>
          </p:cNvSpPr>
          <p:nvPr/>
        </p:nvSpPr>
        <p:spPr bwMode="auto">
          <a:xfrm>
            <a:off x="2290763" y="983023"/>
            <a:ext cx="7498080" cy="544513"/>
          </a:xfrm>
          <a:prstGeom prst="rightArrow">
            <a:avLst>
              <a:gd name="adj1" fmla="val 46935"/>
              <a:gd name="adj2" fmla="val 147261"/>
            </a:avLst>
          </a:prstGeom>
          <a:gradFill rotWithShape="1">
            <a:gsLst>
              <a:gs pos="0">
                <a:srgbClr val="FFFFFF"/>
              </a:gs>
              <a:gs pos="100000">
                <a:schemeClr val="bg2"/>
              </a:gs>
            </a:gsLst>
            <a:lin ang="0" scaled="1"/>
          </a:gradFill>
          <a:ln w="19050">
            <a:solidFill>
              <a:srgbClr val="808080"/>
            </a:solidFill>
            <a:miter lim="800000"/>
            <a:headEnd/>
            <a:tailEnd/>
          </a:ln>
        </p:spPr>
        <p:txBody>
          <a:bodyPr wrap="none" lIns="0" tIns="0" rIns="0" bIns="0" anchor="ctr"/>
          <a:lstStyle/>
          <a:p>
            <a:r>
              <a:rPr lang="en-US" sz="1600" b="1" i="1" dirty="0">
                <a:latin typeface="Arial Narrow" panose="020B0606020202030204" pitchFamily="34" charset="0"/>
              </a:rPr>
              <a:t> </a:t>
            </a:r>
            <a:r>
              <a:rPr lang="en-US" sz="1600" b="1" i="1" dirty="0" err="1">
                <a:latin typeface="Arial Narrow" panose="020B0606020202030204" pitchFamily="34" charset="0"/>
              </a:rPr>
              <a:t>Embeddedness</a:t>
            </a:r>
            <a:endParaRPr lang="en-US" sz="1600" b="1" i="1" dirty="0">
              <a:latin typeface="Arial Narrow" panose="020B0606020202030204" pitchFamily="34" charset="0"/>
            </a:endParaRPr>
          </a:p>
        </p:txBody>
      </p:sp>
      <p:sp>
        <p:nvSpPr>
          <p:cNvPr id="113728" name="AutoShape 67"/>
          <p:cNvSpPr>
            <a:spLocks noChangeArrowheads="1"/>
          </p:cNvSpPr>
          <p:nvPr/>
        </p:nvSpPr>
        <p:spPr bwMode="auto">
          <a:xfrm>
            <a:off x="2050082" y="5581476"/>
            <a:ext cx="7955280" cy="548640"/>
          </a:xfrm>
          <a:prstGeom prst="leftRightArrow">
            <a:avLst>
              <a:gd name="adj1" fmla="val 57963"/>
              <a:gd name="adj2" fmla="val 260194"/>
            </a:avLst>
          </a:prstGeom>
          <a:gradFill rotWithShape="1">
            <a:gsLst>
              <a:gs pos="0">
                <a:schemeClr val="accent2">
                  <a:lumMod val="40000"/>
                  <a:lumOff val="60000"/>
                </a:schemeClr>
              </a:gs>
              <a:gs pos="100000">
                <a:schemeClr val="accent4">
                  <a:lumMod val="60000"/>
                  <a:lumOff val="40000"/>
                </a:schemeClr>
              </a:gs>
            </a:gsLst>
            <a:lin ang="0" scaled="1"/>
          </a:gradFill>
          <a:ln w="1905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113729" name="Text Box 68"/>
          <p:cNvSpPr txBox="1">
            <a:spLocks noChangeArrowheads="1"/>
          </p:cNvSpPr>
          <p:nvPr/>
        </p:nvSpPr>
        <p:spPr bwMode="auto">
          <a:xfrm>
            <a:off x="2920095" y="5772096"/>
            <a:ext cx="1500411" cy="196977"/>
          </a:xfrm>
          <a:prstGeom prst="rect">
            <a:avLst/>
          </a:prstGeom>
          <a:noFill/>
          <a:ln w="9525">
            <a:noFill/>
            <a:miter lim="800000"/>
            <a:headEnd/>
            <a:tailEnd/>
          </a:ln>
        </p:spPr>
        <p:txBody>
          <a:bodyPr wrap="none" lIns="0" tIns="0" rIns="0" bIns="0">
            <a:spAutoFit/>
          </a:bodyPr>
          <a:lstStyle/>
          <a:p>
            <a:pPr algn="ctr">
              <a:lnSpc>
                <a:spcPct val="80000"/>
              </a:lnSpc>
            </a:pPr>
            <a:r>
              <a:rPr lang="en-US" sz="1600" b="1" i="1">
                <a:solidFill>
                  <a:srgbClr val="000000"/>
                </a:solidFill>
                <a:latin typeface="Arial Narrow" panose="020B0606020202030204" pitchFamily="34" charset="0"/>
              </a:rPr>
              <a:t>Push (expectation)</a:t>
            </a:r>
          </a:p>
        </p:txBody>
      </p:sp>
      <p:sp>
        <p:nvSpPr>
          <p:cNvPr id="113730" name="Text Box 69"/>
          <p:cNvSpPr txBox="1">
            <a:spLocks noChangeArrowheads="1"/>
          </p:cNvSpPr>
          <p:nvPr/>
        </p:nvSpPr>
        <p:spPr bwMode="auto">
          <a:xfrm>
            <a:off x="7947515" y="5762571"/>
            <a:ext cx="1211870" cy="196977"/>
          </a:xfrm>
          <a:prstGeom prst="rect">
            <a:avLst/>
          </a:prstGeom>
          <a:noFill/>
          <a:ln w="9525">
            <a:noFill/>
            <a:miter lim="800000"/>
            <a:headEnd/>
            <a:tailEnd/>
          </a:ln>
        </p:spPr>
        <p:txBody>
          <a:bodyPr wrap="none" lIns="0" tIns="0" rIns="0" bIns="0">
            <a:spAutoFit/>
          </a:bodyPr>
          <a:lstStyle/>
          <a:p>
            <a:pPr algn="ctr">
              <a:lnSpc>
                <a:spcPct val="80000"/>
              </a:lnSpc>
            </a:pPr>
            <a:r>
              <a:rPr lang="en-US" sz="1600" b="1" i="1" dirty="0">
                <a:solidFill>
                  <a:srgbClr val="000000"/>
                </a:solidFill>
                <a:latin typeface="Arial Narrow" panose="020B0606020202030204" pitchFamily="34" charset="0"/>
              </a:rPr>
              <a:t>Pull (response)</a:t>
            </a:r>
          </a:p>
        </p:txBody>
      </p:sp>
      <p:sp>
        <p:nvSpPr>
          <p:cNvPr id="3" name="Rounded Rectangle 2"/>
          <p:cNvSpPr/>
          <p:nvPr/>
        </p:nvSpPr>
        <p:spPr>
          <a:xfrm>
            <a:off x="2047182" y="1834850"/>
            <a:ext cx="1463040" cy="3291840"/>
          </a:xfrm>
          <a:prstGeom prst="roundRect">
            <a:avLst>
              <a:gd name="adj" fmla="val 1135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65626" name="Text Box 26"/>
          <p:cNvSpPr txBox="1">
            <a:spLocks noChangeArrowheads="1"/>
          </p:cNvSpPr>
          <p:nvPr/>
        </p:nvSpPr>
        <p:spPr bwMode="auto">
          <a:xfrm>
            <a:off x="2142794" y="1553349"/>
            <a:ext cx="1259960" cy="393954"/>
          </a:xfrm>
          <a:prstGeom prst="rect">
            <a:avLst/>
          </a:prstGeom>
          <a:solidFill>
            <a:schemeClr val="bg1"/>
          </a:solidFill>
          <a:ln w="9525">
            <a:noFill/>
            <a:miter lim="800000"/>
            <a:headEnd/>
            <a:tailEnd/>
          </a:ln>
          <a:effectLst/>
        </p:spPr>
        <p:txBody>
          <a:bodyPr wrap="none" lIns="0" tIns="0" rIns="0" bIns="0">
            <a:spAutoFit/>
          </a:bodyPr>
          <a:lstStyle/>
          <a:p>
            <a:pPr algn="ctr">
              <a:lnSpc>
                <a:spcPct val="80000"/>
              </a:lnSpc>
              <a:defRPr/>
            </a:pPr>
            <a:r>
              <a:rPr lang="en-US" sz="1600" b="1" dirty="0">
                <a:solidFill>
                  <a:srgbClr val="4D4D4D"/>
                </a:solidFill>
                <a:latin typeface="Arial Narrow" panose="020B0606020202030204" pitchFamily="34" charset="0"/>
              </a:rPr>
              <a:t>Pure</a:t>
            </a:r>
          </a:p>
          <a:p>
            <a:pPr algn="ctr">
              <a:lnSpc>
                <a:spcPct val="80000"/>
              </a:lnSpc>
              <a:defRPr/>
            </a:pPr>
            <a:r>
              <a:rPr lang="en-US" sz="1600" b="1" dirty="0">
                <a:solidFill>
                  <a:srgbClr val="4D4D4D"/>
                </a:solidFill>
                <a:latin typeface="Arial Narrow" panose="020B0606020202030204" pitchFamily="34" charset="0"/>
              </a:rPr>
              <a:t>Standardization</a:t>
            </a:r>
          </a:p>
        </p:txBody>
      </p:sp>
      <p:sp>
        <p:nvSpPr>
          <p:cNvPr id="68" name="Rounded Rectangle 67"/>
          <p:cNvSpPr/>
          <p:nvPr/>
        </p:nvSpPr>
        <p:spPr>
          <a:xfrm>
            <a:off x="3669556" y="1830998"/>
            <a:ext cx="1463040" cy="3291840"/>
          </a:xfrm>
          <a:prstGeom prst="roundRect">
            <a:avLst>
              <a:gd name="adj" fmla="val 1135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9" name="Rounded Rectangle 68"/>
          <p:cNvSpPr/>
          <p:nvPr/>
        </p:nvSpPr>
        <p:spPr>
          <a:xfrm>
            <a:off x="5313934" y="1830998"/>
            <a:ext cx="1463040" cy="3291840"/>
          </a:xfrm>
          <a:prstGeom prst="roundRect">
            <a:avLst>
              <a:gd name="adj" fmla="val 1135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0" name="Rounded Rectangle 69"/>
          <p:cNvSpPr/>
          <p:nvPr/>
        </p:nvSpPr>
        <p:spPr>
          <a:xfrm>
            <a:off x="6976480" y="1830998"/>
            <a:ext cx="1463040" cy="3291840"/>
          </a:xfrm>
          <a:prstGeom prst="roundRect">
            <a:avLst>
              <a:gd name="adj" fmla="val 1135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1" name="Rounded Rectangle 70"/>
          <p:cNvSpPr/>
          <p:nvPr/>
        </p:nvSpPr>
        <p:spPr>
          <a:xfrm>
            <a:off x="8596634" y="1830998"/>
            <a:ext cx="1463040" cy="3291840"/>
          </a:xfrm>
          <a:prstGeom prst="roundRect">
            <a:avLst>
              <a:gd name="adj" fmla="val 1135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65627" name="Text Box 27"/>
          <p:cNvSpPr txBox="1">
            <a:spLocks noChangeArrowheads="1"/>
          </p:cNvSpPr>
          <p:nvPr/>
        </p:nvSpPr>
        <p:spPr bwMode="auto">
          <a:xfrm>
            <a:off x="3776920" y="1559402"/>
            <a:ext cx="1259960" cy="393954"/>
          </a:xfrm>
          <a:prstGeom prst="rect">
            <a:avLst/>
          </a:prstGeom>
          <a:solidFill>
            <a:schemeClr val="bg1"/>
          </a:solidFill>
          <a:ln w="9525">
            <a:noFill/>
            <a:miter lim="800000"/>
            <a:headEnd/>
            <a:tailEnd/>
          </a:ln>
          <a:effectLst/>
        </p:spPr>
        <p:txBody>
          <a:bodyPr wrap="none" lIns="0" tIns="0" rIns="0" bIns="0">
            <a:spAutoFit/>
          </a:bodyPr>
          <a:lstStyle/>
          <a:p>
            <a:pPr algn="ctr">
              <a:lnSpc>
                <a:spcPct val="80000"/>
              </a:lnSpc>
              <a:defRPr/>
            </a:pPr>
            <a:r>
              <a:rPr lang="en-US" sz="1600" b="1" dirty="0">
                <a:solidFill>
                  <a:srgbClr val="4D4D4D"/>
                </a:solidFill>
                <a:latin typeface="Arial Narrow" panose="020B0606020202030204" pitchFamily="34" charset="0"/>
              </a:rPr>
              <a:t>Segmented</a:t>
            </a:r>
          </a:p>
          <a:p>
            <a:pPr algn="ctr">
              <a:lnSpc>
                <a:spcPct val="80000"/>
              </a:lnSpc>
              <a:defRPr/>
            </a:pPr>
            <a:r>
              <a:rPr lang="en-US" sz="1600" b="1" dirty="0">
                <a:solidFill>
                  <a:srgbClr val="4D4D4D"/>
                </a:solidFill>
                <a:latin typeface="Arial Narrow" panose="020B0606020202030204" pitchFamily="34" charset="0"/>
              </a:rPr>
              <a:t>Standardization</a:t>
            </a:r>
          </a:p>
        </p:txBody>
      </p:sp>
      <p:sp>
        <p:nvSpPr>
          <p:cNvPr id="665638" name="Text Box 38"/>
          <p:cNvSpPr txBox="1">
            <a:spLocks noChangeArrowheads="1"/>
          </p:cNvSpPr>
          <p:nvPr/>
        </p:nvSpPr>
        <p:spPr bwMode="auto">
          <a:xfrm>
            <a:off x="5440620" y="1559402"/>
            <a:ext cx="1259960" cy="393954"/>
          </a:xfrm>
          <a:prstGeom prst="rect">
            <a:avLst/>
          </a:prstGeom>
          <a:solidFill>
            <a:schemeClr val="bg1"/>
          </a:solidFill>
          <a:ln w="9525">
            <a:noFill/>
            <a:miter lim="800000"/>
            <a:headEnd/>
            <a:tailEnd/>
          </a:ln>
          <a:effectLst/>
        </p:spPr>
        <p:txBody>
          <a:bodyPr wrap="none" lIns="0" tIns="0" rIns="0" bIns="0">
            <a:spAutoFit/>
          </a:bodyPr>
          <a:lstStyle/>
          <a:p>
            <a:pPr algn="ctr">
              <a:lnSpc>
                <a:spcPct val="80000"/>
              </a:lnSpc>
              <a:defRPr/>
            </a:pPr>
            <a:r>
              <a:rPr lang="en-US" sz="1600" b="1">
                <a:solidFill>
                  <a:srgbClr val="4D4D4D"/>
                </a:solidFill>
                <a:latin typeface="Arial Narrow" panose="020B0606020202030204" pitchFamily="34" charset="0"/>
              </a:rPr>
              <a:t>Customized</a:t>
            </a:r>
          </a:p>
          <a:p>
            <a:pPr algn="ctr">
              <a:lnSpc>
                <a:spcPct val="80000"/>
              </a:lnSpc>
              <a:defRPr/>
            </a:pPr>
            <a:r>
              <a:rPr lang="en-US" sz="1600" b="1">
                <a:solidFill>
                  <a:srgbClr val="4D4D4D"/>
                </a:solidFill>
                <a:latin typeface="Arial Narrow" panose="020B0606020202030204" pitchFamily="34" charset="0"/>
              </a:rPr>
              <a:t>Standardization</a:t>
            </a:r>
          </a:p>
        </p:txBody>
      </p:sp>
      <p:sp>
        <p:nvSpPr>
          <p:cNvPr id="665649" name="Text Box 49"/>
          <p:cNvSpPr txBox="1">
            <a:spLocks noChangeArrowheads="1"/>
          </p:cNvSpPr>
          <p:nvPr/>
        </p:nvSpPr>
        <p:spPr bwMode="auto">
          <a:xfrm>
            <a:off x="7123868" y="1557815"/>
            <a:ext cx="1157368" cy="393954"/>
          </a:xfrm>
          <a:prstGeom prst="rect">
            <a:avLst/>
          </a:prstGeom>
          <a:solidFill>
            <a:schemeClr val="bg1"/>
          </a:solidFill>
          <a:ln w="9525">
            <a:noFill/>
            <a:miter lim="800000"/>
            <a:headEnd/>
            <a:tailEnd/>
          </a:ln>
          <a:effectLst/>
        </p:spPr>
        <p:txBody>
          <a:bodyPr wrap="none" lIns="0" tIns="0" rIns="0" bIns="0">
            <a:spAutoFit/>
          </a:bodyPr>
          <a:lstStyle/>
          <a:p>
            <a:pPr algn="ctr">
              <a:lnSpc>
                <a:spcPct val="80000"/>
              </a:lnSpc>
              <a:defRPr/>
            </a:pPr>
            <a:r>
              <a:rPr lang="en-US" sz="1600" b="1">
                <a:solidFill>
                  <a:srgbClr val="4D4D4D"/>
                </a:solidFill>
                <a:latin typeface="Arial Narrow" panose="020B0606020202030204" pitchFamily="34" charset="0"/>
              </a:rPr>
              <a:t>Tailored</a:t>
            </a:r>
          </a:p>
          <a:p>
            <a:pPr algn="ctr">
              <a:lnSpc>
                <a:spcPct val="80000"/>
              </a:lnSpc>
              <a:defRPr/>
            </a:pPr>
            <a:r>
              <a:rPr lang="en-US" sz="1600" b="1">
                <a:solidFill>
                  <a:srgbClr val="4D4D4D"/>
                </a:solidFill>
                <a:latin typeface="Arial Narrow" panose="020B0606020202030204" pitchFamily="34" charset="0"/>
              </a:rPr>
              <a:t>Customization</a:t>
            </a:r>
          </a:p>
        </p:txBody>
      </p:sp>
      <p:sp>
        <p:nvSpPr>
          <p:cNvPr id="665660" name="Text Box 60"/>
          <p:cNvSpPr txBox="1">
            <a:spLocks noChangeArrowheads="1"/>
          </p:cNvSpPr>
          <p:nvPr/>
        </p:nvSpPr>
        <p:spPr bwMode="auto">
          <a:xfrm>
            <a:off x="8790743" y="1556227"/>
            <a:ext cx="1157368" cy="393954"/>
          </a:xfrm>
          <a:prstGeom prst="rect">
            <a:avLst/>
          </a:prstGeom>
          <a:solidFill>
            <a:schemeClr val="bg1"/>
          </a:solidFill>
          <a:ln w="9525">
            <a:noFill/>
            <a:miter lim="800000"/>
            <a:headEnd/>
            <a:tailEnd/>
          </a:ln>
          <a:effectLst/>
        </p:spPr>
        <p:txBody>
          <a:bodyPr wrap="none" lIns="0" tIns="0" rIns="0" bIns="0">
            <a:spAutoFit/>
          </a:bodyPr>
          <a:lstStyle/>
          <a:p>
            <a:pPr algn="ctr">
              <a:lnSpc>
                <a:spcPct val="80000"/>
              </a:lnSpc>
              <a:defRPr/>
            </a:pPr>
            <a:r>
              <a:rPr lang="en-US" sz="1600" b="1">
                <a:solidFill>
                  <a:srgbClr val="4D4D4D"/>
                </a:solidFill>
                <a:latin typeface="Arial Narrow" panose="020B0606020202030204" pitchFamily="34" charset="0"/>
              </a:rPr>
              <a:t>Pure</a:t>
            </a:r>
            <a:br>
              <a:rPr lang="en-US" sz="1600" b="1">
                <a:solidFill>
                  <a:srgbClr val="4D4D4D"/>
                </a:solidFill>
                <a:latin typeface="Arial Narrow" panose="020B0606020202030204" pitchFamily="34" charset="0"/>
              </a:rPr>
            </a:br>
            <a:r>
              <a:rPr lang="en-US" sz="1600" b="1">
                <a:solidFill>
                  <a:srgbClr val="4D4D4D"/>
                </a:solidFill>
                <a:latin typeface="Arial Narrow" panose="020B0606020202030204" pitchFamily="34" charset="0"/>
              </a:rPr>
              <a:t>Customization</a:t>
            </a:r>
          </a:p>
        </p:txBody>
      </p:sp>
    </p:spTree>
    <p:extLst>
      <p:ext uri="{BB962C8B-B14F-4D97-AF65-F5344CB8AC3E}">
        <p14:creationId xmlns:p14="http://schemas.microsoft.com/office/powerpoint/2010/main" val="1779785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730113" y="1239891"/>
            <a:ext cx="4305332" cy="2272374"/>
          </a:xfrm>
          <a:prstGeom prst="rect">
            <a:avLst/>
          </a:prstGeom>
          <a:noFill/>
          <a:ln>
            <a:noFill/>
          </a:ln>
        </p:spPr>
      </p:pic>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211317"/>
            <a:ext cx="3910960" cy="2300949"/>
          </a:xfrm>
          <a:prstGeom prst="rect">
            <a:avLst/>
          </a:prstGeom>
          <a:noFill/>
          <a:ln>
            <a:noFill/>
          </a:ln>
        </p:spPr>
      </p:pic>
      <p:pic>
        <p:nvPicPr>
          <p:cNvPr id="6" name="Picture 5"/>
          <p:cNvPicPr/>
          <p:nvPr/>
        </p:nvPicPr>
        <p:blipFill>
          <a:blip r:embed="rId4">
            <a:extLst>
              <a:ext uri="{28A0092B-C50C-407E-A947-70E740481C1C}">
                <a14:useLocalDpi xmlns:a14="http://schemas.microsoft.com/office/drawing/2010/main" val="0"/>
              </a:ext>
            </a:extLst>
          </a:blip>
          <a:srcRect/>
          <a:stretch>
            <a:fillRect/>
          </a:stretch>
        </p:blipFill>
        <p:spPr bwMode="auto">
          <a:xfrm>
            <a:off x="2087994" y="3695515"/>
            <a:ext cx="3589570" cy="2509784"/>
          </a:xfrm>
          <a:prstGeom prst="rect">
            <a:avLst/>
          </a:prstGeom>
          <a:noFill/>
          <a:ln>
            <a:noFill/>
          </a:ln>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6339200" y="3452868"/>
            <a:ext cx="3667760" cy="2640965"/>
          </a:xfrm>
          <a:prstGeom prst="rect">
            <a:avLst/>
          </a:prstGeom>
          <a:noFill/>
          <a:ln>
            <a:noFill/>
          </a:ln>
        </p:spPr>
      </p:pic>
    </p:spTree>
    <p:extLst>
      <p:ext uri="{BB962C8B-B14F-4D97-AF65-F5344CB8AC3E}">
        <p14:creationId xmlns:p14="http://schemas.microsoft.com/office/powerpoint/2010/main" val="17020485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Economic Integration Levels</a:t>
            </a:r>
            <a:r>
              <a:rPr lang="en-US"/>
              <a:t>, 2015</a:t>
            </a:r>
            <a:endParaRPr lang="en-US" dirty="0"/>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6" name="Picture 5" descr="A close up of a map&#10;&#10;Description automatically generated">
            <a:extLst>
              <a:ext uri="{FF2B5EF4-FFF2-40B4-BE49-F238E27FC236}">
                <a16:creationId xmlns:a16="http://schemas.microsoft.com/office/drawing/2014/main" id="{CFCB3B56-C7E6-4F45-A39A-8468853A58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9989" y="805778"/>
            <a:ext cx="9144000" cy="5630676"/>
          </a:xfrm>
          <a:prstGeom prst="rect">
            <a:avLst/>
          </a:prstGeom>
        </p:spPr>
      </p:pic>
    </p:spTree>
    <p:extLst>
      <p:ext uri="{BB962C8B-B14F-4D97-AF65-F5344CB8AC3E}">
        <p14:creationId xmlns:p14="http://schemas.microsoft.com/office/powerpoint/2010/main" val="82103324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4"/>
          <p:cNvSpPr>
            <a:spLocks noGrp="1" noChangeArrowheads="1"/>
          </p:cNvSpPr>
          <p:nvPr>
            <p:ph type="title"/>
          </p:nvPr>
        </p:nvSpPr>
        <p:spPr/>
        <p:txBody>
          <a:bodyPr/>
          <a:lstStyle/>
          <a:p>
            <a:pPr eaLnBrk="1" hangingPunct="1"/>
            <a:r>
              <a:rPr lang="en-US"/>
              <a:t>The Global Car Production Network, 2003</a:t>
            </a:r>
          </a:p>
        </p:txBody>
      </p:sp>
      <p:sp>
        <p:nvSpPr>
          <p:cNvPr id="102"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4692" name="Rectangle 10"/>
          <p:cNvSpPr>
            <a:spLocks noChangeArrowheads="1"/>
          </p:cNvSpPr>
          <p:nvPr/>
        </p:nvSpPr>
        <p:spPr bwMode="auto">
          <a:xfrm>
            <a:off x="2870201" y="1989138"/>
            <a:ext cx="1592263" cy="1135062"/>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3" name="Rectangle 25"/>
          <p:cNvSpPr>
            <a:spLocks noChangeArrowheads="1"/>
          </p:cNvSpPr>
          <p:nvPr/>
        </p:nvSpPr>
        <p:spPr bwMode="auto">
          <a:xfrm>
            <a:off x="4975226" y="1989138"/>
            <a:ext cx="1463675" cy="1135062"/>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4" name="Rectangle 48"/>
          <p:cNvSpPr>
            <a:spLocks noChangeArrowheads="1"/>
          </p:cNvSpPr>
          <p:nvPr/>
        </p:nvSpPr>
        <p:spPr bwMode="auto">
          <a:xfrm>
            <a:off x="2871788" y="3346451"/>
            <a:ext cx="1592262" cy="1135063"/>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5" name="Rectangle 62"/>
          <p:cNvSpPr>
            <a:spLocks noChangeArrowheads="1"/>
          </p:cNvSpPr>
          <p:nvPr/>
        </p:nvSpPr>
        <p:spPr bwMode="auto">
          <a:xfrm>
            <a:off x="7488239" y="1993901"/>
            <a:ext cx="1463675" cy="1135063"/>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6" name="Rectangle 73"/>
          <p:cNvSpPr>
            <a:spLocks noChangeArrowheads="1"/>
          </p:cNvSpPr>
          <p:nvPr/>
        </p:nvSpPr>
        <p:spPr bwMode="auto">
          <a:xfrm>
            <a:off x="4941888" y="3340101"/>
            <a:ext cx="1530350" cy="1135063"/>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7" name="Rectangle 82"/>
          <p:cNvSpPr>
            <a:spLocks noChangeArrowheads="1"/>
          </p:cNvSpPr>
          <p:nvPr/>
        </p:nvSpPr>
        <p:spPr bwMode="auto">
          <a:xfrm>
            <a:off x="6875464" y="3348039"/>
            <a:ext cx="808037" cy="898525"/>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8" name="Rectangle 96"/>
          <p:cNvSpPr>
            <a:spLocks noChangeArrowheads="1"/>
          </p:cNvSpPr>
          <p:nvPr/>
        </p:nvSpPr>
        <p:spPr bwMode="auto">
          <a:xfrm>
            <a:off x="6875464" y="4600576"/>
            <a:ext cx="808037" cy="1190625"/>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699" name="Rectangle 5"/>
          <p:cNvSpPr>
            <a:spLocks noChangeArrowheads="1"/>
          </p:cNvSpPr>
          <p:nvPr/>
        </p:nvSpPr>
        <p:spPr bwMode="auto">
          <a:xfrm>
            <a:off x="3479028" y="2439520"/>
            <a:ext cx="317459"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Ford</a:t>
            </a:r>
          </a:p>
        </p:txBody>
      </p:sp>
      <p:sp>
        <p:nvSpPr>
          <p:cNvPr id="114700" name="Rectangle 6"/>
          <p:cNvSpPr>
            <a:spLocks noChangeArrowheads="1"/>
          </p:cNvSpPr>
          <p:nvPr/>
        </p:nvSpPr>
        <p:spPr bwMode="auto">
          <a:xfrm>
            <a:off x="2932277" y="2091858"/>
            <a:ext cx="452111"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Jaguar</a:t>
            </a:r>
          </a:p>
        </p:txBody>
      </p:sp>
      <p:sp>
        <p:nvSpPr>
          <p:cNvPr id="114701" name="Rectangle 7"/>
          <p:cNvSpPr>
            <a:spLocks noChangeArrowheads="1"/>
          </p:cNvSpPr>
          <p:nvPr/>
        </p:nvSpPr>
        <p:spPr bwMode="auto">
          <a:xfrm>
            <a:off x="3616719" y="2091858"/>
            <a:ext cx="732636"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Land Rover</a:t>
            </a:r>
          </a:p>
        </p:txBody>
      </p:sp>
      <p:sp>
        <p:nvSpPr>
          <p:cNvPr id="114702" name="Rectangle 8"/>
          <p:cNvSpPr>
            <a:spLocks noChangeArrowheads="1"/>
          </p:cNvSpPr>
          <p:nvPr/>
        </p:nvSpPr>
        <p:spPr bwMode="auto">
          <a:xfrm>
            <a:off x="2970571" y="2825283"/>
            <a:ext cx="372346"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Volvo</a:t>
            </a:r>
          </a:p>
        </p:txBody>
      </p:sp>
      <p:sp>
        <p:nvSpPr>
          <p:cNvPr id="114703" name="Rectangle 9"/>
          <p:cNvSpPr>
            <a:spLocks noChangeArrowheads="1"/>
          </p:cNvSpPr>
          <p:nvPr/>
        </p:nvSpPr>
        <p:spPr bwMode="auto">
          <a:xfrm>
            <a:off x="3578248" y="2825283"/>
            <a:ext cx="809581"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Aston Martin</a:t>
            </a:r>
          </a:p>
        </p:txBody>
      </p:sp>
      <p:cxnSp>
        <p:nvCxnSpPr>
          <p:cNvPr id="114704" name="AutoShape 12"/>
          <p:cNvCxnSpPr>
            <a:cxnSpLocks noChangeShapeType="1"/>
            <a:stCxn id="114703" idx="0"/>
            <a:endCxn id="114699" idx="3"/>
          </p:cNvCxnSpPr>
          <p:nvPr/>
        </p:nvCxnSpPr>
        <p:spPr bwMode="auto">
          <a:xfrm rot="16200000" flipV="1">
            <a:off x="3752282" y="2594525"/>
            <a:ext cx="274963" cy="186552"/>
          </a:xfrm>
          <a:prstGeom prst="bentConnector2">
            <a:avLst/>
          </a:prstGeom>
          <a:noFill/>
          <a:ln w="19050">
            <a:solidFill>
              <a:srgbClr val="808080"/>
            </a:solidFill>
            <a:miter lim="800000"/>
            <a:headEnd/>
            <a:tailEnd/>
          </a:ln>
        </p:spPr>
      </p:cxnSp>
      <p:cxnSp>
        <p:nvCxnSpPr>
          <p:cNvPr id="114705" name="AutoShape 13"/>
          <p:cNvCxnSpPr>
            <a:cxnSpLocks noChangeShapeType="1"/>
            <a:stCxn id="114701" idx="2"/>
            <a:endCxn id="114699" idx="3"/>
          </p:cNvCxnSpPr>
          <p:nvPr/>
        </p:nvCxnSpPr>
        <p:spPr bwMode="auto">
          <a:xfrm rot="5400000">
            <a:off x="3771332" y="2338613"/>
            <a:ext cx="236863" cy="186551"/>
          </a:xfrm>
          <a:prstGeom prst="bentConnector2">
            <a:avLst/>
          </a:prstGeom>
          <a:noFill/>
          <a:ln w="19050">
            <a:solidFill>
              <a:srgbClr val="808080"/>
            </a:solidFill>
            <a:miter lim="800000"/>
            <a:headEnd/>
            <a:tailEnd/>
          </a:ln>
        </p:spPr>
      </p:cxnSp>
      <p:cxnSp>
        <p:nvCxnSpPr>
          <p:cNvPr id="114706" name="AutoShape 14"/>
          <p:cNvCxnSpPr>
            <a:cxnSpLocks noChangeShapeType="1"/>
            <a:stCxn id="114700" idx="2"/>
            <a:endCxn id="114699" idx="1"/>
          </p:cNvCxnSpPr>
          <p:nvPr/>
        </p:nvCxnSpPr>
        <p:spPr bwMode="auto">
          <a:xfrm rot="16200000" flipH="1">
            <a:off x="3200249" y="2271540"/>
            <a:ext cx="236863" cy="320695"/>
          </a:xfrm>
          <a:prstGeom prst="bentConnector2">
            <a:avLst/>
          </a:prstGeom>
          <a:noFill/>
          <a:ln w="19050">
            <a:solidFill>
              <a:srgbClr val="808080"/>
            </a:solidFill>
            <a:miter lim="800000"/>
            <a:headEnd/>
            <a:tailEnd/>
          </a:ln>
        </p:spPr>
      </p:cxnSp>
      <p:cxnSp>
        <p:nvCxnSpPr>
          <p:cNvPr id="114707" name="AutoShape 15"/>
          <p:cNvCxnSpPr>
            <a:cxnSpLocks noChangeShapeType="1"/>
            <a:stCxn id="114702" idx="0"/>
            <a:endCxn id="114699" idx="1"/>
          </p:cNvCxnSpPr>
          <p:nvPr/>
        </p:nvCxnSpPr>
        <p:spPr bwMode="auto">
          <a:xfrm rot="5400000" flipH="1" flipV="1">
            <a:off x="3180405" y="2526661"/>
            <a:ext cx="274963" cy="322283"/>
          </a:xfrm>
          <a:prstGeom prst="bentConnector2">
            <a:avLst/>
          </a:prstGeom>
          <a:noFill/>
          <a:ln w="19050">
            <a:solidFill>
              <a:srgbClr val="808080"/>
            </a:solidFill>
            <a:miter lim="800000"/>
            <a:headEnd/>
            <a:tailEnd/>
          </a:ln>
        </p:spPr>
      </p:cxnSp>
      <p:sp>
        <p:nvSpPr>
          <p:cNvPr id="114708" name="Rectangle 16"/>
          <p:cNvSpPr>
            <a:spLocks noChangeArrowheads="1"/>
          </p:cNvSpPr>
          <p:nvPr/>
        </p:nvSpPr>
        <p:spPr bwMode="auto">
          <a:xfrm>
            <a:off x="3459466" y="1488608"/>
            <a:ext cx="423257"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dirty="0">
                <a:latin typeface="Arial Narrow" pitchFamily="34" charset="0"/>
              </a:rPr>
              <a:t>Mazda</a:t>
            </a:r>
          </a:p>
        </p:txBody>
      </p:sp>
      <p:cxnSp>
        <p:nvCxnSpPr>
          <p:cNvPr id="114709" name="AutoShape 17"/>
          <p:cNvCxnSpPr>
            <a:cxnSpLocks noChangeShapeType="1"/>
            <a:stCxn id="114692" idx="0"/>
            <a:endCxn id="114708" idx="2"/>
          </p:cNvCxnSpPr>
          <p:nvPr/>
        </p:nvCxnSpPr>
        <p:spPr bwMode="auto">
          <a:xfrm flipV="1">
            <a:off x="3666332" y="1710206"/>
            <a:ext cx="4762" cy="278932"/>
          </a:xfrm>
          <a:prstGeom prst="straightConnector1">
            <a:avLst/>
          </a:prstGeom>
          <a:noFill/>
          <a:ln w="38100">
            <a:solidFill>
              <a:srgbClr val="808080"/>
            </a:solidFill>
            <a:round/>
            <a:headEnd/>
            <a:tailEnd/>
          </a:ln>
        </p:spPr>
      </p:cxnSp>
      <p:sp>
        <p:nvSpPr>
          <p:cNvPr id="114710" name="Rectangle 18"/>
          <p:cNvSpPr>
            <a:spLocks noChangeArrowheads="1"/>
          </p:cNvSpPr>
          <p:nvPr/>
        </p:nvSpPr>
        <p:spPr bwMode="auto">
          <a:xfrm>
            <a:off x="4893289" y="1488608"/>
            <a:ext cx="359137"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Isuzu</a:t>
            </a:r>
          </a:p>
        </p:txBody>
      </p:sp>
      <p:sp>
        <p:nvSpPr>
          <p:cNvPr id="114711" name="Rectangle 19"/>
          <p:cNvSpPr>
            <a:spLocks noChangeArrowheads="1"/>
          </p:cNvSpPr>
          <p:nvPr/>
        </p:nvSpPr>
        <p:spPr bwMode="auto">
          <a:xfrm>
            <a:off x="6154939" y="1488608"/>
            <a:ext cx="444096"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Suzuki</a:t>
            </a:r>
          </a:p>
        </p:txBody>
      </p:sp>
      <p:sp>
        <p:nvSpPr>
          <p:cNvPr id="114712" name="Rectangle 20"/>
          <p:cNvSpPr>
            <a:spLocks noChangeArrowheads="1"/>
          </p:cNvSpPr>
          <p:nvPr/>
        </p:nvSpPr>
        <p:spPr bwMode="auto">
          <a:xfrm>
            <a:off x="5655862" y="2439520"/>
            <a:ext cx="240515"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GM</a:t>
            </a:r>
          </a:p>
        </p:txBody>
      </p:sp>
      <p:sp>
        <p:nvSpPr>
          <p:cNvPr id="114713" name="Rectangle 21"/>
          <p:cNvSpPr>
            <a:spLocks noChangeArrowheads="1"/>
          </p:cNvSpPr>
          <p:nvPr/>
        </p:nvSpPr>
        <p:spPr bwMode="auto">
          <a:xfrm>
            <a:off x="5087877" y="2091858"/>
            <a:ext cx="550985"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Vauxhall</a:t>
            </a:r>
          </a:p>
        </p:txBody>
      </p:sp>
      <p:sp>
        <p:nvSpPr>
          <p:cNvPr id="114714" name="Rectangle 22"/>
          <p:cNvSpPr>
            <a:spLocks noChangeArrowheads="1"/>
          </p:cNvSpPr>
          <p:nvPr/>
        </p:nvSpPr>
        <p:spPr bwMode="auto">
          <a:xfrm>
            <a:off x="6028553" y="2091858"/>
            <a:ext cx="317459"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Opel</a:t>
            </a:r>
          </a:p>
        </p:txBody>
      </p:sp>
      <p:sp>
        <p:nvSpPr>
          <p:cNvPr id="114715" name="Rectangle 23"/>
          <p:cNvSpPr>
            <a:spLocks noChangeArrowheads="1"/>
          </p:cNvSpPr>
          <p:nvPr/>
        </p:nvSpPr>
        <p:spPr bwMode="auto">
          <a:xfrm>
            <a:off x="5102055" y="2825283"/>
            <a:ext cx="521040"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Daewoo</a:t>
            </a:r>
          </a:p>
        </p:txBody>
      </p:sp>
      <p:sp>
        <p:nvSpPr>
          <p:cNvPr id="114716" name="Rectangle 24"/>
          <p:cNvSpPr>
            <a:spLocks noChangeArrowheads="1"/>
          </p:cNvSpPr>
          <p:nvPr/>
        </p:nvSpPr>
        <p:spPr bwMode="auto">
          <a:xfrm>
            <a:off x="6017332" y="2825283"/>
            <a:ext cx="339901"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Saab</a:t>
            </a:r>
          </a:p>
        </p:txBody>
      </p:sp>
      <p:cxnSp>
        <p:nvCxnSpPr>
          <p:cNvPr id="114717" name="AutoShape 26"/>
          <p:cNvCxnSpPr>
            <a:cxnSpLocks noChangeShapeType="1"/>
            <a:stCxn id="114716" idx="0"/>
            <a:endCxn id="114712" idx="3"/>
          </p:cNvCxnSpPr>
          <p:nvPr/>
        </p:nvCxnSpPr>
        <p:spPr bwMode="auto">
          <a:xfrm rot="16200000" flipV="1">
            <a:off x="5904349" y="2542348"/>
            <a:ext cx="274963" cy="290906"/>
          </a:xfrm>
          <a:prstGeom prst="bentConnector2">
            <a:avLst/>
          </a:prstGeom>
          <a:noFill/>
          <a:ln w="19050">
            <a:solidFill>
              <a:srgbClr val="808080"/>
            </a:solidFill>
            <a:miter lim="800000"/>
            <a:headEnd/>
            <a:tailEnd/>
          </a:ln>
        </p:spPr>
      </p:cxnSp>
      <p:cxnSp>
        <p:nvCxnSpPr>
          <p:cNvPr id="114718" name="AutoShape 27"/>
          <p:cNvCxnSpPr>
            <a:cxnSpLocks noChangeShapeType="1"/>
            <a:stCxn id="114714" idx="2"/>
            <a:endCxn id="114712" idx="3"/>
          </p:cNvCxnSpPr>
          <p:nvPr/>
        </p:nvCxnSpPr>
        <p:spPr bwMode="auto">
          <a:xfrm rot="5400000">
            <a:off x="5923399" y="2286434"/>
            <a:ext cx="236863" cy="290906"/>
          </a:xfrm>
          <a:prstGeom prst="bentConnector2">
            <a:avLst/>
          </a:prstGeom>
          <a:noFill/>
          <a:ln w="19050">
            <a:solidFill>
              <a:srgbClr val="808080"/>
            </a:solidFill>
            <a:miter lim="800000"/>
            <a:headEnd/>
            <a:tailEnd/>
          </a:ln>
        </p:spPr>
      </p:cxnSp>
      <p:cxnSp>
        <p:nvCxnSpPr>
          <p:cNvPr id="114719" name="AutoShape 28"/>
          <p:cNvCxnSpPr>
            <a:cxnSpLocks noChangeShapeType="1"/>
            <a:stCxn id="114713" idx="2"/>
            <a:endCxn id="114712" idx="1"/>
          </p:cNvCxnSpPr>
          <p:nvPr/>
        </p:nvCxnSpPr>
        <p:spPr bwMode="auto">
          <a:xfrm rot="16200000" flipH="1">
            <a:off x="5391185" y="2285641"/>
            <a:ext cx="236863" cy="292492"/>
          </a:xfrm>
          <a:prstGeom prst="bentConnector2">
            <a:avLst/>
          </a:prstGeom>
          <a:noFill/>
          <a:ln w="19050">
            <a:solidFill>
              <a:srgbClr val="808080"/>
            </a:solidFill>
            <a:miter lim="800000"/>
            <a:headEnd/>
            <a:tailEnd/>
          </a:ln>
        </p:spPr>
      </p:cxnSp>
      <p:cxnSp>
        <p:nvCxnSpPr>
          <p:cNvPr id="114720" name="AutoShape 29"/>
          <p:cNvCxnSpPr>
            <a:cxnSpLocks noChangeShapeType="1"/>
            <a:stCxn id="114715" idx="0"/>
            <a:endCxn id="114712" idx="1"/>
          </p:cNvCxnSpPr>
          <p:nvPr/>
        </p:nvCxnSpPr>
        <p:spPr bwMode="auto">
          <a:xfrm rot="5400000" flipH="1" flipV="1">
            <a:off x="5371738" y="2541158"/>
            <a:ext cx="274963" cy="293286"/>
          </a:xfrm>
          <a:prstGeom prst="bentConnector2">
            <a:avLst/>
          </a:prstGeom>
          <a:noFill/>
          <a:ln w="19050">
            <a:solidFill>
              <a:srgbClr val="808080"/>
            </a:solidFill>
            <a:miter lim="800000"/>
            <a:headEnd/>
            <a:tailEnd/>
          </a:ln>
        </p:spPr>
      </p:cxnSp>
      <p:cxnSp>
        <p:nvCxnSpPr>
          <p:cNvPr id="114721" name="AutoShape 30"/>
          <p:cNvCxnSpPr>
            <a:cxnSpLocks noChangeShapeType="1"/>
            <a:stCxn id="114692" idx="3"/>
            <a:endCxn id="114693" idx="1"/>
          </p:cNvCxnSpPr>
          <p:nvPr/>
        </p:nvCxnSpPr>
        <p:spPr bwMode="auto">
          <a:xfrm>
            <a:off x="4475163" y="2557463"/>
            <a:ext cx="487362" cy="0"/>
          </a:xfrm>
          <a:prstGeom prst="straightConnector1">
            <a:avLst/>
          </a:prstGeom>
          <a:noFill/>
          <a:ln w="25400">
            <a:solidFill>
              <a:srgbClr val="969696"/>
            </a:solidFill>
            <a:prstDash val="sysDot"/>
            <a:round/>
            <a:headEnd/>
            <a:tailEnd/>
          </a:ln>
        </p:spPr>
      </p:cxnSp>
      <p:sp>
        <p:nvSpPr>
          <p:cNvPr id="114722" name="Rectangle 43"/>
          <p:cNvSpPr>
            <a:spLocks noChangeArrowheads="1"/>
          </p:cNvSpPr>
          <p:nvPr/>
        </p:nvSpPr>
        <p:spPr bwMode="auto">
          <a:xfrm>
            <a:off x="3502724" y="3785720"/>
            <a:ext cx="301814"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VAG</a:t>
            </a:r>
          </a:p>
        </p:txBody>
      </p:sp>
      <p:sp>
        <p:nvSpPr>
          <p:cNvPr id="114723" name="Rectangle 44"/>
          <p:cNvSpPr>
            <a:spLocks noChangeArrowheads="1"/>
          </p:cNvSpPr>
          <p:nvPr/>
        </p:nvSpPr>
        <p:spPr bwMode="auto">
          <a:xfrm>
            <a:off x="2947949" y="3438058"/>
            <a:ext cx="493790"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Bentley</a:t>
            </a:r>
          </a:p>
        </p:txBody>
      </p:sp>
      <p:sp>
        <p:nvSpPr>
          <p:cNvPr id="114724" name="Rectangle 45"/>
          <p:cNvSpPr>
            <a:spLocks noChangeArrowheads="1"/>
          </p:cNvSpPr>
          <p:nvPr/>
        </p:nvSpPr>
        <p:spPr bwMode="auto">
          <a:xfrm>
            <a:off x="3921460" y="3438058"/>
            <a:ext cx="416845"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Skoda</a:t>
            </a:r>
          </a:p>
        </p:txBody>
      </p:sp>
      <p:sp>
        <p:nvSpPr>
          <p:cNvPr id="114725" name="Rectangle 46"/>
          <p:cNvSpPr>
            <a:spLocks noChangeArrowheads="1"/>
          </p:cNvSpPr>
          <p:nvPr/>
        </p:nvSpPr>
        <p:spPr bwMode="auto">
          <a:xfrm>
            <a:off x="3040940" y="4171483"/>
            <a:ext cx="304635"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Seat</a:t>
            </a:r>
          </a:p>
        </p:txBody>
      </p:sp>
      <p:sp>
        <p:nvSpPr>
          <p:cNvPr id="114726" name="Rectangle 47"/>
          <p:cNvSpPr>
            <a:spLocks noChangeArrowheads="1"/>
          </p:cNvSpPr>
          <p:nvPr/>
        </p:nvSpPr>
        <p:spPr bwMode="auto">
          <a:xfrm>
            <a:off x="3971153" y="4171483"/>
            <a:ext cx="317459"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Audi</a:t>
            </a:r>
          </a:p>
        </p:txBody>
      </p:sp>
      <p:cxnSp>
        <p:nvCxnSpPr>
          <p:cNvPr id="114727" name="AutoShape 49"/>
          <p:cNvCxnSpPr>
            <a:cxnSpLocks noChangeShapeType="1"/>
            <a:stCxn id="114726" idx="0"/>
            <a:endCxn id="114722" idx="3"/>
          </p:cNvCxnSpPr>
          <p:nvPr/>
        </p:nvCxnSpPr>
        <p:spPr bwMode="auto">
          <a:xfrm rot="16200000" flipV="1">
            <a:off x="3829730" y="3871329"/>
            <a:ext cx="274963" cy="325344"/>
          </a:xfrm>
          <a:prstGeom prst="bentConnector2">
            <a:avLst/>
          </a:prstGeom>
          <a:noFill/>
          <a:ln w="19050">
            <a:solidFill>
              <a:srgbClr val="808080"/>
            </a:solidFill>
            <a:miter lim="800000"/>
            <a:headEnd/>
            <a:tailEnd/>
          </a:ln>
        </p:spPr>
      </p:cxnSp>
      <p:cxnSp>
        <p:nvCxnSpPr>
          <p:cNvPr id="114728" name="AutoShape 50"/>
          <p:cNvCxnSpPr>
            <a:cxnSpLocks noChangeShapeType="1"/>
            <a:stCxn id="114724" idx="2"/>
            <a:endCxn id="114722" idx="3"/>
          </p:cNvCxnSpPr>
          <p:nvPr/>
        </p:nvCxnSpPr>
        <p:spPr bwMode="auto">
          <a:xfrm rot="5400000">
            <a:off x="3848780" y="3615415"/>
            <a:ext cx="236863" cy="325344"/>
          </a:xfrm>
          <a:prstGeom prst="bentConnector2">
            <a:avLst/>
          </a:prstGeom>
          <a:noFill/>
          <a:ln w="19050">
            <a:solidFill>
              <a:srgbClr val="808080"/>
            </a:solidFill>
            <a:miter lim="800000"/>
            <a:headEnd/>
            <a:tailEnd/>
          </a:ln>
        </p:spPr>
      </p:cxnSp>
      <p:cxnSp>
        <p:nvCxnSpPr>
          <p:cNvPr id="114729" name="AutoShape 51"/>
          <p:cNvCxnSpPr>
            <a:cxnSpLocks noChangeShapeType="1"/>
            <a:stCxn id="114723" idx="2"/>
            <a:endCxn id="114722" idx="1"/>
          </p:cNvCxnSpPr>
          <p:nvPr/>
        </p:nvCxnSpPr>
        <p:spPr bwMode="auto">
          <a:xfrm rot="16200000" flipH="1">
            <a:off x="3230354" y="3624147"/>
            <a:ext cx="236863" cy="307880"/>
          </a:xfrm>
          <a:prstGeom prst="bentConnector2">
            <a:avLst/>
          </a:prstGeom>
          <a:noFill/>
          <a:ln w="19050">
            <a:solidFill>
              <a:srgbClr val="808080"/>
            </a:solidFill>
            <a:miter lim="800000"/>
            <a:headEnd/>
            <a:tailEnd/>
          </a:ln>
        </p:spPr>
      </p:cxnSp>
      <p:cxnSp>
        <p:nvCxnSpPr>
          <p:cNvPr id="114730" name="AutoShape 52"/>
          <p:cNvCxnSpPr>
            <a:cxnSpLocks noChangeShapeType="1"/>
            <a:stCxn id="114725" idx="0"/>
            <a:endCxn id="114722" idx="1"/>
          </p:cNvCxnSpPr>
          <p:nvPr/>
        </p:nvCxnSpPr>
        <p:spPr bwMode="auto">
          <a:xfrm rot="5400000" flipH="1" flipV="1">
            <a:off x="3210510" y="3879269"/>
            <a:ext cx="274963" cy="309467"/>
          </a:xfrm>
          <a:prstGeom prst="bentConnector2">
            <a:avLst/>
          </a:prstGeom>
          <a:noFill/>
          <a:ln w="19050">
            <a:solidFill>
              <a:srgbClr val="808080"/>
            </a:solidFill>
            <a:miter lim="800000"/>
            <a:headEnd/>
            <a:tailEnd/>
          </a:ln>
        </p:spPr>
      </p:cxnSp>
      <p:sp>
        <p:nvSpPr>
          <p:cNvPr id="114731" name="Rectangle 53"/>
          <p:cNvSpPr>
            <a:spLocks noChangeArrowheads="1"/>
          </p:cNvSpPr>
          <p:nvPr/>
        </p:nvSpPr>
        <p:spPr bwMode="auto">
          <a:xfrm>
            <a:off x="3531787" y="4169895"/>
            <a:ext cx="240515"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VW</a:t>
            </a:r>
          </a:p>
        </p:txBody>
      </p:sp>
      <p:cxnSp>
        <p:nvCxnSpPr>
          <p:cNvPr id="114732" name="AutoShape 55"/>
          <p:cNvCxnSpPr>
            <a:cxnSpLocks noChangeShapeType="1"/>
            <a:stCxn id="114731" idx="0"/>
            <a:endCxn id="114722" idx="2"/>
          </p:cNvCxnSpPr>
          <p:nvPr/>
        </p:nvCxnSpPr>
        <p:spPr bwMode="auto">
          <a:xfrm rot="5400000" flipH="1" flipV="1">
            <a:off x="3571549" y="4087814"/>
            <a:ext cx="162576" cy="1587"/>
          </a:xfrm>
          <a:prstGeom prst="bentConnector3">
            <a:avLst>
              <a:gd name="adj1" fmla="val 50000"/>
            </a:avLst>
          </a:prstGeom>
          <a:noFill/>
          <a:ln w="19050">
            <a:solidFill>
              <a:srgbClr val="808080"/>
            </a:solidFill>
            <a:miter lim="800000"/>
            <a:headEnd/>
            <a:tailEnd/>
          </a:ln>
        </p:spPr>
      </p:cxnSp>
      <p:cxnSp>
        <p:nvCxnSpPr>
          <p:cNvPr id="114733" name="AutoShape 56"/>
          <p:cNvCxnSpPr>
            <a:cxnSpLocks noChangeShapeType="1"/>
            <a:stCxn id="114694" idx="0"/>
            <a:endCxn id="114692" idx="2"/>
          </p:cNvCxnSpPr>
          <p:nvPr/>
        </p:nvCxnSpPr>
        <p:spPr bwMode="auto">
          <a:xfrm flipH="1" flipV="1">
            <a:off x="3667125" y="3136900"/>
            <a:ext cx="1588" cy="196850"/>
          </a:xfrm>
          <a:prstGeom prst="straightConnector1">
            <a:avLst/>
          </a:prstGeom>
          <a:noFill/>
          <a:ln w="25400">
            <a:solidFill>
              <a:srgbClr val="969696"/>
            </a:solidFill>
            <a:prstDash val="sysDot"/>
            <a:round/>
            <a:headEnd/>
            <a:tailEnd/>
          </a:ln>
        </p:spPr>
      </p:cxnSp>
      <p:sp>
        <p:nvSpPr>
          <p:cNvPr id="114734" name="Rectangle 57"/>
          <p:cNvSpPr>
            <a:spLocks noChangeArrowheads="1"/>
          </p:cNvSpPr>
          <p:nvPr/>
        </p:nvSpPr>
        <p:spPr bwMode="auto">
          <a:xfrm>
            <a:off x="7702990" y="2433170"/>
            <a:ext cx="1051635"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Dailmer Chrysler</a:t>
            </a:r>
          </a:p>
        </p:txBody>
      </p:sp>
      <p:sp>
        <p:nvSpPr>
          <p:cNvPr id="114735" name="Rectangle 58"/>
          <p:cNvSpPr>
            <a:spLocks noChangeArrowheads="1"/>
          </p:cNvSpPr>
          <p:nvPr/>
        </p:nvSpPr>
        <p:spPr bwMode="auto">
          <a:xfrm>
            <a:off x="7751064" y="2085508"/>
            <a:ext cx="958660"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Mercedes Benz</a:t>
            </a:r>
          </a:p>
        </p:txBody>
      </p:sp>
      <p:sp>
        <p:nvSpPr>
          <p:cNvPr id="114736" name="Rectangle 60"/>
          <p:cNvSpPr>
            <a:spLocks noChangeArrowheads="1"/>
          </p:cNvSpPr>
          <p:nvPr/>
        </p:nvSpPr>
        <p:spPr bwMode="auto">
          <a:xfrm>
            <a:off x="7579995" y="2818933"/>
            <a:ext cx="551498"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Chrysler</a:t>
            </a:r>
          </a:p>
        </p:txBody>
      </p:sp>
      <p:sp>
        <p:nvSpPr>
          <p:cNvPr id="114737" name="Rectangle 61"/>
          <p:cNvSpPr>
            <a:spLocks noChangeArrowheads="1"/>
          </p:cNvSpPr>
          <p:nvPr/>
        </p:nvSpPr>
        <p:spPr bwMode="auto">
          <a:xfrm>
            <a:off x="8516126" y="2818933"/>
            <a:ext cx="325474"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Jeep</a:t>
            </a:r>
          </a:p>
        </p:txBody>
      </p:sp>
      <p:cxnSp>
        <p:nvCxnSpPr>
          <p:cNvPr id="114738" name="AutoShape 63"/>
          <p:cNvCxnSpPr>
            <a:cxnSpLocks noChangeShapeType="1"/>
            <a:stCxn id="114737" idx="0"/>
            <a:endCxn id="114734" idx="2"/>
          </p:cNvCxnSpPr>
          <p:nvPr/>
        </p:nvCxnSpPr>
        <p:spPr bwMode="auto">
          <a:xfrm rot="16200000" flipV="1">
            <a:off x="8371753" y="2511822"/>
            <a:ext cx="164164" cy="450056"/>
          </a:xfrm>
          <a:prstGeom prst="bentConnector3">
            <a:avLst>
              <a:gd name="adj1" fmla="val 50000"/>
            </a:avLst>
          </a:prstGeom>
          <a:noFill/>
          <a:ln w="19050">
            <a:solidFill>
              <a:srgbClr val="808080"/>
            </a:solidFill>
            <a:miter lim="800000"/>
            <a:headEnd/>
            <a:tailEnd/>
          </a:ln>
        </p:spPr>
      </p:cxnSp>
      <p:cxnSp>
        <p:nvCxnSpPr>
          <p:cNvPr id="114739" name="AutoShape 65"/>
          <p:cNvCxnSpPr>
            <a:cxnSpLocks noChangeShapeType="1"/>
            <a:stCxn id="114735" idx="2"/>
            <a:endCxn id="114734" idx="0"/>
          </p:cNvCxnSpPr>
          <p:nvPr/>
        </p:nvCxnSpPr>
        <p:spPr bwMode="auto">
          <a:xfrm rot="5400000">
            <a:off x="8166571" y="2369345"/>
            <a:ext cx="126063" cy="1587"/>
          </a:xfrm>
          <a:prstGeom prst="bentConnector3">
            <a:avLst>
              <a:gd name="adj1" fmla="val 50000"/>
            </a:avLst>
          </a:prstGeom>
          <a:noFill/>
          <a:ln w="19050">
            <a:solidFill>
              <a:srgbClr val="808080"/>
            </a:solidFill>
            <a:miter lim="800000"/>
            <a:headEnd/>
            <a:tailEnd/>
          </a:ln>
        </p:spPr>
      </p:cxnSp>
      <p:cxnSp>
        <p:nvCxnSpPr>
          <p:cNvPr id="114740" name="AutoShape 66"/>
          <p:cNvCxnSpPr>
            <a:cxnSpLocks noChangeShapeType="1"/>
            <a:stCxn id="114736" idx="0"/>
            <a:endCxn id="114734" idx="2"/>
          </p:cNvCxnSpPr>
          <p:nvPr/>
        </p:nvCxnSpPr>
        <p:spPr bwMode="auto">
          <a:xfrm rot="5400000" flipH="1" flipV="1">
            <a:off x="7960193" y="2550320"/>
            <a:ext cx="164164" cy="373063"/>
          </a:xfrm>
          <a:prstGeom prst="bentConnector3">
            <a:avLst>
              <a:gd name="adj1" fmla="val 50000"/>
            </a:avLst>
          </a:prstGeom>
          <a:noFill/>
          <a:ln w="19050">
            <a:solidFill>
              <a:srgbClr val="808080"/>
            </a:solidFill>
            <a:miter lim="800000"/>
            <a:headEnd/>
            <a:tailEnd/>
          </a:ln>
        </p:spPr>
      </p:cxnSp>
      <p:cxnSp>
        <p:nvCxnSpPr>
          <p:cNvPr id="114741" name="AutoShape 67"/>
          <p:cNvCxnSpPr>
            <a:cxnSpLocks noChangeShapeType="1"/>
            <a:stCxn id="114693" idx="3"/>
            <a:endCxn id="114695" idx="1"/>
          </p:cNvCxnSpPr>
          <p:nvPr/>
        </p:nvCxnSpPr>
        <p:spPr bwMode="auto">
          <a:xfrm>
            <a:off x="6451600" y="2557463"/>
            <a:ext cx="1023938" cy="4762"/>
          </a:xfrm>
          <a:prstGeom prst="straightConnector1">
            <a:avLst/>
          </a:prstGeom>
          <a:noFill/>
          <a:ln w="25400">
            <a:solidFill>
              <a:srgbClr val="969696"/>
            </a:solidFill>
            <a:prstDash val="sysDot"/>
            <a:round/>
            <a:headEnd/>
            <a:tailEnd/>
          </a:ln>
        </p:spPr>
      </p:cxnSp>
      <p:sp>
        <p:nvSpPr>
          <p:cNvPr id="114742" name="Rectangle 68"/>
          <p:cNvSpPr>
            <a:spLocks noChangeArrowheads="1"/>
          </p:cNvSpPr>
          <p:nvPr/>
        </p:nvSpPr>
        <p:spPr bwMode="auto">
          <a:xfrm>
            <a:off x="5522411" y="3790483"/>
            <a:ext cx="261354"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Fiat</a:t>
            </a:r>
          </a:p>
        </p:txBody>
      </p:sp>
      <p:sp>
        <p:nvSpPr>
          <p:cNvPr id="114743" name="Rectangle 69"/>
          <p:cNvSpPr>
            <a:spLocks noChangeArrowheads="1"/>
          </p:cNvSpPr>
          <p:nvPr/>
        </p:nvSpPr>
        <p:spPr bwMode="auto">
          <a:xfrm>
            <a:off x="5021495" y="3442820"/>
            <a:ext cx="437684"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dirty="0">
                <a:latin typeface="Arial Narrow" pitchFamily="34" charset="0"/>
              </a:rPr>
              <a:t>Lancia</a:t>
            </a:r>
          </a:p>
        </p:txBody>
      </p:sp>
      <p:sp>
        <p:nvSpPr>
          <p:cNvPr id="114744" name="Rectangle 70"/>
          <p:cNvSpPr>
            <a:spLocks noChangeArrowheads="1"/>
          </p:cNvSpPr>
          <p:nvPr/>
        </p:nvSpPr>
        <p:spPr bwMode="auto">
          <a:xfrm>
            <a:off x="5733732" y="3442820"/>
            <a:ext cx="551498"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Maserati</a:t>
            </a:r>
          </a:p>
        </p:txBody>
      </p:sp>
      <p:sp>
        <p:nvSpPr>
          <p:cNvPr id="114745" name="Rectangle 71"/>
          <p:cNvSpPr>
            <a:spLocks noChangeArrowheads="1"/>
          </p:cNvSpPr>
          <p:nvPr/>
        </p:nvSpPr>
        <p:spPr bwMode="auto">
          <a:xfrm>
            <a:off x="5018314" y="4176245"/>
            <a:ext cx="439287"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Ferrari</a:t>
            </a:r>
          </a:p>
        </p:txBody>
      </p:sp>
      <p:sp>
        <p:nvSpPr>
          <p:cNvPr id="114746" name="Rectangle 72"/>
          <p:cNvSpPr>
            <a:spLocks noChangeArrowheads="1"/>
          </p:cNvSpPr>
          <p:nvPr/>
        </p:nvSpPr>
        <p:spPr bwMode="auto">
          <a:xfrm>
            <a:off x="5640751" y="4176245"/>
            <a:ext cx="739048"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Alfa Romeo</a:t>
            </a:r>
          </a:p>
        </p:txBody>
      </p:sp>
      <p:cxnSp>
        <p:nvCxnSpPr>
          <p:cNvPr id="114747" name="AutoShape 74"/>
          <p:cNvCxnSpPr>
            <a:cxnSpLocks noChangeShapeType="1"/>
            <a:stCxn id="114746" idx="0"/>
            <a:endCxn id="114742" idx="3"/>
          </p:cNvCxnSpPr>
          <p:nvPr/>
        </p:nvCxnSpPr>
        <p:spPr bwMode="auto">
          <a:xfrm rot="16200000" flipV="1">
            <a:off x="5759539" y="3925508"/>
            <a:ext cx="274962" cy="226510"/>
          </a:xfrm>
          <a:prstGeom prst="bentConnector2">
            <a:avLst/>
          </a:prstGeom>
          <a:noFill/>
          <a:ln w="19050">
            <a:solidFill>
              <a:srgbClr val="808080"/>
            </a:solidFill>
            <a:miter lim="800000"/>
            <a:headEnd/>
            <a:tailEnd/>
          </a:ln>
        </p:spPr>
      </p:cxnSp>
      <p:cxnSp>
        <p:nvCxnSpPr>
          <p:cNvPr id="114748" name="AutoShape 75"/>
          <p:cNvCxnSpPr>
            <a:cxnSpLocks noChangeShapeType="1"/>
            <a:stCxn id="114744" idx="2"/>
            <a:endCxn id="114742" idx="3"/>
          </p:cNvCxnSpPr>
          <p:nvPr/>
        </p:nvCxnSpPr>
        <p:spPr bwMode="auto">
          <a:xfrm rot="5400000">
            <a:off x="5778191" y="3669992"/>
            <a:ext cx="236864" cy="225716"/>
          </a:xfrm>
          <a:prstGeom prst="bentConnector2">
            <a:avLst/>
          </a:prstGeom>
          <a:noFill/>
          <a:ln w="19050">
            <a:solidFill>
              <a:srgbClr val="808080"/>
            </a:solidFill>
            <a:miter lim="800000"/>
            <a:headEnd/>
            <a:tailEnd/>
          </a:ln>
        </p:spPr>
      </p:cxnSp>
      <p:cxnSp>
        <p:nvCxnSpPr>
          <p:cNvPr id="114749" name="AutoShape 76"/>
          <p:cNvCxnSpPr>
            <a:cxnSpLocks noChangeShapeType="1"/>
            <a:stCxn id="114743" idx="2"/>
            <a:endCxn id="114742" idx="1"/>
          </p:cNvCxnSpPr>
          <p:nvPr/>
        </p:nvCxnSpPr>
        <p:spPr bwMode="auto">
          <a:xfrm rot="16200000" flipH="1">
            <a:off x="5262942" y="3641813"/>
            <a:ext cx="236864" cy="282074"/>
          </a:xfrm>
          <a:prstGeom prst="bentConnector2">
            <a:avLst/>
          </a:prstGeom>
          <a:noFill/>
          <a:ln w="19050">
            <a:solidFill>
              <a:srgbClr val="808080"/>
            </a:solidFill>
            <a:miter lim="800000"/>
            <a:headEnd/>
            <a:tailEnd/>
          </a:ln>
        </p:spPr>
      </p:cxnSp>
      <p:cxnSp>
        <p:nvCxnSpPr>
          <p:cNvPr id="114750" name="AutoShape 77"/>
          <p:cNvCxnSpPr>
            <a:cxnSpLocks noChangeShapeType="1"/>
            <a:stCxn id="114745" idx="0"/>
            <a:endCxn id="114742" idx="1"/>
          </p:cNvCxnSpPr>
          <p:nvPr/>
        </p:nvCxnSpPr>
        <p:spPr bwMode="auto">
          <a:xfrm rot="5400000" flipH="1" flipV="1">
            <a:off x="5242703" y="3896536"/>
            <a:ext cx="274962" cy="284454"/>
          </a:xfrm>
          <a:prstGeom prst="bentConnector2">
            <a:avLst/>
          </a:prstGeom>
          <a:noFill/>
          <a:ln w="19050">
            <a:solidFill>
              <a:srgbClr val="808080"/>
            </a:solidFill>
            <a:miter lim="800000"/>
            <a:headEnd/>
            <a:tailEnd/>
          </a:ln>
        </p:spPr>
      </p:cxnSp>
      <p:sp>
        <p:nvSpPr>
          <p:cNvPr id="114751" name="Rectangle 79"/>
          <p:cNvSpPr>
            <a:spLocks noChangeArrowheads="1"/>
          </p:cNvSpPr>
          <p:nvPr/>
        </p:nvSpPr>
        <p:spPr bwMode="auto">
          <a:xfrm>
            <a:off x="7053289" y="3458695"/>
            <a:ext cx="441275"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Toyota</a:t>
            </a:r>
          </a:p>
        </p:txBody>
      </p:sp>
      <p:sp>
        <p:nvSpPr>
          <p:cNvPr id="114752" name="Rectangle 80"/>
          <p:cNvSpPr>
            <a:spLocks noChangeArrowheads="1"/>
          </p:cNvSpPr>
          <p:nvPr/>
        </p:nvSpPr>
        <p:spPr bwMode="auto">
          <a:xfrm>
            <a:off x="6987764" y="3928595"/>
            <a:ext cx="570734"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Daihatsu</a:t>
            </a:r>
          </a:p>
        </p:txBody>
      </p:sp>
      <p:cxnSp>
        <p:nvCxnSpPr>
          <p:cNvPr id="114753" name="AutoShape 81"/>
          <p:cNvCxnSpPr>
            <a:cxnSpLocks noChangeShapeType="1"/>
            <a:stCxn id="114752" idx="0"/>
            <a:endCxn id="114751" idx="2"/>
          </p:cNvCxnSpPr>
          <p:nvPr/>
        </p:nvCxnSpPr>
        <p:spPr bwMode="auto">
          <a:xfrm flipV="1">
            <a:off x="7273132" y="3680294"/>
            <a:ext cx="795" cy="248301"/>
          </a:xfrm>
          <a:prstGeom prst="straightConnector1">
            <a:avLst/>
          </a:prstGeom>
          <a:noFill/>
          <a:ln w="19050">
            <a:solidFill>
              <a:srgbClr val="808080"/>
            </a:solidFill>
            <a:round/>
            <a:headEnd/>
            <a:tailEnd/>
          </a:ln>
        </p:spPr>
      </p:cxnSp>
      <p:sp>
        <p:nvSpPr>
          <p:cNvPr id="114754" name="Rectangle 84"/>
          <p:cNvSpPr>
            <a:spLocks noChangeArrowheads="1"/>
          </p:cNvSpPr>
          <p:nvPr/>
        </p:nvSpPr>
        <p:spPr bwMode="auto">
          <a:xfrm>
            <a:off x="3397003" y="4685833"/>
            <a:ext cx="537070"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Porsche</a:t>
            </a:r>
          </a:p>
        </p:txBody>
      </p:sp>
      <p:cxnSp>
        <p:nvCxnSpPr>
          <p:cNvPr id="114755" name="AutoShape 85"/>
          <p:cNvCxnSpPr>
            <a:cxnSpLocks noChangeShapeType="1"/>
            <a:stCxn id="114754" idx="0"/>
            <a:endCxn id="114694" idx="2"/>
          </p:cNvCxnSpPr>
          <p:nvPr/>
        </p:nvCxnSpPr>
        <p:spPr bwMode="auto">
          <a:xfrm flipV="1">
            <a:off x="3665539" y="4481514"/>
            <a:ext cx="2381" cy="204319"/>
          </a:xfrm>
          <a:prstGeom prst="straightConnector1">
            <a:avLst/>
          </a:prstGeom>
          <a:noFill/>
          <a:ln w="25400">
            <a:solidFill>
              <a:srgbClr val="969696"/>
            </a:solidFill>
            <a:prstDash val="sysDot"/>
            <a:round/>
            <a:headEnd/>
            <a:tailEnd/>
          </a:ln>
        </p:spPr>
      </p:cxnSp>
      <p:sp>
        <p:nvSpPr>
          <p:cNvPr id="114756" name="Rectangle 86"/>
          <p:cNvSpPr>
            <a:spLocks noChangeArrowheads="1"/>
          </p:cNvSpPr>
          <p:nvPr/>
        </p:nvSpPr>
        <p:spPr bwMode="auto">
          <a:xfrm>
            <a:off x="3446627" y="5082708"/>
            <a:ext cx="452111"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Nissan</a:t>
            </a:r>
          </a:p>
        </p:txBody>
      </p:sp>
      <p:cxnSp>
        <p:nvCxnSpPr>
          <p:cNvPr id="114757" name="AutoShape 88"/>
          <p:cNvCxnSpPr>
            <a:cxnSpLocks noChangeShapeType="1"/>
            <a:stCxn id="114756" idx="1"/>
            <a:endCxn id="114692" idx="1"/>
          </p:cNvCxnSpPr>
          <p:nvPr/>
        </p:nvCxnSpPr>
        <p:spPr bwMode="auto">
          <a:xfrm rot="10800000">
            <a:off x="2870200" y="2556669"/>
            <a:ext cx="576426" cy="2636838"/>
          </a:xfrm>
          <a:prstGeom prst="bentConnector3">
            <a:avLst>
              <a:gd name="adj1" fmla="val 139658"/>
            </a:avLst>
          </a:prstGeom>
          <a:noFill/>
          <a:ln w="25400">
            <a:solidFill>
              <a:srgbClr val="808080"/>
            </a:solidFill>
            <a:prstDash val="sysDot"/>
            <a:miter lim="800000"/>
            <a:headEnd/>
            <a:tailEnd/>
          </a:ln>
        </p:spPr>
      </p:cxnSp>
      <p:sp>
        <p:nvSpPr>
          <p:cNvPr id="114758" name="Rectangle 89"/>
          <p:cNvSpPr>
            <a:spLocks noChangeArrowheads="1"/>
          </p:cNvSpPr>
          <p:nvPr/>
        </p:nvSpPr>
        <p:spPr bwMode="auto">
          <a:xfrm>
            <a:off x="5449818" y="5085883"/>
            <a:ext cx="500202"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Renault</a:t>
            </a:r>
          </a:p>
        </p:txBody>
      </p:sp>
      <p:cxnSp>
        <p:nvCxnSpPr>
          <p:cNvPr id="114759" name="AutoShape 90"/>
          <p:cNvCxnSpPr>
            <a:cxnSpLocks noChangeShapeType="1"/>
            <a:stCxn id="114756" idx="3"/>
            <a:endCxn id="114758" idx="1"/>
          </p:cNvCxnSpPr>
          <p:nvPr/>
        </p:nvCxnSpPr>
        <p:spPr bwMode="auto">
          <a:xfrm>
            <a:off x="3898738" y="5193508"/>
            <a:ext cx="1551081" cy="3175"/>
          </a:xfrm>
          <a:prstGeom prst="straightConnector1">
            <a:avLst/>
          </a:prstGeom>
          <a:noFill/>
          <a:ln w="31750">
            <a:solidFill>
              <a:srgbClr val="808080"/>
            </a:solidFill>
            <a:round/>
            <a:headEnd/>
            <a:tailEnd/>
          </a:ln>
        </p:spPr>
      </p:cxnSp>
      <p:sp>
        <p:nvSpPr>
          <p:cNvPr id="114760" name="Rectangle 91"/>
          <p:cNvSpPr>
            <a:spLocks noChangeArrowheads="1"/>
          </p:cNvSpPr>
          <p:nvPr/>
        </p:nvSpPr>
        <p:spPr bwMode="auto">
          <a:xfrm>
            <a:off x="5429010" y="5816133"/>
            <a:ext cx="535468"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Hyundai</a:t>
            </a:r>
          </a:p>
        </p:txBody>
      </p:sp>
      <p:cxnSp>
        <p:nvCxnSpPr>
          <p:cNvPr id="114761" name="AutoShape 92"/>
          <p:cNvCxnSpPr>
            <a:cxnSpLocks noChangeShapeType="1"/>
            <a:stCxn id="114760" idx="0"/>
            <a:endCxn id="114758" idx="2"/>
          </p:cNvCxnSpPr>
          <p:nvPr/>
        </p:nvCxnSpPr>
        <p:spPr bwMode="auto">
          <a:xfrm flipV="1">
            <a:off x="5696745" y="5307482"/>
            <a:ext cx="3175" cy="508651"/>
          </a:xfrm>
          <a:prstGeom prst="straightConnector1">
            <a:avLst/>
          </a:prstGeom>
          <a:noFill/>
          <a:ln w="25400">
            <a:solidFill>
              <a:srgbClr val="969696"/>
            </a:solidFill>
            <a:prstDash val="sysDot"/>
            <a:round/>
            <a:headEnd/>
            <a:tailEnd/>
          </a:ln>
        </p:spPr>
      </p:cxnSp>
      <p:sp>
        <p:nvSpPr>
          <p:cNvPr id="114762" name="Rectangle 93"/>
          <p:cNvSpPr>
            <a:spLocks noChangeArrowheads="1"/>
          </p:cNvSpPr>
          <p:nvPr/>
        </p:nvSpPr>
        <p:spPr bwMode="auto">
          <a:xfrm>
            <a:off x="7133546" y="5076358"/>
            <a:ext cx="298223"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PSA</a:t>
            </a:r>
          </a:p>
        </p:txBody>
      </p:sp>
      <p:sp>
        <p:nvSpPr>
          <p:cNvPr id="114763" name="Rectangle 94"/>
          <p:cNvSpPr>
            <a:spLocks noChangeArrowheads="1"/>
          </p:cNvSpPr>
          <p:nvPr/>
        </p:nvSpPr>
        <p:spPr bwMode="auto">
          <a:xfrm>
            <a:off x="7013335" y="5490695"/>
            <a:ext cx="535468"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Peugeot</a:t>
            </a:r>
          </a:p>
        </p:txBody>
      </p:sp>
      <p:cxnSp>
        <p:nvCxnSpPr>
          <p:cNvPr id="114764" name="AutoShape 95"/>
          <p:cNvCxnSpPr>
            <a:cxnSpLocks noChangeShapeType="1"/>
            <a:stCxn id="114763" idx="0"/>
            <a:endCxn id="114762" idx="2"/>
          </p:cNvCxnSpPr>
          <p:nvPr/>
        </p:nvCxnSpPr>
        <p:spPr bwMode="auto">
          <a:xfrm rot="5400000" flipH="1" flipV="1">
            <a:off x="7185494" y="5393531"/>
            <a:ext cx="192738" cy="1588"/>
          </a:xfrm>
          <a:prstGeom prst="bentConnector3">
            <a:avLst>
              <a:gd name="adj1" fmla="val 50000"/>
            </a:avLst>
          </a:prstGeom>
          <a:noFill/>
          <a:ln w="19050">
            <a:solidFill>
              <a:srgbClr val="808080"/>
            </a:solidFill>
            <a:miter lim="800000"/>
            <a:headEnd/>
            <a:tailEnd/>
          </a:ln>
        </p:spPr>
      </p:cxnSp>
      <p:sp>
        <p:nvSpPr>
          <p:cNvPr id="114765" name="Rectangle 97"/>
          <p:cNvSpPr>
            <a:spLocks noChangeArrowheads="1"/>
          </p:cNvSpPr>
          <p:nvPr/>
        </p:nvSpPr>
        <p:spPr bwMode="auto">
          <a:xfrm>
            <a:off x="7043769" y="4676308"/>
            <a:ext cx="479362"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Citroen</a:t>
            </a:r>
          </a:p>
        </p:txBody>
      </p:sp>
      <p:cxnSp>
        <p:nvCxnSpPr>
          <p:cNvPr id="114766" name="AutoShape 98"/>
          <p:cNvCxnSpPr>
            <a:cxnSpLocks noChangeShapeType="1"/>
            <a:stCxn id="114762" idx="0"/>
            <a:endCxn id="114765" idx="2"/>
          </p:cNvCxnSpPr>
          <p:nvPr/>
        </p:nvCxnSpPr>
        <p:spPr bwMode="auto">
          <a:xfrm flipV="1">
            <a:off x="7282658" y="4897907"/>
            <a:ext cx="793" cy="178451"/>
          </a:xfrm>
          <a:prstGeom prst="straightConnector1">
            <a:avLst/>
          </a:prstGeom>
          <a:noFill/>
          <a:ln w="19050">
            <a:solidFill>
              <a:srgbClr val="808080"/>
            </a:solidFill>
            <a:round/>
            <a:headEnd/>
            <a:tailEnd/>
          </a:ln>
        </p:spPr>
      </p:cxnSp>
      <p:cxnSp>
        <p:nvCxnSpPr>
          <p:cNvPr id="114767" name="AutoShape 99"/>
          <p:cNvCxnSpPr>
            <a:cxnSpLocks noChangeShapeType="1"/>
            <a:stCxn id="114758" idx="3"/>
            <a:endCxn id="114698" idx="1"/>
          </p:cNvCxnSpPr>
          <p:nvPr/>
        </p:nvCxnSpPr>
        <p:spPr bwMode="auto">
          <a:xfrm flipV="1">
            <a:off x="5950021" y="5195888"/>
            <a:ext cx="925443" cy="794"/>
          </a:xfrm>
          <a:prstGeom prst="bentConnector3">
            <a:avLst>
              <a:gd name="adj1" fmla="val 50000"/>
            </a:avLst>
          </a:prstGeom>
          <a:noFill/>
          <a:ln w="25400">
            <a:solidFill>
              <a:srgbClr val="808080"/>
            </a:solidFill>
            <a:prstDash val="sysDot"/>
            <a:miter lim="800000"/>
            <a:headEnd/>
            <a:tailEnd/>
          </a:ln>
        </p:spPr>
      </p:cxnSp>
      <p:cxnSp>
        <p:nvCxnSpPr>
          <p:cNvPr id="114768" name="AutoShape 100"/>
          <p:cNvCxnSpPr>
            <a:cxnSpLocks noChangeShapeType="1"/>
            <a:stCxn id="114697" idx="2"/>
            <a:endCxn id="114698" idx="0"/>
          </p:cNvCxnSpPr>
          <p:nvPr/>
        </p:nvCxnSpPr>
        <p:spPr bwMode="auto">
          <a:xfrm>
            <a:off x="7280275" y="4259263"/>
            <a:ext cx="0" cy="328612"/>
          </a:xfrm>
          <a:prstGeom prst="straightConnector1">
            <a:avLst/>
          </a:prstGeom>
          <a:noFill/>
          <a:ln w="25400">
            <a:solidFill>
              <a:srgbClr val="969696"/>
            </a:solidFill>
            <a:prstDash val="sysDot"/>
            <a:round/>
            <a:headEnd/>
            <a:tailEnd/>
          </a:ln>
        </p:spPr>
      </p:cxnSp>
      <p:sp>
        <p:nvSpPr>
          <p:cNvPr id="114769" name="Rectangle 101"/>
          <p:cNvSpPr>
            <a:spLocks noChangeArrowheads="1"/>
          </p:cNvSpPr>
          <p:nvPr/>
        </p:nvSpPr>
        <p:spPr bwMode="auto">
          <a:xfrm>
            <a:off x="8037514" y="3924301"/>
            <a:ext cx="860425" cy="898525"/>
          </a:xfrm>
          <a:prstGeom prst="rect">
            <a:avLst/>
          </a:prstGeom>
          <a:solidFill>
            <a:srgbClr val="EAEAEA"/>
          </a:solidFill>
          <a:ln w="25400">
            <a:solidFill>
              <a:srgbClr val="808080"/>
            </a:solidFill>
            <a:prstDash val="dash"/>
            <a:miter lim="800000"/>
            <a:headEnd/>
            <a:tailEnd/>
          </a:ln>
        </p:spPr>
        <p:txBody>
          <a:bodyPr wrap="none" anchor="ctr"/>
          <a:lstStyle/>
          <a:p>
            <a:endParaRPr lang="en-US"/>
          </a:p>
        </p:txBody>
      </p:sp>
      <p:sp>
        <p:nvSpPr>
          <p:cNvPr id="114770" name="Rectangle 102"/>
          <p:cNvSpPr>
            <a:spLocks noChangeArrowheads="1"/>
          </p:cNvSpPr>
          <p:nvPr/>
        </p:nvSpPr>
        <p:spPr bwMode="auto">
          <a:xfrm>
            <a:off x="8292157" y="4034958"/>
            <a:ext cx="352725"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BMW</a:t>
            </a:r>
          </a:p>
        </p:txBody>
      </p:sp>
      <p:sp>
        <p:nvSpPr>
          <p:cNvPr id="114771" name="Rectangle 103"/>
          <p:cNvSpPr>
            <a:spLocks noChangeArrowheads="1"/>
          </p:cNvSpPr>
          <p:nvPr/>
        </p:nvSpPr>
        <p:spPr bwMode="auto">
          <a:xfrm>
            <a:off x="8088568" y="4504858"/>
            <a:ext cx="761491" cy="221599"/>
          </a:xfrm>
          <a:prstGeom prst="rect">
            <a:avLst/>
          </a:prstGeom>
          <a:solidFill>
            <a:srgbClr val="FFFF99"/>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Rolls Royce</a:t>
            </a:r>
          </a:p>
        </p:txBody>
      </p:sp>
      <p:cxnSp>
        <p:nvCxnSpPr>
          <p:cNvPr id="114772" name="AutoShape 104"/>
          <p:cNvCxnSpPr>
            <a:cxnSpLocks noChangeShapeType="1"/>
            <a:stCxn id="114771" idx="0"/>
            <a:endCxn id="114770" idx="2"/>
          </p:cNvCxnSpPr>
          <p:nvPr/>
        </p:nvCxnSpPr>
        <p:spPr bwMode="auto">
          <a:xfrm flipH="1" flipV="1">
            <a:off x="8468519" y="4256557"/>
            <a:ext cx="794" cy="248301"/>
          </a:xfrm>
          <a:prstGeom prst="straightConnector1">
            <a:avLst/>
          </a:prstGeom>
          <a:noFill/>
          <a:ln w="19050">
            <a:solidFill>
              <a:srgbClr val="808080"/>
            </a:solidFill>
            <a:round/>
            <a:headEnd/>
            <a:tailEnd/>
          </a:ln>
        </p:spPr>
      </p:cxnSp>
      <p:cxnSp>
        <p:nvCxnSpPr>
          <p:cNvPr id="114773" name="AutoShape 105"/>
          <p:cNvCxnSpPr>
            <a:cxnSpLocks noChangeShapeType="1"/>
            <a:stCxn id="114769" idx="1"/>
            <a:endCxn id="114698" idx="3"/>
          </p:cNvCxnSpPr>
          <p:nvPr/>
        </p:nvCxnSpPr>
        <p:spPr bwMode="auto">
          <a:xfrm rot="10800000" flipV="1">
            <a:off x="7696201" y="4373564"/>
            <a:ext cx="328613" cy="822325"/>
          </a:xfrm>
          <a:prstGeom prst="bentConnector3">
            <a:avLst>
              <a:gd name="adj1" fmla="val 50241"/>
            </a:avLst>
          </a:prstGeom>
          <a:noFill/>
          <a:ln w="25400">
            <a:solidFill>
              <a:srgbClr val="808080"/>
            </a:solidFill>
            <a:prstDash val="sysDot"/>
            <a:miter lim="800000"/>
            <a:headEnd/>
            <a:tailEnd/>
          </a:ln>
        </p:spPr>
      </p:cxnSp>
      <p:cxnSp>
        <p:nvCxnSpPr>
          <p:cNvPr id="114774" name="AutoShape 106"/>
          <p:cNvCxnSpPr>
            <a:cxnSpLocks noChangeShapeType="1"/>
            <a:stCxn id="114710" idx="2"/>
            <a:endCxn id="114693" idx="0"/>
          </p:cNvCxnSpPr>
          <p:nvPr/>
        </p:nvCxnSpPr>
        <p:spPr bwMode="auto">
          <a:xfrm rot="16200000" flipH="1">
            <a:off x="5250494" y="1532569"/>
            <a:ext cx="278932" cy="634206"/>
          </a:xfrm>
          <a:prstGeom prst="bentConnector3">
            <a:avLst>
              <a:gd name="adj1" fmla="val 50000"/>
            </a:avLst>
          </a:prstGeom>
          <a:noFill/>
          <a:ln w="38100">
            <a:solidFill>
              <a:srgbClr val="808080"/>
            </a:solidFill>
            <a:miter lim="800000"/>
            <a:headEnd/>
            <a:tailEnd/>
          </a:ln>
        </p:spPr>
      </p:cxnSp>
      <p:cxnSp>
        <p:nvCxnSpPr>
          <p:cNvPr id="114775" name="AutoShape 107"/>
          <p:cNvCxnSpPr>
            <a:cxnSpLocks noChangeShapeType="1"/>
            <a:stCxn id="114711" idx="2"/>
            <a:endCxn id="114693" idx="0"/>
          </p:cNvCxnSpPr>
          <p:nvPr/>
        </p:nvCxnSpPr>
        <p:spPr bwMode="auto">
          <a:xfrm rot="5400000">
            <a:off x="5902559" y="1514710"/>
            <a:ext cx="278932" cy="669924"/>
          </a:xfrm>
          <a:prstGeom prst="bentConnector3">
            <a:avLst>
              <a:gd name="adj1" fmla="val 50000"/>
            </a:avLst>
          </a:prstGeom>
          <a:noFill/>
          <a:ln w="38100">
            <a:solidFill>
              <a:srgbClr val="808080"/>
            </a:solidFill>
            <a:miter lim="800000"/>
            <a:headEnd/>
            <a:tailEnd/>
          </a:ln>
        </p:spPr>
      </p:cxnSp>
      <p:cxnSp>
        <p:nvCxnSpPr>
          <p:cNvPr id="114776" name="AutoShape 108"/>
          <p:cNvCxnSpPr>
            <a:cxnSpLocks noChangeShapeType="1"/>
            <a:stCxn id="114696" idx="0"/>
            <a:endCxn id="114693" idx="2"/>
          </p:cNvCxnSpPr>
          <p:nvPr/>
        </p:nvCxnSpPr>
        <p:spPr bwMode="auto">
          <a:xfrm rot="-5400000">
            <a:off x="5611813" y="3232150"/>
            <a:ext cx="190500" cy="0"/>
          </a:xfrm>
          <a:prstGeom prst="straightConnector1">
            <a:avLst/>
          </a:prstGeom>
          <a:noFill/>
          <a:ln w="38100">
            <a:solidFill>
              <a:srgbClr val="808080"/>
            </a:solidFill>
            <a:round/>
            <a:headEnd/>
            <a:tailEnd/>
          </a:ln>
        </p:spPr>
      </p:cxnSp>
      <p:sp>
        <p:nvSpPr>
          <p:cNvPr id="114777" name="Rectangle 110"/>
          <p:cNvSpPr>
            <a:spLocks noChangeArrowheads="1"/>
          </p:cNvSpPr>
          <p:nvPr/>
        </p:nvSpPr>
        <p:spPr bwMode="auto">
          <a:xfrm>
            <a:off x="8120798" y="5819308"/>
            <a:ext cx="662104"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Mitsubishi</a:t>
            </a:r>
          </a:p>
        </p:txBody>
      </p:sp>
      <p:sp>
        <p:nvSpPr>
          <p:cNvPr id="114778" name="Rectangle 111"/>
          <p:cNvSpPr>
            <a:spLocks noChangeArrowheads="1"/>
          </p:cNvSpPr>
          <p:nvPr/>
        </p:nvSpPr>
        <p:spPr bwMode="auto">
          <a:xfrm>
            <a:off x="8236223" y="5228758"/>
            <a:ext cx="429669" cy="221599"/>
          </a:xfrm>
          <a:prstGeom prst="rect">
            <a:avLst/>
          </a:prstGeom>
          <a:solidFill>
            <a:srgbClr val="FFCC00"/>
          </a:solidFill>
          <a:ln w="19050">
            <a:solidFill>
              <a:srgbClr val="808080"/>
            </a:solidFill>
            <a:miter lim="800000"/>
            <a:headEnd/>
            <a:tailEnd/>
          </a:ln>
        </p:spPr>
        <p:txBody>
          <a:bodyPr wrap="none" lIns="18288" tIns="18288" rIns="18288" bIns="18288" anchor="ctr">
            <a:spAutoFit/>
          </a:bodyPr>
          <a:lstStyle/>
          <a:p>
            <a:pPr algn="ctr"/>
            <a:r>
              <a:rPr lang="en-US" sz="1200" b="1">
                <a:latin typeface="Arial Narrow" pitchFamily="34" charset="0"/>
              </a:rPr>
              <a:t>Honda</a:t>
            </a:r>
          </a:p>
        </p:txBody>
      </p:sp>
      <p:cxnSp>
        <p:nvCxnSpPr>
          <p:cNvPr id="114779" name="AutoShape 112"/>
          <p:cNvCxnSpPr>
            <a:cxnSpLocks noChangeShapeType="1"/>
            <a:stCxn id="114760" idx="3"/>
            <a:endCxn id="114777" idx="1"/>
          </p:cNvCxnSpPr>
          <p:nvPr/>
        </p:nvCxnSpPr>
        <p:spPr bwMode="auto">
          <a:xfrm>
            <a:off x="5964478" y="5926933"/>
            <a:ext cx="2156320" cy="3175"/>
          </a:xfrm>
          <a:prstGeom prst="bentConnector3">
            <a:avLst>
              <a:gd name="adj1" fmla="val 50000"/>
            </a:avLst>
          </a:prstGeom>
          <a:noFill/>
          <a:ln w="25400">
            <a:solidFill>
              <a:srgbClr val="808080"/>
            </a:solidFill>
            <a:prstDash val="sysDot"/>
            <a:miter lim="800000"/>
            <a:headEnd/>
            <a:tailEnd/>
          </a:ln>
        </p:spPr>
      </p:cxnSp>
      <p:cxnSp>
        <p:nvCxnSpPr>
          <p:cNvPr id="114780" name="AutoShape 113"/>
          <p:cNvCxnSpPr>
            <a:cxnSpLocks noChangeShapeType="1"/>
            <a:stCxn id="114778" idx="2"/>
            <a:endCxn id="114777" idx="0"/>
          </p:cNvCxnSpPr>
          <p:nvPr/>
        </p:nvCxnSpPr>
        <p:spPr bwMode="auto">
          <a:xfrm>
            <a:off x="8451058" y="5450357"/>
            <a:ext cx="793" cy="368951"/>
          </a:xfrm>
          <a:prstGeom prst="straightConnector1">
            <a:avLst/>
          </a:prstGeom>
          <a:noFill/>
          <a:ln w="25400">
            <a:solidFill>
              <a:srgbClr val="808080"/>
            </a:solidFill>
            <a:prstDash val="sysDot"/>
            <a:round/>
            <a:headEnd/>
            <a:tailEnd/>
          </a:ln>
        </p:spPr>
      </p:cxnSp>
      <p:cxnSp>
        <p:nvCxnSpPr>
          <p:cNvPr id="114781" name="AutoShape 114"/>
          <p:cNvCxnSpPr>
            <a:cxnSpLocks noChangeShapeType="1"/>
            <a:stCxn id="114695" idx="3"/>
            <a:endCxn id="114777" idx="3"/>
          </p:cNvCxnSpPr>
          <p:nvPr/>
        </p:nvCxnSpPr>
        <p:spPr bwMode="auto">
          <a:xfrm flipH="1">
            <a:off x="8782903" y="2561433"/>
            <a:ext cx="169011" cy="3368675"/>
          </a:xfrm>
          <a:prstGeom prst="bentConnector3">
            <a:avLst>
              <a:gd name="adj1" fmla="val -135257"/>
            </a:avLst>
          </a:prstGeom>
          <a:noFill/>
          <a:ln w="38100">
            <a:solidFill>
              <a:srgbClr val="808080"/>
            </a:solidFill>
            <a:miter lim="800000"/>
            <a:headEnd/>
            <a:tailEnd/>
          </a:ln>
        </p:spPr>
      </p:cxnSp>
      <p:cxnSp>
        <p:nvCxnSpPr>
          <p:cNvPr id="114782" name="AutoShape 116"/>
          <p:cNvCxnSpPr>
            <a:cxnSpLocks noChangeShapeType="1"/>
            <a:stCxn id="114758" idx="0"/>
            <a:endCxn id="114697" idx="2"/>
          </p:cNvCxnSpPr>
          <p:nvPr/>
        </p:nvCxnSpPr>
        <p:spPr bwMode="auto">
          <a:xfrm flipV="1">
            <a:off x="5699920" y="4246564"/>
            <a:ext cx="1579563" cy="839319"/>
          </a:xfrm>
          <a:prstGeom prst="straightConnector1">
            <a:avLst/>
          </a:prstGeom>
          <a:noFill/>
          <a:ln w="19050">
            <a:solidFill>
              <a:srgbClr val="808080"/>
            </a:solidFill>
            <a:prstDash val="sysDot"/>
            <a:round/>
            <a:headEnd/>
            <a:tailEnd/>
          </a:ln>
        </p:spPr>
      </p:cxnSp>
      <p:cxnSp>
        <p:nvCxnSpPr>
          <p:cNvPr id="114783" name="AutoShape 117"/>
          <p:cNvCxnSpPr>
            <a:cxnSpLocks noChangeShapeType="1"/>
            <a:stCxn id="114696" idx="2"/>
            <a:endCxn id="114698" idx="1"/>
          </p:cNvCxnSpPr>
          <p:nvPr/>
        </p:nvCxnSpPr>
        <p:spPr bwMode="auto">
          <a:xfrm>
            <a:off x="5707063" y="4487864"/>
            <a:ext cx="1155700" cy="708025"/>
          </a:xfrm>
          <a:prstGeom prst="straightConnector1">
            <a:avLst/>
          </a:prstGeom>
          <a:noFill/>
          <a:ln w="19050">
            <a:solidFill>
              <a:srgbClr val="808080"/>
            </a:solidFill>
            <a:prstDash val="sysDot"/>
            <a:round/>
            <a:headEnd/>
            <a:tailEnd/>
          </a:ln>
        </p:spPr>
      </p:cxnSp>
      <p:cxnSp>
        <p:nvCxnSpPr>
          <p:cNvPr id="114784" name="AutoShape 118"/>
          <p:cNvCxnSpPr>
            <a:cxnSpLocks noChangeShapeType="1"/>
            <a:stCxn id="114693" idx="3"/>
            <a:endCxn id="114697" idx="0"/>
          </p:cNvCxnSpPr>
          <p:nvPr/>
        </p:nvCxnSpPr>
        <p:spPr bwMode="auto">
          <a:xfrm>
            <a:off x="6451601" y="2557464"/>
            <a:ext cx="828675" cy="777875"/>
          </a:xfrm>
          <a:prstGeom prst="straightConnector1">
            <a:avLst/>
          </a:prstGeom>
          <a:noFill/>
          <a:ln w="19050">
            <a:solidFill>
              <a:srgbClr val="808080"/>
            </a:solidFill>
            <a:prstDash val="sysDot"/>
            <a:round/>
            <a:headEnd/>
            <a:tailEnd/>
          </a:ln>
        </p:spPr>
      </p:cxnSp>
      <p:sp>
        <p:nvSpPr>
          <p:cNvPr id="114785" name="Rectangle 119"/>
          <p:cNvSpPr>
            <a:spLocks noChangeArrowheads="1"/>
          </p:cNvSpPr>
          <p:nvPr/>
        </p:nvSpPr>
        <p:spPr bwMode="auto">
          <a:xfrm>
            <a:off x="2632075" y="5414964"/>
            <a:ext cx="2279650" cy="828675"/>
          </a:xfrm>
          <a:prstGeom prst="rect">
            <a:avLst/>
          </a:prstGeom>
          <a:noFill/>
          <a:ln w="12700">
            <a:solidFill>
              <a:srgbClr val="808080"/>
            </a:solidFill>
            <a:miter lim="800000"/>
            <a:headEnd/>
            <a:tailEnd/>
          </a:ln>
        </p:spPr>
        <p:txBody>
          <a:bodyPr wrap="none" anchor="ctr"/>
          <a:lstStyle/>
          <a:p>
            <a:endParaRPr lang="en-US"/>
          </a:p>
        </p:txBody>
      </p:sp>
      <p:sp>
        <p:nvSpPr>
          <p:cNvPr id="114786" name="Line 120"/>
          <p:cNvSpPr>
            <a:spLocks noChangeShapeType="1"/>
          </p:cNvSpPr>
          <p:nvPr/>
        </p:nvSpPr>
        <p:spPr bwMode="auto">
          <a:xfrm>
            <a:off x="2778125" y="5715000"/>
            <a:ext cx="247650" cy="0"/>
          </a:xfrm>
          <a:prstGeom prst="line">
            <a:avLst/>
          </a:prstGeom>
          <a:noFill/>
          <a:ln w="25400">
            <a:solidFill>
              <a:srgbClr val="808080"/>
            </a:solidFill>
            <a:prstDash val="sysDot"/>
            <a:round/>
            <a:headEnd/>
            <a:tailEnd/>
          </a:ln>
        </p:spPr>
        <p:txBody>
          <a:bodyPr/>
          <a:lstStyle/>
          <a:p>
            <a:endParaRPr lang="en-US"/>
          </a:p>
        </p:txBody>
      </p:sp>
      <p:sp>
        <p:nvSpPr>
          <p:cNvPr id="114787" name="Text Box 121"/>
          <p:cNvSpPr txBox="1">
            <a:spLocks noChangeArrowheads="1"/>
          </p:cNvSpPr>
          <p:nvPr/>
        </p:nvSpPr>
        <p:spPr bwMode="auto">
          <a:xfrm>
            <a:off x="3044826" y="5389564"/>
            <a:ext cx="1813317" cy="830997"/>
          </a:xfrm>
          <a:prstGeom prst="rect">
            <a:avLst/>
          </a:prstGeom>
          <a:noFill/>
          <a:ln w="9525">
            <a:noFill/>
            <a:miter lim="800000"/>
            <a:headEnd/>
            <a:tailEnd/>
          </a:ln>
        </p:spPr>
        <p:txBody>
          <a:bodyPr wrap="none">
            <a:spAutoFit/>
          </a:bodyPr>
          <a:lstStyle/>
          <a:p>
            <a:r>
              <a:rPr lang="en-US" sz="1200">
                <a:latin typeface="Arial Narrow" pitchFamily="34" charset="0"/>
              </a:rPr>
              <a:t>Equity ownership</a:t>
            </a:r>
          </a:p>
          <a:p>
            <a:r>
              <a:rPr lang="en-US" sz="1200">
                <a:latin typeface="Arial Narrow" pitchFamily="34" charset="0"/>
              </a:rPr>
              <a:t>Joint venture</a:t>
            </a:r>
          </a:p>
          <a:p>
            <a:r>
              <a:rPr lang="en-US" sz="1200">
                <a:latin typeface="Arial Narrow" pitchFamily="34" charset="0"/>
              </a:rPr>
              <a:t>Equity relationship</a:t>
            </a:r>
          </a:p>
          <a:p>
            <a:r>
              <a:rPr lang="en-US" sz="1200">
                <a:latin typeface="Arial Narrow" pitchFamily="34" charset="0"/>
              </a:rPr>
              <a:t>Functionally integrated group</a:t>
            </a:r>
          </a:p>
        </p:txBody>
      </p:sp>
      <p:sp>
        <p:nvSpPr>
          <p:cNvPr id="114788" name="Line 122"/>
          <p:cNvSpPr>
            <a:spLocks noChangeShapeType="1"/>
          </p:cNvSpPr>
          <p:nvPr/>
        </p:nvSpPr>
        <p:spPr bwMode="auto">
          <a:xfrm>
            <a:off x="2776538" y="5907088"/>
            <a:ext cx="247650" cy="0"/>
          </a:xfrm>
          <a:prstGeom prst="line">
            <a:avLst/>
          </a:prstGeom>
          <a:noFill/>
          <a:ln w="38100">
            <a:solidFill>
              <a:srgbClr val="808080"/>
            </a:solidFill>
            <a:round/>
            <a:headEnd/>
            <a:tailEnd/>
          </a:ln>
        </p:spPr>
        <p:txBody>
          <a:bodyPr/>
          <a:lstStyle/>
          <a:p>
            <a:endParaRPr lang="en-US"/>
          </a:p>
        </p:txBody>
      </p:sp>
      <p:sp>
        <p:nvSpPr>
          <p:cNvPr id="114789" name="Line 123"/>
          <p:cNvSpPr>
            <a:spLocks noChangeShapeType="1"/>
          </p:cNvSpPr>
          <p:nvPr/>
        </p:nvSpPr>
        <p:spPr bwMode="auto">
          <a:xfrm>
            <a:off x="2778125" y="5532438"/>
            <a:ext cx="247650" cy="0"/>
          </a:xfrm>
          <a:prstGeom prst="line">
            <a:avLst/>
          </a:prstGeom>
          <a:noFill/>
          <a:ln w="25400">
            <a:solidFill>
              <a:srgbClr val="808080"/>
            </a:solidFill>
            <a:round/>
            <a:headEnd/>
            <a:tailEnd/>
          </a:ln>
        </p:spPr>
        <p:txBody>
          <a:bodyPr/>
          <a:lstStyle/>
          <a:p>
            <a:endParaRPr lang="en-US"/>
          </a:p>
        </p:txBody>
      </p:sp>
      <p:sp>
        <p:nvSpPr>
          <p:cNvPr id="114790" name="Rectangle 124"/>
          <p:cNvSpPr>
            <a:spLocks noChangeArrowheads="1"/>
          </p:cNvSpPr>
          <p:nvPr/>
        </p:nvSpPr>
        <p:spPr bwMode="auto">
          <a:xfrm>
            <a:off x="2803526" y="5992814"/>
            <a:ext cx="193675" cy="200025"/>
          </a:xfrm>
          <a:prstGeom prst="rect">
            <a:avLst/>
          </a:prstGeom>
          <a:solidFill>
            <a:srgbClr val="EAEAEA"/>
          </a:solidFill>
          <a:ln w="19050">
            <a:solidFill>
              <a:srgbClr val="808080"/>
            </a:solidFill>
            <a:prstDash val="dash"/>
            <a:miter lim="800000"/>
            <a:headEnd/>
            <a:tailEnd/>
          </a:ln>
        </p:spPr>
        <p:txBody>
          <a:bodyPr wrap="none" anchor="ctr"/>
          <a:lstStyle/>
          <a:p>
            <a:endParaRPr lang="en-US"/>
          </a:p>
        </p:txBody>
      </p:sp>
    </p:spTree>
    <p:extLst>
      <p:ext uri="{BB962C8B-B14F-4D97-AF65-F5344CB8AC3E}">
        <p14:creationId xmlns:p14="http://schemas.microsoft.com/office/powerpoint/2010/main" val="321606707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4"/>
          <p:cNvSpPr>
            <a:spLocks noGrp="1" noChangeArrowheads="1"/>
          </p:cNvSpPr>
          <p:nvPr>
            <p:ph type="title"/>
          </p:nvPr>
        </p:nvSpPr>
        <p:spPr/>
        <p:txBody>
          <a:bodyPr/>
          <a:lstStyle/>
          <a:p>
            <a:pPr eaLnBrk="1" hangingPunct="1"/>
            <a:r>
              <a:rPr lang="en-US"/>
              <a:t>The Automobile Supply Chain</a:t>
            </a:r>
          </a:p>
        </p:txBody>
      </p:sp>
      <p:sp>
        <p:nvSpPr>
          <p:cNvPr id="3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5716" name="Rectangle 5"/>
          <p:cNvSpPr>
            <a:spLocks noChangeArrowheads="1"/>
          </p:cNvSpPr>
          <p:nvPr/>
        </p:nvSpPr>
        <p:spPr bwMode="auto">
          <a:xfrm>
            <a:off x="2306638" y="1801814"/>
            <a:ext cx="1312862" cy="329247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5717" name="Text Box 6"/>
          <p:cNvSpPr txBox="1">
            <a:spLocks noChangeArrowheads="1"/>
          </p:cNvSpPr>
          <p:nvPr/>
        </p:nvSpPr>
        <p:spPr bwMode="auto">
          <a:xfrm>
            <a:off x="2441576" y="1860551"/>
            <a:ext cx="995785" cy="584775"/>
          </a:xfrm>
          <a:prstGeom prst="rect">
            <a:avLst/>
          </a:prstGeom>
          <a:noFill/>
          <a:ln w="9525">
            <a:noFill/>
            <a:miter lim="800000"/>
            <a:headEnd/>
            <a:tailEnd/>
          </a:ln>
        </p:spPr>
        <p:txBody>
          <a:bodyPr wrap="none">
            <a:spAutoFit/>
          </a:bodyPr>
          <a:lstStyle/>
          <a:p>
            <a:r>
              <a:rPr lang="en-US" sz="1600" b="1">
                <a:latin typeface="Arial Narrow" panose="020B0606020202030204" pitchFamily="34" charset="0"/>
              </a:rPr>
              <a:t>Supplying</a:t>
            </a:r>
          </a:p>
          <a:p>
            <a:r>
              <a:rPr lang="en-US" sz="1600" b="1">
                <a:latin typeface="Arial Narrow" panose="020B0606020202030204" pitchFamily="34" charset="0"/>
              </a:rPr>
              <a:t>industries</a:t>
            </a:r>
          </a:p>
        </p:txBody>
      </p:sp>
      <p:sp>
        <p:nvSpPr>
          <p:cNvPr id="115718" name="Rectangle 7"/>
          <p:cNvSpPr>
            <a:spLocks noChangeArrowheads="1"/>
          </p:cNvSpPr>
          <p:nvPr/>
        </p:nvSpPr>
        <p:spPr bwMode="auto">
          <a:xfrm>
            <a:off x="2459038" y="2528889"/>
            <a:ext cx="989012" cy="376237"/>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Steel and other metals</a:t>
            </a:r>
          </a:p>
        </p:txBody>
      </p:sp>
      <p:sp>
        <p:nvSpPr>
          <p:cNvPr id="115719" name="Rectangle 8"/>
          <p:cNvSpPr>
            <a:spLocks noChangeArrowheads="1"/>
          </p:cNvSpPr>
          <p:nvPr/>
        </p:nvSpPr>
        <p:spPr bwMode="auto">
          <a:xfrm>
            <a:off x="2459038" y="2946400"/>
            <a:ext cx="989012" cy="376238"/>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Rubber</a:t>
            </a:r>
          </a:p>
        </p:txBody>
      </p:sp>
      <p:sp>
        <p:nvSpPr>
          <p:cNvPr id="115720" name="Rectangle 9"/>
          <p:cNvSpPr>
            <a:spLocks noChangeArrowheads="1"/>
          </p:cNvSpPr>
          <p:nvPr/>
        </p:nvSpPr>
        <p:spPr bwMode="auto">
          <a:xfrm>
            <a:off x="2459038" y="3363914"/>
            <a:ext cx="989012" cy="376237"/>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Electronics</a:t>
            </a:r>
          </a:p>
        </p:txBody>
      </p:sp>
      <p:sp>
        <p:nvSpPr>
          <p:cNvPr id="115721" name="Rectangle 10"/>
          <p:cNvSpPr>
            <a:spLocks noChangeArrowheads="1"/>
          </p:cNvSpPr>
          <p:nvPr/>
        </p:nvSpPr>
        <p:spPr bwMode="auto">
          <a:xfrm>
            <a:off x="2459038" y="3783014"/>
            <a:ext cx="989012" cy="376237"/>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Plastic</a:t>
            </a:r>
          </a:p>
        </p:txBody>
      </p:sp>
      <p:sp>
        <p:nvSpPr>
          <p:cNvPr id="115722" name="Rectangle 11"/>
          <p:cNvSpPr>
            <a:spLocks noChangeArrowheads="1"/>
          </p:cNvSpPr>
          <p:nvPr/>
        </p:nvSpPr>
        <p:spPr bwMode="auto">
          <a:xfrm>
            <a:off x="2459038" y="4200525"/>
            <a:ext cx="989012" cy="376238"/>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Glass</a:t>
            </a:r>
          </a:p>
        </p:txBody>
      </p:sp>
      <p:sp>
        <p:nvSpPr>
          <p:cNvPr id="115723" name="Rectangle 12"/>
          <p:cNvSpPr>
            <a:spLocks noChangeArrowheads="1"/>
          </p:cNvSpPr>
          <p:nvPr/>
        </p:nvSpPr>
        <p:spPr bwMode="auto">
          <a:xfrm>
            <a:off x="2459038" y="4619625"/>
            <a:ext cx="989012" cy="376238"/>
          </a:xfrm>
          <a:prstGeom prst="rect">
            <a:avLst/>
          </a:prstGeom>
          <a:solidFill>
            <a:schemeClr val="accent4">
              <a:lumMod val="75000"/>
            </a:schemeClr>
          </a:solidFill>
          <a:ln w="12700">
            <a:noFill/>
            <a:miter lim="800000"/>
            <a:headEnd/>
            <a:tailEnd/>
          </a:ln>
        </p:spPr>
        <p:txBody>
          <a:bodyPr anchor="ctr"/>
          <a:lstStyle/>
          <a:p>
            <a:pPr algn="ctr"/>
            <a:r>
              <a:rPr lang="en-US" sz="1200" b="1">
                <a:latin typeface="Arial Narrow" panose="020B0606020202030204" pitchFamily="34" charset="0"/>
              </a:rPr>
              <a:t>Textiles</a:t>
            </a:r>
          </a:p>
        </p:txBody>
      </p:sp>
      <p:sp>
        <p:nvSpPr>
          <p:cNvPr id="115724" name="Rectangle 13"/>
          <p:cNvSpPr>
            <a:spLocks noChangeArrowheads="1"/>
          </p:cNvSpPr>
          <p:nvPr/>
        </p:nvSpPr>
        <p:spPr bwMode="auto">
          <a:xfrm>
            <a:off x="3943351" y="1819276"/>
            <a:ext cx="3421063" cy="968375"/>
          </a:xfrm>
          <a:prstGeom prst="rect">
            <a:avLst/>
          </a:prstGeom>
          <a:solidFill>
            <a:schemeClr val="bg2">
              <a:lumMod val="90000"/>
            </a:schemeClr>
          </a:solidFill>
          <a:ln w="2540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5725" name="Rectangle 14"/>
          <p:cNvSpPr>
            <a:spLocks noChangeArrowheads="1"/>
          </p:cNvSpPr>
          <p:nvPr/>
        </p:nvSpPr>
        <p:spPr bwMode="auto">
          <a:xfrm>
            <a:off x="3944938" y="2963864"/>
            <a:ext cx="3421062" cy="968375"/>
          </a:xfrm>
          <a:prstGeom prst="rect">
            <a:avLst/>
          </a:prstGeom>
          <a:solidFill>
            <a:schemeClr val="bg2">
              <a:lumMod val="90000"/>
            </a:schemeClr>
          </a:solidFill>
          <a:ln w="2540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5726" name="Rectangle 15"/>
          <p:cNvSpPr>
            <a:spLocks noChangeArrowheads="1"/>
          </p:cNvSpPr>
          <p:nvPr/>
        </p:nvSpPr>
        <p:spPr bwMode="auto">
          <a:xfrm>
            <a:off x="3935413" y="4141789"/>
            <a:ext cx="3421062" cy="968375"/>
          </a:xfrm>
          <a:prstGeom prst="rect">
            <a:avLst/>
          </a:prstGeom>
          <a:solidFill>
            <a:schemeClr val="bg2">
              <a:lumMod val="90000"/>
            </a:schemeClr>
          </a:solidFill>
          <a:ln w="2540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15727" name="Text Box 16"/>
          <p:cNvSpPr txBox="1">
            <a:spLocks noChangeArrowheads="1"/>
          </p:cNvSpPr>
          <p:nvPr/>
        </p:nvSpPr>
        <p:spPr bwMode="auto">
          <a:xfrm>
            <a:off x="5321301" y="1863726"/>
            <a:ext cx="559449"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rPr>
              <a:t>Bodies</a:t>
            </a:r>
          </a:p>
        </p:txBody>
      </p:sp>
      <p:sp>
        <p:nvSpPr>
          <p:cNvPr id="115728" name="Text Box 17"/>
          <p:cNvSpPr txBox="1">
            <a:spLocks noChangeArrowheads="1"/>
          </p:cNvSpPr>
          <p:nvPr/>
        </p:nvSpPr>
        <p:spPr bwMode="auto">
          <a:xfrm>
            <a:off x="5162550" y="3005139"/>
            <a:ext cx="1025922"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rPr>
              <a:t>Components</a:t>
            </a:r>
          </a:p>
        </p:txBody>
      </p:sp>
      <p:sp>
        <p:nvSpPr>
          <p:cNvPr id="115729" name="Text Box 18"/>
          <p:cNvSpPr txBox="1">
            <a:spLocks noChangeArrowheads="1"/>
          </p:cNvSpPr>
          <p:nvPr/>
        </p:nvSpPr>
        <p:spPr bwMode="auto">
          <a:xfrm>
            <a:off x="4587876" y="4170364"/>
            <a:ext cx="2180084"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rPr>
              <a:t>Engines and transmissions</a:t>
            </a:r>
          </a:p>
        </p:txBody>
      </p:sp>
      <p:sp>
        <p:nvSpPr>
          <p:cNvPr id="115730" name="Rectangle 19"/>
          <p:cNvSpPr>
            <a:spLocks noChangeArrowheads="1"/>
          </p:cNvSpPr>
          <p:nvPr/>
        </p:nvSpPr>
        <p:spPr bwMode="auto">
          <a:xfrm>
            <a:off x="7656514" y="3179763"/>
            <a:ext cx="1095375" cy="527050"/>
          </a:xfrm>
          <a:prstGeom prst="rect">
            <a:avLst/>
          </a:prstGeom>
          <a:solidFill>
            <a:schemeClr val="accent3">
              <a:lumMod val="75000"/>
            </a:schemeClr>
          </a:solidFill>
          <a:ln w="25400">
            <a:solidFill>
              <a:schemeClr val="accent3">
                <a:lumMod val="50000"/>
              </a:schemeClr>
            </a:solidFill>
            <a:miter lim="800000"/>
            <a:headEnd/>
            <a:tailEnd/>
          </a:ln>
        </p:spPr>
        <p:txBody>
          <a:bodyPr anchor="ctr"/>
          <a:lstStyle/>
          <a:p>
            <a:pPr algn="ctr"/>
            <a:r>
              <a:rPr lang="en-US" sz="1600" b="1">
                <a:latin typeface="Arial Narrow" panose="020B0606020202030204" pitchFamily="34" charset="0"/>
              </a:rPr>
              <a:t>Final Assembly</a:t>
            </a:r>
          </a:p>
        </p:txBody>
      </p:sp>
      <p:sp>
        <p:nvSpPr>
          <p:cNvPr id="115731" name="Rectangle 20"/>
          <p:cNvSpPr>
            <a:spLocks noChangeArrowheads="1"/>
          </p:cNvSpPr>
          <p:nvPr/>
        </p:nvSpPr>
        <p:spPr bwMode="auto">
          <a:xfrm>
            <a:off x="4021138" y="2147888"/>
            <a:ext cx="1223962" cy="569912"/>
          </a:xfrm>
          <a:prstGeom prst="rect">
            <a:avLst/>
          </a:prstGeom>
          <a:solidFill>
            <a:srgbClr val="EAEAEA"/>
          </a:solidFill>
          <a:ln w="19050">
            <a:solidFill>
              <a:srgbClr val="808080"/>
            </a:solidFill>
            <a:miter lim="800000"/>
            <a:headEnd/>
            <a:tailEnd/>
          </a:ln>
        </p:spPr>
        <p:txBody>
          <a:bodyPr anchor="ctr"/>
          <a:lstStyle/>
          <a:p>
            <a:pPr algn="ctr"/>
            <a:r>
              <a:rPr lang="en-US" sz="1200" b="1">
                <a:latin typeface="Arial Narrow" panose="020B0606020202030204" pitchFamily="34" charset="0"/>
              </a:rPr>
              <a:t>Manufacture and stamping of body panels</a:t>
            </a:r>
          </a:p>
        </p:txBody>
      </p:sp>
      <p:sp>
        <p:nvSpPr>
          <p:cNvPr id="115732" name="Rectangle 21"/>
          <p:cNvSpPr>
            <a:spLocks noChangeArrowheads="1"/>
          </p:cNvSpPr>
          <p:nvPr/>
        </p:nvSpPr>
        <p:spPr bwMode="auto">
          <a:xfrm>
            <a:off x="5970588" y="2149476"/>
            <a:ext cx="1223962" cy="569913"/>
          </a:xfrm>
          <a:prstGeom prst="rect">
            <a:avLst/>
          </a:prstGeom>
          <a:solidFill>
            <a:srgbClr val="EAEAEA"/>
          </a:solidFill>
          <a:ln w="19050">
            <a:solidFill>
              <a:srgbClr val="808080"/>
            </a:solidFill>
            <a:miter lim="800000"/>
            <a:headEnd/>
            <a:tailEnd/>
          </a:ln>
        </p:spPr>
        <p:txBody>
          <a:bodyPr anchor="ctr"/>
          <a:lstStyle/>
          <a:p>
            <a:pPr algn="ctr"/>
            <a:r>
              <a:rPr lang="en-US" sz="1200" b="1">
                <a:latin typeface="Arial Narrow" panose="020B0606020202030204" pitchFamily="34" charset="0"/>
              </a:rPr>
              <a:t>Body assembling and painting</a:t>
            </a:r>
          </a:p>
        </p:txBody>
      </p:sp>
      <p:cxnSp>
        <p:nvCxnSpPr>
          <p:cNvPr id="115733" name="AutoShape 22"/>
          <p:cNvCxnSpPr>
            <a:cxnSpLocks noChangeShapeType="1"/>
            <a:stCxn id="115731" idx="3"/>
            <a:endCxn id="115732" idx="1"/>
          </p:cNvCxnSpPr>
          <p:nvPr/>
        </p:nvCxnSpPr>
        <p:spPr bwMode="auto">
          <a:xfrm>
            <a:off x="5254625" y="2433639"/>
            <a:ext cx="706438" cy="1587"/>
          </a:xfrm>
          <a:prstGeom prst="straightConnector1">
            <a:avLst/>
          </a:prstGeom>
          <a:noFill/>
          <a:ln w="31750">
            <a:solidFill>
              <a:schemeClr val="tx1"/>
            </a:solidFill>
            <a:round/>
            <a:headEnd/>
            <a:tailEnd type="triangle" w="med" len="med"/>
          </a:ln>
        </p:spPr>
      </p:cxnSp>
      <p:sp>
        <p:nvSpPr>
          <p:cNvPr id="115734" name="Rectangle 23"/>
          <p:cNvSpPr>
            <a:spLocks noChangeArrowheads="1"/>
          </p:cNvSpPr>
          <p:nvPr/>
        </p:nvSpPr>
        <p:spPr bwMode="auto">
          <a:xfrm>
            <a:off x="4056064" y="3302001"/>
            <a:ext cx="3063875" cy="569913"/>
          </a:xfrm>
          <a:prstGeom prst="rect">
            <a:avLst/>
          </a:prstGeom>
          <a:solidFill>
            <a:srgbClr val="EAEAEA"/>
          </a:solidFill>
          <a:ln w="19050">
            <a:solidFill>
              <a:srgbClr val="808080"/>
            </a:solidFill>
            <a:miter lim="800000"/>
            <a:headEnd/>
            <a:tailEnd/>
          </a:ln>
        </p:spPr>
        <p:txBody>
          <a:bodyPr anchor="ctr"/>
          <a:lstStyle/>
          <a:p>
            <a:pPr algn="ctr"/>
            <a:r>
              <a:rPr lang="en-US" sz="1200" b="1">
                <a:latin typeface="Arial Narrow" panose="020B0606020202030204" pitchFamily="34" charset="0"/>
              </a:rPr>
              <a:t>Manufacture of mechanical and electrical components (wheels, tires, seats, breaking systems, windshields, exhausts, etc.)</a:t>
            </a:r>
          </a:p>
        </p:txBody>
      </p:sp>
      <p:sp>
        <p:nvSpPr>
          <p:cNvPr id="115735" name="Rectangle 24"/>
          <p:cNvSpPr>
            <a:spLocks noChangeArrowheads="1"/>
          </p:cNvSpPr>
          <p:nvPr/>
        </p:nvSpPr>
        <p:spPr bwMode="auto">
          <a:xfrm>
            <a:off x="4000500" y="4473576"/>
            <a:ext cx="1677988" cy="569913"/>
          </a:xfrm>
          <a:prstGeom prst="rect">
            <a:avLst/>
          </a:prstGeom>
          <a:solidFill>
            <a:srgbClr val="EAEAEA"/>
          </a:solidFill>
          <a:ln w="19050">
            <a:solidFill>
              <a:srgbClr val="808080"/>
            </a:solidFill>
            <a:miter lim="800000"/>
            <a:headEnd/>
            <a:tailEnd/>
          </a:ln>
        </p:spPr>
        <p:txBody>
          <a:bodyPr anchor="ctr"/>
          <a:lstStyle/>
          <a:p>
            <a:pPr algn="ctr"/>
            <a:r>
              <a:rPr lang="en-US" sz="1200" b="1">
                <a:latin typeface="Arial Narrow" panose="020B0606020202030204" pitchFamily="34" charset="0"/>
              </a:rPr>
              <a:t>Forging and casting of engine and transmission components</a:t>
            </a:r>
          </a:p>
        </p:txBody>
      </p:sp>
      <p:sp>
        <p:nvSpPr>
          <p:cNvPr id="115736" name="Rectangle 25"/>
          <p:cNvSpPr>
            <a:spLocks noChangeArrowheads="1"/>
          </p:cNvSpPr>
          <p:nvPr/>
        </p:nvSpPr>
        <p:spPr bwMode="auto">
          <a:xfrm>
            <a:off x="5846763" y="4475163"/>
            <a:ext cx="1439862" cy="569912"/>
          </a:xfrm>
          <a:prstGeom prst="rect">
            <a:avLst/>
          </a:prstGeom>
          <a:solidFill>
            <a:srgbClr val="EAEAEA"/>
          </a:solidFill>
          <a:ln w="19050">
            <a:solidFill>
              <a:srgbClr val="808080"/>
            </a:solidFill>
            <a:miter lim="800000"/>
            <a:headEnd/>
            <a:tailEnd/>
          </a:ln>
        </p:spPr>
        <p:txBody>
          <a:bodyPr anchor="ctr"/>
          <a:lstStyle/>
          <a:p>
            <a:pPr algn="ctr"/>
            <a:r>
              <a:rPr lang="en-US" sz="1200" b="1">
                <a:latin typeface="Arial Narrow" panose="020B0606020202030204" pitchFamily="34" charset="0"/>
              </a:rPr>
              <a:t>Machining and assembly of engines and transmissions</a:t>
            </a:r>
          </a:p>
        </p:txBody>
      </p:sp>
      <p:sp>
        <p:nvSpPr>
          <p:cNvPr id="115737" name="Rectangle 26"/>
          <p:cNvSpPr>
            <a:spLocks noChangeArrowheads="1"/>
          </p:cNvSpPr>
          <p:nvPr/>
        </p:nvSpPr>
        <p:spPr bwMode="auto">
          <a:xfrm>
            <a:off x="9013826" y="3179763"/>
            <a:ext cx="1095375" cy="527050"/>
          </a:xfrm>
          <a:prstGeom prst="rect">
            <a:avLst/>
          </a:prstGeom>
          <a:solidFill>
            <a:schemeClr val="accent3">
              <a:lumMod val="75000"/>
            </a:schemeClr>
          </a:solidFill>
          <a:ln w="25400">
            <a:solidFill>
              <a:schemeClr val="accent3">
                <a:lumMod val="50000"/>
              </a:schemeClr>
            </a:solidFill>
            <a:miter lim="800000"/>
            <a:headEnd/>
            <a:tailEnd/>
          </a:ln>
        </p:spPr>
        <p:txBody>
          <a:bodyPr anchor="ctr"/>
          <a:lstStyle/>
          <a:p>
            <a:pPr algn="ctr"/>
            <a:r>
              <a:rPr lang="en-US" sz="1600" b="1">
                <a:latin typeface="Arial Narrow" panose="020B0606020202030204" pitchFamily="34" charset="0"/>
              </a:rPr>
              <a:t>Consumer market</a:t>
            </a:r>
          </a:p>
        </p:txBody>
      </p:sp>
      <p:cxnSp>
        <p:nvCxnSpPr>
          <p:cNvPr id="115738" name="AutoShape 27"/>
          <p:cNvCxnSpPr>
            <a:cxnSpLocks noChangeShapeType="1"/>
            <a:stCxn id="115716" idx="3"/>
            <a:endCxn id="115724" idx="1"/>
          </p:cNvCxnSpPr>
          <p:nvPr/>
        </p:nvCxnSpPr>
        <p:spPr bwMode="auto">
          <a:xfrm flipV="1">
            <a:off x="3632200" y="2303464"/>
            <a:ext cx="298450" cy="1144587"/>
          </a:xfrm>
          <a:prstGeom prst="bentConnector3">
            <a:avLst>
              <a:gd name="adj1" fmla="val 49468"/>
            </a:avLst>
          </a:prstGeom>
          <a:noFill/>
          <a:ln w="25400">
            <a:solidFill>
              <a:schemeClr val="tx1"/>
            </a:solidFill>
            <a:miter lim="800000"/>
            <a:headEnd/>
            <a:tailEnd type="triangle" w="med" len="med"/>
          </a:ln>
        </p:spPr>
      </p:cxnSp>
      <p:cxnSp>
        <p:nvCxnSpPr>
          <p:cNvPr id="115739" name="AutoShape 28"/>
          <p:cNvCxnSpPr>
            <a:cxnSpLocks noChangeShapeType="1"/>
            <a:stCxn id="115716" idx="3"/>
            <a:endCxn id="115725" idx="1"/>
          </p:cNvCxnSpPr>
          <p:nvPr/>
        </p:nvCxnSpPr>
        <p:spPr bwMode="auto">
          <a:xfrm>
            <a:off x="3619500" y="3448051"/>
            <a:ext cx="325438" cy="1588"/>
          </a:xfrm>
          <a:prstGeom prst="straightConnector1">
            <a:avLst/>
          </a:prstGeom>
          <a:noFill/>
          <a:ln w="25400">
            <a:solidFill>
              <a:schemeClr val="tx1"/>
            </a:solidFill>
            <a:round/>
            <a:headEnd/>
            <a:tailEnd type="triangle" w="med" len="med"/>
          </a:ln>
        </p:spPr>
      </p:cxnSp>
      <p:cxnSp>
        <p:nvCxnSpPr>
          <p:cNvPr id="115740" name="AutoShape 29"/>
          <p:cNvCxnSpPr>
            <a:cxnSpLocks noChangeShapeType="1"/>
            <a:stCxn id="115716" idx="3"/>
            <a:endCxn id="115726" idx="1"/>
          </p:cNvCxnSpPr>
          <p:nvPr/>
        </p:nvCxnSpPr>
        <p:spPr bwMode="auto">
          <a:xfrm>
            <a:off x="3632201" y="3448051"/>
            <a:ext cx="290513" cy="1177925"/>
          </a:xfrm>
          <a:prstGeom prst="bentConnector3">
            <a:avLst>
              <a:gd name="adj1" fmla="val 49727"/>
            </a:avLst>
          </a:prstGeom>
          <a:noFill/>
          <a:ln w="25400">
            <a:solidFill>
              <a:schemeClr val="tx1"/>
            </a:solidFill>
            <a:miter lim="800000"/>
            <a:headEnd/>
            <a:tailEnd type="triangle" w="med" len="med"/>
          </a:ln>
        </p:spPr>
      </p:cxnSp>
      <p:cxnSp>
        <p:nvCxnSpPr>
          <p:cNvPr id="115741" name="AutoShape 30"/>
          <p:cNvCxnSpPr>
            <a:cxnSpLocks noChangeShapeType="1"/>
            <a:stCxn id="115725" idx="3"/>
            <a:endCxn id="115730" idx="1"/>
          </p:cNvCxnSpPr>
          <p:nvPr/>
        </p:nvCxnSpPr>
        <p:spPr bwMode="auto">
          <a:xfrm flipV="1">
            <a:off x="7366001" y="3443289"/>
            <a:ext cx="290513" cy="4763"/>
          </a:xfrm>
          <a:prstGeom prst="bentConnector3">
            <a:avLst>
              <a:gd name="adj1" fmla="val 50000"/>
            </a:avLst>
          </a:prstGeom>
          <a:noFill/>
          <a:ln w="25400">
            <a:solidFill>
              <a:schemeClr val="tx1"/>
            </a:solidFill>
            <a:miter lim="800000"/>
            <a:headEnd/>
            <a:tailEnd type="triangle" w="med" len="med"/>
          </a:ln>
        </p:spPr>
      </p:cxnSp>
      <p:cxnSp>
        <p:nvCxnSpPr>
          <p:cNvPr id="115742" name="AutoShape 31"/>
          <p:cNvCxnSpPr>
            <a:cxnSpLocks noChangeShapeType="1"/>
            <a:stCxn id="115724" idx="3"/>
            <a:endCxn id="115730" idx="1"/>
          </p:cNvCxnSpPr>
          <p:nvPr/>
        </p:nvCxnSpPr>
        <p:spPr bwMode="auto">
          <a:xfrm>
            <a:off x="7377113" y="2303464"/>
            <a:ext cx="266700" cy="1139825"/>
          </a:xfrm>
          <a:prstGeom prst="bentConnector3">
            <a:avLst>
              <a:gd name="adj1" fmla="val 49403"/>
            </a:avLst>
          </a:prstGeom>
          <a:noFill/>
          <a:ln w="25400">
            <a:solidFill>
              <a:schemeClr val="tx1"/>
            </a:solidFill>
            <a:miter lim="800000"/>
            <a:headEnd/>
            <a:tailEnd type="triangle" w="med" len="med"/>
          </a:ln>
        </p:spPr>
      </p:cxnSp>
      <p:cxnSp>
        <p:nvCxnSpPr>
          <p:cNvPr id="115743" name="AutoShape 32"/>
          <p:cNvCxnSpPr>
            <a:cxnSpLocks noChangeShapeType="1"/>
            <a:stCxn id="115726" idx="3"/>
            <a:endCxn id="115730" idx="1"/>
          </p:cNvCxnSpPr>
          <p:nvPr/>
        </p:nvCxnSpPr>
        <p:spPr bwMode="auto">
          <a:xfrm flipV="1">
            <a:off x="7369175" y="3443289"/>
            <a:ext cx="274638" cy="1182687"/>
          </a:xfrm>
          <a:prstGeom prst="bentConnector3">
            <a:avLst>
              <a:gd name="adj1" fmla="val 49713"/>
            </a:avLst>
          </a:prstGeom>
          <a:noFill/>
          <a:ln w="25400">
            <a:solidFill>
              <a:schemeClr val="tx1"/>
            </a:solidFill>
            <a:miter lim="800000"/>
            <a:headEnd/>
            <a:tailEnd type="triangle" w="med" len="med"/>
          </a:ln>
        </p:spPr>
      </p:cxnSp>
      <p:cxnSp>
        <p:nvCxnSpPr>
          <p:cNvPr id="115744" name="AutoShape 33"/>
          <p:cNvCxnSpPr>
            <a:cxnSpLocks noChangeShapeType="1"/>
            <a:stCxn id="115730" idx="3"/>
            <a:endCxn id="115737" idx="1"/>
          </p:cNvCxnSpPr>
          <p:nvPr/>
        </p:nvCxnSpPr>
        <p:spPr bwMode="auto">
          <a:xfrm>
            <a:off x="8764589" y="3443288"/>
            <a:ext cx="236537" cy="0"/>
          </a:xfrm>
          <a:prstGeom prst="straightConnector1">
            <a:avLst/>
          </a:prstGeom>
          <a:noFill/>
          <a:ln w="25400">
            <a:solidFill>
              <a:schemeClr val="tx1"/>
            </a:solidFill>
            <a:round/>
            <a:headEnd/>
            <a:tailEnd type="triangle" w="med" len="med"/>
          </a:ln>
        </p:spPr>
      </p:cxnSp>
      <p:cxnSp>
        <p:nvCxnSpPr>
          <p:cNvPr id="115745" name="AutoShape 34"/>
          <p:cNvCxnSpPr>
            <a:cxnSpLocks noChangeShapeType="1"/>
            <a:stCxn id="115735" idx="3"/>
            <a:endCxn id="115736" idx="1"/>
          </p:cNvCxnSpPr>
          <p:nvPr/>
        </p:nvCxnSpPr>
        <p:spPr bwMode="auto">
          <a:xfrm>
            <a:off x="5688014" y="4759325"/>
            <a:ext cx="149225" cy="1588"/>
          </a:xfrm>
          <a:prstGeom prst="bentConnector3">
            <a:avLst>
              <a:gd name="adj1" fmla="val 48935"/>
            </a:avLst>
          </a:prstGeom>
          <a:noFill/>
          <a:ln w="25400">
            <a:solidFill>
              <a:schemeClr val="tx1"/>
            </a:solidFill>
            <a:miter lim="800000"/>
            <a:headEnd/>
            <a:tailEnd type="triangle" w="med" len="med"/>
          </a:ln>
        </p:spPr>
      </p:cxnSp>
    </p:spTree>
    <p:extLst>
      <p:ext uri="{BB962C8B-B14F-4D97-AF65-F5344CB8AC3E}">
        <p14:creationId xmlns:p14="http://schemas.microsoft.com/office/powerpoint/2010/main" val="30564000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6"/>
          <p:cNvSpPr>
            <a:spLocks noGrp="1" noChangeArrowheads="1"/>
          </p:cNvSpPr>
          <p:nvPr>
            <p:ph type="title"/>
          </p:nvPr>
        </p:nvSpPr>
        <p:spPr/>
        <p:txBody>
          <a:bodyPr/>
          <a:lstStyle/>
          <a:p>
            <a:pPr eaLnBrk="1" hangingPunct="1"/>
            <a:r>
              <a:rPr lang="en-US"/>
              <a:t>Cereals Supply Chain</a:t>
            </a:r>
          </a:p>
        </p:txBody>
      </p:sp>
      <p:sp>
        <p:nvSpPr>
          <p:cNvPr id="3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6740" name="Rectangle 39"/>
          <p:cNvSpPr>
            <a:spLocks noChangeArrowheads="1"/>
          </p:cNvSpPr>
          <p:nvPr/>
        </p:nvSpPr>
        <p:spPr bwMode="auto">
          <a:xfrm>
            <a:off x="2093913" y="2360613"/>
            <a:ext cx="2324100" cy="2603500"/>
          </a:xfrm>
          <a:prstGeom prst="rect">
            <a:avLst/>
          </a:prstGeom>
          <a:solidFill>
            <a:srgbClr val="EAEAEA"/>
          </a:solidFill>
          <a:ln w="19050">
            <a:solidFill>
              <a:srgbClr val="808080"/>
            </a:solidFill>
            <a:prstDash val="dash"/>
            <a:miter lim="800000"/>
            <a:headEnd/>
            <a:tailEnd/>
          </a:ln>
        </p:spPr>
        <p:txBody>
          <a:bodyPr wrap="none" anchor="ctr"/>
          <a:lstStyle/>
          <a:p>
            <a:endParaRPr lang="en-US"/>
          </a:p>
        </p:txBody>
      </p:sp>
      <p:sp>
        <p:nvSpPr>
          <p:cNvPr id="116741" name="Rectangle 37"/>
          <p:cNvSpPr>
            <a:spLocks noChangeArrowheads="1"/>
          </p:cNvSpPr>
          <p:nvPr/>
        </p:nvSpPr>
        <p:spPr bwMode="auto">
          <a:xfrm>
            <a:off x="4567238" y="2370138"/>
            <a:ext cx="2679700" cy="2603500"/>
          </a:xfrm>
          <a:prstGeom prst="rect">
            <a:avLst/>
          </a:prstGeom>
          <a:solidFill>
            <a:srgbClr val="EAEAEA"/>
          </a:solidFill>
          <a:ln w="19050">
            <a:solidFill>
              <a:srgbClr val="808080"/>
            </a:solidFill>
            <a:prstDash val="dash"/>
            <a:miter lim="800000"/>
            <a:headEnd/>
            <a:tailEnd/>
          </a:ln>
        </p:spPr>
        <p:txBody>
          <a:bodyPr wrap="none" anchor="ctr"/>
          <a:lstStyle/>
          <a:p>
            <a:endParaRPr lang="en-US"/>
          </a:p>
        </p:txBody>
      </p:sp>
      <p:sp>
        <p:nvSpPr>
          <p:cNvPr id="116742" name="Rectangle 34"/>
          <p:cNvSpPr>
            <a:spLocks noChangeArrowheads="1"/>
          </p:cNvSpPr>
          <p:nvPr/>
        </p:nvSpPr>
        <p:spPr bwMode="auto">
          <a:xfrm>
            <a:off x="7385050" y="3055939"/>
            <a:ext cx="2787650" cy="1247775"/>
          </a:xfrm>
          <a:prstGeom prst="rect">
            <a:avLst/>
          </a:prstGeom>
          <a:solidFill>
            <a:srgbClr val="EAEAEA"/>
          </a:solidFill>
          <a:ln w="19050">
            <a:solidFill>
              <a:srgbClr val="808080"/>
            </a:solidFill>
            <a:prstDash val="dash"/>
            <a:miter lim="800000"/>
            <a:headEnd/>
            <a:tailEnd/>
          </a:ln>
        </p:spPr>
        <p:txBody>
          <a:bodyPr wrap="none" anchor="ctr"/>
          <a:lstStyle/>
          <a:p>
            <a:endParaRPr lang="en-US"/>
          </a:p>
        </p:txBody>
      </p:sp>
      <p:sp>
        <p:nvSpPr>
          <p:cNvPr id="116743" name="Rectangle 8"/>
          <p:cNvSpPr>
            <a:spLocks noChangeArrowheads="1"/>
          </p:cNvSpPr>
          <p:nvPr/>
        </p:nvSpPr>
        <p:spPr bwMode="auto">
          <a:xfrm>
            <a:off x="2214564" y="2493964"/>
            <a:ext cx="1023937" cy="452437"/>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400" b="1">
                <a:latin typeface="Arial Narrow" pitchFamily="34" charset="0"/>
              </a:rPr>
              <a:t>Farm</a:t>
            </a:r>
          </a:p>
        </p:txBody>
      </p:sp>
      <p:sp>
        <p:nvSpPr>
          <p:cNvPr id="116744" name="Rectangle 9"/>
          <p:cNvSpPr>
            <a:spLocks noChangeArrowheads="1"/>
          </p:cNvSpPr>
          <p:nvPr/>
        </p:nvSpPr>
        <p:spPr bwMode="auto">
          <a:xfrm>
            <a:off x="2195514" y="4402139"/>
            <a:ext cx="1023937" cy="452437"/>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Wood Pulp Mfg</a:t>
            </a:r>
          </a:p>
        </p:txBody>
      </p:sp>
      <p:sp>
        <p:nvSpPr>
          <p:cNvPr id="116745" name="Rectangle 11"/>
          <p:cNvSpPr>
            <a:spLocks noChangeArrowheads="1"/>
          </p:cNvSpPr>
          <p:nvPr/>
        </p:nvSpPr>
        <p:spPr bwMode="auto">
          <a:xfrm>
            <a:off x="4694239" y="2493964"/>
            <a:ext cx="1023937" cy="452437"/>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Processing Facility</a:t>
            </a:r>
          </a:p>
        </p:txBody>
      </p:sp>
      <p:sp>
        <p:nvSpPr>
          <p:cNvPr id="116746" name="Rectangle 12"/>
          <p:cNvSpPr>
            <a:spLocks noChangeArrowheads="1"/>
          </p:cNvSpPr>
          <p:nvPr/>
        </p:nvSpPr>
        <p:spPr bwMode="auto">
          <a:xfrm>
            <a:off x="5929314" y="3467100"/>
            <a:ext cx="1023937" cy="452438"/>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Packaging</a:t>
            </a:r>
          </a:p>
        </p:txBody>
      </p:sp>
      <p:sp>
        <p:nvSpPr>
          <p:cNvPr id="116747" name="Rectangle 13"/>
          <p:cNvSpPr>
            <a:spLocks noChangeArrowheads="1"/>
          </p:cNvSpPr>
          <p:nvPr/>
        </p:nvSpPr>
        <p:spPr bwMode="auto">
          <a:xfrm>
            <a:off x="4694239" y="4392614"/>
            <a:ext cx="1023937" cy="452437"/>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Label Mfg</a:t>
            </a:r>
          </a:p>
        </p:txBody>
      </p:sp>
      <p:sp>
        <p:nvSpPr>
          <p:cNvPr id="116748" name="Rectangle 14"/>
          <p:cNvSpPr>
            <a:spLocks noChangeArrowheads="1"/>
          </p:cNvSpPr>
          <p:nvPr/>
        </p:nvSpPr>
        <p:spPr bwMode="auto">
          <a:xfrm>
            <a:off x="3303589" y="3476625"/>
            <a:ext cx="1023937" cy="452438"/>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Converter</a:t>
            </a:r>
          </a:p>
        </p:txBody>
      </p:sp>
      <p:sp>
        <p:nvSpPr>
          <p:cNvPr id="116749" name="Rectangle 20"/>
          <p:cNvSpPr>
            <a:spLocks noChangeArrowheads="1"/>
          </p:cNvSpPr>
          <p:nvPr/>
        </p:nvSpPr>
        <p:spPr bwMode="auto">
          <a:xfrm>
            <a:off x="7593014" y="3467100"/>
            <a:ext cx="1023937" cy="452438"/>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Distributor</a:t>
            </a:r>
          </a:p>
        </p:txBody>
      </p:sp>
      <p:sp>
        <p:nvSpPr>
          <p:cNvPr id="116750" name="Rectangle 21"/>
          <p:cNvSpPr>
            <a:spLocks noChangeArrowheads="1"/>
          </p:cNvSpPr>
          <p:nvPr/>
        </p:nvSpPr>
        <p:spPr bwMode="auto">
          <a:xfrm>
            <a:off x="8996364" y="3465514"/>
            <a:ext cx="1023937" cy="452437"/>
          </a:xfrm>
          <a:prstGeom prst="rect">
            <a:avLst/>
          </a:prstGeom>
          <a:solidFill>
            <a:srgbClr val="99CCFF"/>
          </a:solidFill>
          <a:ln w="25400">
            <a:solidFill>
              <a:srgbClr val="808080"/>
            </a:solidFill>
            <a:miter lim="800000"/>
            <a:headEnd/>
            <a:tailEnd/>
          </a:ln>
          <a:effectLst>
            <a:outerShdw blurRad="50800" dist="38100" dir="2700000" algn="tl" rotWithShape="0">
              <a:prstClr val="black">
                <a:alpha val="40000"/>
              </a:prstClr>
            </a:outerShdw>
          </a:effectLst>
        </p:spPr>
        <p:txBody>
          <a:bodyPr anchor="ctr"/>
          <a:lstStyle/>
          <a:p>
            <a:pPr algn="ctr"/>
            <a:r>
              <a:rPr lang="en-US" sz="1400" b="1">
                <a:latin typeface="Arial Narrow" pitchFamily="34" charset="0"/>
              </a:rPr>
              <a:t>Store</a:t>
            </a:r>
          </a:p>
        </p:txBody>
      </p:sp>
      <p:cxnSp>
        <p:nvCxnSpPr>
          <p:cNvPr id="116751" name="AutoShape 22"/>
          <p:cNvCxnSpPr>
            <a:cxnSpLocks noChangeShapeType="1"/>
            <a:stCxn id="116744" idx="0"/>
            <a:endCxn id="116748" idx="1"/>
          </p:cNvCxnSpPr>
          <p:nvPr/>
        </p:nvCxnSpPr>
        <p:spPr bwMode="auto">
          <a:xfrm rot="-5400000">
            <a:off x="2656682" y="3755232"/>
            <a:ext cx="685800" cy="582613"/>
          </a:xfrm>
          <a:prstGeom prst="bentConnector2">
            <a:avLst/>
          </a:prstGeom>
          <a:noFill/>
          <a:ln w="25400">
            <a:solidFill>
              <a:srgbClr val="808080"/>
            </a:solidFill>
            <a:miter lim="800000"/>
            <a:headEnd/>
            <a:tailEnd type="triangle" w="med" len="med"/>
          </a:ln>
        </p:spPr>
      </p:cxnSp>
      <p:cxnSp>
        <p:nvCxnSpPr>
          <p:cNvPr id="116752" name="AutoShape 23"/>
          <p:cNvCxnSpPr>
            <a:cxnSpLocks noChangeShapeType="1"/>
            <a:stCxn id="116743" idx="3"/>
            <a:endCxn id="116745" idx="1"/>
          </p:cNvCxnSpPr>
          <p:nvPr/>
        </p:nvCxnSpPr>
        <p:spPr bwMode="auto">
          <a:xfrm>
            <a:off x="3251200" y="2720975"/>
            <a:ext cx="1430338" cy="0"/>
          </a:xfrm>
          <a:prstGeom prst="straightConnector1">
            <a:avLst/>
          </a:prstGeom>
          <a:noFill/>
          <a:ln w="25400">
            <a:solidFill>
              <a:srgbClr val="808080"/>
            </a:solidFill>
            <a:round/>
            <a:headEnd/>
            <a:tailEnd type="triangle" w="med" len="med"/>
          </a:ln>
        </p:spPr>
      </p:cxnSp>
      <p:cxnSp>
        <p:nvCxnSpPr>
          <p:cNvPr id="116753" name="AutoShape 24"/>
          <p:cNvCxnSpPr>
            <a:cxnSpLocks noChangeShapeType="1"/>
            <a:stCxn id="116744" idx="3"/>
            <a:endCxn id="116747" idx="1"/>
          </p:cNvCxnSpPr>
          <p:nvPr/>
        </p:nvCxnSpPr>
        <p:spPr bwMode="auto">
          <a:xfrm flipV="1">
            <a:off x="3232150" y="4619626"/>
            <a:ext cx="1449388" cy="9525"/>
          </a:xfrm>
          <a:prstGeom prst="straightConnector1">
            <a:avLst/>
          </a:prstGeom>
          <a:noFill/>
          <a:ln w="25400">
            <a:solidFill>
              <a:srgbClr val="808080"/>
            </a:solidFill>
            <a:round/>
            <a:headEnd/>
            <a:tailEnd type="triangle" w="med" len="med"/>
          </a:ln>
        </p:spPr>
      </p:cxnSp>
      <p:cxnSp>
        <p:nvCxnSpPr>
          <p:cNvPr id="116754" name="AutoShape 25"/>
          <p:cNvCxnSpPr>
            <a:cxnSpLocks noChangeShapeType="1"/>
            <a:stCxn id="116747" idx="3"/>
            <a:endCxn id="116746" idx="2"/>
          </p:cNvCxnSpPr>
          <p:nvPr/>
        </p:nvCxnSpPr>
        <p:spPr bwMode="auto">
          <a:xfrm flipV="1">
            <a:off x="5730875" y="3932239"/>
            <a:ext cx="711200" cy="687387"/>
          </a:xfrm>
          <a:prstGeom prst="bentConnector2">
            <a:avLst/>
          </a:prstGeom>
          <a:noFill/>
          <a:ln w="25400">
            <a:solidFill>
              <a:srgbClr val="808080"/>
            </a:solidFill>
            <a:miter lim="800000"/>
            <a:headEnd/>
            <a:tailEnd type="triangle" w="med" len="med"/>
          </a:ln>
        </p:spPr>
      </p:cxnSp>
      <p:cxnSp>
        <p:nvCxnSpPr>
          <p:cNvPr id="116755" name="AutoShape 26"/>
          <p:cNvCxnSpPr>
            <a:cxnSpLocks noChangeShapeType="1"/>
            <a:stCxn id="116748" idx="3"/>
            <a:endCxn id="116746" idx="1"/>
          </p:cNvCxnSpPr>
          <p:nvPr/>
        </p:nvCxnSpPr>
        <p:spPr bwMode="auto">
          <a:xfrm flipV="1">
            <a:off x="4340225" y="3694114"/>
            <a:ext cx="1576388" cy="9525"/>
          </a:xfrm>
          <a:prstGeom prst="straightConnector1">
            <a:avLst/>
          </a:prstGeom>
          <a:noFill/>
          <a:ln w="25400">
            <a:solidFill>
              <a:srgbClr val="808080"/>
            </a:solidFill>
            <a:round/>
            <a:headEnd/>
            <a:tailEnd type="triangle" w="med" len="med"/>
          </a:ln>
        </p:spPr>
      </p:cxnSp>
      <p:cxnSp>
        <p:nvCxnSpPr>
          <p:cNvPr id="116756" name="AutoShape 28"/>
          <p:cNvCxnSpPr>
            <a:cxnSpLocks noChangeShapeType="1"/>
            <a:stCxn id="116745" idx="3"/>
            <a:endCxn id="116746" idx="0"/>
          </p:cNvCxnSpPr>
          <p:nvPr/>
        </p:nvCxnSpPr>
        <p:spPr bwMode="auto">
          <a:xfrm>
            <a:off x="5730875" y="2720976"/>
            <a:ext cx="711200" cy="733425"/>
          </a:xfrm>
          <a:prstGeom prst="bentConnector2">
            <a:avLst/>
          </a:prstGeom>
          <a:noFill/>
          <a:ln w="25400">
            <a:solidFill>
              <a:srgbClr val="808080"/>
            </a:solidFill>
            <a:miter lim="800000"/>
            <a:headEnd/>
            <a:tailEnd type="triangle" w="med" len="med"/>
          </a:ln>
        </p:spPr>
      </p:cxnSp>
      <p:sp>
        <p:nvSpPr>
          <p:cNvPr id="116757" name="Rectangle 29"/>
          <p:cNvSpPr>
            <a:spLocks noChangeArrowheads="1"/>
          </p:cNvSpPr>
          <p:nvPr/>
        </p:nvSpPr>
        <p:spPr bwMode="auto">
          <a:xfrm>
            <a:off x="6858000" y="3219450"/>
            <a:ext cx="877888"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Packaged Cereal</a:t>
            </a:r>
          </a:p>
        </p:txBody>
      </p:sp>
      <p:sp>
        <p:nvSpPr>
          <p:cNvPr id="116758" name="Rectangle 30"/>
          <p:cNvSpPr>
            <a:spLocks noChangeArrowheads="1"/>
          </p:cNvSpPr>
          <p:nvPr/>
        </p:nvSpPr>
        <p:spPr bwMode="auto">
          <a:xfrm>
            <a:off x="8383589" y="3979863"/>
            <a:ext cx="877887"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Packaged Cereal</a:t>
            </a:r>
          </a:p>
        </p:txBody>
      </p:sp>
      <p:cxnSp>
        <p:nvCxnSpPr>
          <p:cNvPr id="116759" name="AutoShape 31"/>
          <p:cNvCxnSpPr>
            <a:cxnSpLocks noChangeShapeType="1"/>
            <a:stCxn id="116746" idx="3"/>
            <a:endCxn id="116749" idx="1"/>
          </p:cNvCxnSpPr>
          <p:nvPr/>
        </p:nvCxnSpPr>
        <p:spPr bwMode="auto">
          <a:xfrm>
            <a:off x="6965951" y="3694113"/>
            <a:ext cx="614363" cy="0"/>
          </a:xfrm>
          <a:prstGeom prst="straightConnector1">
            <a:avLst/>
          </a:prstGeom>
          <a:noFill/>
          <a:ln w="25400">
            <a:solidFill>
              <a:srgbClr val="808080"/>
            </a:solidFill>
            <a:round/>
            <a:headEnd/>
            <a:tailEnd type="triangle" w="med" len="med"/>
          </a:ln>
        </p:spPr>
      </p:cxnSp>
      <p:cxnSp>
        <p:nvCxnSpPr>
          <p:cNvPr id="116760" name="AutoShape 32"/>
          <p:cNvCxnSpPr>
            <a:cxnSpLocks noChangeShapeType="1"/>
            <a:stCxn id="116749" idx="3"/>
            <a:endCxn id="116750" idx="1"/>
          </p:cNvCxnSpPr>
          <p:nvPr/>
        </p:nvCxnSpPr>
        <p:spPr bwMode="auto">
          <a:xfrm flipV="1">
            <a:off x="8629651" y="3692525"/>
            <a:ext cx="354013" cy="1588"/>
          </a:xfrm>
          <a:prstGeom prst="straightConnector1">
            <a:avLst/>
          </a:prstGeom>
          <a:noFill/>
          <a:ln w="25400">
            <a:solidFill>
              <a:srgbClr val="808080"/>
            </a:solidFill>
            <a:round/>
            <a:headEnd/>
            <a:tailEnd type="triangle" w="med" len="med"/>
          </a:ln>
        </p:spPr>
      </p:cxnSp>
      <p:sp>
        <p:nvSpPr>
          <p:cNvPr id="116761" name="Rectangle 15"/>
          <p:cNvSpPr>
            <a:spLocks noChangeArrowheads="1"/>
          </p:cNvSpPr>
          <p:nvPr/>
        </p:nvSpPr>
        <p:spPr bwMode="auto">
          <a:xfrm>
            <a:off x="3460751" y="2628900"/>
            <a:ext cx="823913"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Grain</a:t>
            </a:r>
          </a:p>
        </p:txBody>
      </p:sp>
      <p:sp>
        <p:nvSpPr>
          <p:cNvPr id="116762" name="Rectangle 16"/>
          <p:cNvSpPr>
            <a:spLocks noChangeArrowheads="1"/>
          </p:cNvSpPr>
          <p:nvPr/>
        </p:nvSpPr>
        <p:spPr bwMode="auto">
          <a:xfrm>
            <a:off x="2292351" y="3943350"/>
            <a:ext cx="823913"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dirty="0">
                <a:latin typeface="Arial Narrow" pitchFamily="34" charset="0"/>
              </a:rPr>
              <a:t>Wood Pulp</a:t>
            </a:r>
          </a:p>
        </p:txBody>
      </p:sp>
      <p:sp>
        <p:nvSpPr>
          <p:cNvPr id="116763" name="Rectangle 17"/>
          <p:cNvSpPr>
            <a:spLocks noChangeArrowheads="1"/>
          </p:cNvSpPr>
          <p:nvPr/>
        </p:nvSpPr>
        <p:spPr bwMode="auto">
          <a:xfrm>
            <a:off x="4802188" y="3603625"/>
            <a:ext cx="823912"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Paperboard</a:t>
            </a:r>
          </a:p>
        </p:txBody>
      </p:sp>
      <p:sp>
        <p:nvSpPr>
          <p:cNvPr id="116764" name="Rectangle 18"/>
          <p:cNvSpPr>
            <a:spLocks noChangeArrowheads="1"/>
          </p:cNvSpPr>
          <p:nvPr/>
        </p:nvSpPr>
        <p:spPr bwMode="auto">
          <a:xfrm>
            <a:off x="6030913" y="4518025"/>
            <a:ext cx="823912"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Labels</a:t>
            </a:r>
          </a:p>
        </p:txBody>
      </p:sp>
      <p:sp>
        <p:nvSpPr>
          <p:cNvPr id="116765" name="Rectangle 19"/>
          <p:cNvSpPr>
            <a:spLocks noChangeArrowheads="1"/>
          </p:cNvSpPr>
          <p:nvPr/>
        </p:nvSpPr>
        <p:spPr bwMode="auto">
          <a:xfrm>
            <a:off x="3449638" y="4525963"/>
            <a:ext cx="823912"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Wood Pulp</a:t>
            </a:r>
          </a:p>
        </p:txBody>
      </p:sp>
      <p:sp>
        <p:nvSpPr>
          <p:cNvPr id="116766" name="Rectangle 27"/>
          <p:cNvSpPr>
            <a:spLocks noChangeArrowheads="1"/>
          </p:cNvSpPr>
          <p:nvPr/>
        </p:nvSpPr>
        <p:spPr bwMode="auto">
          <a:xfrm>
            <a:off x="6022976" y="2640013"/>
            <a:ext cx="823913" cy="190500"/>
          </a:xfrm>
          <a:prstGeom prst="rect">
            <a:avLst/>
          </a:prstGeom>
          <a:solidFill>
            <a:srgbClr val="FFFF99"/>
          </a:solidFill>
          <a:ln w="19050">
            <a:solidFill>
              <a:srgbClr val="808080"/>
            </a:solidFill>
            <a:miter lim="800000"/>
            <a:headEnd/>
            <a:tailEnd/>
          </a:ln>
          <a:effectLst>
            <a:outerShdw blurRad="50800" dist="38100" dir="2700000" algn="tl" rotWithShape="0">
              <a:prstClr val="black">
                <a:alpha val="40000"/>
              </a:prstClr>
            </a:outerShdw>
          </a:effectLst>
        </p:spPr>
        <p:txBody>
          <a:bodyPr wrap="none" anchor="ctr"/>
          <a:lstStyle/>
          <a:p>
            <a:pPr algn="ctr"/>
            <a:r>
              <a:rPr lang="en-US" sz="1000" b="1">
                <a:latin typeface="Arial Narrow" pitchFamily="34" charset="0"/>
              </a:rPr>
              <a:t>Cereal</a:t>
            </a:r>
          </a:p>
        </p:txBody>
      </p:sp>
      <p:sp>
        <p:nvSpPr>
          <p:cNvPr id="116767" name="Text Box 35"/>
          <p:cNvSpPr txBox="1">
            <a:spLocks noChangeArrowheads="1"/>
          </p:cNvSpPr>
          <p:nvPr/>
        </p:nvSpPr>
        <p:spPr bwMode="auto">
          <a:xfrm>
            <a:off x="7761289" y="2767014"/>
            <a:ext cx="2022475" cy="244475"/>
          </a:xfrm>
          <a:prstGeom prst="rect">
            <a:avLst/>
          </a:prstGeom>
          <a:noFill/>
          <a:ln w="9525">
            <a:noFill/>
            <a:miter lim="800000"/>
            <a:headEnd/>
            <a:tailEnd/>
          </a:ln>
        </p:spPr>
        <p:txBody>
          <a:bodyPr wrap="none" lIns="0" tIns="0" rIns="0" bIns="0">
            <a:spAutoFit/>
          </a:bodyPr>
          <a:lstStyle/>
          <a:p>
            <a:r>
              <a:rPr lang="en-US" sz="1600" b="1">
                <a:latin typeface="Arial Narrow" pitchFamily="34" charset="0"/>
              </a:rPr>
              <a:t>Distribution and Retailing</a:t>
            </a:r>
          </a:p>
        </p:txBody>
      </p:sp>
      <p:sp>
        <p:nvSpPr>
          <p:cNvPr id="116768" name="Text Box 38"/>
          <p:cNvSpPr txBox="1">
            <a:spLocks noChangeArrowheads="1"/>
          </p:cNvSpPr>
          <p:nvPr/>
        </p:nvSpPr>
        <p:spPr bwMode="auto">
          <a:xfrm>
            <a:off x="5307013" y="2066926"/>
            <a:ext cx="1155766" cy="246221"/>
          </a:xfrm>
          <a:prstGeom prst="rect">
            <a:avLst/>
          </a:prstGeom>
          <a:noFill/>
          <a:ln w="9525">
            <a:noFill/>
            <a:miter lim="800000"/>
            <a:headEnd/>
            <a:tailEnd/>
          </a:ln>
        </p:spPr>
        <p:txBody>
          <a:bodyPr wrap="none" lIns="0" tIns="0" rIns="0" bIns="0">
            <a:spAutoFit/>
          </a:bodyPr>
          <a:lstStyle/>
          <a:p>
            <a:r>
              <a:rPr lang="en-US" sz="1600" b="1">
                <a:latin typeface="Arial Narrow" pitchFamily="34" charset="0"/>
              </a:rPr>
              <a:t>Manufacturing</a:t>
            </a:r>
          </a:p>
        </p:txBody>
      </p:sp>
      <p:sp>
        <p:nvSpPr>
          <p:cNvPr id="116769" name="Text Box 40"/>
          <p:cNvSpPr txBox="1">
            <a:spLocks noChangeArrowheads="1"/>
          </p:cNvSpPr>
          <p:nvPr/>
        </p:nvSpPr>
        <p:spPr bwMode="auto">
          <a:xfrm>
            <a:off x="2898775" y="2070101"/>
            <a:ext cx="812800" cy="244475"/>
          </a:xfrm>
          <a:prstGeom prst="rect">
            <a:avLst/>
          </a:prstGeom>
          <a:noFill/>
          <a:ln w="9525">
            <a:noFill/>
            <a:miter lim="800000"/>
            <a:headEnd/>
            <a:tailEnd/>
          </a:ln>
        </p:spPr>
        <p:txBody>
          <a:bodyPr wrap="none" lIns="0" tIns="0" rIns="0" bIns="0">
            <a:spAutoFit/>
          </a:bodyPr>
          <a:lstStyle/>
          <a:p>
            <a:r>
              <a:rPr lang="en-US" sz="1600" b="1">
                <a:latin typeface="Arial Narrow" pitchFamily="34" charset="0"/>
              </a:rPr>
              <a:t>Extraction</a:t>
            </a:r>
          </a:p>
        </p:txBody>
      </p:sp>
    </p:spTree>
    <p:extLst>
      <p:ext uri="{BB962C8B-B14F-4D97-AF65-F5344CB8AC3E}">
        <p14:creationId xmlns:p14="http://schemas.microsoft.com/office/powerpoint/2010/main" val="25773929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1" name="Straight Connector 90"/>
          <p:cNvCxnSpPr/>
          <p:nvPr/>
        </p:nvCxnSpPr>
        <p:spPr bwMode="auto">
          <a:xfrm>
            <a:off x="1756030" y="2233534"/>
            <a:ext cx="0" cy="3840670"/>
          </a:xfrm>
          <a:prstGeom prst="line">
            <a:avLst/>
          </a:prstGeom>
          <a:solidFill>
            <a:schemeClr val="accent1"/>
          </a:solidFill>
          <a:ln w="25400" cap="flat" cmpd="sng" algn="ctr">
            <a:solidFill>
              <a:schemeClr val="bg1">
                <a:lumMod val="85000"/>
              </a:schemeClr>
            </a:solidFill>
            <a:prstDash val="dash"/>
            <a:round/>
            <a:headEnd type="none" w="med" len="med"/>
            <a:tailEnd type="none" w="med" len="med"/>
          </a:ln>
          <a:effectLst/>
        </p:spPr>
      </p:cxnSp>
      <p:sp>
        <p:nvSpPr>
          <p:cNvPr id="2" name="Title 1"/>
          <p:cNvSpPr>
            <a:spLocks noGrp="1"/>
          </p:cNvSpPr>
          <p:nvPr>
            <p:ph type="title"/>
          </p:nvPr>
        </p:nvSpPr>
        <p:spPr/>
        <p:txBody>
          <a:bodyPr/>
          <a:lstStyle/>
          <a:p>
            <a:r>
              <a:rPr lang="en-US" dirty="0"/>
              <a:t>The Scope of a Supply Chain, Logistics Chains and Transport Chains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ectangle 2"/>
          <p:cNvSpPr>
            <a:spLocks noChangeArrowheads="1"/>
          </p:cNvSpPr>
          <p:nvPr/>
        </p:nvSpPr>
        <p:spPr bwMode="auto">
          <a:xfrm>
            <a:off x="1524001" y="-184666"/>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6" name="Rounded Rectangle 5"/>
          <p:cNvSpPr/>
          <p:nvPr/>
        </p:nvSpPr>
        <p:spPr bwMode="auto">
          <a:xfrm>
            <a:off x="1741820" y="3879251"/>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Extração</a:t>
            </a:r>
            <a:endParaRPr lang="en-US" sz="1200" b="1" dirty="0">
              <a:solidFill>
                <a:schemeClr val="tx1"/>
              </a:solidFill>
              <a:latin typeface="Arial Narrow" pitchFamily="34" charset="0"/>
            </a:endParaRPr>
          </a:p>
        </p:txBody>
      </p:sp>
      <p:sp>
        <p:nvSpPr>
          <p:cNvPr id="7" name="Rounded Rectangle 6"/>
          <p:cNvSpPr/>
          <p:nvPr/>
        </p:nvSpPr>
        <p:spPr bwMode="auto">
          <a:xfrm>
            <a:off x="3070758" y="3889025"/>
            <a:ext cx="1034097"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Processamento</a:t>
            </a:r>
            <a:endParaRPr lang="en-US" sz="1200" b="1" dirty="0">
              <a:solidFill>
                <a:schemeClr val="tx1"/>
              </a:solidFill>
              <a:latin typeface="Arial Narrow" pitchFamily="34" charset="0"/>
            </a:endParaRPr>
          </a:p>
        </p:txBody>
      </p:sp>
      <p:sp>
        <p:nvSpPr>
          <p:cNvPr id="8" name="Rounded Rectangle 7"/>
          <p:cNvSpPr/>
          <p:nvPr/>
        </p:nvSpPr>
        <p:spPr bwMode="auto">
          <a:xfrm>
            <a:off x="4591036" y="3879251"/>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Fabricação</a:t>
            </a:r>
            <a:endParaRPr lang="en-US" sz="1200" b="1" dirty="0">
              <a:solidFill>
                <a:schemeClr val="tx1"/>
              </a:solidFill>
              <a:latin typeface="Arial Narrow" pitchFamily="34" charset="0"/>
            </a:endParaRPr>
          </a:p>
        </p:txBody>
      </p:sp>
      <p:sp>
        <p:nvSpPr>
          <p:cNvPr id="9" name="Rounded Rectangle 8"/>
          <p:cNvSpPr/>
          <p:nvPr/>
        </p:nvSpPr>
        <p:spPr bwMode="auto">
          <a:xfrm>
            <a:off x="6015644" y="3879251"/>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Montagem</a:t>
            </a:r>
            <a:endParaRPr lang="en-US" sz="1200" b="1" dirty="0">
              <a:solidFill>
                <a:schemeClr val="tx1"/>
              </a:solidFill>
              <a:latin typeface="Arial Narrow" pitchFamily="34" charset="0"/>
            </a:endParaRPr>
          </a:p>
        </p:txBody>
      </p:sp>
      <p:sp>
        <p:nvSpPr>
          <p:cNvPr id="10" name="Rounded Rectangle 9"/>
          <p:cNvSpPr/>
          <p:nvPr/>
        </p:nvSpPr>
        <p:spPr bwMode="auto">
          <a:xfrm>
            <a:off x="7440252" y="3879251"/>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Distribuição</a:t>
            </a:r>
            <a:endParaRPr lang="en-US" sz="1200" b="1" dirty="0">
              <a:solidFill>
                <a:schemeClr val="tx1"/>
              </a:solidFill>
              <a:latin typeface="Arial Narrow" pitchFamily="34" charset="0"/>
            </a:endParaRPr>
          </a:p>
        </p:txBody>
      </p:sp>
      <p:sp>
        <p:nvSpPr>
          <p:cNvPr id="11" name="Rounded Rectangle 10"/>
          <p:cNvSpPr/>
          <p:nvPr/>
        </p:nvSpPr>
        <p:spPr bwMode="auto">
          <a:xfrm>
            <a:off x="8864860" y="3879251"/>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Varejo</a:t>
            </a:r>
            <a:endParaRPr lang="en-US" sz="1200" b="1" dirty="0">
              <a:solidFill>
                <a:schemeClr val="tx1"/>
              </a:solidFill>
              <a:latin typeface="Arial Narrow" pitchFamily="34" charset="0"/>
            </a:endParaRPr>
          </a:p>
        </p:txBody>
      </p:sp>
      <p:cxnSp>
        <p:nvCxnSpPr>
          <p:cNvPr id="13" name="Straight Arrow Connector 12"/>
          <p:cNvCxnSpPr>
            <a:cxnSpLocks/>
            <a:stCxn id="6" idx="3"/>
            <a:endCxn id="7" idx="1"/>
          </p:cNvCxnSpPr>
          <p:nvPr/>
        </p:nvCxnSpPr>
        <p:spPr bwMode="auto">
          <a:xfrm>
            <a:off x="2564780" y="4107851"/>
            <a:ext cx="505978" cy="9774"/>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4" name="Straight Arrow Connector 13"/>
          <p:cNvCxnSpPr>
            <a:cxnSpLocks/>
            <a:stCxn id="7" idx="3"/>
            <a:endCxn id="8" idx="1"/>
          </p:cNvCxnSpPr>
          <p:nvPr/>
        </p:nvCxnSpPr>
        <p:spPr bwMode="auto">
          <a:xfrm flipV="1">
            <a:off x="4104855" y="4107851"/>
            <a:ext cx="486181" cy="9774"/>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7" name="Straight Arrow Connector 16"/>
          <p:cNvCxnSpPr>
            <a:stCxn id="8" idx="3"/>
            <a:endCxn id="9" idx="1"/>
          </p:cNvCxnSpPr>
          <p:nvPr/>
        </p:nvCxnSpPr>
        <p:spPr bwMode="auto">
          <a:xfrm>
            <a:off x="5413996" y="4107851"/>
            <a:ext cx="601648"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20" name="Straight Arrow Connector 19"/>
          <p:cNvCxnSpPr>
            <a:stCxn id="9" idx="3"/>
            <a:endCxn id="10" idx="1"/>
          </p:cNvCxnSpPr>
          <p:nvPr/>
        </p:nvCxnSpPr>
        <p:spPr bwMode="auto">
          <a:xfrm>
            <a:off x="6838604" y="4107851"/>
            <a:ext cx="601648"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23" name="Straight Arrow Connector 22"/>
          <p:cNvCxnSpPr>
            <a:stCxn id="10" idx="3"/>
            <a:endCxn id="11" idx="1"/>
          </p:cNvCxnSpPr>
          <p:nvPr/>
        </p:nvCxnSpPr>
        <p:spPr bwMode="auto">
          <a:xfrm>
            <a:off x="8263212" y="4107851"/>
            <a:ext cx="601648"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sp>
        <p:nvSpPr>
          <p:cNvPr id="33" name="Left Brace 32"/>
          <p:cNvSpPr/>
          <p:nvPr/>
        </p:nvSpPr>
        <p:spPr bwMode="auto">
          <a:xfrm rot="5400000">
            <a:off x="5543608" y="-2136441"/>
            <a:ext cx="411480" cy="7986635"/>
          </a:xfrm>
          <a:prstGeom prst="leftBrace">
            <a:avLst>
              <a:gd name="adj1" fmla="val 21860"/>
              <a:gd name="adj2" fmla="val 50000"/>
            </a:avLst>
          </a:prstGeom>
          <a:noFill/>
          <a:ln w="317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4" name="Rounded Rectangle 33"/>
          <p:cNvSpPr/>
          <p:nvPr/>
        </p:nvSpPr>
        <p:spPr bwMode="auto">
          <a:xfrm>
            <a:off x="1741820" y="5272768"/>
            <a:ext cx="822960" cy="73152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Extração</a:t>
            </a:r>
            <a:endParaRPr lang="en-US" sz="1200" b="1" dirty="0">
              <a:solidFill>
                <a:schemeClr val="tx1"/>
              </a:solidFill>
              <a:latin typeface="Arial Narrow" pitchFamily="34" charset="0"/>
            </a:endParaRPr>
          </a:p>
        </p:txBody>
      </p:sp>
      <p:sp>
        <p:nvSpPr>
          <p:cNvPr id="35" name="Rounded Rectangle 34"/>
          <p:cNvSpPr/>
          <p:nvPr/>
        </p:nvSpPr>
        <p:spPr bwMode="auto">
          <a:xfrm>
            <a:off x="5729315" y="5317766"/>
            <a:ext cx="1189898" cy="73152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200" b="1" dirty="0" err="1">
                <a:solidFill>
                  <a:schemeClr val="tx1"/>
                </a:solidFill>
                <a:latin typeface="Arial Narrow" pitchFamily="34" charset="0"/>
              </a:rPr>
              <a:t>Processamento</a:t>
            </a:r>
            <a:endParaRPr lang="en-US" sz="1200" b="1" dirty="0">
              <a:solidFill>
                <a:schemeClr val="tx1"/>
              </a:solidFill>
              <a:latin typeface="Arial Narrow" pitchFamily="34" charset="0"/>
            </a:endParaRPr>
          </a:p>
        </p:txBody>
      </p:sp>
      <p:sp>
        <p:nvSpPr>
          <p:cNvPr id="36" name="TextBox 35"/>
          <p:cNvSpPr txBox="1"/>
          <p:nvPr/>
        </p:nvSpPr>
        <p:spPr>
          <a:xfrm>
            <a:off x="4962879" y="1249664"/>
            <a:ext cx="1526380" cy="400110"/>
          </a:xfrm>
          <a:prstGeom prst="rect">
            <a:avLst/>
          </a:prstGeom>
          <a:noFill/>
        </p:spPr>
        <p:txBody>
          <a:bodyPr wrap="none" rtlCol="0">
            <a:spAutoFit/>
          </a:bodyPr>
          <a:lstStyle/>
          <a:p>
            <a:r>
              <a:rPr lang="en-US" sz="2000" b="1" dirty="0">
                <a:effectLst>
                  <a:outerShdw blurRad="38100" dist="38100" dir="2700000" algn="tl">
                    <a:srgbClr val="000000">
                      <a:alpha val="43137"/>
                    </a:srgbClr>
                  </a:outerShdw>
                </a:effectLst>
                <a:latin typeface="Arial Narrow" pitchFamily="34" charset="0"/>
              </a:rPr>
              <a:t>Supply Chain</a:t>
            </a:r>
          </a:p>
        </p:txBody>
      </p:sp>
      <p:sp>
        <p:nvSpPr>
          <p:cNvPr id="37" name="Left Brace 36"/>
          <p:cNvSpPr/>
          <p:nvPr/>
        </p:nvSpPr>
        <p:spPr bwMode="auto">
          <a:xfrm rot="5400000">
            <a:off x="3861490" y="3489880"/>
            <a:ext cx="331970" cy="3162657"/>
          </a:xfrm>
          <a:prstGeom prst="leftBrace">
            <a:avLst>
              <a:gd name="adj1" fmla="val 21860"/>
              <a:gd name="adj2" fmla="val 8664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1" name="Left Brace 40"/>
          <p:cNvSpPr/>
          <p:nvPr/>
        </p:nvSpPr>
        <p:spPr bwMode="auto">
          <a:xfrm rot="5400000">
            <a:off x="2691995" y="3107644"/>
            <a:ext cx="274320" cy="118872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3" name="Left Brace 42"/>
          <p:cNvSpPr/>
          <p:nvPr/>
        </p:nvSpPr>
        <p:spPr bwMode="auto">
          <a:xfrm rot="16200000">
            <a:off x="2716513" y="4112801"/>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4" name="TextBox 43"/>
          <p:cNvSpPr txBox="1"/>
          <p:nvPr/>
        </p:nvSpPr>
        <p:spPr>
          <a:xfrm>
            <a:off x="2139804" y="4626762"/>
            <a:ext cx="1438151"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Transport Chain 1</a:t>
            </a:r>
          </a:p>
        </p:txBody>
      </p:sp>
      <p:sp>
        <p:nvSpPr>
          <p:cNvPr id="45" name="Left Brace 44"/>
          <p:cNvSpPr/>
          <p:nvPr/>
        </p:nvSpPr>
        <p:spPr bwMode="auto">
          <a:xfrm rot="5400000">
            <a:off x="4147087" y="3107644"/>
            <a:ext cx="274320" cy="118872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6" name="TextBox 45"/>
          <p:cNvSpPr txBox="1"/>
          <p:nvPr/>
        </p:nvSpPr>
        <p:spPr>
          <a:xfrm>
            <a:off x="4039433" y="3291834"/>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LC 2</a:t>
            </a:r>
          </a:p>
        </p:txBody>
      </p:sp>
      <p:sp>
        <p:nvSpPr>
          <p:cNvPr id="47" name="Left Brace 46"/>
          <p:cNvSpPr/>
          <p:nvPr/>
        </p:nvSpPr>
        <p:spPr bwMode="auto">
          <a:xfrm rot="5400000">
            <a:off x="5595286" y="3106982"/>
            <a:ext cx="274320" cy="118872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8" name="TextBox 47"/>
          <p:cNvSpPr txBox="1"/>
          <p:nvPr/>
        </p:nvSpPr>
        <p:spPr>
          <a:xfrm>
            <a:off x="5486676" y="3291834"/>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LC 3</a:t>
            </a:r>
          </a:p>
        </p:txBody>
      </p:sp>
      <p:sp>
        <p:nvSpPr>
          <p:cNvPr id="49" name="Left Brace 48"/>
          <p:cNvSpPr/>
          <p:nvPr/>
        </p:nvSpPr>
        <p:spPr bwMode="auto">
          <a:xfrm rot="5400000">
            <a:off x="7698876" y="2420853"/>
            <a:ext cx="274320" cy="256032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51" name="TextBox 50"/>
          <p:cNvSpPr txBox="1"/>
          <p:nvPr/>
        </p:nvSpPr>
        <p:spPr>
          <a:xfrm>
            <a:off x="7182317" y="3298816"/>
            <a:ext cx="140615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Logistics Chain 4</a:t>
            </a:r>
          </a:p>
        </p:txBody>
      </p:sp>
      <p:sp>
        <p:nvSpPr>
          <p:cNvPr id="52" name="Left Brace 51"/>
          <p:cNvSpPr/>
          <p:nvPr/>
        </p:nvSpPr>
        <p:spPr bwMode="auto">
          <a:xfrm rot="16200000">
            <a:off x="4160003" y="4128041"/>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53" name="TextBox 52"/>
          <p:cNvSpPr txBox="1"/>
          <p:nvPr/>
        </p:nvSpPr>
        <p:spPr>
          <a:xfrm>
            <a:off x="4053050" y="4626762"/>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2</a:t>
            </a:r>
          </a:p>
        </p:txBody>
      </p:sp>
      <p:sp>
        <p:nvSpPr>
          <p:cNvPr id="54" name="Left Brace 53"/>
          <p:cNvSpPr/>
          <p:nvPr/>
        </p:nvSpPr>
        <p:spPr bwMode="auto">
          <a:xfrm rot="16200000">
            <a:off x="5574159" y="4110630"/>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55" name="TextBox 54"/>
          <p:cNvSpPr txBox="1"/>
          <p:nvPr/>
        </p:nvSpPr>
        <p:spPr>
          <a:xfrm>
            <a:off x="5467206" y="4626762"/>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3</a:t>
            </a:r>
          </a:p>
        </p:txBody>
      </p:sp>
      <p:sp>
        <p:nvSpPr>
          <p:cNvPr id="56" name="Left Brace 55"/>
          <p:cNvSpPr/>
          <p:nvPr/>
        </p:nvSpPr>
        <p:spPr bwMode="auto">
          <a:xfrm rot="16200000">
            <a:off x="6996773" y="4124380"/>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57" name="TextBox 56"/>
          <p:cNvSpPr txBox="1"/>
          <p:nvPr/>
        </p:nvSpPr>
        <p:spPr>
          <a:xfrm>
            <a:off x="6882325" y="4626762"/>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4</a:t>
            </a:r>
          </a:p>
        </p:txBody>
      </p:sp>
      <p:sp>
        <p:nvSpPr>
          <p:cNvPr id="60" name="Left Brace 59"/>
          <p:cNvSpPr/>
          <p:nvPr/>
        </p:nvSpPr>
        <p:spPr bwMode="auto">
          <a:xfrm rot="16200000">
            <a:off x="8430002" y="4128672"/>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61" name="TextBox 60"/>
          <p:cNvSpPr txBox="1"/>
          <p:nvPr/>
        </p:nvSpPr>
        <p:spPr>
          <a:xfrm>
            <a:off x="8322593" y="4626762"/>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5</a:t>
            </a:r>
          </a:p>
        </p:txBody>
      </p:sp>
      <p:sp>
        <p:nvSpPr>
          <p:cNvPr id="62" name="Rounded Rectangle 61"/>
          <p:cNvSpPr/>
          <p:nvPr/>
        </p:nvSpPr>
        <p:spPr bwMode="auto">
          <a:xfrm>
            <a:off x="5817608" y="2029967"/>
            <a:ext cx="1188720" cy="1005840"/>
          </a:xfrm>
          <a:prstGeom prst="roundRect">
            <a:avLst>
              <a:gd name="adj" fmla="val 14425"/>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400" b="1" dirty="0" err="1">
                <a:solidFill>
                  <a:schemeClr val="tx1"/>
                </a:solidFill>
                <a:latin typeface="Arial Narrow" pitchFamily="34" charset="0"/>
              </a:rPr>
              <a:t>Montagem</a:t>
            </a:r>
            <a:endParaRPr lang="en-US" sz="1400" b="1" dirty="0">
              <a:solidFill>
                <a:schemeClr val="tx1"/>
              </a:solidFill>
              <a:latin typeface="Arial Narrow" pitchFamily="34" charset="0"/>
            </a:endParaRPr>
          </a:p>
        </p:txBody>
      </p:sp>
      <p:sp>
        <p:nvSpPr>
          <p:cNvPr id="63" name="Rounded Rectangle 62"/>
          <p:cNvSpPr/>
          <p:nvPr/>
        </p:nvSpPr>
        <p:spPr bwMode="auto">
          <a:xfrm>
            <a:off x="7165270" y="2029967"/>
            <a:ext cx="1188720" cy="1005840"/>
          </a:xfrm>
          <a:prstGeom prst="roundRect">
            <a:avLst>
              <a:gd name="adj" fmla="val 13976"/>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400" b="1" dirty="0" err="1">
                <a:solidFill>
                  <a:schemeClr val="tx1"/>
                </a:solidFill>
                <a:latin typeface="Arial Narrow" pitchFamily="34" charset="0"/>
              </a:rPr>
              <a:t>Distribuição</a:t>
            </a:r>
            <a:endParaRPr lang="en-US" sz="1400" b="1" dirty="0">
              <a:solidFill>
                <a:schemeClr val="tx1"/>
              </a:solidFill>
              <a:latin typeface="Arial Narrow" pitchFamily="34" charset="0"/>
            </a:endParaRPr>
          </a:p>
        </p:txBody>
      </p:sp>
      <p:sp>
        <p:nvSpPr>
          <p:cNvPr id="64" name="Rounded Rectangle 63"/>
          <p:cNvSpPr/>
          <p:nvPr/>
        </p:nvSpPr>
        <p:spPr bwMode="auto">
          <a:xfrm>
            <a:off x="8514341" y="2029967"/>
            <a:ext cx="1188720" cy="1005840"/>
          </a:xfrm>
          <a:prstGeom prst="roundRect">
            <a:avLst>
              <a:gd name="adj" fmla="val 13080"/>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400" b="1" dirty="0" err="1">
                <a:solidFill>
                  <a:schemeClr val="tx1"/>
                </a:solidFill>
                <a:latin typeface="Arial Narrow" pitchFamily="34" charset="0"/>
              </a:rPr>
              <a:t>Vendas</a:t>
            </a:r>
            <a:endParaRPr lang="en-US" sz="1400" b="1" dirty="0">
              <a:solidFill>
                <a:schemeClr val="tx1"/>
              </a:solidFill>
              <a:latin typeface="Arial Narrow" pitchFamily="34" charset="0"/>
            </a:endParaRPr>
          </a:p>
        </p:txBody>
      </p:sp>
      <p:sp>
        <p:nvSpPr>
          <p:cNvPr id="65" name="Left Brace 64"/>
          <p:cNvSpPr/>
          <p:nvPr/>
        </p:nvSpPr>
        <p:spPr bwMode="auto">
          <a:xfrm rot="16200000">
            <a:off x="7558145" y="1933084"/>
            <a:ext cx="274320" cy="2566674"/>
          </a:xfrm>
          <a:prstGeom prst="leftBrace">
            <a:avLst>
              <a:gd name="adj1" fmla="val 21860"/>
              <a:gd name="adj2" fmla="val 56018"/>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67" name="Rectangle 66"/>
          <p:cNvSpPr/>
          <p:nvPr/>
        </p:nvSpPr>
        <p:spPr bwMode="auto">
          <a:xfrm>
            <a:off x="6343206" y="2339626"/>
            <a:ext cx="236817"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ctr" anchorCtr="0" compatLnSpc="1">
            <a:prstTxWarp prst="textNoShape">
              <a:avLst/>
            </a:prstTxWarp>
          </a:bodyPr>
          <a:lstStyle/>
          <a:p>
            <a:pPr algn="ctr" eaLnBrk="0" fontAlgn="base" hangingPunct="0">
              <a:lnSpc>
                <a:spcPts val="800"/>
              </a:lnSpc>
              <a:spcBef>
                <a:spcPct val="0"/>
              </a:spcBef>
              <a:spcAft>
                <a:spcPct val="0"/>
              </a:spcAft>
            </a:pPr>
            <a:r>
              <a:rPr lang="en-US" sz="1000" dirty="0">
                <a:latin typeface="Arial Narrow" pitchFamily="34" charset="0"/>
              </a:rPr>
              <a:t>Production</a:t>
            </a:r>
          </a:p>
          <a:p>
            <a:pPr algn="ctr" eaLnBrk="0" fontAlgn="base" hangingPunct="0">
              <a:lnSpc>
                <a:spcPts val="800"/>
              </a:lnSpc>
              <a:spcBef>
                <a:spcPct val="0"/>
              </a:spcBef>
              <a:spcAft>
                <a:spcPct val="0"/>
              </a:spcAft>
            </a:pPr>
            <a:r>
              <a:rPr lang="en-US" sz="1000" dirty="0">
                <a:latin typeface="Arial Narrow" pitchFamily="34" charset="0"/>
              </a:rPr>
              <a:t>planning</a:t>
            </a:r>
          </a:p>
        </p:txBody>
      </p:sp>
      <p:sp>
        <p:nvSpPr>
          <p:cNvPr id="68" name="Rectangle 67"/>
          <p:cNvSpPr/>
          <p:nvPr/>
        </p:nvSpPr>
        <p:spPr bwMode="auto">
          <a:xfrm>
            <a:off x="6613823" y="2339626"/>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Storage</a:t>
            </a:r>
          </a:p>
        </p:txBody>
      </p:sp>
      <p:sp>
        <p:nvSpPr>
          <p:cNvPr id="69" name="Rectangle 68"/>
          <p:cNvSpPr/>
          <p:nvPr/>
        </p:nvSpPr>
        <p:spPr bwMode="auto">
          <a:xfrm>
            <a:off x="6793678" y="2339626"/>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70" name="Rectangle 69"/>
          <p:cNvSpPr/>
          <p:nvPr/>
        </p:nvSpPr>
        <p:spPr bwMode="auto">
          <a:xfrm rot="10800000">
            <a:off x="7211695" y="2318784"/>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71" name="Rectangle 70"/>
          <p:cNvSpPr/>
          <p:nvPr/>
        </p:nvSpPr>
        <p:spPr bwMode="auto">
          <a:xfrm>
            <a:off x="2373947" y="5474859"/>
            <a:ext cx="152400" cy="457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72" name="Rectangle 71"/>
          <p:cNvSpPr/>
          <p:nvPr/>
        </p:nvSpPr>
        <p:spPr bwMode="auto">
          <a:xfrm flipV="1">
            <a:off x="6067179" y="5556136"/>
            <a:ext cx="152400" cy="45720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32" name="Pentagon 31"/>
          <p:cNvSpPr/>
          <p:nvPr/>
        </p:nvSpPr>
        <p:spPr bwMode="auto">
          <a:xfrm>
            <a:off x="4890857" y="5481486"/>
            <a:ext cx="838458" cy="453224"/>
          </a:xfrm>
          <a:prstGeom prst="homePlate">
            <a:avLst/>
          </a:prstGeom>
          <a:solidFill>
            <a:schemeClr val="bg2">
              <a:lumMod val="90000"/>
            </a:schemeClr>
          </a:solidFill>
          <a:ln w="25400" cap="flat" cmpd="sng" algn="ctr">
            <a:solidFill>
              <a:schemeClr val="bg2">
                <a:lumMod val="2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r" eaLnBrk="0" fontAlgn="base" hangingPunct="0">
              <a:spcBef>
                <a:spcPct val="0"/>
              </a:spcBef>
              <a:spcAft>
                <a:spcPct val="0"/>
              </a:spcAft>
            </a:pPr>
            <a:r>
              <a:rPr lang="en-US" sz="1200" b="1" dirty="0" err="1">
                <a:latin typeface="Arial Narrow" pitchFamily="34" charset="0"/>
              </a:rPr>
              <a:t>Rodovia</a:t>
            </a:r>
            <a:endParaRPr lang="en-US" sz="1200" b="1" dirty="0">
              <a:latin typeface="Arial Narrow" pitchFamily="34" charset="0"/>
            </a:endParaRPr>
          </a:p>
        </p:txBody>
      </p:sp>
      <p:sp>
        <p:nvSpPr>
          <p:cNvPr id="31" name="Pentagon 30"/>
          <p:cNvSpPr/>
          <p:nvPr/>
        </p:nvSpPr>
        <p:spPr bwMode="auto">
          <a:xfrm>
            <a:off x="4415769" y="5478835"/>
            <a:ext cx="684476" cy="453224"/>
          </a:xfrm>
          <a:prstGeom prst="homePlate">
            <a:avLst/>
          </a:prstGeom>
          <a:solidFill>
            <a:schemeClr val="accent6">
              <a:lumMod val="40000"/>
              <a:lumOff val="60000"/>
            </a:schemeClr>
          </a:solidFill>
          <a:ln w="25400" cap="flat" cmpd="sng" algn="ctr">
            <a:solidFill>
              <a:schemeClr val="accent6">
                <a:lumMod val="5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r" eaLnBrk="0" fontAlgn="base" hangingPunct="0">
              <a:spcBef>
                <a:spcPct val="0"/>
              </a:spcBef>
              <a:spcAft>
                <a:spcPct val="0"/>
              </a:spcAft>
            </a:pPr>
            <a:r>
              <a:rPr lang="en-US" sz="1200" b="1" dirty="0">
                <a:latin typeface="Arial Narrow" pitchFamily="34" charset="0"/>
              </a:rPr>
              <a:t>Porto</a:t>
            </a:r>
          </a:p>
        </p:txBody>
      </p:sp>
      <p:sp>
        <p:nvSpPr>
          <p:cNvPr id="30" name="Pentagon 29"/>
          <p:cNvSpPr/>
          <p:nvPr/>
        </p:nvSpPr>
        <p:spPr bwMode="auto">
          <a:xfrm>
            <a:off x="3205855" y="5481486"/>
            <a:ext cx="1384372" cy="453224"/>
          </a:xfrm>
          <a:prstGeom prst="homePlate">
            <a:avLst/>
          </a:prstGeom>
          <a:solidFill>
            <a:schemeClr val="accent1">
              <a:lumMod val="40000"/>
              <a:lumOff val="60000"/>
            </a:schemeClr>
          </a:solidFill>
          <a:ln w="25400" cap="flat" cmpd="sng" algn="ctr">
            <a:solidFill>
              <a:schemeClr val="accent1">
                <a:lumMod val="5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err="1">
                <a:latin typeface="Arial Narrow" pitchFamily="34" charset="0"/>
              </a:rPr>
              <a:t>Marítimo</a:t>
            </a:r>
            <a:endParaRPr lang="en-US" sz="1200" b="1" dirty="0">
              <a:latin typeface="Arial Narrow" pitchFamily="34" charset="0"/>
            </a:endParaRPr>
          </a:p>
        </p:txBody>
      </p:sp>
      <p:sp>
        <p:nvSpPr>
          <p:cNvPr id="29" name="Pentagon 28"/>
          <p:cNvSpPr/>
          <p:nvPr/>
        </p:nvSpPr>
        <p:spPr bwMode="auto">
          <a:xfrm>
            <a:off x="2885481" y="5481486"/>
            <a:ext cx="684476" cy="453224"/>
          </a:xfrm>
          <a:prstGeom prst="homePlate">
            <a:avLst/>
          </a:prstGeom>
          <a:solidFill>
            <a:schemeClr val="accent6">
              <a:lumMod val="40000"/>
              <a:lumOff val="60000"/>
            </a:schemeClr>
          </a:solidFill>
          <a:ln w="25400" cap="flat" cmpd="sng" algn="ctr">
            <a:solidFill>
              <a:schemeClr val="accent6">
                <a:lumMod val="50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r" eaLnBrk="0" fontAlgn="base" hangingPunct="0">
              <a:spcBef>
                <a:spcPct val="0"/>
              </a:spcBef>
              <a:spcAft>
                <a:spcPct val="0"/>
              </a:spcAft>
            </a:pPr>
            <a:r>
              <a:rPr lang="en-US" sz="1200" b="1" dirty="0">
                <a:latin typeface="Arial Narrow" pitchFamily="34" charset="0"/>
              </a:rPr>
              <a:t>Porto</a:t>
            </a:r>
          </a:p>
        </p:txBody>
      </p:sp>
      <p:sp>
        <p:nvSpPr>
          <p:cNvPr id="27" name="Pentagon 26"/>
          <p:cNvSpPr/>
          <p:nvPr/>
        </p:nvSpPr>
        <p:spPr bwMode="auto">
          <a:xfrm>
            <a:off x="2537611" y="5481486"/>
            <a:ext cx="573161" cy="453224"/>
          </a:xfrm>
          <a:prstGeom prst="homePlate">
            <a:avLst/>
          </a:prstGeom>
          <a:solidFill>
            <a:schemeClr val="accent3">
              <a:lumMod val="40000"/>
              <a:lumOff val="60000"/>
            </a:schemeClr>
          </a:solidFill>
          <a:ln w="25400" cap="flat" cmpd="sng" algn="ctr">
            <a:solidFill>
              <a:schemeClr val="accent3">
                <a:lumMod val="75000"/>
              </a:schemeClr>
            </a:solidFill>
            <a:prstDash val="solid"/>
            <a:round/>
            <a:headEnd type="none" w="med" len="med"/>
            <a:tailEnd type="none" w="med" len="med"/>
          </a:ln>
          <a:effectLst/>
        </p:spPr>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latin typeface="Arial Narrow" pitchFamily="34" charset="0"/>
              </a:rPr>
              <a:t>Ferro</a:t>
            </a:r>
          </a:p>
        </p:txBody>
      </p:sp>
      <p:sp>
        <p:nvSpPr>
          <p:cNvPr id="74" name="Rectangle 73"/>
          <p:cNvSpPr/>
          <p:nvPr/>
        </p:nvSpPr>
        <p:spPr bwMode="auto">
          <a:xfrm rot="10800000">
            <a:off x="7385478" y="2318784"/>
            <a:ext cx="236817"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ctr" anchorCtr="0" compatLnSpc="1">
            <a:prstTxWarp prst="textNoShape">
              <a:avLst/>
            </a:prstTxWarp>
          </a:bodyPr>
          <a:lstStyle/>
          <a:p>
            <a:pPr algn="ctr" eaLnBrk="0" fontAlgn="base" hangingPunct="0">
              <a:lnSpc>
                <a:spcPts val="800"/>
              </a:lnSpc>
              <a:spcBef>
                <a:spcPct val="0"/>
              </a:spcBef>
              <a:spcAft>
                <a:spcPct val="0"/>
              </a:spcAft>
            </a:pPr>
            <a:r>
              <a:rPr lang="en-US" sz="1000" dirty="0">
                <a:latin typeface="Arial Narrow" pitchFamily="34" charset="0"/>
              </a:rPr>
              <a:t>Order</a:t>
            </a:r>
          </a:p>
          <a:p>
            <a:pPr algn="ctr" eaLnBrk="0" fontAlgn="base" hangingPunct="0">
              <a:lnSpc>
                <a:spcPts val="800"/>
              </a:lnSpc>
              <a:spcBef>
                <a:spcPct val="0"/>
              </a:spcBef>
              <a:spcAft>
                <a:spcPct val="0"/>
              </a:spcAft>
            </a:pPr>
            <a:r>
              <a:rPr lang="en-US" sz="1000" dirty="0">
                <a:latin typeface="Arial Narrow" pitchFamily="34" charset="0"/>
              </a:rPr>
              <a:t>planning</a:t>
            </a:r>
          </a:p>
        </p:txBody>
      </p:sp>
      <p:sp>
        <p:nvSpPr>
          <p:cNvPr id="75" name="Rectangle 74"/>
          <p:cNvSpPr/>
          <p:nvPr/>
        </p:nvSpPr>
        <p:spPr bwMode="auto">
          <a:xfrm flipV="1">
            <a:off x="7649854" y="2318783"/>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Sorting</a:t>
            </a:r>
          </a:p>
        </p:txBody>
      </p:sp>
      <p:sp>
        <p:nvSpPr>
          <p:cNvPr id="76" name="Rectangle 75"/>
          <p:cNvSpPr/>
          <p:nvPr/>
        </p:nvSpPr>
        <p:spPr bwMode="auto">
          <a:xfrm>
            <a:off x="7826634" y="2318783"/>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Storage</a:t>
            </a:r>
          </a:p>
        </p:txBody>
      </p:sp>
      <p:sp>
        <p:nvSpPr>
          <p:cNvPr id="77" name="Rectangle 76"/>
          <p:cNvSpPr/>
          <p:nvPr/>
        </p:nvSpPr>
        <p:spPr bwMode="auto">
          <a:xfrm>
            <a:off x="7998925" y="2318783"/>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Sorting</a:t>
            </a:r>
          </a:p>
        </p:txBody>
      </p:sp>
      <p:sp>
        <p:nvSpPr>
          <p:cNvPr id="78" name="Rectangle 77"/>
          <p:cNvSpPr/>
          <p:nvPr/>
        </p:nvSpPr>
        <p:spPr bwMode="auto">
          <a:xfrm>
            <a:off x="8166512" y="2318783"/>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79" name="Rectangle 78"/>
          <p:cNvSpPr/>
          <p:nvPr/>
        </p:nvSpPr>
        <p:spPr bwMode="auto">
          <a:xfrm rot="10800000">
            <a:off x="8555836" y="2318783"/>
            <a:ext cx="152400"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t" anchorCtr="0" compatLnSpc="1">
            <a:prstTxWarp prst="textNoShape">
              <a:avLst/>
            </a:prstTxWarp>
          </a:bodyPr>
          <a:lstStyle/>
          <a:p>
            <a:pPr algn="ctr" eaLnBrk="0" fontAlgn="base" hangingPunct="0">
              <a:spcBef>
                <a:spcPct val="0"/>
              </a:spcBef>
              <a:spcAft>
                <a:spcPct val="0"/>
              </a:spcAft>
            </a:pPr>
            <a:r>
              <a:rPr lang="en-US" sz="1000" dirty="0">
                <a:latin typeface="Arial Narrow" pitchFamily="34" charset="0"/>
              </a:rPr>
              <a:t>Gate</a:t>
            </a:r>
          </a:p>
        </p:txBody>
      </p:sp>
      <p:sp>
        <p:nvSpPr>
          <p:cNvPr id="80" name="Rectangle 79"/>
          <p:cNvSpPr/>
          <p:nvPr/>
        </p:nvSpPr>
        <p:spPr bwMode="auto">
          <a:xfrm rot="10800000">
            <a:off x="8729619" y="2318783"/>
            <a:ext cx="236817" cy="640080"/>
          </a:xfrm>
          <a:prstGeom prst="rect">
            <a:avLst/>
          </a:prstGeom>
          <a:solidFill>
            <a:schemeClr val="bg1">
              <a:lumMod val="85000"/>
            </a:schemeClr>
          </a:solidFill>
          <a:ln w="9525" cap="flat" cmpd="sng" algn="ctr">
            <a:noFill/>
            <a:prstDash val="solid"/>
            <a:round/>
            <a:headEnd type="none" w="med" len="med"/>
            <a:tailEnd type="none" w="med" len="med"/>
          </a:ln>
          <a:effectLst/>
        </p:spPr>
        <p:txBody>
          <a:bodyPr vert="vert" wrap="square" lIns="0" tIns="0" rIns="0" bIns="0" numCol="1" rtlCol="0" anchor="ctr" anchorCtr="0" compatLnSpc="1">
            <a:prstTxWarp prst="textNoShape">
              <a:avLst/>
            </a:prstTxWarp>
          </a:bodyPr>
          <a:lstStyle/>
          <a:p>
            <a:pPr algn="ctr" eaLnBrk="0" fontAlgn="base" hangingPunct="0">
              <a:lnSpc>
                <a:spcPts val="800"/>
              </a:lnSpc>
              <a:spcBef>
                <a:spcPct val="0"/>
              </a:spcBef>
              <a:spcAft>
                <a:spcPct val="0"/>
              </a:spcAft>
            </a:pPr>
            <a:r>
              <a:rPr lang="en-US" sz="1000" dirty="0">
                <a:latin typeface="Arial Narrow" pitchFamily="34" charset="0"/>
              </a:rPr>
              <a:t>Order</a:t>
            </a:r>
          </a:p>
          <a:p>
            <a:pPr algn="ctr" eaLnBrk="0" fontAlgn="base" hangingPunct="0">
              <a:lnSpc>
                <a:spcPts val="800"/>
              </a:lnSpc>
              <a:spcBef>
                <a:spcPct val="0"/>
              </a:spcBef>
              <a:spcAft>
                <a:spcPct val="0"/>
              </a:spcAft>
            </a:pPr>
            <a:r>
              <a:rPr lang="en-US" sz="1000" dirty="0">
                <a:latin typeface="Arial Narrow" pitchFamily="34" charset="0"/>
              </a:rPr>
              <a:t>planning</a:t>
            </a:r>
          </a:p>
        </p:txBody>
      </p:sp>
      <p:sp>
        <p:nvSpPr>
          <p:cNvPr id="81" name="Left Brace 80"/>
          <p:cNvSpPr/>
          <p:nvPr/>
        </p:nvSpPr>
        <p:spPr bwMode="auto">
          <a:xfrm rot="10800000">
            <a:off x="9742665" y="2112659"/>
            <a:ext cx="365760" cy="1920240"/>
          </a:xfrm>
          <a:prstGeom prst="leftBrace">
            <a:avLst>
              <a:gd name="adj1" fmla="val 21860"/>
              <a:gd name="adj2" fmla="val 50000"/>
            </a:avLst>
          </a:prstGeom>
          <a:noFill/>
          <a:ln w="317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2" name="TextBox 81"/>
          <p:cNvSpPr txBox="1"/>
          <p:nvPr/>
        </p:nvSpPr>
        <p:spPr>
          <a:xfrm rot="16200000">
            <a:off x="9465457" y="2915359"/>
            <a:ext cx="1527982" cy="338554"/>
          </a:xfrm>
          <a:prstGeom prst="rect">
            <a:avLst/>
          </a:prstGeom>
          <a:noFill/>
        </p:spPr>
        <p:txBody>
          <a:bodyPr wrap="none" rtlCol="0">
            <a:spAutoFit/>
          </a:bodyPr>
          <a:lstStyle/>
          <a:p>
            <a:r>
              <a:rPr lang="en-US" sz="1600" b="1" dirty="0" err="1">
                <a:effectLst>
                  <a:outerShdw blurRad="38100" dist="38100" dir="2700000" algn="tl">
                    <a:srgbClr val="000000">
                      <a:alpha val="43137"/>
                    </a:srgbClr>
                  </a:outerShdw>
                </a:effectLst>
                <a:latin typeface="Arial Narrow" pitchFamily="34" charset="0"/>
              </a:rPr>
              <a:t>Foco</a:t>
            </a:r>
            <a:r>
              <a:rPr lang="en-US" sz="1600" b="1" dirty="0">
                <a:effectLst>
                  <a:outerShdw blurRad="38100" dist="38100" dir="2700000" algn="tl">
                    <a:srgbClr val="000000">
                      <a:alpha val="43137"/>
                    </a:srgbClr>
                  </a:outerShdw>
                </a:effectLst>
                <a:latin typeface="Arial Narrow" pitchFamily="34" charset="0"/>
              </a:rPr>
              <a:t> no </a:t>
            </a:r>
            <a:r>
              <a:rPr lang="en-US" sz="1600" b="1" dirty="0" err="1">
                <a:effectLst>
                  <a:outerShdw blurRad="38100" dist="38100" dir="2700000" algn="tl">
                    <a:srgbClr val="000000">
                      <a:alpha val="43137"/>
                    </a:srgbClr>
                  </a:outerShdw>
                </a:effectLst>
                <a:latin typeface="Arial Narrow" pitchFamily="34" charset="0"/>
              </a:rPr>
              <a:t>Produto</a:t>
            </a:r>
            <a:endParaRPr lang="en-US" sz="1600" b="1" dirty="0">
              <a:effectLst>
                <a:outerShdw blurRad="38100" dist="38100" dir="2700000" algn="tl">
                  <a:srgbClr val="000000">
                    <a:alpha val="43137"/>
                  </a:srgbClr>
                </a:outerShdw>
              </a:effectLst>
              <a:latin typeface="Arial Narrow" pitchFamily="34" charset="0"/>
            </a:endParaRPr>
          </a:p>
        </p:txBody>
      </p:sp>
      <p:sp>
        <p:nvSpPr>
          <p:cNvPr id="83" name="Left Brace 82"/>
          <p:cNvSpPr/>
          <p:nvPr/>
        </p:nvSpPr>
        <p:spPr bwMode="auto">
          <a:xfrm rot="10800000">
            <a:off x="9742666" y="4153963"/>
            <a:ext cx="365760" cy="1920240"/>
          </a:xfrm>
          <a:prstGeom prst="leftBrace">
            <a:avLst>
              <a:gd name="adj1" fmla="val 21860"/>
              <a:gd name="adj2" fmla="val 50000"/>
            </a:avLst>
          </a:prstGeom>
          <a:noFill/>
          <a:ln w="317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4" name="TextBox 83"/>
          <p:cNvSpPr txBox="1"/>
          <p:nvPr/>
        </p:nvSpPr>
        <p:spPr>
          <a:xfrm rot="16200000">
            <a:off x="9359863" y="4950819"/>
            <a:ext cx="1751185" cy="338554"/>
          </a:xfrm>
          <a:prstGeom prst="rect">
            <a:avLst/>
          </a:prstGeom>
          <a:noFill/>
        </p:spPr>
        <p:txBody>
          <a:bodyPr wrap="none" rtlCol="0">
            <a:spAutoFit/>
          </a:bodyPr>
          <a:lstStyle/>
          <a:p>
            <a:r>
              <a:rPr lang="en-US" sz="1600" b="1" dirty="0" err="1">
                <a:effectLst>
                  <a:outerShdw blurRad="38100" dist="38100" dir="2700000" algn="tl">
                    <a:srgbClr val="000000">
                      <a:alpha val="43137"/>
                    </a:srgbClr>
                  </a:outerShdw>
                </a:effectLst>
                <a:latin typeface="Arial Narrow" pitchFamily="34" charset="0"/>
              </a:rPr>
              <a:t>Foco</a:t>
            </a:r>
            <a:r>
              <a:rPr lang="en-US" sz="1600" b="1" dirty="0">
                <a:effectLst>
                  <a:outerShdw blurRad="38100" dist="38100" dir="2700000" algn="tl">
                    <a:srgbClr val="000000">
                      <a:alpha val="43137"/>
                    </a:srgbClr>
                  </a:outerShdw>
                </a:effectLst>
                <a:latin typeface="Arial Narrow" pitchFamily="34" charset="0"/>
              </a:rPr>
              <a:t> no </a:t>
            </a:r>
            <a:r>
              <a:rPr lang="en-US" sz="1600" b="1" dirty="0" err="1">
                <a:effectLst>
                  <a:outerShdw blurRad="38100" dist="38100" dir="2700000" algn="tl">
                    <a:srgbClr val="000000">
                      <a:alpha val="43137"/>
                    </a:srgbClr>
                  </a:outerShdw>
                </a:effectLst>
                <a:latin typeface="Arial Narrow" pitchFamily="34" charset="0"/>
              </a:rPr>
              <a:t>Transporte</a:t>
            </a:r>
            <a:endParaRPr lang="en-US" sz="1600" b="1" dirty="0">
              <a:effectLst>
                <a:outerShdw blurRad="38100" dist="38100" dir="2700000" algn="tl">
                  <a:srgbClr val="000000">
                    <a:alpha val="43137"/>
                  </a:srgbClr>
                </a:outerShdw>
              </a:effectLst>
              <a:latin typeface="Arial Narrow" pitchFamily="34" charset="0"/>
            </a:endParaRPr>
          </a:p>
        </p:txBody>
      </p:sp>
      <p:sp>
        <p:nvSpPr>
          <p:cNvPr id="86" name="Right Arrow 85"/>
          <p:cNvSpPr/>
          <p:nvPr/>
        </p:nvSpPr>
        <p:spPr bwMode="auto">
          <a:xfrm>
            <a:off x="1906249" y="5516382"/>
            <a:ext cx="412230" cy="355717"/>
          </a:xfrm>
          <a:prstGeom prst="rightArrow">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7" name="Right Arrow 86"/>
          <p:cNvSpPr/>
          <p:nvPr/>
        </p:nvSpPr>
        <p:spPr bwMode="auto">
          <a:xfrm>
            <a:off x="6299330" y="5591032"/>
            <a:ext cx="412230" cy="355717"/>
          </a:xfrm>
          <a:prstGeom prst="rightArrow">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8" name="Right Arrow 87"/>
          <p:cNvSpPr/>
          <p:nvPr/>
        </p:nvSpPr>
        <p:spPr bwMode="auto">
          <a:xfrm>
            <a:off x="5889885" y="2451673"/>
            <a:ext cx="412230" cy="355717"/>
          </a:xfrm>
          <a:prstGeom prst="rightArrow">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89" name="Right Arrow 88"/>
          <p:cNvSpPr/>
          <p:nvPr/>
        </p:nvSpPr>
        <p:spPr bwMode="auto">
          <a:xfrm>
            <a:off x="9116196" y="2451673"/>
            <a:ext cx="412230" cy="355717"/>
          </a:xfrm>
          <a:prstGeom prst="rightArrow">
            <a:avLst/>
          </a:prstGeom>
          <a:solidFill>
            <a:schemeClr val="accent1">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17227325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Chains: Alternating First and Last Miles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ounded Rectangle 3"/>
          <p:cNvSpPr/>
          <p:nvPr/>
        </p:nvSpPr>
        <p:spPr bwMode="auto">
          <a:xfrm>
            <a:off x="2632155"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Extraction</a:t>
            </a:r>
          </a:p>
        </p:txBody>
      </p:sp>
      <p:sp>
        <p:nvSpPr>
          <p:cNvPr id="5" name="Rounded Rectangle 4"/>
          <p:cNvSpPr/>
          <p:nvPr/>
        </p:nvSpPr>
        <p:spPr bwMode="auto">
          <a:xfrm>
            <a:off x="3864259"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Processing</a:t>
            </a:r>
          </a:p>
        </p:txBody>
      </p:sp>
      <p:sp>
        <p:nvSpPr>
          <p:cNvPr id="6" name="Rounded Rectangle 5"/>
          <p:cNvSpPr/>
          <p:nvPr/>
        </p:nvSpPr>
        <p:spPr bwMode="auto">
          <a:xfrm>
            <a:off x="5088342"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Fabrication</a:t>
            </a:r>
          </a:p>
        </p:txBody>
      </p:sp>
      <p:sp>
        <p:nvSpPr>
          <p:cNvPr id="7" name="Rounded Rectangle 6"/>
          <p:cNvSpPr/>
          <p:nvPr/>
        </p:nvSpPr>
        <p:spPr bwMode="auto">
          <a:xfrm>
            <a:off x="6320446"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2"/>
          </a:lnRef>
          <a:fillRef idx="1">
            <a:schemeClr val="lt1"/>
          </a:fillRef>
          <a:effectRef idx="0">
            <a:schemeClr val="accent2"/>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Assembly</a:t>
            </a:r>
          </a:p>
        </p:txBody>
      </p:sp>
      <p:sp>
        <p:nvSpPr>
          <p:cNvPr id="8" name="Rounded Rectangle 7"/>
          <p:cNvSpPr/>
          <p:nvPr/>
        </p:nvSpPr>
        <p:spPr bwMode="auto">
          <a:xfrm>
            <a:off x="7544529"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Distribution</a:t>
            </a:r>
          </a:p>
        </p:txBody>
      </p:sp>
      <p:sp>
        <p:nvSpPr>
          <p:cNvPr id="9" name="Rounded Rectangle 8"/>
          <p:cNvSpPr/>
          <p:nvPr/>
        </p:nvSpPr>
        <p:spPr bwMode="auto">
          <a:xfrm>
            <a:off x="8768612" y="3645063"/>
            <a:ext cx="822960" cy="457200"/>
          </a:xfrm>
          <a:prstGeom prst="roundRect">
            <a:avLst/>
          </a:prstGeom>
          <a:ln>
            <a:headEnd type="none" w="med" len="med"/>
            <a:tailEnd type="none" w="med" len="med"/>
          </a:ln>
          <a:effectLst>
            <a:outerShdw blurRad="50800" dist="38100" dir="2700000" algn="tl" rotWithShape="0">
              <a:prstClr val="black">
                <a:alpha val="40000"/>
              </a:prstClr>
            </a:outerShdw>
          </a:effectLst>
        </p:spPr>
        <p:style>
          <a:lnRef idx="2">
            <a:schemeClr val="accent1"/>
          </a:lnRef>
          <a:fillRef idx="1">
            <a:schemeClr val="lt1"/>
          </a:fillRef>
          <a:effectRef idx="0">
            <a:schemeClr val="accent1"/>
          </a:effectRef>
          <a:fontRef idx="minor">
            <a:schemeClr val="dk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sz="1200" b="1" dirty="0">
                <a:solidFill>
                  <a:schemeClr val="tx1"/>
                </a:solidFill>
                <a:latin typeface="Arial Narrow" pitchFamily="34" charset="0"/>
              </a:rPr>
              <a:t>Retailing</a:t>
            </a:r>
          </a:p>
        </p:txBody>
      </p:sp>
      <p:cxnSp>
        <p:nvCxnSpPr>
          <p:cNvPr id="10" name="Straight Arrow Connector 9"/>
          <p:cNvCxnSpPr>
            <a:stCxn id="4" idx="3"/>
            <a:endCxn id="5" idx="1"/>
          </p:cNvCxnSpPr>
          <p:nvPr/>
        </p:nvCxnSpPr>
        <p:spPr bwMode="auto">
          <a:xfrm>
            <a:off x="3455115" y="3873663"/>
            <a:ext cx="409144"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1" name="Straight Arrow Connector 10"/>
          <p:cNvCxnSpPr>
            <a:stCxn id="5" idx="3"/>
            <a:endCxn id="6" idx="1"/>
          </p:cNvCxnSpPr>
          <p:nvPr/>
        </p:nvCxnSpPr>
        <p:spPr bwMode="auto">
          <a:xfrm>
            <a:off x="4687220" y="3873663"/>
            <a:ext cx="401123"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2" name="Straight Arrow Connector 11"/>
          <p:cNvCxnSpPr>
            <a:stCxn id="6" idx="3"/>
            <a:endCxn id="7" idx="1"/>
          </p:cNvCxnSpPr>
          <p:nvPr/>
        </p:nvCxnSpPr>
        <p:spPr bwMode="auto">
          <a:xfrm>
            <a:off x="5911302" y="3873663"/>
            <a:ext cx="409144"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3" name="Straight Arrow Connector 12"/>
          <p:cNvCxnSpPr>
            <a:stCxn id="7" idx="3"/>
            <a:endCxn id="8" idx="1"/>
          </p:cNvCxnSpPr>
          <p:nvPr/>
        </p:nvCxnSpPr>
        <p:spPr bwMode="auto">
          <a:xfrm>
            <a:off x="7143407" y="3873663"/>
            <a:ext cx="401123"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cxnSp>
        <p:nvCxnSpPr>
          <p:cNvPr id="14" name="Straight Arrow Connector 13"/>
          <p:cNvCxnSpPr>
            <a:stCxn id="8" idx="3"/>
            <a:endCxn id="9" idx="1"/>
          </p:cNvCxnSpPr>
          <p:nvPr/>
        </p:nvCxnSpPr>
        <p:spPr bwMode="auto">
          <a:xfrm>
            <a:off x="8367490" y="3873663"/>
            <a:ext cx="401123" cy="0"/>
          </a:xfrm>
          <a:prstGeom prst="straightConnector1">
            <a:avLst/>
          </a:prstGeom>
          <a:solidFill>
            <a:schemeClr val="accent1"/>
          </a:solidFill>
          <a:ln w="50800" cap="flat" cmpd="sng" algn="ctr">
            <a:solidFill>
              <a:schemeClr val="bg1">
                <a:lumMod val="50000"/>
              </a:schemeClr>
            </a:solidFill>
            <a:prstDash val="solid"/>
            <a:round/>
            <a:headEnd type="none" w="med" len="med"/>
            <a:tailEnd type="triangle"/>
          </a:ln>
          <a:effectLst/>
        </p:spPr>
      </p:cxnSp>
      <p:sp>
        <p:nvSpPr>
          <p:cNvPr id="15" name="Left Brace 14"/>
          <p:cNvSpPr/>
          <p:nvPr/>
        </p:nvSpPr>
        <p:spPr bwMode="auto">
          <a:xfrm rot="5400000">
            <a:off x="3420404" y="2931109"/>
            <a:ext cx="274320" cy="1073414"/>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6" name="TextBox 15"/>
          <p:cNvSpPr txBox="1"/>
          <p:nvPr/>
        </p:nvSpPr>
        <p:spPr>
          <a:xfrm>
            <a:off x="2795474" y="3057646"/>
            <a:ext cx="1455848"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Logistics Chain 1</a:t>
            </a:r>
          </a:p>
        </p:txBody>
      </p:sp>
      <p:sp>
        <p:nvSpPr>
          <p:cNvPr id="17" name="Left Brace 16"/>
          <p:cNvSpPr/>
          <p:nvPr/>
        </p:nvSpPr>
        <p:spPr bwMode="auto">
          <a:xfrm rot="16200000">
            <a:off x="3414344" y="3878613"/>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8" name="TextBox 17"/>
          <p:cNvSpPr txBox="1"/>
          <p:nvPr/>
        </p:nvSpPr>
        <p:spPr>
          <a:xfrm>
            <a:off x="2837635" y="4392574"/>
            <a:ext cx="1438151"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Transport Chain 1</a:t>
            </a:r>
          </a:p>
        </p:txBody>
      </p:sp>
      <p:sp>
        <p:nvSpPr>
          <p:cNvPr id="19" name="Left Brace 18"/>
          <p:cNvSpPr/>
          <p:nvPr/>
        </p:nvSpPr>
        <p:spPr bwMode="auto">
          <a:xfrm rot="5400000">
            <a:off x="4779244" y="2931109"/>
            <a:ext cx="274320" cy="1073414"/>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0" name="TextBox 19"/>
          <p:cNvSpPr txBox="1"/>
          <p:nvPr/>
        </p:nvSpPr>
        <p:spPr>
          <a:xfrm>
            <a:off x="4673096" y="3057646"/>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LC 2</a:t>
            </a:r>
          </a:p>
        </p:txBody>
      </p:sp>
      <p:sp>
        <p:nvSpPr>
          <p:cNvPr id="21" name="Left Brace 20"/>
          <p:cNvSpPr/>
          <p:nvPr/>
        </p:nvSpPr>
        <p:spPr bwMode="auto">
          <a:xfrm rot="5400000">
            <a:off x="5986813" y="2930447"/>
            <a:ext cx="274320" cy="1073414"/>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2" name="TextBox 21"/>
          <p:cNvSpPr txBox="1"/>
          <p:nvPr/>
        </p:nvSpPr>
        <p:spPr>
          <a:xfrm>
            <a:off x="5871688" y="3057646"/>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LC 3</a:t>
            </a:r>
          </a:p>
        </p:txBody>
      </p:sp>
      <p:sp>
        <p:nvSpPr>
          <p:cNvPr id="23" name="Left Brace 22"/>
          <p:cNvSpPr/>
          <p:nvPr/>
        </p:nvSpPr>
        <p:spPr bwMode="auto">
          <a:xfrm rot="5400000">
            <a:off x="7881181" y="2269057"/>
            <a:ext cx="274320" cy="2395536"/>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4" name="TextBox 23"/>
          <p:cNvSpPr txBox="1"/>
          <p:nvPr/>
        </p:nvSpPr>
        <p:spPr>
          <a:xfrm>
            <a:off x="7318678" y="3064628"/>
            <a:ext cx="140615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Logistics Chain 4</a:t>
            </a:r>
          </a:p>
        </p:txBody>
      </p:sp>
      <p:sp>
        <p:nvSpPr>
          <p:cNvPr id="25" name="Left Brace 24"/>
          <p:cNvSpPr/>
          <p:nvPr/>
        </p:nvSpPr>
        <p:spPr bwMode="auto">
          <a:xfrm rot="16200000">
            <a:off x="4745540" y="3893853"/>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6" name="TextBox 25"/>
          <p:cNvSpPr txBox="1"/>
          <p:nvPr/>
        </p:nvSpPr>
        <p:spPr>
          <a:xfrm>
            <a:off x="4646608" y="4376532"/>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2</a:t>
            </a:r>
          </a:p>
        </p:txBody>
      </p:sp>
      <p:sp>
        <p:nvSpPr>
          <p:cNvPr id="27" name="Left Brace 26"/>
          <p:cNvSpPr/>
          <p:nvPr/>
        </p:nvSpPr>
        <p:spPr bwMode="auto">
          <a:xfrm rot="16200000">
            <a:off x="6015318" y="3876442"/>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8" name="TextBox 27"/>
          <p:cNvSpPr txBox="1"/>
          <p:nvPr/>
        </p:nvSpPr>
        <p:spPr>
          <a:xfrm>
            <a:off x="5908365" y="4392574"/>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3</a:t>
            </a:r>
          </a:p>
        </p:txBody>
      </p:sp>
      <p:sp>
        <p:nvSpPr>
          <p:cNvPr id="29" name="Left Brace 28"/>
          <p:cNvSpPr/>
          <p:nvPr/>
        </p:nvSpPr>
        <p:spPr bwMode="auto">
          <a:xfrm rot="16200000">
            <a:off x="7213344" y="3890192"/>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0" name="TextBox 29"/>
          <p:cNvSpPr txBox="1"/>
          <p:nvPr/>
        </p:nvSpPr>
        <p:spPr>
          <a:xfrm>
            <a:off x="7098896" y="4392574"/>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4</a:t>
            </a:r>
          </a:p>
        </p:txBody>
      </p:sp>
      <p:sp>
        <p:nvSpPr>
          <p:cNvPr id="31" name="Left Brace 30"/>
          <p:cNvSpPr/>
          <p:nvPr/>
        </p:nvSpPr>
        <p:spPr bwMode="auto">
          <a:xfrm rot="16200000">
            <a:off x="8413964" y="3894484"/>
            <a:ext cx="274320" cy="822960"/>
          </a:xfrm>
          <a:prstGeom prst="leftBrace">
            <a:avLst>
              <a:gd name="adj1" fmla="val 21860"/>
              <a:gd name="adj2" fmla="val 50000"/>
            </a:avLst>
          </a:prstGeom>
          <a:noFill/>
          <a:ln w="254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2" name="TextBox 31"/>
          <p:cNvSpPr txBox="1"/>
          <p:nvPr/>
        </p:nvSpPr>
        <p:spPr>
          <a:xfrm>
            <a:off x="8298534" y="4392574"/>
            <a:ext cx="503664" cy="307777"/>
          </a:xfrm>
          <a:prstGeom prst="rect">
            <a:avLst/>
          </a:prstGeom>
          <a:noFill/>
        </p:spPr>
        <p:txBody>
          <a:bodyPr wrap="none" rtlCol="0">
            <a:spAutoFit/>
          </a:bodyPr>
          <a:lstStyle/>
          <a:p>
            <a:r>
              <a:rPr lang="en-US" sz="1400" b="1" dirty="0">
                <a:effectLst>
                  <a:outerShdw blurRad="38100" dist="38100" dir="2700000" algn="tl">
                    <a:srgbClr val="000000">
                      <a:alpha val="43137"/>
                    </a:srgbClr>
                  </a:outerShdw>
                </a:effectLst>
                <a:latin typeface="Arial Narrow" pitchFamily="34" charset="0"/>
              </a:rPr>
              <a:t>TC 5</a:t>
            </a:r>
          </a:p>
        </p:txBody>
      </p:sp>
      <p:pic>
        <p:nvPicPr>
          <p:cNvPr id="33" name="Picture 2" descr="C:\Users\ecojpr\Documents\Photos\San_Francisco2007\IMG_0668.JPG"/>
          <p:cNvPicPr>
            <a:picLocks noChangeAspect="1" noChangeArrowheads="1"/>
          </p:cNvPicPr>
          <p:nvPr/>
        </p:nvPicPr>
        <p:blipFill>
          <a:blip r:embed="rId3" cstate="email">
            <a:lum bright="10000" contrast="20000"/>
          </a:blip>
          <a:srcRect/>
          <a:stretch>
            <a:fillRect/>
          </a:stretch>
        </p:blipFill>
        <p:spPr bwMode="auto">
          <a:xfrm>
            <a:off x="2469260" y="5153984"/>
            <a:ext cx="2447144"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4" name="Picture 4" descr="http://people.hofstra.edu/geotrans/eng/ch3en/conc3en/img/doublestackrail.JPG"/>
          <p:cNvPicPr>
            <a:picLocks noChangeAspect="1" noChangeArrowheads="1"/>
          </p:cNvPicPr>
          <p:nvPr/>
        </p:nvPicPr>
        <p:blipFill>
          <a:blip r:embed="rId4" cstate="email"/>
          <a:srcRect/>
          <a:stretch>
            <a:fillRect/>
          </a:stretch>
        </p:blipFill>
        <p:spPr bwMode="auto">
          <a:xfrm>
            <a:off x="5048764" y="5153984"/>
            <a:ext cx="2350460"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Picture 6" descr="http://people.hofstra.edu/geotrans/eng/ch4en/conc4en/img/translift.jpg"/>
          <p:cNvPicPr>
            <a:picLocks noChangeAspect="1" noChangeArrowheads="1"/>
          </p:cNvPicPr>
          <p:nvPr/>
        </p:nvPicPr>
        <p:blipFill>
          <a:blip r:embed="rId5" cstate="email"/>
          <a:srcRect/>
          <a:stretch>
            <a:fillRect/>
          </a:stretch>
        </p:blipFill>
        <p:spPr bwMode="auto">
          <a:xfrm>
            <a:off x="7527612" y="5153984"/>
            <a:ext cx="2210418"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5333810" y="1285647"/>
            <a:ext cx="1966544"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7" name="Picture 3"/>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2914685" y="1285647"/>
            <a:ext cx="2225689"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8" name="Picture 4"/>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7487657" y="1285647"/>
            <a:ext cx="1706880" cy="128016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9" name="Left Brace 38"/>
          <p:cNvSpPr/>
          <p:nvPr/>
        </p:nvSpPr>
        <p:spPr bwMode="auto">
          <a:xfrm rot="16200000">
            <a:off x="5844785" y="205403"/>
            <a:ext cx="274320" cy="5212939"/>
          </a:xfrm>
          <a:prstGeom prst="leftBrace">
            <a:avLst>
              <a:gd name="adj1" fmla="val 21860"/>
              <a:gd name="adj2" fmla="val 89550"/>
            </a:avLst>
          </a:prstGeom>
          <a:noFill/>
          <a:ln w="2540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0" name="Left Brace 39"/>
          <p:cNvSpPr/>
          <p:nvPr/>
        </p:nvSpPr>
        <p:spPr bwMode="auto">
          <a:xfrm rot="5400000">
            <a:off x="5619556" y="2294950"/>
            <a:ext cx="274320" cy="5212939"/>
          </a:xfrm>
          <a:prstGeom prst="leftBrace">
            <a:avLst>
              <a:gd name="adj1" fmla="val 21860"/>
              <a:gd name="adj2" fmla="val 19221"/>
            </a:avLst>
          </a:prstGeom>
          <a:noFill/>
          <a:ln w="25400" cap="flat" cmpd="sng" algn="ctr">
            <a:solidFill>
              <a:schemeClr val="accent6">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56325108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Logistics and Freight Distribution</a:t>
            </a:r>
          </a:p>
        </p:txBody>
      </p:sp>
      <p:sp>
        <p:nvSpPr>
          <p:cNvPr id="3" name="Text Placeholder 2"/>
          <p:cNvSpPr>
            <a:spLocks noGrp="1"/>
          </p:cNvSpPr>
          <p:nvPr>
            <p:ph type="body" idx="1"/>
          </p:nvPr>
        </p:nvSpPr>
        <p:spPr/>
        <p:txBody>
          <a:bodyPr/>
          <a:lstStyle/>
          <a:p>
            <a:endParaRPr lang="en-US" dirty="0"/>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0832294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Concept of Logistics</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Oval 3"/>
          <p:cNvSpPr/>
          <p:nvPr/>
        </p:nvSpPr>
        <p:spPr>
          <a:xfrm>
            <a:off x="5193957" y="2180738"/>
            <a:ext cx="1828800" cy="1828800"/>
          </a:xfrm>
          <a:prstGeom prst="ellipse">
            <a:avLst/>
          </a:prstGeom>
          <a:solidFill>
            <a:schemeClr val="bg1"/>
          </a:solidFill>
          <a:ln w="762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2800" b="1" dirty="0" err="1">
                <a:solidFill>
                  <a:schemeClr val="tx1"/>
                </a:solidFill>
                <a:latin typeface="Arial Narrow" panose="020B0606020202030204" pitchFamily="34" charset="0"/>
              </a:rPr>
              <a:t>Logística</a:t>
            </a:r>
            <a:endParaRPr lang="en-US" sz="2800" b="1" dirty="0">
              <a:solidFill>
                <a:schemeClr val="tx1"/>
              </a:solidFill>
              <a:latin typeface="Arial Narrow" panose="020B0606020202030204" pitchFamily="34" charset="0"/>
            </a:endParaRPr>
          </a:p>
        </p:txBody>
      </p:sp>
      <p:sp>
        <p:nvSpPr>
          <p:cNvPr id="5" name="Rounded Rectangle 1"/>
          <p:cNvSpPr/>
          <p:nvPr/>
        </p:nvSpPr>
        <p:spPr bwMode="auto">
          <a:xfrm>
            <a:off x="2399347" y="2546498"/>
            <a:ext cx="2198193" cy="1097280"/>
          </a:xfrm>
          <a:prstGeom prst="roundRect">
            <a:avLst/>
          </a:prstGeom>
          <a:solidFill>
            <a:schemeClr val="bg1"/>
          </a:solidFill>
          <a:ln w="508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err="1">
                <a:latin typeface="Arial Narrow" panose="020B0606020202030204" pitchFamily="34" charset="0"/>
              </a:rPr>
              <a:t>Gestão</a:t>
            </a:r>
            <a:r>
              <a:rPr lang="en-US" sz="2400" b="1" dirty="0">
                <a:latin typeface="Arial Narrow" panose="020B0606020202030204" pitchFamily="34" charset="0"/>
              </a:rPr>
              <a:t> de </a:t>
            </a:r>
            <a:r>
              <a:rPr lang="en-US" sz="2400" b="1" dirty="0" err="1">
                <a:latin typeface="Arial Narrow" panose="020B0606020202030204" pitchFamily="34" charset="0"/>
              </a:rPr>
              <a:t>materiais</a:t>
            </a:r>
            <a:endParaRPr lang="en-US" sz="2400" b="1" dirty="0">
              <a:latin typeface="Arial Narrow" panose="020B0606020202030204" pitchFamily="34" charset="0"/>
            </a:endParaRPr>
          </a:p>
        </p:txBody>
      </p:sp>
      <p:sp>
        <p:nvSpPr>
          <p:cNvPr id="6" name="Rounded Rectangle 14"/>
          <p:cNvSpPr/>
          <p:nvPr/>
        </p:nvSpPr>
        <p:spPr bwMode="auto">
          <a:xfrm>
            <a:off x="7634416" y="2546498"/>
            <a:ext cx="2198193" cy="1097280"/>
          </a:xfrm>
          <a:prstGeom prst="roundRect">
            <a:avLst/>
          </a:prstGeom>
          <a:solidFill>
            <a:schemeClr val="bg1"/>
          </a:solidFill>
          <a:ln w="508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err="1">
                <a:latin typeface="Arial Narrow" panose="020B0606020202030204" pitchFamily="34" charset="0"/>
              </a:rPr>
              <a:t>Distribuição</a:t>
            </a:r>
            <a:r>
              <a:rPr lang="en-US" sz="2400" b="1" dirty="0">
                <a:latin typeface="Arial Narrow" panose="020B0606020202030204" pitchFamily="34" charset="0"/>
              </a:rPr>
              <a:t> </a:t>
            </a:r>
            <a:r>
              <a:rPr lang="en-US" sz="2400" b="1" dirty="0" err="1">
                <a:latin typeface="Arial Narrow" panose="020B0606020202030204" pitchFamily="34" charset="0"/>
              </a:rPr>
              <a:t>Física</a:t>
            </a:r>
            <a:endParaRPr lang="en-US" sz="2400" b="1" dirty="0">
              <a:latin typeface="Arial Narrow" panose="020B0606020202030204" pitchFamily="34" charset="0"/>
            </a:endParaRPr>
          </a:p>
        </p:txBody>
      </p:sp>
      <p:sp>
        <p:nvSpPr>
          <p:cNvPr id="7" name="Isosceles Triangle 6"/>
          <p:cNvSpPr/>
          <p:nvPr/>
        </p:nvSpPr>
        <p:spPr>
          <a:xfrm rot="16200000">
            <a:off x="4593419" y="2878893"/>
            <a:ext cx="543697" cy="45720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8" name="Isosceles Triangle 7"/>
          <p:cNvSpPr/>
          <p:nvPr/>
        </p:nvSpPr>
        <p:spPr>
          <a:xfrm rot="5400000">
            <a:off x="7087218" y="2878895"/>
            <a:ext cx="543697" cy="457200"/>
          </a:xfrm>
          <a:prstGeom prs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5" name="TextBox 14"/>
          <p:cNvSpPr txBox="1"/>
          <p:nvPr/>
        </p:nvSpPr>
        <p:spPr>
          <a:xfrm>
            <a:off x="2643415" y="3714459"/>
            <a:ext cx="2157963" cy="1631216"/>
          </a:xfrm>
          <a:prstGeom prst="rect">
            <a:avLst/>
          </a:prstGeom>
          <a:noFill/>
        </p:spPr>
        <p:txBody>
          <a:bodyPr wrap="none" rtlCol="0">
            <a:spAutoFit/>
          </a:bodyPr>
          <a:lstStyle/>
          <a:p>
            <a:r>
              <a:rPr lang="en-US" sz="2000" b="1" dirty="0" err="1">
                <a:latin typeface="Arial Narrow" panose="020B0606020202030204" pitchFamily="34" charset="0"/>
              </a:rPr>
              <a:t>Manufatura</a:t>
            </a:r>
            <a:endParaRPr lang="en-US" sz="2000" b="1" dirty="0">
              <a:latin typeface="Arial Narrow" panose="020B0606020202030204" pitchFamily="34" charset="0"/>
            </a:endParaRPr>
          </a:p>
          <a:p>
            <a:r>
              <a:rPr lang="en-US" sz="2000" b="1" dirty="0" err="1">
                <a:latin typeface="Arial Narrow" panose="020B0606020202030204" pitchFamily="34" charset="0"/>
              </a:rPr>
              <a:t>Compras</a:t>
            </a:r>
            <a:endParaRPr lang="en-US" sz="2000" b="1" dirty="0">
              <a:latin typeface="Arial Narrow" panose="020B0606020202030204" pitchFamily="34" charset="0"/>
            </a:endParaRPr>
          </a:p>
          <a:p>
            <a:r>
              <a:rPr lang="en-US" sz="2000" b="1" dirty="0" err="1">
                <a:latin typeface="Arial Narrow" panose="020B0606020202030204" pitchFamily="34" charset="0"/>
              </a:rPr>
              <a:t>Inventário</a:t>
            </a:r>
            <a:endParaRPr lang="en-US" sz="2000" b="1" dirty="0">
              <a:latin typeface="Arial Narrow" panose="020B0606020202030204" pitchFamily="34" charset="0"/>
            </a:endParaRPr>
          </a:p>
          <a:p>
            <a:r>
              <a:rPr lang="en-US" sz="2000" b="1" dirty="0" err="1">
                <a:latin typeface="Arial Narrow" panose="020B0606020202030204" pitchFamily="34" charset="0"/>
              </a:rPr>
              <a:t>Embalagem</a:t>
            </a:r>
            <a:endParaRPr lang="en-US" sz="2000" b="1" dirty="0">
              <a:latin typeface="Arial Narrow" panose="020B0606020202030204" pitchFamily="34" charset="0"/>
            </a:endParaRPr>
          </a:p>
          <a:p>
            <a:r>
              <a:rPr lang="en-US" sz="2000" b="1" dirty="0" err="1">
                <a:latin typeface="Arial Narrow" panose="020B0606020202030204" pitchFamily="34" charset="0"/>
              </a:rPr>
              <a:t>Reciclagem</a:t>
            </a:r>
            <a:r>
              <a:rPr lang="en-US" sz="2000" b="1" dirty="0">
                <a:latin typeface="Arial Narrow" panose="020B0606020202030204" pitchFamily="34" charset="0"/>
              </a:rPr>
              <a:t> e </a:t>
            </a:r>
            <a:r>
              <a:rPr lang="en-US" sz="2000" b="1" dirty="0" err="1">
                <a:latin typeface="Arial Narrow" panose="020B0606020202030204" pitchFamily="34" charset="0"/>
              </a:rPr>
              <a:t>reuso</a:t>
            </a:r>
            <a:endParaRPr lang="en-US" sz="2000" b="1" dirty="0">
              <a:latin typeface="Arial Narrow" panose="020B0606020202030204" pitchFamily="34" charset="0"/>
            </a:endParaRPr>
          </a:p>
        </p:txBody>
      </p:sp>
      <p:sp>
        <p:nvSpPr>
          <p:cNvPr id="16" name="TextBox 15"/>
          <p:cNvSpPr txBox="1"/>
          <p:nvPr/>
        </p:nvSpPr>
        <p:spPr>
          <a:xfrm>
            <a:off x="7975352" y="3714460"/>
            <a:ext cx="1624163" cy="1323439"/>
          </a:xfrm>
          <a:prstGeom prst="rect">
            <a:avLst/>
          </a:prstGeom>
          <a:noFill/>
        </p:spPr>
        <p:txBody>
          <a:bodyPr wrap="none" rtlCol="0">
            <a:spAutoFit/>
          </a:bodyPr>
          <a:lstStyle/>
          <a:p>
            <a:r>
              <a:rPr lang="en-US" sz="2000" b="1" dirty="0" err="1">
                <a:latin typeface="Arial Narrow" panose="020B0606020202030204" pitchFamily="34" charset="0"/>
              </a:rPr>
              <a:t>Transporte</a:t>
            </a:r>
            <a:endParaRPr lang="en-US" sz="2000" b="1" dirty="0">
              <a:latin typeface="Arial Narrow" panose="020B0606020202030204" pitchFamily="34" charset="0"/>
            </a:endParaRPr>
          </a:p>
          <a:p>
            <a:r>
              <a:rPr lang="en-US" sz="2000" b="1" dirty="0" err="1">
                <a:latin typeface="Arial Narrow" panose="020B0606020202030204" pitchFamily="34" charset="0"/>
              </a:rPr>
              <a:t>Armazenagem</a:t>
            </a:r>
            <a:endParaRPr lang="en-US" sz="2000" b="1" dirty="0">
              <a:latin typeface="Arial Narrow" panose="020B0606020202030204" pitchFamily="34" charset="0"/>
            </a:endParaRPr>
          </a:p>
          <a:p>
            <a:r>
              <a:rPr lang="en-US" sz="2000" b="1" dirty="0" err="1">
                <a:latin typeface="Arial Narrow" panose="020B0606020202030204" pitchFamily="34" charset="0"/>
              </a:rPr>
              <a:t>Atacado</a:t>
            </a:r>
            <a:endParaRPr lang="en-US" sz="2000" b="1" dirty="0">
              <a:latin typeface="Arial Narrow" panose="020B0606020202030204" pitchFamily="34" charset="0"/>
            </a:endParaRPr>
          </a:p>
          <a:p>
            <a:r>
              <a:rPr lang="en-US" sz="2000" b="1" dirty="0" err="1">
                <a:latin typeface="Arial Narrow" panose="020B0606020202030204" pitchFamily="34" charset="0"/>
              </a:rPr>
              <a:t>Varejo</a:t>
            </a:r>
            <a:endParaRPr lang="en-US" sz="2000" b="1" dirty="0">
              <a:latin typeface="Arial Narrow" panose="020B0606020202030204" pitchFamily="34" charset="0"/>
            </a:endParaRPr>
          </a:p>
        </p:txBody>
      </p:sp>
      <p:sp>
        <p:nvSpPr>
          <p:cNvPr id="17" name="Arc 16"/>
          <p:cNvSpPr/>
          <p:nvPr/>
        </p:nvSpPr>
        <p:spPr>
          <a:xfrm>
            <a:off x="5011077" y="1831253"/>
            <a:ext cx="2194560" cy="1328941"/>
          </a:xfrm>
          <a:prstGeom prst="arc">
            <a:avLst>
              <a:gd name="adj1" fmla="val 10886042"/>
              <a:gd name="adj2" fmla="val 0"/>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arrow" panose="020B0606020202030204" pitchFamily="34" charset="0"/>
            </a:endParaRPr>
          </a:p>
        </p:txBody>
      </p:sp>
      <p:sp>
        <p:nvSpPr>
          <p:cNvPr id="18" name="TextBox 17"/>
          <p:cNvSpPr txBox="1"/>
          <p:nvPr/>
        </p:nvSpPr>
        <p:spPr>
          <a:xfrm>
            <a:off x="5226387" y="1459170"/>
            <a:ext cx="1962397" cy="400110"/>
          </a:xfrm>
          <a:prstGeom prst="rect">
            <a:avLst/>
          </a:prstGeom>
          <a:noFill/>
        </p:spPr>
        <p:txBody>
          <a:bodyPr wrap="none" rtlCol="0">
            <a:spAutoFit/>
          </a:bodyPr>
          <a:lstStyle/>
          <a:p>
            <a:r>
              <a:rPr lang="en-US" sz="2000" i="1" dirty="0" err="1">
                <a:latin typeface="Arial Narrow" panose="020B0606020202030204" pitchFamily="34" charset="0"/>
              </a:rPr>
              <a:t>Demanda</a:t>
            </a:r>
            <a:r>
              <a:rPr lang="en-US" sz="2000" i="1" dirty="0">
                <a:latin typeface="Arial Narrow" panose="020B0606020202030204" pitchFamily="34" charset="0"/>
              </a:rPr>
              <a:t> </a:t>
            </a:r>
            <a:r>
              <a:rPr lang="en-US" sz="2000" i="1" dirty="0" err="1">
                <a:latin typeface="Arial Narrow" panose="020B0606020202030204" pitchFamily="34" charset="0"/>
              </a:rPr>
              <a:t>derivada</a:t>
            </a:r>
            <a:endParaRPr lang="en-US" sz="2000" i="1" dirty="0">
              <a:latin typeface="Arial Narrow" panose="020B0606020202030204" pitchFamily="34" charset="0"/>
            </a:endParaRPr>
          </a:p>
        </p:txBody>
      </p:sp>
      <p:sp>
        <p:nvSpPr>
          <p:cNvPr id="19" name="TextBox 18"/>
          <p:cNvSpPr txBox="1"/>
          <p:nvPr/>
        </p:nvSpPr>
        <p:spPr>
          <a:xfrm>
            <a:off x="5224331" y="4362779"/>
            <a:ext cx="1938351" cy="400110"/>
          </a:xfrm>
          <a:prstGeom prst="rect">
            <a:avLst/>
          </a:prstGeom>
          <a:noFill/>
        </p:spPr>
        <p:txBody>
          <a:bodyPr wrap="none" rtlCol="0">
            <a:spAutoFit/>
          </a:bodyPr>
          <a:lstStyle/>
          <a:p>
            <a:r>
              <a:rPr lang="en-US" sz="2000" i="1" dirty="0" err="1">
                <a:latin typeface="Arial Narrow" panose="020B0606020202030204" pitchFamily="34" charset="0"/>
              </a:rPr>
              <a:t>Demanda</a:t>
            </a:r>
            <a:r>
              <a:rPr lang="en-US" sz="2000" i="1" dirty="0">
                <a:latin typeface="Arial Narrow" panose="020B0606020202030204" pitchFamily="34" charset="0"/>
              </a:rPr>
              <a:t> </a:t>
            </a:r>
            <a:r>
              <a:rPr lang="en-US" sz="2000" i="1" dirty="0" err="1">
                <a:latin typeface="Arial Narrow" panose="020B0606020202030204" pitchFamily="34" charset="0"/>
              </a:rPr>
              <a:t>induzida</a:t>
            </a:r>
            <a:endParaRPr lang="en-US" sz="2000" i="1" dirty="0">
              <a:latin typeface="Arial Narrow" panose="020B0606020202030204" pitchFamily="34" charset="0"/>
            </a:endParaRPr>
          </a:p>
        </p:txBody>
      </p:sp>
      <p:sp>
        <p:nvSpPr>
          <p:cNvPr id="20" name="Arc 19"/>
          <p:cNvSpPr/>
          <p:nvPr/>
        </p:nvSpPr>
        <p:spPr>
          <a:xfrm rot="10800000">
            <a:off x="5025867" y="3054794"/>
            <a:ext cx="2194560" cy="1328941"/>
          </a:xfrm>
          <a:prstGeom prst="arc">
            <a:avLst>
              <a:gd name="adj1" fmla="val 10886042"/>
              <a:gd name="adj2" fmla="val 0"/>
            </a:avLst>
          </a:prstGeom>
          <a:ln w="508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latin typeface="Arial Narrow" panose="020B0606020202030204" pitchFamily="34" charset="0"/>
            </a:endParaRPr>
          </a:p>
        </p:txBody>
      </p:sp>
    </p:spTree>
    <p:extLst>
      <p:ext uri="{BB962C8B-B14F-4D97-AF65-F5344CB8AC3E}">
        <p14:creationId xmlns:p14="http://schemas.microsoft.com/office/powerpoint/2010/main" val="185821998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Rounded Corners 23">
            <a:extLst>
              <a:ext uri="{FF2B5EF4-FFF2-40B4-BE49-F238E27FC236}">
                <a16:creationId xmlns:a16="http://schemas.microsoft.com/office/drawing/2014/main" id="{35CEA8CB-0087-4BED-BCFF-9898D9AF641D}"/>
              </a:ext>
            </a:extLst>
          </p:cNvPr>
          <p:cNvSpPr/>
          <p:nvPr/>
        </p:nvSpPr>
        <p:spPr>
          <a:xfrm>
            <a:off x="6714343" y="2547031"/>
            <a:ext cx="3658381" cy="2652236"/>
          </a:xfrm>
          <a:prstGeom prst="roundRect">
            <a:avLst>
              <a:gd name="adj" fmla="val 46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E32A1FE1-3333-4211-B5F9-1D85A6F25481}"/>
              </a:ext>
            </a:extLst>
          </p:cNvPr>
          <p:cNvSpPr/>
          <p:nvPr/>
        </p:nvSpPr>
        <p:spPr>
          <a:xfrm>
            <a:off x="1819276" y="2547031"/>
            <a:ext cx="3535006" cy="2652236"/>
          </a:xfrm>
          <a:prstGeom prst="roundRect">
            <a:avLst>
              <a:gd name="adj" fmla="val 460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3"/>
          <p:cNvSpPr>
            <a:spLocks noGrp="1"/>
          </p:cNvSpPr>
          <p:nvPr>
            <p:ph type="title"/>
          </p:nvPr>
        </p:nvSpPr>
        <p:spPr/>
        <p:txBody>
          <a:bodyPr/>
          <a:lstStyle/>
          <a:p>
            <a:r>
              <a:rPr lang="en-US" dirty="0"/>
              <a:t>Logistics Goals and Operations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6" name="Freeform: Shape 15">
            <a:extLst>
              <a:ext uri="{FF2B5EF4-FFF2-40B4-BE49-F238E27FC236}">
                <a16:creationId xmlns:a16="http://schemas.microsoft.com/office/drawing/2014/main" id="{E9073141-84E5-4449-8428-EC2DE25870CA}"/>
              </a:ext>
            </a:extLst>
          </p:cNvPr>
          <p:cNvSpPr/>
          <p:nvPr/>
        </p:nvSpPr>
        <p:spPr>
          <a:xfrm>
            <a:off x="1819276" y="1798530"/>
            <a:ext cx="3535006" cy="640080"/>
          </a:xfrm>
          <a:custGeom>
            <a:avLst/>
            <a:gdLst>
              <a:gd name="connsiteX0" fmla="*/ 0 w 2945566"/>
              <a:gd name="connsiteY0" fmla="*/ 74635 h 746349"/>
              <a:gd name="connsiteX1" fmla="*/ 74635 w 2945566"/>
              <a:gd name="connsiteY1" fmla="*/ 0 h 746349"/>
              <a:gd name="connsiteX2" fmla="*/ 2870931 w 2945566"/>
              <a:gd name="connsiteY2" fmla="*/ 0 h 746349"/>
              <a:gd name="connsiteX3" fmla="*/ 2945566 w 2945566"/>
              <a:gd name="connsiteY3" fmla="*/ 74635 h 746349"/>
              <a:gd name="connsiteX4" fmla="*/ 2945566 w 2945566"/>
              <a:gd name="connsiteY4" fmla="*/ 671714 h 746349"/>
              <a:gd name="connsiteX5" fmla="*/ 2870931 w 2945566"/>
              <a:gd name="connsiteY5" fmla="*/ 746349 h 746349"/>
              <a:gd name="connsiteX6" fmla="*/ 74635 w 2945566"/>
              <a:gd name="connsiteY6" fmla="*/ 746349 h 746349"/>
              <a:gd name="connsiteX7" fmla="*/ 0 w 2945566"/>
              <a:gd name="connsiteY7" fmla="*/ 671714 h 746349"/>
              <a:gd name="connsiteX8" fmla="*/ 0 w 2945566"/>
              <a:gd name="connsiteY8" fmla="*/ 74635 h 746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45566" h="746349">
                <a:moveTo>
                  <a:pt x="0" y="74635"/>
                </a:moveTo>
                <a:cubicBezTo>
                  <a:pt x="0" y="33415"/>
                  <a:pt x="33415" y="0"/>
                  <a:pt x="74635" y="0"/>
                </a:cubicBezTo>
                <a:lnTo>
                  <a:pt x="2870931" y="0"/>
                </a:lnTo>
                <a:cubicBezTo>
                  <a:pt x="2912151" y="0"/>
                  <a:pt x="2945566" y="33415"/>
                  <a:pt x="2945566" y="74635"/>
                </a:cubicBezTo>
                <a:lnTo>
                  <a:pt x="2945566" y="671714"/>
                </a:lnTo>
                <a:cubicBezTo>
                  <a:pt x="2945566" y="712934"/>
                  <a:pt x="2912151" y="746349"/>
                  <a:pt x="2870931" y="746349"/>
                </a:cubicBezTo>
                <a:lnTo>
                  <a:pt x="74635" y="746349"/>
                </a:lnTo>
                <a:cubicBezTo>
                  <a:pt x="33415" y="746349"/>
                  <a:pt x="0" y="712934"/>
                  <a:pt x="0" y="671714"/>
                </a:cubicBezTo>
                <a:lnTo>
                  <a:pt x="0" y="74635"/>
                </a:lnTo>
                <a:close/>
              </a:path>
            </a:pathLst>
          </a:custGeom>
          <a:solidFill>
            <a:schemeClr val="accent1"/>
          </a:solidFill>
          <a:ln w="50800">
            <a:solidFill>
              <a:schemeClr val="accent2">
                <a:lumMod val="75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200" tIns="57420" rIns="75200" bIns="57420"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solidFill>
                <a:latin typeface="Arial Narrow" panose="020B0606020202030204" pitchFamily="34" charset="0"/>
              </a:rPr>
              <a:t>Abastecimento</a:t>
            </a:r>
            <a:r>
              <a:rPr lang="en-US" sz="2400" b="1" kern="1200" dirty="0">
                <a:solidFill>
                  <a:schemeClr val="bg1"/>
                </a:solidFill>
                <a:latin typeface="Arial Narrow" panose="020B0606020202030204" pitchFamily="34" charset="0"/>
              </a:rPr>
              <a:t> (</a:t>
            </a:r>
            <a:r>
              <a:rPr lang="en-US" sz="2400" b="1" kern="1200" dirty="0" err="1">
                <a:solidFill>
                  <a:schemeClr val="bg1"/>
                </a:solidFill>
                <a:latin typeface="Arial Narrow" panose="020B0606020202030204" pitchFamily="34" charset="0"/>
              </a:rPr>
              <a:t>Objetivos</a:t>
            </a:r>
            <a:r>
              <a:rPr lang="en-US" sz="2400" b="1" kern="1200" dirty="0">
                <a:solidFill>
                  <a:schemeClr val="bg1"/>
                </a:solidFill>
                <a:latin typeface="Arial Narrow" panose="020B0606020202030204" pitchFamily="34" charset="0"/>
              </a:rPr>
              <a:t>)</a:t>
            </a:r>
          </a:p>
        </p:txBody>
      </p:sp>
      <p:sp>
        <p:nvSpPr>
          <p:cNvPr id="5" name="Freeform: Shape 4">
            <a:extLst>
              <a:ext uri="{FF2B5EF4-FFF2-40B4-BE49-F238E27FC236}">
                <a16:creationId xmlns:a16="http://schemas.microsoft.com/office/drawing/2014/main" id="{477EF839-779F-4584-AC3F-637C75123759}"/>
              </a:ext>
            </a:extLst>
          </p:cNvPr>
          <p:cNvSpPr/>
          <p:nvPr/>
        </p:nvSpPr>
        <p:spPr>
          <a:xfrm>
            <a:off x="6716396" y="1796966"/>
            <a:ext cx="3656328" cy="640080"/>
          </a:xfrm>
          <a:custGeom>
            <a:avLst/>
            <a:gdLst>
              <a:gd name="connsiteX0" fmla="*/ 0 w 2953422"/>
              <a:gd name="connsiteY0" fmla="*/ 74707 h 747065"/>
              <a:gd name="connsiteX1" fmla="*/ 74707 w 2953422"/>
              <a:gd name="connsiteY1" fmla="*/ 0 h 747065"/>
              <a:gd name="connsiteX2" fmla="*/ 2878716 w 2953422"/>
              <a:gd name="connsiteY2" fmla="*/ 0 h 747065"/>
              <a:gd name="connsiteX3" fmla="*/ 2953423 w 2953422"/>
              <a:gd name="connsiteY3" fmla="*/ 74707 h 747065"/>
              <a:gd name="connsiteX4" fmla="*/ 2953422 w 2953422"/>
              <a:gd name="connsiteY4" fmla="*/ 672359 h 747065"/>
              <a:gd name="connsiteX5" fmla="*/ 2878715 w 2953422"/>
              <a:gd name="connsiteY5" fmla="*/ 747066 h 747065"/>
              <a:gd name="connsiteX6" fmla="*/ 74707 w 2953422"/>
              <a:gd name="connsiteY6" fmla="*/ 747065 h 747065"/>
              <a:gd name="connsiteX7" fmla="*/ 0 w 2953422"/>
              <a:gd name="connsiteY7" fmla="*/ 672358 h 747065"/>
              <a:gd name="connsiteX8" fmla="*/ 0 w 2953422"/>
              <a:gd name="connsiteY8" fmla="*/ 74707 h 747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53422" h="747065">
                <a:moveTo>
                  <a:pt x="0" y="74707"/>
                </a:moveTo>
                <a:cubicBezTo>
                  <a:pt x="0" y="33447"/>
                  <a:pt x="33447" y="0"/>
                  <a:pt x="74707" y="0"/>
                </a:cubicBezTo>
                <a:lnTo>
                  <a:pt x="2878716" y="0"/>
                </a:lnTo>
                <a:cubicBezTo>
                  <a:pt x="2919976" y="0"/>
                  <a:pt x="2953423" y="33447"/>
                  <a:pt x="2953423" y="74707"/>
                </a:cubicBezTo>
                <a:cubicBezTo>
                  <a:pt x="2953423" y="273924"/>
                  <a:pt x="2953422" y="473142"/>
                  <a:pt x="2953422" y="672359"/>
                </a:cubicBezTo>
                <a:cubicBezTo>
                  <a:pt x="2953422" y="713619"/>
                  <a:pt x="2919975" y="747066"/>
                  <a:pt x="2878715" y="747066"/>
                </a:cubicBezTo>
                <a:lnTo>
                  <a:pt x="74707" y="747065"/>
                </a:lnTo>
                <a:cubicBezTo>
                  <a:pt x="33447" y="747065"/>
                  <a:pt x="0" y="713618"/>
                  <a:pt x="0" y="672358"/>
                </a:cubicBezTo>
                <a:lnTo>
                  <a:pt x="0" y="74707"/>
                </a:lnTo>
                <a:close/>
              </a:path>
            </a:pathLst>
          </a:custGeom>
          <a:solidFill>
            <a:schemeClr val="accent3">
              <a:lumMod val="50000"/>
            </a:schemeClr>
          </a:solidFill>
          <a:ln w="50800">
            <a:solidFill>
              <a:schemeClr val="accent3">
                <a:lumMod val="75000"/>
              </a:schemeClr>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75221" tIns="57441" rIns="75221" bIns="57441" numCol="1" spcCol="1270" anchor="ctr" anchorCtr="0">
            <a:noAutofit/>
          </a:bodyPr>
          <a:lstStyle/>
          <a:p>
            <a:pPr marL="0" lvl="0" indent="0" algn="ctr" defTabSz="1244600">
              <a:lnSpc>
                <a:spcPct val="90000"/>
              </a:lnSpc>
              <a:spcBef>
                <a:spcPct val="0"/>
              </a:spcBef>
              <a:spcAft>
                <a:spcPct val="35000"/>
              </a:spcAft>
              <a:buNone/>
            </a:pPr>
            <a:r>
              <a:rPr lang="en-US" sz="2400" b="1" kern="1200" dirty="0" err="1">
                <a:solidFill>
                  <a:schemeClr val="bg1"/>
                </a:solidFill>
                <a:latin typeface="Arial Narrow" panose="020B0606020202030204" pitchFamily="34" charset="0"/>
              </a:rPr>
              <a:t>Demanda</a:t>
            </a:r>
            <a:r>
              <a:rPr lang="en-US" sz="2400" b="1" kern="1200" dirty="0">
                <a:solidFill>
                  <a:schemeClr val="bg1"/>
                </a:solidFill>
                <a:latin typeface="Arial Narrow" panose="020B0606020202030204" pitchFamily="34" charset="0"/>
              </a:rPr>
              <a:t> (</a:t>
            </a:r>
            <a:r>
              <a:rPr lang="en-US" sz="2400" b="1" kern="1200" dirty="0" err="1">
                <a:solidFill>
                  <a:schemeClr val="bg1"/>
                </a:solidFill>
                <a:latin typeface="Arial Narrow" panose="020B0606020202030204" pitchFamily="34" charset="0"/>
              </a:rPr>
              <a:t>operações</a:t>
            </a:r>
            <a:r>
              <a:rPr lang="en-US" sz="2400" b="1" kern="1200" dirty="0">
                <a:solidFill>
                  <a:schemeClr val="bg1"/>
                </a:solidFill>
                <a:latin typeface="Arial Narrow" panose="020B0606020202030204" pitchFamily="34" charset="0"/>
              </a:rPr>
              <a:t>)</a:t>
            </a:r>
          </a:p>
        </p:txBody>
      </p:sp>
      <p:sp>
        <p:nvSpPr>
          <p:cNvPr id="9" name="Right Arrow 8"/>
          <p:cNvSpPr/>
          <p:nvPr/>
        </p:nvSpPr>
        <p:spPr bwMode="auto">
          <a:xfrm>
            <a:off x="5477655" y="1889970"/>
            <a:ext cx="1236689" cy="457200"/>
          </a:xfrm>
          <a:prstGeom prst="rightArrow">
            <a:avLst/>
          </a:prstGeom>
          <a:solidFill>
            <a:schemeClr val="bg1">
              <a:lumMod val="95000"/>
            </a:schemeClr>
          </a:solid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5" name="Rounded Rectangle 19">
            <a:extLst>
              <a:ext uri="{FF2B5EF4-FFF2-40B4-BE49-F238E27FC236}">
                <a16:creationId xmlns:a16="http://schemas.microsoft.com/office/drawing/2014/main" id="{04B18144-BCC2-40E5-B662-FA8A2B663EF9}"/>
              </a:ext>
            </a:extLst>
          </p:cNvPr>
          <p:cNvSpPr/>
          <p:nvPr/>
        </p:nvSpPr>
        <p:spPr bwMode="auto">
          <a:xfrm>
            <a:off x="1938612" y="2622607"/>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Pedido</a:t>
            </a:r>
            <a:endParaRPr lang="en-US" sz="2000" b="1" dirty="0">
              <a:solidFill>
                <a:schemeClr val="bg1"/>
              </a:solidFill>
              <a:latin typeface="Arial Narrow" panose="020B0606020202030204" pitchFamily="34" charset="0"/>
            </a:endParaRPr>
          </a:p>
        </p:txBody>
      </p:sp>
      <p:sp>
        <p:nvSpPr>
          <p:cNvPr id="26" name="Rounded Rectangle 19">
            <a:extLst>
              <a:ext uri="{FF2B5EF4-FFF2-40B4-BE49-F238E27FC236}">
                <a16:creationId xmlns:a16="http://schemas.microsoft.com/office/drawing/2014/main" id="{0370CC2B-E2C3-45C0-98CD-488D608A497A}"/>
              </a:ext>
            </a:extLst>
          </p:cNvPr>
          <p:cNvSpPr/>
          <p:nvPr/>
        </p:nvSpPr>
        <p:spPr bwMode="auto">
          <a:xfrm>
            <a:off x="1938612" y="3328018"/>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Entrega</a:t>
            </a:r>
            <a:endParaRPr lang="en-US" sz="2000" b="1" dirty="0">
              <a:solidFill>
                <a:schemeClr val="bg1"/>
              </a:solidFill>
              <a:latin typeface="Arial Narrow" panose="020B0606020202030204" pitchFamily="34" charset="0"/>
            </a:endParaRPr>
          </a:p>
        </p:txBody>
      </p:sp>
      <p:sp>
        <p:nvSpPr>
          <p:cNvPr id="7" name="Rectangle 6">
            <a:extLst>
              <a:ext uri="{FF2B5EF4-FFF2-40B4-BE49-F238E27FC236}">
                <a16:creationId xmlns:a16="http://schemas.microsoft.com/office/drawing/2014/main" id="{96CDE473-095E-4284-8C88-8F93BFDA39AB}"/>
              </a:ext>
            </a:extLst>
          </p:cNvPr>
          <p:cNvSpPr/>
          <p:nvPr/>
        </p:nvSpPr>
        <p:spPr>
          <a:xfrm>
            <a:off x="3309583" y="2587725"/>
            <a:ext cx="2044699" cy="602473"/>
          </a:xfrm>
          <a:prstGeom prst="rect">
            <a:avLst/>
          </a:prstGeom>
        </p:spPr>
        <p:txBody>
          <a:bodyPr wrap="square">
            <a:spAutoFit/>
          </a:bodyPr>
          <a:lstStyle/>
          <a:p>
            <a:pPr marL="171450" lvl="1" indent="-171450" defTabSz="755650">
              <a:lnSpc>
                <a:spcPct val="90000"/>
              </a:lnSpc>
              <a:spcBef>
                <a:spcPct val="0"/>
              </a:spcBef>
              <a:spcAft>
                <a:spcPct val="15000"/>
              </a:spcAft>
              <a:buChar char="•"/>
            </a:pPr>
            <a:r>
              <a:rPr lang="en-US" sz="1700" dirty="0" err="1">
                <a:latin typeface="Arial Narrow" panose="020B0606020202030204" pitchFamily="34" charset="0"/>
              </a:rPr>
              <a:t>Produto</a:t>
            </a:r>
            <a:r>
              <a:rPr lang="en-US" sz="1700" dirty="0">
                <a:latin typeface="Arial Narrow" panose="020B0606020202030204" pitchFamily="34" charset="0"/>
              </a:rPr>
              <a:t> </a:t>
            </a:r>
            <a:r>
              <a:rPr lang="en-US" sz="1700" dirty="0" err="1">
                <a:latin typeface="Arial Narrow" panose="020B0606020202030204" pitchFamily="34" charset="0"/>
              </a:rPr>
              <a:t>certo</a:t>
            </a:r>
            <a:endParaRPr lang="en-US" sz="1700" dirty="0">
              <a:latin typeface="Arial Narrow" panose="020B0606020202030204" pitchFamily="34" charset="0"/>
            </a:endParaRPr>
          </a:p>
          <a:p>
            <a:pPr marL="171450" lvl="1" indent="-171450" defTabSz="755650">
              <a:lnSpc>
                <a:spcPct val="90000"/>
              </a:lnSpc>
              <a:spcBef>
                <a:spcPct val="0"/>
              </a:spcBef>
              <a:spcAft>
                <a:spcPct val="15000"/>
              </a:spcAft>
              <a:buChar char="•"/>
            </a:pPr>
            <a:r>
              <a:rPr lang="en-US" sz="1700" dirty="0" err="1">
                <a:latin typeface="Arial Narrow" panose="020B0606020202030204" pitchFamily="34" charset="0"/>
              </a:rPr>
              <a:t>Quantidade</a:t>
            </a:r>
            <a:r>
              <a:rPr lang="en-US" sz="1700" dirty="0">
                <a:latin typeface="Arial Narrow" panose="020B0606020202030204" pitchFamily="34" charset="0"/>
              </a:rPr>
              <a:t> </a:t>
            </a:r>
            <a:r>
              <a:rPr lang="en-US" sz="1700" dirty="0" err="1">
                <a:latin typeface="Arial Narrow" panose="020B0606020202030204" pitchFamily="34" charset="0"/>
              </a:rPr>
              <a:t>certa</a:t>
            </a:r>
            <a:endParaRPr lang="en-US" sz="1700" dirty="0">
              <a:latin typeface="Arial Narrow" panose="020B0606020202030204" pitchFamily="34" charset="0"/>
            </a:endParaRPr>
          </a:p>
        </p:txBody>
      </p:sp>
      <p:sp>
        <p:nvSpPr>
          <p:cNvPr id="21" name="Rounded Rectangle 19">
            <a:extLst>
              <a:ext uri="{FF2B5EF4-FFF2-40B4-BE49-F238E27FC236}">
                <a16:creationId xmlns:a16="http://schemas.microsoft.com/office/drawing/2014/main" id="{C77DD30D-B128-4648-AF25-0FF5D3E72C98}"/>
              </a:ext>
            </a:extLst>
          </p:cNvPr>
          <p:cNvSpPr/>
          <p:nvPr/>
        </p:nvSpPr>
        <p:spPr bwMode="auto">
          <a:xfrm>
            <a:off x="1938612" y="4013224"/>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Qualidade</a:t>
            </a:r>
            <a:endParaRPr lang="en-US" sz="2000" b="1" dirty="0">
              <a:solidFill>
                <a:schemeClr val="bg1"/>
              </a:solidFill>
              <a:latin typeface="Arial Narrow" panose="020B0606020202030204" pitchFamily="34" charset="0"/>
            </a:endParaRPr>
          </a:p>
        </p:txBody>
      </p:sp>
      <p:sp>
        <p:nvSpPr>
          <p:cNvPr id="23" name="Rounded Rectangle 19">
            <a:extLst>
              <a:ext uri="{FF2B5EF4-FFF2-40B4-BE49-F238E27FC236}">
                <a16:creationId xmlns:a16="http://schemas.microsoft.com/office/drawing/2014/main" id="{08AC913E-1F4B-479A-A173-4DC6E58BFA66}"/>
              </a:ext>
            </a:extLst>
          </p:cNvPr>
          <p:cNvSpPr/>
          <p:nvPr/>
        </p:nvSpPr>
        <p:spPr bwMode="auto">
          <a:xfrm>
            <a:off x="1938612" y="4722048"/>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Preço</a:t>
            </a:r>
            <a:endParaRPr lang="en-US" sz="2000" b="1" dirty="0">
              <a:solidFill>
                <a:schemeClr val="bg1"/>
              </a:solidFill>
              <a:latin typeface="Arial Narrow" panose="020B0606020202030204" pitchFamily="34" charset="0"/>
            </a:endParaRPr>
          </a:p>
        </p:txBody>
      </p:sp>
      <p:sp>
        <p:nvSpPr>
          <p:cNvPr id="27" name="Rectangle 26">
            <a:extLst>
              <a:ext uri="{FF2B5EF4-FFF2-40B4-BE49-F238E27FC236}">
                <a16:creationId xmlns:a16="http://schemas.microsoft.com/office/drawing/2014/main" id="{174F37F9-C6F4-45BB-98FB-7276677C92FB}"/>
              </a:ext>
            </a:extLst>
          </p:cNvPr>
          <p:cNvSpPr/>
          <p:nvPr/>
        </p:nvSpPr>
        <p:spPr>
          <a:xfrm>
            <a:off x="3309584" y="3293652"/>
            <a:ext cx="1793356" cy="602473"/>
          </a:xfrm>
          <a:prstGeom prst="rect">
            <a:avLst/>
          </a:prstGeom>
        </p:spPr>
        <p:txBody>
          <a:bodyPr wrap="square">
            <a:spAutoFit/>
          </a:bodyPr>
          <a:lstStyle/>
          <a:p>
            <a:pPr marL="171450" lvl="1" indent="-171450" defTabSz="755650">
              <a:lnSpc>
                <a:spcPct val="90000"/>
              </a:lnSpc>
              <a:spcBef>
                <a:spcPct val="0"/>
              </a:spcBef>
              <a:spcAft>
                <a:spcPct val="15000"/>
              </a:spcAft>
              <a:buChar char="•"/>
            </a:pPr>
            <a:r>
              <a:rPr lang="en-US" sz="1700" dirty="0">
                <a:latin typeface="Arial Narrow" panose="020B0606020202030204" pitchFamily="34" charset="0"/>
              </a:rPr>
              <a:t>Local </a:t>
            </a:r>
            <a:r>
              <a:rPr lang="en-US" sz="1700" dirty="0" err="1">
                <a:latin typeface="Arial Narrow" panose="020B0606020202030204" pitchFamily="34" charset="0"/>
              </a:rPr>
              <a:t>correto</a:t>
            </a:r>
            <a:endParaRPr lang="en-US" sz="1700" dirty="0">
              <a:latin typeface="Arial Narrow" panose="020B0606020202030204" pitchFamily="34" charset="0"/>
            </a:endParaRPr>
          </a:p>
          <a:p>
            <a:pPr marL="171450" lvl="1" indent="-171450" defTabSz="755650">
              <a:lnSpc>
                <a:spcPct val="90000"/>
              </a:lnSpc>
              <a:spcBef>
                <a:spcPct val="0"/>
              </a:spcBef>
              <a:spcAft>
                <a:spcPct val="15000"/>
              </a:spcAft>
              <a:buChar char="•"/>
            </a:pPr>
            <a:r>
              <a:rPr lang="en-US" sz="1700" dirty="0">
                <a:latin typeface="Arial Narrow" panose="020B0606020202030204" pitchFamily="34" charset="0"/>
              </a:rPr>
              <a:t>Tempo </a:t>
            </a:r>
            <a:r>
              <a:rPr lang="en-US" sz="1700" dirty="0" err="1">
                <a:latin typeface="Arial Narrow" panose="020B0606020202030204" pitchFamily="34" charset="0"/>
              </a:rPr>
              <a:t>correto</a:t>
            </a:r>
            <a:endParaRPr lang="en-US" sz="1700" dirty="0">
              <a:latin typeface="Arial Narrow" panose="020B0606020202030204" pitchFamily="34" charset="0"/>
            </a:endParaRPr>
          </a:p>
        </p:txBody>
      </p:sp>
      <p:sp>
        <p:nvSpPr>
          <p:cNvPr id="28" name="Rectangle 27">
            <a:extLst>
              <a:ext uri="{FF2B5EF4-FFF2-40B4-BE49-F238E27FC236}">
                <a16:creationId xmlns:a16="http://schemas.microsoft.com/office/drawing/2014/main" id="{4CC94C12-A470-43BF-8532-EF1B4BE240A3}"/>
              </a:ext>
            </a:extLst>
          </p:cNvPr>
          <p:cNvSpPr/>
          <p:nvPr/>
        </p:nvSpPr>
        <p:spPr>
          <a:xfrm>
            <a:off x="3309584" y="4021819"/>
            <a:ext cx="2054752" cy="563231"/>
          </a:xfrm>
          <a:prstGeom prst="rect">
            <a:avLst/>
          </a:prstGeom>
        </p:spPr>
        <p:txBody>
          <a:bodyPr wrap="square">
            <a:spAutoFit/>
          </a:bodyPr>
          <a:lstStyle/>
          <a:p>
            <a:pPr marL="171450" lvl="1" indent="-171450" defTabSz="755650">
              <a:lnSpc>
                <a:spcPct val="90000"/>
              </a:lnSpc>
              <a:spcBef>
                <a:spcPct val="0"/>
              </a:spcBef>
              <a:spcAft>
                <a:spcPct val="15000"/>
              </a:spcAft>
              <a:buChar char="•"/>
            </a:pPr>
            <a:r>
              <a:rPr lang="en-US" sz="1700" dirty="0" err="1">
                <a:latin typeface="Arial Narrow" panose="020B0606020202030204" pitchFamily="34" charset="0"/>
              </a:rPr>
              <a:t>Condições</a:t>
            </a:r>
            <a:r>
              <a:rPr lang="en-US" sz="1700" dirty="0">
                <a:latin typeface="Arial Narrow" panose="020B0606020202030204" pitchFamily="34" charset="0"/>
              </a:rPr>
              <a:t> </a:t>
            </a:r>
            <a:r>
              <a:rPr lang="en-US" sz="1700" dirty="0" err="1">
                <a:latin typeface="Arial Narrow" panose="020B0606020202030204" pitchFamily="34" charset="0"/>
              </a:rPr>
              <a:t>adequadas</a:t>
            </a:r>
            <a:endParaRPr lang="en-US" sz="1700" dirty="0">
              <a:latin typeface="Arial Narrow" panose="020B0606020202030204" pitchFamily="34" charset="0"/>
            </a:endParaRPr>
          </a:p>
        </p:txBody>
      </p:sp>
      <p:sp>
        <p:nvSpPr>
          <p:cNvPr id="29" name="Rectangle 28">
            <a:extLst>
              <a:ext uri="{FF2B5EF4-FFF2-40B4-BE49-F238E27FC236}">
                <a16:creationId xmlns:a16="http://schemas.microsoft.com/office/drawing/2014/main" id="{A38E3662-6205-4577-86AB-125A70F3E069}"/>
              </a:ext>
            </a:extLst>
          </p:cNvPr>
          <p:cNvSpPr/>
          <p:nvPr/>
        </p:nvSpPr>
        <p:spPr>
          <a:xfrm>
            <a:off x="3309584" y="4760026"/>
            <a:ext cx="2044698" cy="327782"/>
          </a:xfrm>
          <a:prstGeom prst="rect">
            <a:avLst/>
          </a:prstGeom>
        </p:spPr>
        <p:txBody>
          <a:bodyPr wrap="square">
            <a:spAutoFit/>
          </a:bodyPr>
          <a:lstStyle/>
          <a:p>
            <a:pPr marL="171450" lvl="1" indent="-171450" defTabSz="755650">
              <a:lnSpc>
                <a:spcPct val="90000"/>
              </a:lnSpc>
              <a:spcBef>
                <a:spcPct val="0"/>
              </a:spcBef>
              <a:spcAft>
                <a:spcPct val="15000"/>
              </a:spcAft>
              <a:buChar char="•"/>
            </a:pPr>
            <a:r>
              <a:rPr lang="en-US" sz="1700" dirty="0" err="1">
                <a:latin typeface="Arial Narrow" panose="020B0606020202030204" pitchFamily="34" charset="0"/>
              </a:rPr>
              <a:t>Preço</a:t>
            </a:r>
            <a:r>
              <a:rPr lang="en-US" sz="1700" dirty="0">
                <a:latin typeface="Arial Narrow" panose="020B0606020202030204" pitchFamily="34" charset="0"/>
              </a:rPr>
              <a:t> </a:t>
            </a:r>
            <a:r>
              <a:rPr lang="en-US" sz="1700" dirty="0" err="1">
                <a:latin typeface="Arial Narrow" panose="020B0606020202030204" pitchFamily="34" charset="0"/>
              </a:rPr>
              <a:t>competitivo</a:t>
            </a:r>
            <a:endParaRPr lang="en-US" sz="1700" dirty="0">
              <a:latin typeface="Arial Narrow" panose="020B0606020202030204" pitchFamily="34" charset="0"/>
            </a:endParaRPr>
          </a:p>
        </p:txBody>
      </p:sp>
      <p:sp>
        <p:nvSpPr>
          <p:cNvPr id="30" name="Rounded Rectangle 19">
            <a:extLst>
              <a:ext uri="{FF2B5EF4-FFF2-40B4-BE49-F238E27FC236}">
                <a16:creationId xmlns:a16="http://schemas.microsoft.com/office/drawing/2014/main" id="{8F579AF7-C64D-4B57-81F1-7D5594F331A5}"/>
              </a:ext>
            </a:extLst>
          </p:cNvPr>
          <p:cNvSpPr/>
          <p:nvPr/>
        </p:nvSpPr>
        <p:spPr bwMode="auto">
          <a:xfrm>
            <a:off x="6839505" y="2674391"/>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Transporte</a:t>
            </a:r>
            <a:endParaRPr lang="en-US" sz="2000" b="1" dirty="0">
              <a:solidFill>
                <a:schemeClr val="bg1"/>
              </a:solidFill>
              <a:latin typeface="Arial Narrow" panose="020B0606020202030204" pitchFamily="34" charset="0"/>
            </a:endParaRPr>
          </a:p>
        </p:txBody>
      </p:sp>
      <p:sp>
        <p:nvSpPr>
          <p:cNvPr id="31" name="Rectangle 30">
            <a:extLst>
              <a:ext uri="{FF2B5EF4-FFF2-40B4-BE49-F238E27FC236}">
                <a16:creationId xmlns:a16="http://schemas.microsoft.com/office/drawing/2014/main" id="{688D9329-3E1C-4E6B-9402-942886F5B825}"/>
              </a:ext>
            </a:extLst>
          </p:cNvPr>
          <p:cNvSpPr/>
          <p:nvPr/>
        </p:nvSpPr>
        <p:spPr>
          <a:xfrm>
            <a:off x="8586920" y="2674182"/>
            <a:ext cx="1553414" cy="632481"/>
          </a:xfrm>
          <a:prstGeom prst="rect">
            <a:avLst/>
          </a:prstGeom>
        </p:spPr>
        <p:txBody>
          <a:bodyPr wrap="square">
            <a:spAutoFit/>
          </a:bodyPr>
          <a:lstStyle/>
          <a:p>
            <a:pPr marL="171450" lvl="1" indent="-171450" defTabSz="711200">
              <a:lnSpc>
                <a:spcPct val="90000"/>
              </a:lnSpc>
              <a:spcBef>
                <a:spcPct val="0"/>
              </a:spcBef>
              <a:spcAft>
                <a:spcPct val="15000"/>
              </a:spcAft>
              <a:buChar char="•"/>
            </a:pPr>
            <a:r>
              <a:rPr lang="en-US" dirty="0" err="1">
                <a:latin typeface="Arial Narrow" panose="020B0606020202030204" pitchFamily="34" charset="0"/>
              </a:rPr>
              <a:t>Manuseio</a:t>
            </a:r>
            <a:endParaRPr lang="en-US" dirty="0">
              <a:latin typeface="Arial Narrow" panose="020B0606020202030204" pitchFamily="34" charset="0"/>
            </a:endParaRPr>
          </a:p>
          <a:p>
            <a:pPr marL="171450" lvl="1" indent="-171450" defTabSz="711200">
              <a:lnSpc>
                <a:spcPct val="90000"/>
              </a:lnSpc>
              <a:spcBef>
                <a:spcPct val="0"/>
              </a:spcBef>
              <a:spcAft>
                <a:spcPct val="15000"/>
              </a:spcAft>
              <a:buChar char="•"/>
            </a:pPr>
            <a:r>
              <a:rPr lang="en-US" dirty="0" err="1">
                <a:latin typeface="Arial Narrow" panose="020B0606020202030204" pitchFamily="34" charset="0"/>
              </a:rPr>
              <a:t>Embalagem</a:t>
            </a:r>
            <a:endParaRPr lang="en-US" sz="1700" dirty="0">
              <a:latin typeface="Arial Narrow" panose="020B0606020202030204" pitchFamily="34" charset="0"/>
            </a:endParaRPr>
          </a:p>
        </p:txBody>
      </p:sp>
      <p:sp>
        <p:nvSpPr>
          <p:cNvPr id="32" name="Rounded Rectangle 19">
            <a:extLst>
              <a:ext uri="{FF2B5EF4-FFF2-40B4-BE49-F238E27FC236}">
                <a16:creationId xmlns:a16="http://schemas.microsoft.com/office/drawing/2014/main" id="{FFB13B6C-EDF1-4283-B57D-430432B92A5F}"/>
              </a:ext>
            </a:extLst>
          </p:cNvPr>
          <p:cNvSpPr/>
          <p:nvPr/>
        </p:nvSpPr>
        <p:spPr bwMode="auto">
          <a:xfrm>
            <a:off x="6839505" y="3359839"/>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Estoque</a:t>
            </a:r>
            <a:endParaRPr lang="en-US" sz="2000" b="1" dirty="0">
              <a:solidFill>
                <a:schemeClr val="bg1"/>
              </a:solidFill>
              <a:latin typeface="Arial Narrow" panose="020B0606020202030204" pitchFamily="34" charset="0"/>
            </a:endParaRPr>
          </a:p>
        </p:txBody>
      </p:sp>
      <p:sp>
        <p:nvSpPr>
          <p:cNvPr id="33" name="Rectangle 32">
            <a:extLst>
              <a:ext uri="{FF2B5EF4-FFF2-40B4-BE49-F238E27FC236}">
                <a16:creationId xmlns:a16="http://schemas.microsoft.com/office/drawing/2014/main" id="{70320854-8401-4F11-A781-57BFA7FDA859}"/>
              </a:ext>
            </a:extLst>
          </p:cNvPr>
          <p:cNvSpPr/>
          <p:nvPr/>
        </p:nvSpPr>
        <p:spPr>
          <a:xfrm>
            <a:off x="8586919" y="3313249"/>
            <a:ext cx="2228005" cy="881780"/>
          </a:xfrm>
          <a:prstGeom prst="rect">
            <a:avLst/>
          </a:prstGeom>
        </p:spPr>
        <p:txBody>
          <a:bodyPr wrap="square">
            <a:spAutoFit/>
          </a:bodyPr>
          <a:lstStyle/>
          <a:p>
            <a:pPr marL="171450" lvl="1" indent="-171450" defTabSz="711200">
              <a:lnSpc>
                <a:spcPct val="90000"/>
              </a:lnSpc>
              <a:spcBef>
                <a:spcPct val="0"/>
              </a:spcBef>
              <a:spcAft>
                <a:spcPct val="15000"/>
              </a:spcAft>
              <a:buChar char="•"/>
            </a:pPr>
            <a:r>
              <a:rPr lang="en-US" dirty="0" err="1">
                <a:latin typeface="Arial Narrow" panose="020B0606020202030204" pitchFamily="34" charset="0"/>
              </a:rPr>
              <a:t>Planejamento</a:t>
            </a:r>
            <a:r>
              <a:rPr lang="en-US" dirty="0">
                <a:latin typeface="Arial Narrow" panose="020B0606020202030204" pitchFamily="34" charset="0"/>
              </a:rPr>
              <a:t> da </a:t>
            </a:r>
            <a:r>
              <a:rPr lang="en-US" dirty="0" err="1">
                <a:latin typeface="Arial Narrow" panose="020B0606020202030204" pitchFamily="34" charset="0"/>
              </a:rPr>
              <a:t>produção</a:t>
            </a:r>
            <a:endParaRPr lang="en-US" dirty="0">
              <a:latin typeface="Arial Narrow" panose="020B0606020202030204" pitchFamily="34" charset="0"/>
            </a:endParaRPr>
          </a:p>
          <a:p>
            <a:pPr marL="171450" lvl="1" indent="-171450" defTabSz="711200">
              <a:lnSpc>
                <a:spcPct val="90000"/>
              </a:lnSpc>
              <a:spcBef>
                <a:spcPct val="0"/>
              </a:spcBef>
              <a:spcAft>
                <a:spcPct val="15000"/>
              </a:spcAft>
              <a:buChar char="•"/>
            </a:pPr>
            <a:r>
              <a:rPr lang="en-US" dirty="0" err="1">
                <a:latin typeface="Arial Narrow" panose="020B0606020202030204" pitchFamily="34" charset="0"/>
              </a:rPr>
              <a:t>Armazenagem</a:t>
            </a:r>
            <a:endParaRPr lang="en-US" dirty="0">
              <a:latin typeface="Arial Narrow" panose="020B0606020202030204" pitchFamily="34" charset="0"/>
            </a:endParaRPr>
          </a:p>
        </p:txBody>
      </p:sp>
      <p:sp>
        <p:nvSpPr>
          <p:cNvPr id="34" name="Rounded Rectangle 19">
            <a:extLst>
              <a:ext uri="{FF2B5EF4-FFF2-40B4-BE49-F238E27FC236}">
                <a16:creationId xmlns:a16="http://schemas.microsoft.com/office/drawing/2014/main" id="{965800C3-C449-4B2F-8DB4-677A9D60FB7F}"/>
              </a:ext>
            </a:extLst>
          </p:cNvPr>
          <p:cNvSpPr/>
          <p:nvPr/>
        </p:nvSpPr>
        <p:spPr bwMode="auto">
          <a:xfrm>
            <a:off x="6839505" y="4113695"/>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err="1">
                <a:solidFill>
                  <a:schemeClr val="bg1"/>
                </a:solidFill>
                <a:latin typeface="Arial Narrow" panose="020B0606020202030204" pitchFamily="34" charset="0"/>
              </a:rPr>
              <a:t>Pedidos</a:t>
            </a:r>
            <a:endParaRPr lang="en-US" sz="2000" b="1" dirty="0">
              <a:solidFill>
                <a:schemeClr val="bg1"/>
              </a:solidFill>
              <a:latin typeface="Arial Narrow" panose="020B0606020202030204" pitchFamily="34" charset="0"/>
            </a:endParaRPr>
          </a:p>
        </p:txBody>
      </p:sp>
      <p:sp>
        <p:nvSpPr>
          <p:cNvPr id="35" name="Rectangle 34">
            <a:extLst>
              <a:ext uri="{FF2B5EF4-FFF2-40B4-BE49-F238E27FC236}">
                <a16:creationId xmlns:a16="http://schemas.microsoft.com/office/drawing/2014/main" id="{8DE3BC6C-C6EF-40D4-84A2-36A110E91A8D}"/>
              </a:ext>
            </a:extLst>
          </p:cNvPr>
          <p:cNvSpPr/>
          <p:nvPr/>
        </p:nvSpPr>
        <p:spPr>
          <a:xfrm>
            <a:off x="8586919" y="4089567"/>
            <a:ext cx="2228005" cy="632481"/>
          </a:xfrm>
          <a:prstGeom prst="rect">
            <a:avLst/>
          </a:prstGeom>
        </p:spPr>
        <p:txBody>
          <a:bodyPr wrap="square">
            <a:spAutoFit/>
          </a:bodyPr>
          <a:lstStyle/>
          <a:p>
            <a:pPr marL="171450" lvl="1" indent="-171450" defTabSz="711200">
              <a:lnSpc>
                <a:spcPct val="90000"/>
              </a:lnSpc>
              <a:spcBef>
                <a:spcPct val="0"/>
              </a:spcBef>
              <a:spcAft>
                <a:spcPct val="15000"/>
              </a:spcAft>
              <a:buChar char="•"/>
            </a:pPr>
            <a:r>
              <a:rPr lang="en-US" dirty="0">
                <a:latin typeface="Arial Narrow" panose="020B0606020202030204" pitchFamily="34" charset="0"/>
              </a:rPr>
              <a:t>Vends</a:t>
            </a:r>
          </a:p>
          <a:p>
            <a:pPr marL="171450" lvl="1" indent="-171450" defTabSz="711200">
              <a:lnSpc>
                <a:spcPct val="90000"/>
              </a:lnSpc>
              <a:spcBef>
                <a:spcPct val="0"/>
              </a:spcBef>
              <a:spcAft>
                <a:spcPct val="15000"/>
              </a:spcAft>
              <a:buChar char="•"/>
            </a:pPr>
            <a:r>
              <a:rPr lang="en-US" dirty="0" err="1">
                <a:latin typeface="Arial Narrow" panose="020B0606020202030204" pitchFamily="34" charset="0"/>
              </a:rPr>
              <a:t>Compras</a:t>
            </a:r>
            <a:endParaRPr lang="en-US" dirty="0">
              <a:latin typeface="Arial Narrow" panose="020B0606020202030204" pitchFamily="34" charset="0"/>
            </a:endParaRPr>
          </a:p>
        </p:txBody>
      </p:sp>
    </p:spTree>
    <p:extLst>
      <p:ext uri="{BB962C8B-B14F-4D97-AF65-F5344CB8AC3E}">
        <p14:creationId xmlns:p14="http://schemas.microsoft.com/office/powerpoint/2010/main" val="334348740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Image result for curved arrow">
            <a:extLst>
              <a:ext uri="{FF2B5EF4-FFF2-40B4-BE49-F238E27FC236}">
                <a16:creationId xmlns:a16="http://schemas.microsoft.com/office/drawing/2014/main" id="{D7F7735D-4B21-4408-B91D-A7FE53747992}"/>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flipH="1">
            <a:off x="3851494" y="1937041"/>
            <a:ext cx="914400" cy="200891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Image result for curved arrow">
            <a:extLst>
              <a:ext uri="{FF2B5EF4-FFF2-40B4-BE49-F238E27FC236}">
                <a16:creationId xmlns:a16="http://schemas.microsoft.com/office/drawing/2014/main" id="{8A21402D-C9AB-45A6-99AC-80FC1263EE30}"/>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flipH="1">
            <a:off x="3851494" y="3193309"/>
            <a:ext cx="914400" cy="2008910"/>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Image result for curved arrow">
            <a:extLst>
              <a:ext uri="{FF2B5EF4-FFF2-40B4-BE49-F238E27FC236}">
                <a16:creationId xmlns:a16="http://schemas.microsoft.com/office/drawing/2014/main" id="{2A90163E-093D-4FB6-8755-ED2D679E2CC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flipH="1">
            <a:off x="3851494" y="4404088"/>
            <a:ext cx="914400" cy="2008910"/>
          </a:xfrm>
          <a:prstGeom prst="rect">
            <a:avLst/>
          </a:prstGeom>
          <a:noFill/>
          <a:extLst>
            <a:ext uri="{909E8E84-426E-40DD-AFC4-6F175D3DCCD1}">
              <a14:hiddenFill xmlns:a14="http://schemas.microsoft.com/office/drawing/2010/main">
                <a:solidFill>
                  <a:srgbClr val="FFFFFF"/>
                </a:solidFill>
              </a14:hiddenFill>
            </a:ext>
          </a:extLst>
        </p:spPr>
      </p:pic>
      <p:sp>
        <p:nvSpPr>
          <p:cNvPr id="2" name="Arrow: Up 1">
            <a:extLst>
              <a:ext uri="{FF2B5EF4-FFF2-40B4-BE49-F238E27FC236}">
                <a16:creationId xmlns:a16="http://schemas.microsoft.com/office/drawing/2014/main" id="{649A4168-1F6F-458D-9E23-EAF1ABEE9B2B}"/>
              </a:ext>
            </a:extLst>
          </p:cNvPr>
          <p:cNvSpPr/>
          <p:nvPr/>
        </p:nvSpPr>
        <p:spPr>
          <a:xfrm>
            <a:off x="5654616" y="1510803"/>
            <a:ext cx="914400" cy="4389120"/>
          </a:xfrm>
          <a:prstGeom prst="up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51E186-C3F6-431B-9A52-5BBFFF946539}"/>
              </a:ext>
            </a:extLst>
          </p:cNvPr>
          <p:cNvSpPr>
            <a:spLocks noGrp="1"/>
          </p:cNvSpPr>
          <p:nvPr>
            <p:ph type="title"/>
          </p:nvPr>
        </p:nvSpPr>
        <p:spPr/>
        <p:txBody>
          <a:bodyPr/>
          <a:lstStyle/>
          <a:p>
            <a:r>
              <a:rPr lang="en-US" dirty="0"/>
              <a:t>The Supply Chain and its Cycles</a:t>
            </a:r>
          </a:p>
        </p:txBody>
      </p:sp>
      <p:sp>
        <p:nvSpPr>
          <p:cNvPr id="9" name="Footer Placeholder 8">
            <a:extLst>
              <a:ext uri="{FF2B5EF4-FFF2-40B4-BE49-F238E27FC236}">
                <a16:creationId xmlns:a16="http://schemas.microsoft.com/office/drawing/2014/main" id="{8948E48A-569B-4A5D-BDE7-E094209B1B84}"/>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4" name="Rounded Rectangle 19">
            <a:extLst>
              <a:ext uri="{FF2B5EF4-FFF2-40B4-BE49-F238E27FC236}">
                <a16:creationId xmlns:a16="http://schemas.microsoft.com/office/drawing/2014/main" id="{FABF369A-ED6E-4382-A12C-C0AE5C1C1655}"/>
              </a:ext>
            </a:extLst>
          </p:cNvPr>
          <p:cNvSpPr/>
          <p:nvPr/>
        </p:nvSpPr>
        <p:spPr bwMode="auto">
          <a:xfrm>
            <a:off x="1747373" y="2854937"/>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Replenishment Cycle</a:t>
            </a:r>
          </a:p>
        </p:txBody>
      </p:sp>
      <p:sp>
        <p:nvSpPr>
          <p:cNvPr id="25" name="Rounded Rectangle 19">
            <a:extLst>
              <a:ext uri="{FF2B5EF4-FFF2-40B4-BE49-F238E27FC236}">
                <a16:creationId xmlns:a16="http://schemas.microsoft.com/office/drawing/2014/main" id="{76635A62-0249-49F8-AF08-C8E5FB8CEFF4}"/>
              </a:ext>
            </a:extLst>
          </p:cNvPr>
          <p:cNvSpPr/>
          <p:nvPr/>
        </p:nvSpPr>
        <p:spPr bwMode="auto">
          <a:xfrm>
            <a:off x="1747373" y="4153241"/>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Manufacturing Cycle</a:t>
            </a:r>
          </a:p>
        </p:txBody>
      </p:sp>
      <p:sp>
        <p:nvSpPr>
          <p:cNvPr id="26" name="Rounded Rectangle 19">
            <a:extLst>
              <a:ext uri="{FF2B5EF4-FFF2-40B4-BE49-F238E27FC236}">
                <a16:creationId xmlns:a16="http://schemas.microsoft.com/office/drawing/2014/main" id="{CA925782-6B85-4F31-9878-D9EF06AAA087}"/>
              </a:ext>
            </a:extLst>
          </p:cNvPr>
          <p:cNvSpPr/>
          <p:nvPr/>
        </p:nvSpPr>
        <p:spPr bwMode="auto">
          <a:xfrm>
            <a:off x="1747373" y="5340332"/>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Procurement Cycle</a:t>
            </a:r>
          </a:p>
        </p:txBody>
      </p:sp>
      <p:sp>
        <p:nvSpPr>
          <p:cNvPr id="27" name="Rounded Rectangle 19">
            <a:extLst>
              <a:ext uri="{FF2B5EF4-FFF2-40B4-BE49-F238E27FC236}">
                <a16:creationId xmlns:a16="http://schemas.microsoft.com/office/drawing/2014/main" id="{A39867DF-3223-4912-A451-112E01193E42}"/>
              </a:ext>
            </a:extLst>
          </p:cNvPr>
          <p:cNvSpPr/>
          <p:nvPr/>
        </p:nvSpPr>
        <p:spPr bwMode="auto">
          <a:xfrm>
            <a:off x="5126843" y="1108681"/>
            <a:ext cx="19202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Customer</a:t>
            </a:r>
          </a:p>
        </p:txBody>
      </p:sp>
      <p:sp>
        <p:nvSpPr>
          <p:cNvPr id="28" name="Rounded Rectangle 19">
            <a:extLst>
              <a:ext uri="{FF2B5EF4-FFF2-40B4-BE49-F238E27FC236}">
                <a16:creationId xmlns:a16="http://schemas.microsoft.com/office/drawing/2014/main" id="{665A5D4F-7F20-4BFC-B528-88FD58C02CE5}"/>
              </a:ext>
            </a:extLst>
          </p:cNvPr>
          <p:cNvSpPr/>
          <p:nvPr/>
        </p:nvSpPr>
        <p:spPr bwMode="auto">
          <a:xfrm>
            <a:off x="5133698" y="2198103"/>
            <a:ext cx="19202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Retailer</a:t>
            </a:r>
          </a:p>
        </p:txBody>
      </p:sp>
      <p:sp>
        <p:nvSpPr>
          <p:cNvPr id="29" name="Rounded Rectangle 19">
            <a:extLst>
              <a:ext uri="{FF2B5EF4-FFF2-40B4-BE49-F238E27FC236}">
                <a16:creationId xmlns:a16="http://schemas.microsoft.com/office/drawing/2014/main" id="{5FEABAE4-8B4B-47E7-B328-3C0DDBD652BB}"/>
              </a:ext>
            </a:extLst>
          </p:cNvPr>
          <p:cNvSpPr/>
          <p:nvPr/>
        </p:nvSpPr>
        <p:spPr bwMode="auto">
          <a:xfrm>
            <a:off x="5126843" y="3466832"/>
            <a:ext cx="19202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Distributor</a:t>
            </a:r>
          </a:p>
        </p:txBody>
      </p:sp>
      <p:sp>
        <p:nvSpPr>
          <p:cNvPr id="30" name="Rounded Rectangle 19">
            <a:extLst>
              <a:ext uri="{FF2B5EF4-FFF2-40B4-BE49-F238E27FC236}">
                <a16:creationId xmlns:a16="http://schemas.microsoft.com/office/drawing/2014/main" id="{6D304966-FF4D-4C90-98DA-EE54E6508CB5}"/>
              </a:ext>
            </a:extLst>
          </p:cNvPr>
          <p:cNvSpPr/>
          <p:nvPr/>
        </p:nvSpPr>
        <p:spPr bwMode="auto">
          <a:xfrm>
            <a:off x="5119988" y="4698490"/>
            <a:ext cx="19202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Manufacturer</a:t>
            </a:r>
          </a:p>
        </p:txBody>
      </p:sp>
      <p:sp>
        <p:nvSpPr>
          <p:cNvPr id="31" name="Rounded Rectangle 19">
            <a:extLst>
              <a:ext uri="{FF2B5EF4-FFF2-40B4-BE49-F238E27FC236}">
                <a16:creationId xmlns:a16="http://schemas.microsoft.com/office/drawing/2014/main" id="{6AF78456-3B81-488E-A8E7-581E2119227A}"/>
              </a:ext>
            </a:extLst>
          </p:cNvPr>
          <p:cNvSpPr/>
          <p:nvPr/>
        </p:nvSpPr>
        <p:spPr bwMode="auto">
          <a:xfrm>
            <a:off x="5119988" y="5954862"/>
            <a:ext cx="19202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Supplier</a:t>
            </a:r>
          </a:p>
        </p:txBody>
      </p:sp>
      <p:pic>
        <p:nvPicPr>
          <p:cNvPr id="1026" name="Picture 2" descr="Image result for curved arrow">
            <a:extLst>
              <a:ext uri="{FF2B5EF4-FFF2-40B4-BE49-F238E27FC236}">
                <a16:creationId xmlns:a16="http://schemas.microsoft.com/office/drawing/2014/main" id="{94B7B333-613D-4C9A-83EA-F46602E5BDAE}"/>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flipH="1">
            <a:off x="3851494" y="753640"/>
            <a:ext cx="914400" cy="2008910"/>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le 19">
            <a:extLst>
              <a:ext uri="{FF2B5EF4-FFF2-40B4-BE49-F238E27FC236}">
                <a16:creationId xmlns:a16="http://schemas.microsoft.com/office/drawing/2014/main" id="{9075BB3E-87B8-480D-B1E3-80959440D938}"/>
              </a:ext>
            </a:extLst>
          </p:cNvPr>
          <p:cNvSpPr/>
          <p:nvPr/>
        </p:nvSpPr>
        <p:spPr bwMode="auto">
          <a:xfrm>
            <a:off x="1747373" y="1667846"/>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Customer Order Cycle</a:t>
            </a:r>
          </a:p>
        </p:txBody>
      </p:sp>
      <p:sp>
        <p:nvSpPr>
          <p:cNvPr id="3" name="Freeform: Shape 2">
            <a:extLst>
              <a:ext uri="{FF2B5EF4-FFF2-40B4-BE49-F238E27FC236}">
                <a16:creationId xmlns:a16="http://schemas.microsoft.com/office/drawing/2014/main" id="{D5BA2F70-5994-4C25-8101-523B7FEE66B8}"/>
              </a:ext>
            </a:extLst>
          </p:cNvPr>
          <p:cNvSpPr/>
          <p:nvPr/>
        </p:nvSpPr>
        <p:spPr>
          <a:xfrm>
            <a:off x="7405988" y="1954521"/>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98E25E8-DCDC-4CC0-965B-CEB0BC0E8EEB}"/>
              </a:ext>
            </a:extLst>
          </p:cNvPr>
          <p:cNvSpPr/>
          <p:nvPr/>
        </p:nvSpPr>
        <p:spPr>
          <a:xfrm>
            <a:off x="7549978" y="1984768"/>
            <a:ext cx="2298357" cy="619430"/>
          </a:xfrm>
          <a:custGeom>
            <a:avLst/>
            <a:gdLst>
              <a:gd name="connsiteX0" fmla="*/ 0 w 2298357"/>
              <a:gd name="connsiteY0" fmla="*/ 12406 h 619430"/>
              <a:gd name="connsiteX1" fmla="*/ 160638 w 2298357"/>
              <a:gd name="connsiteY1" fmla="*/ 580816 h 619430"/>
              <a:gd name="connsiteX2" fmla="*/ 333633 w 2298357"/>
              <a:gd name="connsiteY2" fmla="*/ 49476 h 619430"/>
              <a:gd name="connsiteX3" fmla="*/ 481914 w 2298357"/>
              <a:gd name="connsiteY3" fmla="*/ 568460 h 619430"/>
              <a:gd name="connsiteX4" fmla="*/ 617838 w 2298357"/>
              <a:gd name="connsiteY4" fmla="*/ 86546 h 619430"/>
              <a:gd name="connsiteX5" fmla="*/ 815546 w 2298357"/>
              <a:gd name="connsiteY5" fmla="*/ 580816 h 619430"/>
              <a:gd name="connsiteX6" fmla="*/ 963827 w 2298357"/>
              <a:gd name="connsiteY6" fmla="*/ 49 h 619430"/>
              <a:gd name="connsiteX7" fmla="*/ 1223319 w 2298357"/>
              <a:gd name="connsiteY7" fmla="*/ 617887 h 619430"/>
              <a:gd name="connsiteX8" fmla="*/ 1346887 w 2298357"/>
              <a:gd name="connsiteY8" fmla="*/ 185400 h 619430"/>
              <a:gd name="connsiteX9" fmla="*/ 1507525 w 2298357"/>
              <a:gd name="connsiteY9" fmla="*/ 494319 h 619430"/>
              <a:gd name="connsiteX10" fmla="*/ 1729946 w 2298357"/>
              <a:gd name="connsiteY10" fmla="*/ 49476 h 619430"/>
              <a:gd name="connsiteX11" fmla="*/ 1989438 w 2298357"/>
              <a:gd name="connsiteY11" fmla="*/ 556103 h 619430"/>
              <a:gd name="connsiteX12" fmla="*/ 2113006 w 2298357"/>
              <a:gd name="connsiteY12" fmla="*/ 49476 h 619430"/>
              <a:gd name="connsiteX13" fmla="*/ 2298357 w 2298357"/>
              <a:gd name="connsiteY13" fmla="*/ 420179 h 61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8357" h="619430">
                <a:moveTo>
                  <a:pt x="0" y="12406"/>
                </a:moveTo>
                <a:cubicBezTo>
                  <a:pt x="52516" y="293522"/>
                  <a:pt x="105032" y="574638"/>
                  <a:pt x="160638" y="580816"/>
                </a:cubicBezTo>
                <a:cubicBezTo>
                  <a:pt x="216244" y="586994"/>
                  <a:pt x="280087" y="51535"/>
                  <a:pt x="333633" y="49476"/>
                </a:cubicBezTo>
                <a:cubicBezTo>
                  <a:pt x="387179" y="47417"/>
                  <a:pt x="434547" y="562282"/>
                  <a:pt x="481914" y="568460"/>
                </a:cubicBezTo>
                <a:cubicBezTo>
                  <a:pt x="529281" y="574638"/>
                  <a:pt x="562233" y="84487"/>
                  <a:pt x="617838" y="86546"/>
                </a:cubicBezTo>
                <a:cubicBezTo>
                  <a:pt x="673443" y="88605"/>
                  <a:pt x="757881" y="595232"/>
                  <a:pt x="815546" y="580816"/>
                </a:cubicBezTo>
                <a:cubicBezTo>
                  <a:pt x="873211" y="566400"/>
                  <a:pt x="895865" y="-6129"/>
                  <a:pt x="963827" y="49"/>
                </a:cubicBezTo>
                <a:cubicBezTo>
                  <a:pt x="1031789" y="6227"/>
                  <a:pt x="1159476" y="586995"/>
                  <a:pt x="1223319" y="617887"/>
                </a:cubicBezTo>
                <a:cubicBezTo>
                  <a:pt x="1287162" y="648779"/>
                  <a:pt x="1299519" y="205995"/>
                  <a:pt x="1346887" y="185400"/>
                </a:cubicBezTo>
                <a:cubicBezTo>
                  <a:pt x="1394255" y="164805"/>
                  <a:pt x="1443682" y="516973"/>
                  <a:pt x="1507525" y="494319"/>
                </a:cubicBezTo>
                <a:cubicBezTo>
                  <a:pt x="1571368" y="471665"/>
                  <a:pt x="1649627" y="39179"/>
                  <a:pt x="1729946" y="49476"/>
                </a:cubicBezTo>
                <a:cubicBezTo>
                  <a:pt x="1810265" y="59773"/>
                  <a:pt x="1925595" y="556103"/>
                  <a:pt x="1989438" y="556103"/>
                </a:cubicBezTo>
                <a:cubicBezTo>
                  <a:pt x="2053281" y="556103"/>
                  <a:pt x="2061520" y="72130"/>
                  <a:pt x="2113006" y="49476"/>
                </a:cubicBezTo>
                <a:cubicBezTo>
                  <a:pt x="2164492" y="26822"/>
                  <a:pt x="2231424" y="223500"/>
                  <a:pt x="2298357" y="42017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DD9ECF69-A66E-404F-BC83-C1D0FEBF3543}"/>
              </a:ext>
            </a:extLst>
          </p:cNvPr>
          <p:cNvSpPr/>
          <p:nvPr/>
        </p:nvSpPr>
        <p:spPr>
          <a:xfrm>
            <a:off x="7373276" y="3274073"/>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reeform: Shape 5">
            <a:extLst>
              <a:ext uri="{FF2B5EF4-FFF2-40B4-BE49-F238E27FC236}">
                <a16:creationId xmlns:a16="http://schemas.microsoft.com/office/drawing/2014/main" id="{CB738FFC-B06A-4348-B141-C801008139CF}"/>
              </a:ext>
            </a:extLst>
          </p:cNvPr>
          <p:cNvSpPr/>
          <p:nvPr/>
        </p:nvSpPr>
        <p:spPr>
          <a:xfrm flipV="1">
            <a:off x="7475838" y="3337572"/>
            <a:ext cx="2372497" cy="531605"/>
          </a:xfrm>
          <a:custGeom>
            <a:avLst/>
            <a:gdLst>
              <a:gd name="connsiteX0" fmla="*/ 0 w 2372497"/>
              <a:gd name="connsiteY0" fmla="*/ 160644 h 531605"/>
              <a:gd name="connsiteX1" fmla="*/ 271848 w 2372497"/>
              <a:gd name="connsiteY1" fmla="*/ 531346 h 531605"/>
              <a:gd name="connsiteX2" fmla="*/ 593124 w 2372497"/>
              <a:gd name="connsiteY2" fmla="*/ 111217 h 531605"/>
              <a:gd name="connsiteX3" fmla="*/ 926757 w 2372497"/>
              <a:gd name="connsiteY3" fmla="*/ 506633 h 531605"/>
              <a:gd name="connsiteX4" fmla="*/ 1285103 w 2372497"/>
              <a:gd name="connsiteY4" fmla="*/ 6 h 531605"/>
              <a:gd name="connsiteX5" fmla="*/ 1705232 w 2372497"/>
              <a:gd name="connsiteY5" fmla="*/ 518990 h 531605"/>
              <a:gd name="connsiteX6" fmla="*/ 2100648 w 2372497"/>
              <a:gd name="connsiteY6" fmla="*/ 74146 h 531605"/>
              <a:gd name="connsiteX7" fmla="*/ 2372497 w 2372497"/>
              <a:gd name="connsiteY7" fmla="*/ 345995 h 5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2497" h="531605">
                <a:moveTo>
                  <a:pt x="0" y="160644"/>
                </a:moveTo>
                <a:cubicBezTo>
                  <a:pt x="86497" y="350114"/>
                  <a:pt x="172994" y="539584"/>
                  <a:pt x="271848" y="531346"/>
                </a:cubicBezTo>
                <a:cubicBezTo>
                  <a:pt x="370702" y="523108"/>
                  <a:pt x="483973" y="115336"/>
                  <a:pt x="593124" y="111217"/>
                </a:cubicBezTo>
                <a:cubicBezTo>
                  <a:pt x="702275" y="107098"/>
                  <a:pt x="811427" y="525168"/>
                  <a:pt x="926757" y="506633"/>
                </a:cubicBezTo>
                <a:cubicBezTo>
                  <a:pt x="1042087" y="488098"/>
                  <a:pt x="1155357" y="-2053"/>
                  <a:pt x="1285103" y="6"/>
                </a:cubicBezTo>
                <a:cubicBezTo>
                  <a:pt x="1414849" y="2065"/>
                  <a:pt x="1569308" y="506633"/>
                  <a:pt x="1705232" y="518990"/>
                </a:cubicBezTo>
                <a:cubicBezTo>
                  <a:pt x="1841156" y="531347"/>
                  <a:pt x="1989437" y="102978"/>
                  <a:pt x="2100648" y="74146"/>
                </a:cubicBezTo>
                <a:cubicBezTo>
                  <a:pt x="2211859" y="45314"/>
                  <a:pt x="2292178" y="195654"/>
                  <a:pt x="2372497" y="34599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48E34DC0-147C-4BA6-B430-63965581A6FE}"/>
              </a:ext>
            </a:extLst>
          </p:cNvPr>
          <p:cNvSpPr/>
          <p:nvPr/>
        </p:nvSpPr>
        <p:spPr>
          <a:xfrm>
            <a:off x="7373276" y="4517776"/>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Shape 6">
            <a:extLst>
              <a:ext uri="{FF2B5EF4-FFF2-40B4-BE49-F238E27FC236}">
                <a16:creationId xmlns:a16="http://schemas.microsoft.com/office/drawing/2014/main" id="{337B633F-71BA-415E-A89B-CCF60634F7B7}"/>
              </a:ext>
            </a:extLst>
          </p:cNvPr>
          <p:cNvSpPr/>
          <p:nvPr/>
        </p:nvSpPr>
        <p:spPr>
          <a:xfrm>
            <a:off x="7488195" y="4715461"/>
            <a:ext cx="2372497" cy="297660"/>
          </a:xfrm>
          <a:custGeom>
            <a:avLst/>
            <a:gdLst>
              <a:gd name="connsiteX0" fmla="*/ 0 w 2372497"/>
              <a:gd name="connsiteY0" fmla="*/ 74341 h 297660"/>
              <a:gd name="connsiteX1" fmla="*/ 481913 w 2372497"/>
              <a:gd name="connsiteY1" fmla="*/ 296763 h 297660"/>
              <a:gd name="connsiteX2" fmla="*/ 963827 w 2372497"/>
              <a:gd name="connsiteY2" fmla="*/ 201 h 297660"/>
              <a:gd name="connsiteX3" fmla="*/ 1717589 w 2372497"/>
              <a:gd name="connsiteY3" fmla="*/ 247336 h 297660"/>
              <a:gd name="connsiteX4" fmla="*/ 2372497 w 2372497"/>
              <a:gd name="connsiteY4" fmla="*/ 49628 h 2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497" h="297660">
                <a:moveTo>
                  <a:pt x="0" y="74341"/>
                </a:moveTo>
                <a:cubicBezTo>
                  <a:pt x="160637" y="191730"/>
                  <a:pt x="321275" y="309120"/>
                  <a:pt x="481913" y="296763"/>
                </a:cubicBezTo>
                <a:cubicBezTo>
                  <a:pt x="642551" y="284406"/>
                  <a:pt x="757881" y="8439"/>
                  <a:pt x="963827" y="201"/>
                </a:cubicBezTo>
                <a:cubicBezTo>
                  <a:pt x="1169773" y="-8037"/>
                  <a:pt x="1482811" y="239098"/>
                  <a:pt x="1717589" y="247336"/>
                </a:cubicBezTo>
                <a:cubicBezTo>
                  <a:pt x="1952367" y="255574"/>
                  <a:pt x="2162432" y="152601"/>
                  <a:pt x="2372497" y="496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9421178-E8E0-4880-8DED-D16AEA9475A4}"/>
              </a:ext>
            </a:extLst>
          </p:cNvPr>
          <p:cNvSpPr/>
          <p:nvPr/>
        </p:nvSpPr>
        <p:spPr>
          <a:xfrm>
            <a:off x="7373276" y="5744899"/>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7">
            <a:extLst>
              <a:ext uri="{FF2B5EF4-FFF2-40B4-BE49-F238E27FC236}">
                <a16:creationId xmlns:a16="http://schemas.microsoft.com/office/drawing/2014/main" id="{A1A6C52C-6C41-48E4-A2C1-30006F747726}"/>
              </a:ext>
            </a:extLst>
          </p:cNvPr>
          <p:cNvSpPr/>
          <p:nvPr/>
        </p:nvSpPr>
        <p:spPr>
          <a:xfrm>
            <a:off x="7475838" y="5788844"/>
            <a:ext cx="2310713" cy="519056"/>
          </a:xfrm>
          <a:custGeom>
            <a:avLst/>
            <a:gdLst>
              <a:gd name="connsiteX0" fmla="*/ 0 w 2310713"/>
              <a:gd name="connsiteY0" fmla="*/ 506639 h 519056"/>
              <a:gd name="connsiteX1" fmla="*/ 185351 w 2310713"/>
              <a:gd name="connsiteY1" fmla="*/ 12 h 519056"/>
              <a:gd name="connsiteX2" fmla="*/ 902043 w 2310713"/>
              <a:gd name="connsiteY2" fmla="*/ 518996 h 519056"/>
              <a:gd name="connsiteX3" fmla="*/ 1581665 w 2310713"/>
              <a:gd name="connsiteY3" fmla="*/ 37082 h 519056"/>
              <a:gd name="connsiteX4" fmla="*/ 2310713 w 2310713"/>
              <a:gd name="connsiteY4" fmla="*/ 420142 h 519056"/>
              <a:gd name="connsiteX0" fmla="*/ 0 w 2310713"/>
              <a:gd name="connsiteY0" fmla="*/ 506639 h 519056"/>
              <a:gd name="connsiteX1" fmla="*/ 321275 w 2310713"/>
              <a:gd name="connsiteY1" fmla="*/ 12 h 519056"/>
              <a:gd name="connsiteX2" fmla="*/ 902043 w 2310713"/>
              <a:gd name="connsiteY2" fmla="*/ 518996 h 519056"/>
              <a:gd name="connsiteX3" fmla="*/ 1581665 w 2310713"/>
              <a:gd name="connsiteY3" fmla="*/ 37082 h 519056"/>
              <a:gd name="connsiteX4" fmla="*/ 2310713 w 2310713"/>
              <a:gd name="connsiteY4" fmla="*/ 420142 h 51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3" h="519056">
                <a:moveTo>
                  <a:pt x="0" y="506639"/>
                </a:moveTo>
                <a:cubicBezTo>
                  <a:pt x="17505" y="252296"/>
                  <a:pt x="170935" y="-2047"/>
                  <a:pt x="321275" y="12"/>
                </a:cubicBezTo>
                <a:cubicBezTo>
                  <a:pt x="471615" y="2071"/>
                  <a:pt x="691978" y="512818"/>
                  <a:pt x="902043" y="518996"/>
                </a:cubicBezTo>
                <a:cubicBezTo>
                  <a:pt x="1112108" y="525174"/>
                  <a:pt x="1346887" y="53558"/>
                  <a:pt x="1581665" y="37082"/>
                </a:cubicBezTo>
                <a:cubicBezTo>
                  <a:pt x="1816443" y="20606"/>
                  <a:pt x="2063578" y="220374"/>
                  <a:pt x="2310713" y="42014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5FC540B-E777-4652-8624-F2F7E2A4078A}"/>
              </a:ext>
            </a:extLst>
          </p:cNvPr>
          <p:cNvSpPr txBox="1"/>
          <p:nvPr/>
        </p:nvSpPr>
        <p:spPr>
          <a:xfrm>
            <a:off x="9606487" y="2749540"/>
            <a:ext cx="508409" cy="307777"/>
          </a:xfrm>
          <a:prstGeom prst="rect">
            <a:avLst/>
          </a:prstGeom>
          <a:noFill/>
        </p:spPr>
        <p:txBody>
          <a:bodyPr wrap="none" rtlCol="0">
            <a:spAutoFit/>
          </a:bodyPr>
          <a:lstStyle/>
          <a:p>
            <a:r>
              <a:rPr lang="en-US" sz="1400" dirty="0"/>
              <a:t>Time</a:t>
            </a:r>
          </a:p>
        </p:txBody>
      </p:sp>
      <p:sp>
        <p:nvSpPr>
          <p:cNvPr id="39" name="TextBox 38">
            <a:extLst>
              <a:ext uri="{FF2B5EF4-FFF2-40B4-BE49-F238E27FC236}">
                <a16:creationId xmlns:a16="http://schemas.microsoft.com/office/drawing/2014/main" id="{4A412987-8048-4636-9AAA-9DB22EB872B5}"/>
              </a:ext>
            </a:extLst>
          </p:cNvPr>
          <p:cNvSpPr txBox="1"/>
          <p:nvPr/>
        </p:nvSpPr>
        <p:spPr>
          <a:xfrm rot="16200000">
            <a:off x="6855997" y="2196735"/>
            <a:ext cx="792205" cy="307777"/>
          </a:xfrm>
          <a:prstGeom prst="rect">
            <a:avLst/>
          </a:prstGeom>
          <a:noFill/>
        </p:spPr>
        <p:txBody>
          <a:bodyPr wrap="none" rtlCol="0">
            <a:spAutoFit/>
          </a:bodyPr>
          <a:lstStyle/>
          <a:p>
            <a:r>
              <a:rPr lang="en-US" sz="1400" dirty="0"/>
              <a:t>Inventory</a:t>
            </a:r>
          </a:p>
        </p:txBody>
      </p:sp>
      <p:cxnSp>
        <p:nvCxnSpPr>
          <p:cNvPr id="40" name="Straight Connector 39">
            <a:extLst>
              <a:ext uri="{FF2B5EF4-FFF2-40B4-BE49-F238E27FC236}">
                <a16:creationId xmlns:a16="http://schemas.microsoft.com/office/drawing/2014/main" id="{8841C19C-F0FA-440B-8ED5-9743FBF1EADE}"/>
              </a:ext>
            </a:extLst>
          </p:cNvPr>
          <p:cNvCxnSpPr/>
          <p:nvPr/>
        </p:nvCxnSpPr>
        <p:spPr>
          <a:xfrm>
            <a:off x="7441239" y="2419445"/>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96623DC7-A5F0-4545-855D-7E4AF82641EF}"/>
              </a:ext>
            </a:extLst>
          </p:cNvPr>
          <p:cNvCxnSpPr/>
          <p:nvPr/>
        </p:nvCxnSpPr>
        <p:spPr>
          <a:xfrm>
            <a:off x="7441239" y="3584921"/>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BBE209A-717D-415C-94EF-DC28C11E67E8}"/>
              </a:ext>
            </a:extLst>
          </p:cNvPr>
          <p:cNvCxnSpPr/>
          <p:nvPr/>
        </p:nvCxnSpPr>
        <p:spPr>
          <a:xfrm>
            <a:off x="7441239" y="4916721"/>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9D30E1B-5989-462D-ADB6-194D88B275AF}"/>
              </a:ext>
            </a:extLst>
          </p:cNvPr>
          <p:cNvCxnSpPr/>
          <p:nvPr/>
        </p:nvCxnSpPr>
        <p:spPr>
          <a:xfrm>
            <a:off x="7441239" y="6098832"/>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699277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Arrow: Up 12">
            <a:extLst>
              <a:ext uri="{FF2B5EF4-FFF2-40B4-BE49-F238E27FC236}">
                <a16:creationId xmlns:a16="http://schemas.microsoft.com/office/drawing/2014/main" id="{D6F6B482-3465-4966-B9D4-D52B6ECD502C}"/>
              </a:ext>
            </a:extLst>
          </p:cNvPr>
          <p:cNvSpPr/>
          <p:nvPr/>
        </p:nvSpPr>
        <p:spPr>
          <a:xfrm rot="16200000">
            <a:off x="6280414" y="-1692294"/>
            <a:ext cx="1097280" cy="8961120"/>
          </a:xfrm>
          <a:prstGeom prst="upArrow">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E5B1A0-F42D-43CE-AB8C-DF9938F36F11}"/>
              </a:ext>
            </a:extLst>
          </p:cNvPr>
          <p:cNvSpPr>
            <a:spLocks noGrp="1"/>
          </p:cNvSpPr>
          <p:nvPr>
            <p:ph type="title"/>
          </p:nvPr>
        </p:nvSpPr>
        <p:spPr/>
        <p:txBody>
          <a:bodyPr/>
          <a:lstStyle/>
          <a:p>
            <a:r>
              <a:rPr lang="en-US" dirty="0"/>
              <a:t>The Supply Chain and its Cycles</a:t>
            </a:r>
          </a:p>
        </p:txBody>
      </p:sp>
      <p:sp>
        <p:nvSpPr>
          <p:cNvPr id="3" name="Footer Placeholder 2">
            <a:extLst>
              <a:ext uri="{FF2B5EF4-FFF2-40B4-BE49-F238E27FC236}">
                <a16:creationId xmlns:a16="http://schemas.microsoft.com/office/drawing/2014/main" id="{B44C348F-0291-4519-A2AF-51B88BABB4BC}"/>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ounded Rectangle 19">
            <a:extLst>
              <a:ext uri="{FF2B5EF4-FFF2-40B4-BE49-F238E27FC236}">
                <a16:creationId xmlns:a16="http://schemas.microsoft.com/office/drawing/2014/main" id="{DA7FE2B6-FC29-4731-B6B0-278DFEE3F5F6}"/>
              </a:ext>
            </a:extLst>
          </p:cNvPr>
          <p:cNvSpPr/>
          <p:nvPr/>
        </p:nvSpPr>
        <p:spPr bwMode="auto">
          <a:xfrm>
            <a:off x="3484074" y="3639728"/>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Replenishment Cycle</a:t>
            </a:r>
          </a:p>
        </p:txBody>
      </p:sp>
      <p:sp>
        <p:nvSpPr>
          <p:cNvPr id="5" name="Rounded Rectangle 19">
            <a:extLst>
              <a:ext uri="{FF2B5EF4-FFF2-40B4-BE49-F238E27FC236}">
                <a16:creationId xmlns:a16="http://schemas.microsoft.com/office/drawing/2014/main" id="{4742EAA3-BF1A-441C-A2B0-433554CB0208}"/>
              </a:ext>
            </a:extLst>
          </p:cNvPr>
          <p:cNvSpPr/>
          <p:nvPr/>
        </p:nvSpPr>
        <p:spPr bwMode="auto">
          <a:xfrm>
            <a:off x="6294948" y="3634677"/>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Manufacturing Cycle</a:t>
            </a:r>
          </a:p>
        </p:txBody>
      </p:sp>
      <p:sp>
        <p:nvSpPr>
          <p:cNvPr id="6" name="Rounded Rectangle 19">
            <a:extLst>
              <a:ext uri="{FF2B5EF4-FFF2-40B4-BE49-F238E27FC236}">
                <a16:creationId xmlns:a16="http://schemas.microsoft.com/office/drawing/2014/main" id="{CB74C2D3-7D47-4D65-B0AB-4EC7E6C71001}"/>
              </a:ext>
            </a:extLst>
          </p:cNvPr>
          <p:cNvSpPr/>
          <p:nvPr/>
        </p:nvSpPr>
        <p:spPr bwMode="auto">
          <a:xfrm>
            <a:off x="9052928" y="3622007"/>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Procurement Cycle</a:t>
            </a:r>
          </a:p>
        </p:txBody>
      </p:sp>
      <p:sp>
        <p:nvSpPr>
          <p:cNvPr id="7" name="Rounded Rectangle 19">
            <a:extLst>
              <a:ext uri="{FF2B5EF4-FFF2-40B4-BE49-F238E27FC236}">
                <a16:creationId xmlns:a16="http://schemas.microsoft.com/office/drawing/2014/main" id="{BB6B9D84-D93C-463E-855C-313B13991AC0}"/>
              </a:ext>
            </a:extLst>
          </p:cNvPr>
          <p:cNvSpPr/>
          <p:nvPr/>
        </p:nvSpPr>
        <p:spPr bwMode="auto">
          <a:xfrm>
            <a:off x="642200" y="3639728"/>
            <a:ext cx="24688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Customer Order Cycle</a:t>
            </a:r>
          </a:p>
        </p:txBody>
      </p:sp>
      <p:sp>
        <p:nvSpPr>
          <p:cNvPr id="8" name="Rounded Rectangle 19">
            <a:extLst>
              <a:ext uri="{FF2B5EF4-FFF2-40B4-BE49-F238E27FC236}">
                <a16:creationId xmlns:a16="http://schemas.microsoft.com/office/drawing/2014/main" id="{BE1F89B0-4CC8-4CE8-84A0-74ECF326DCF6}"/>
              </a:ext>
            </a:extLst>
          </p:cNvPr>
          <p:cNvSpPr/>
          <p:nvPr/>
        </p:nvSpPr>
        <p:spPr bwMode="auto">
          <a:xfrm>
            <a:off x="958022" y="2598370"/>
            <a:ext cx="182880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Customer</a:t>
            </a:r>
          </a:p>
        </p:txBody>
      </p:sp>
      <p:sp>
        <p:nvSpPr>
          <p:cNvPr id="9" name="Rounded Rectangle 19">
            <a:extLst>
              <a:ext uri="{FF2B5EF4-FFF2-40B4-BE49-F238E27FC236}">
                <a16:creationId xmlns:a16="http://schemas.microsoft.com/office/drawing/2014/main" id="{B7126E3D-CE1F-49C0-A776-5C673766BF59}"/>
              </a:ext>
            </a:extLst>
          </p:cNvPr>
          <p:cNvSpPr/>
          <p:nvPr/>
        </p:nvSpPr>
        <p:spPr bwMode="auto">
          <a:xfrm>
            <a:off x="3206953" y="2598370"/>
            <a:ext cx="14630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Retailer</a:t>
            </a:r>
          </a:p>
        </p:txBody>
      </p:sp>
      <p:sp>
        <p:nvSpPr>
          <p:cNvPr id="10" name="Rounded Rectangle 19">
            <a:extLst>
              <a:ext uri="{FF2B5EF4-FFF2-40B4-BE49-F238E27FC236}">
                <a16:creationId xmlns:a16="http://schemas.microsoft.com/office/drawing/2014/main" id="{171086DF-EF00-4153-AEFA-49D0E7BBE9AB}"/>
              </a:ext>
            </a:extLst>
          </p:cNvPr>
          <p:cNvSpPr/>
          <p:nvPr/>
        </p:nvSpPr>
        <p:spPr bwMode="auto">
          <a:xfrm>
            <a:off x="4842165" y="2598370"/>
            <a:ext cx="146304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Distributor</a:t>
            </a:r>
          </a:p>
        </p:txBody>
      </p:sp>
      <p:sp>
        <p:nvSpPr>
          <p:cNvPr id="11" name="Rounded Rectangle 19">
            <a:extLst>
              <a:ext uri="{FF2B5EF4-FFF2-40B4-BE49-F238E27FC236}">
                <a16:creationId xmlns:a16="http://schemas.microsoft.com/office/drawing/2014/main" id="{FB71D9AC-3612-4560-9D0F-6F3797072AE4}"/>
              </a:ext>
            </a:extLst>
          </p:cNvPr>
          <p:cNvSpPr/>
          <p:nvPr/>
        </p:nvSpPr>
        <p:spPr bwMode="auto">
          <a:xfrm>
            <a:off x="6614988" y="2598370"/>
            <a:ext cx="182880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Manufacturer</a:t>
            </a:r>
          </a:p>
        </p:txBody>
      </p:sp>
      <p:sp>
        <p:nvSpPr>
          <p:cNvPr id="12" name="Rounded Rectangle 19">
            <a:extLst>
              <a:ext uri="{FF2B5EF4-FFF2-40B4-BE49-F238E27FC236}">
                <a16:creationId xmlns:a16="http://schemas.microsoft.com/office/drawing/2014/main" id="{E59F7B71-B5EA-41DB-B25E-638184DC7AF7}"/>
              </a:ext>
            </a:extLst>
          </p:cNvPr>
          <p:cNvSpPr/>
          <p:nvPr/>
        </p:nvSpPr>
        <p:spPr bwMode="auto">
          <a:xfrm>
            <a:off x="9372968" y="2598370"/>
            <a:ext cx="182880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Supplier</a:t>
            </a:r>
          </a:p>
        </p:txBody>
      </p:sp>
      <p:sp>
        <p:nvSpPr>
          <p:cNvPr id="18" name="Freeform: Shape 17">
            <a:extLst>
              <a:ext uri="{FF2B5EF4-FFF2-40B4-BE49-F238E27FC236}">
                <a16:creationId xmlns:a16="http://schemas.microsoft.com/office/drawing/2014/main" id="{C236DBC0-6784-467C-A059-B420CB34BC5D}"/>
              </a:ext>
            </a:extLst>
          </p:cNvPr>
          <p:cNvSpPr/>
          <p:nvPr/>
        </p:nvSpPr>
        <p:spPr>
          <a:xfrm>
            <a:off x="602731" y="4186277"/>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793C35D6-7B46-48B0-9B0F-91FAB3D6845B}"/>
              </a:ext>
            </a:extLst>
          </p:cNvPr>
          <p:cNvSpPr/>
          <p:nvPr/>
        </p:nvSpPr>
        <p:spPr>
          <a:xfrm>
            <a:off x="746721" y="4216524"/>
            <a:ext cx="2298357" cy="619430"/>
          </a:xfrm>
          <a:custGeom>
            <a:avLst/>
            <a:gdLst>
              <a:gd name="connsiteX0" fmla="*/ 0 w 2298357"/>
              <a:gd name="connsiteY0" fmla="*/ 12406 h 619430"/>
              <a:gd name="connsiteX1" fmla="*/ 160638 w 2298357"/>
              <a:gd name="connsiteY1" fmla="*/ 580816 h 619430"/>
              <a:gd name="connsiteX2" fmla="*/ 333633 w 2298357"/>
              <a:gd name="connsiteY2" fmla="*/ 49476 h 619430"/>
              <a:gd name="connsiteX3" fmla="*/ 481914 w 2298357"/>
              <a:gd name="connsiteY3" fmla="*/ 568460 h 619430"/>
              <a:gd name="connsiteX4" fmla="*/ 617838 w 2298357"/>
              <a:gd name="connsiteY4" fmla="*/ 86546 h 619430"/>
              <a:gd name="connsiteX5" fmla="*/ 815546 w 2298357"/>
              <a:gd name="connsiteY5" fmla="*/ 580816 h 619430"/>
              <a:gd name="connsiteX6" fmla="*/ 963827 w 2298357"/>
              <a:gd name="connsiteY6" fmla="*/ 49 h 619430"/>
              <a:gd name="connsiteX7" fmla="*/ 1223319 w 2298357"/>
              <a:gd name="connsiteY7" fmla="*/ 617887 h 619430"/>
              <a:gd name="connsiteX8" fmla="*/ 1346887 w 2298357"/>
              <a:gd name="connsiteY8" fmla="*/ 185400 h 619430"/>
              <a:gd name="connsiteX9" fmla="*/ 1507525 w 2298357"/>
              <a:gd name="connsiteY9" fmla="*/ 494319 h 619430"/>
              <a:gd name="connsiteX10" fmla="*/ 1729946 w 2298357"/>
              <a:gd name="connsiteY10" fmla="*/ 49476 h 619430"/>
              <a:gd name="connsiteX11" fmla="*/ 1989438 w 2298357"/>
              <a:gd name="connsiteY11" fmla="*/ 556103 h 619430"/>
              <a:gd name="connsiteX12" fmla="*/ 2113006 w 2298357"/>
              <a:gd name="connsiteY12" fmla="*/ 49476 h 619430"/>
              <a:gd name="connsiteX13" fmla="*/ 2298357 w 2298357"/>
              <a:gd name="connsiteY13" fmla="*/ 420179 h 619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98357" h="619430">
                <a:moveTo>
                  <a:pt x="0" y="12406"/>
                </a:moveTo>
                <a:cubicBezTo>
                  <a:pt x="52516" y="293522"/>
                  <a:pt x="105032" y="574638"/>
                  <a:pt x="160638" y="580816"/>
                </a:cubicBezTo>
                <a:cubicBezTo>
                  <a:pt x="216244" y="586994"/>
                  <a:pt x="280087" y="51535"/>
                  <a:pt x="333633" y="49476"/>
                </a:cubicBezTo>
                <a:cubicBezTo>
                  <a:pt x="387179" y="47417"/>
                  <a:pt x="434547" y="562282"/>
                  <a:pt x="481914" y="568460"/>
                </a:cubicBezTo>
                <a:cubicBezTo>
                  <a:pt x="529281" y="574638"/>
                  <a:pt x="562233" y="84487"/>
                  <a:pt x="617838" y="86546"/>
                </a:cubicBezTo>
                <a:cubicBezTo>
                  <a:pt x="673443" y="88605"/>
                  <a:pt x="757881" y="595232"/>
                  <a:pt x="815546" y="580816"/>
                </a:cubicBezTo>
                <a:cubicBezTo>
                  <a:pt x="873211" y="566400"/>
                  <a:pt x="895865" y="-6129"/>
                  <a:pt x="963827" y="49"/>
                </a:cubicBezTo>
                <a:cubicBezTo>
                  <a:pt x="1031789" y="6227"/>
                  <a:pt x="1159476" y="586995"/>
                  <a:pt x="1223319" y="617887"/>
                </a:cubicBezTo>
                <a:cubicBezTo>
                  <a:pt x="1287162" y="648779"/>
                  <a:pt x="1299519" y="205995"/>
                  <a:pt x="1346887" y="185400"/>
                </a:cubicBezTo>
                <a:cubicBezTo>
                  <a:pt x="1394255" y="164805"/>
                  <a:pt x="1443682" y="516973"/>
                  <a:pt x="1507525" y="494319"/>
                </a:cubicBezTo>
                <a:cubicBezTo>
                  <a:pt x="1571368" y="471665"/>
                  <a:pt x="1649627" y="39179"/>
                  <a:pt x="1729946" y="49476"/>
                </a:cubicBezTo>
                <a:cubicBezTo>
                  <a:pt x="1810265" y="59773"/>
                  <a:pt x="1925595" y="556103"/>
                  <a:pt x="1989438" y="556103"/>
                </a:cubicBezTo>
                <a:cubicBezTo>
                  <a:pt x="2053281" y="556103"/>
                  <a:pt x="2061520" y="72130"/>
                  <a:pt x="2113006" y="49476"/>
                </a:cubicBezTo>
                <a:cubicBezTo>
                  <a:pt x="2164492" y="26822"/>
                  <a:pt x="2231424" y="223500"/>
                  <a:pt x="2298357" y="42017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F139D952-2DCC-4703-BCAE-27188A2C445D}"/>
              </a:ext>
            </a:extLst>
          </p:cNvPr>
          <p:cNvSpPr txBox="1"/>
          <p:nvPr/>
        </p:nvSpPr>
        <p:spPr>
          <a:xfrm>
            <a:off x="2704556" y="4928670"/>
            <a:ext cx="508409" cy="307777"/>
          </a:xfrm>
          <a:prstGeom prst="rect">
            <a:avLst/>
          </a:prstGeom>
          <a:noFill/>
        </p:spPr>
        <p:txBody>
          <a:bodyPr wrap="none" rtlCol="0">
            <a:spAutoFit/>
          </a:bodyPr>
          <a:lstStyle/>
          <a:p>
            <a:r>
              <a:rPr lang="en-US" sz="1400" dirty="0"/>
              <a:t>Time</a:t>
            </a:r>
          </a:p>
        </p:txBody>
      </p:sp>
      <p:sp>
        <p:nvSpPr>
          <p:cNvPr id="21" name="TextBox 20">
            <a:extLst>
              <a:ext uri="{FF2B5EF4-FFF2-40B4-BE49-F238E27FC236}">
                <a16:creationId xmlns:a16="http://schemas.microsoft.com/office/drawing/2014/main" id="{34CF05E5-BDB3-46A2-B166-4C0B5AD3F854}"/>
              </a:ext>
            </a:extLst>
          </p:cNvPr>
          <p:cNvSpPr txBox="1"/>
          <p:nvPr/>
        </p:nvSpPr>
        <p:spPr>
          <a:xfrm rot="16200000">
            <a:off x="52740" y="4428491"/>
            <a:ext cx="792205" cy="307777"/>
          </a:xfrm>
          <a:prstGeom prst="rect">
            <a:avLst/>
          </a:prstGeom>
          <a:noFill/>
        </p:spPr>
        <p:txBody>
          <a:bodyPr wrap="none" rtlCol="0">
            <a:spAutoFit/>
          </a:bodyPr>
          <a:lstStyle/>
          <a:p>
            <a:r>
              <a:rPr lang="en-US" sz="1400" dirty="0"/>
              <a:t>Inventory</a:t>
            </a:r>
          </a:p>
        </p:txBody>
      </p:sp>
      <p:cxnSp>
        <p:nvCxnSpPr>
          <p:cNvPr id="22" name="Straight Connector 21">
            <a:extLst>
              <a:ext uri="{FF2B5EF4-FFF2-40B4-BE49-F238E27FC236}">
                <a16:creationId xmlns:a16="http://schemas.microsoft.com/office/drawing/2014/main" id="{8C6FCCAB-FCD8-4646-A77E-3447105F10FD}"/>
              </a:ext>
            </a:extLst>
          </p:cNvPr>
          <p:cNvCxnSpPr/>
          <p:nvPr/>
        </p:nvCxnSpPr>
        <p:spPr>
          <a:xfrm>
            <a:off x="637982" y="4651201"/>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Freeform: Shape 22">
            <a:extLst>
              <a:ext uri="{FF2B5EF4-FFF2-40B4-BE49-F238E27FC236}">
                <a16:creationId xmlns:a16="http://schemas.microsoft.com/office/drawing/2014/main" id="{902A9897-2566-423D-92CF-9BFB17C920E4}"/>
              </a:ext>
            </a:extLst>
          </p:cNvPr>
          <p:cNvSpPr/>
          <p:nvPr/>
        </p:nvSpPr>
        <p:spPr>
          <a:xfrm>
            <a:off x="3446790" y="4206082"/>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Shape 23">
            <a:extLst>
              <a:ext uri="{FF2B5EF4-FFF2-40B4-BE49-F238E27FC236}">
                <a16:creationId xmlns:a16="http://schemas.microsoft.com/office/drawing/2014/main" id="{D6B92E17-BE66-46C6-BE2C-5E820E8B3B0B}"/>
              </a:ext>
            </a:extLst>
          </p:cNvPr>
          <p:cNvSpPr/>
          <p:nvPr/>
        </p:nvSpPr>
        <p:spPr>
          <a:xfrm flipV="1">
            <a:off x="3549352" y="4269581"/>
            <a:ext cx="2372497" cy="531605"/>
          </a:xfrm>
          <a:custGeom>
            <a:avLst/>
            <a:gdLst>
              <a:gd name="connsiteX0" fmla="*/ 0 w 2372497"/>
              <a:gd name="connsiteY0" fmla="*/ 160644 h 531605"/>
              <a:gd name="connsiteX1" fmla="*/ 271848 w 2372497"/>
              <a:gd name="connsiteY1" fmla="*/ 531346 h 531605"/>
              <a:gd name="connsiteX2" fmla="*/ 593124 w 2372497"/>
              <a:gd name="connsiteY2" fmla="*/ 111217 h 531605"/>
              <a:gd name="connsiteX3" fmla="*/ 926757 w 2372497"/>
              <a:gd name="connsiteY3" fmla="*/ 506633 h 531605"/>
              <a:gd name="connsiteX4" fmla="*/ 1285103 w 2372497"/>
              <a:gd name="connsiteY4" fmla="*/ 6 h 531605"/>
              <a:gd name="connsiteX5" fmla="*/ 1705232 w 2372497"/>
              <a:gd name="connsiteY5" fmla="*/ 518990 h 531605"/>
              <a:gd name="connsiteX6" fmla="*/ 2100648 w 2372497"/>
              <a:gd name="connsiteY6" fmla="*/ 74146 h 531605"/>
              <a:gd name="connsiteX7" fmla="*/ 2372497 w 2372497"/>
              <a:gd name="connsiteY7" fmla="*/ 345995 h 531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72497" h="531605">
                <a:moveTo>
                  <a:pt x="0" y="160644"/>
                </a:moveTo>
                <a:cubicBezTo>
                  <a:pt x="86497" y="350114"/>
                  <a:pt x="172994" y="539584"/>
                  <a:pt x="271848" y="531346"/>
                </a:cubicBezTo>
                <a:cubicBezTo>
                  <a:pt x="370702" y="523108"/>
                  <a:pt x="483973" y="115336"/>
                  <a:pt x="593124" y="111217"/>
                </a:cubicBezTo>
                <a:cubicBezTo>
                  <a:pt x="702275" y="107098"/>
                  <a:pt x="811427" y="525168"/>
                  <a:pt x="926757" y="506633"/>
                </a:cubicBezTo>
                <a:cubicBezTo>
                  <a:pt x="1042087" y="488098"/>
                  <a:pt x="1155357" y="-2053"/>
                  <a:pt x="1285103" y="6"/>
                </a:cubicBezTo>
                <a:cubicBezTo>
                  <a:pt x="1414849" y="2065"/>
                  <a:pt x="1569308" y="506633"/>
                  <a:pt x="1705232" y="518990"/>
                </a:cubicBezTo>
                <a:cubicBezTo>
                  <a:pt x="1841156" y="531347"/>
                  <a:pt x="1989437" y="102978"/>
                  <a:pt x="2100648" y="74146"/>
                </a:cubicBezTo>
                <a:cubicBezTo>
                  <a:pt x="2211859" y="45314"/>
                  <a:pt x="2292178" y="195654"/>
                  <a:pt x="2372497" y="345995"/>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E5445041-6F26-4092-B708-D254031D432C}"/>
              </a:ext>
            </a:extLst>
          </p:cNvPr>
          <p:cNvCxnSpPr/>
          <p:nvPr/>
        </p:nvCxnSpPr>
        <p:spPr>
          <a:xfrm>
            <a:off x="3514753" y="4516930"/>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Freeform: Shape 25">
            <a:extLst>
              <a:ext uri="{FF2B5EF4-FFF2-40B4-BE49-F238E27FC236}">
                <a16:creationId xmlns:a16="http://schemas.microsoft.com/office/drawing/2014/main" id="{A103837F-CA32-48E0-9CC0-D24F142370EE}"/>
              </a:ext>
            </a:extLst>
          </p:cNvPr>
          <p:cNvSpPr/>
          <p:nvPr/>
        </p:nvSpPr>
        <p:spPr>
          <a:xfrm>
            <a:off x="6207168" y="4205709"/>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6028573-7991-41CA-9BEA-B046903BB54A}"/>
              </a:ext>
            </a:extLst>
          </p:cNvPr>
          <p:cNvSpPr/>
          <p:nvPr/>
        </p:nvSpPr>
        <p:spPr>
          <a:xfrm>
            <a:off x="6322087" y="4403394"/>
            <a:ext cx="2372497" cy="297660"/>
          </a:xfrm>
          <a:custGeom>
            <a:avLst/>
            <a:gdLst>
              <a:gd name="connsiteX0" fmla="*/ 0 w 2372497"/>
              <a:gd name="connsiteY0" fmla="*/ 74341 h 297660"/>
              <a:gd name="connsiteX1" fmla="*/ 481913 w 2372497"/>
              <a:gd name="connsiteY1" fmla="*/ 296763 h 297660"/>
              <a:gd name="connsiteX2" fmla="*/ 963827 w 2372497"/>
              <a:gd name="connsiteY2" fmla="*/ 201 h 297660"/>
              <a:gd name="connsiteX3" fmla="*/ 1717589 w 2372497"/>
              <a:gd name="connsiteY3" fmla="*/ 247336 h 297660"/>
              <a:gd name="connsiteX4" fmla="*/ 2372497 w 2372497"/>
              <a:gd name="connsiteY4" fmla="*/ 49628 h 2976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2497" h="297660">
                <a:moveTo>
                  <a:pt x="0" y="74341"/>
                </a:moveTo>
                <a:cubicBezTo>
                  <a:pt x="160637" y="191730"/>
                  <a:pt x="321275" y="309120"/>
                  <a:pt x="481913" y="296763"/>
                </a:cubicBezTo>
                <a:cubicBezTo>
                  <a:pt x="642551" y="284406"/>
                  <a:pt x="757881" y="8439"/>
                  <a:pt x="963827" y="201"/>
                </a:cubicBezTo>
                <a:cubicBezTo>
                  <a:pt x="1169773" y="-8037"/>
                  <a:pt x="1482811" y="239098"/>
                  <a:pt x="1717589" y="247336"/>
                </a:cubicBezTo>
                <a:cubicBezTo>
                  <a:pt x="1952367" y="255574"/>
                  <a:pt x="2162432" y="152601"/>
                  <a:pt x="2372497" y="49628"/>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71AA6674-4400-4710-B635-2597E6EA33AD}"/>
              </a:ext>
            </a:extLst>
          </p:cNvPr>
          <p:cNvCxnSpPr/>
          <p:nvPr/>
        </p:nvCxnSpPr>
        <p:spPr>
          <a:xfrm>
            <a:off x="6275131" y="4604654"/>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A21F1A6C-6311-4D60-B4E1-83923114E640}"/>
              </a:ext>
            </a:extLst>
          </p:cNvPr>
          <p:cNvSpPr/>
          <p:nvPr/>
        </p:nvSpPr>
        <p:spPr>
          <a:xfrm>
            <a:off x="9019702" y="4205709"/>
            <a:ext cx="2651760" cy="731520"/>
          </a:xfrm>
          <a:custGeom>
            <a:avLst/>
            <a:gdLst>
              <a:gd name="connsiteX0" fmla="*/ 0 w 2546555"/>
              <a:gd name="connsiteY0" fmla="*/ 0 h 747252"/>
              <a:gd name="connsiteX1" fmla="*/ 0 w 2546555"/>
              <a:gd name="connsiteY1" fmla="*/ 747252 h 747252"/>
              <a:gd name="connsiteX2" fmla="*/ 2546555 w 2546555"/>
              <a:gd name="connsiteY2" fmla="*/ 747252 h 747252"/>
            </a:gdLst>
            <a:ahLst/>
            <a:cxnLst>
              <a:cxn ang="0">
                <a:pos x="connsiteX0" y="connsiteY0"/>
              </a:cxn>
              <a:cxn ang="0">
                <a:pos x="connsiteX1" y="connsiteY1"/>
              </a:cxn>
              <a:cxn ang="0">
                <a:pos x="connsiteX2" y="connsiteY2"/>
              </a:cxn>
            </a:cxnLst>
            <a:rect l="l" t="t" r="r" b="b"/>
            <a:pathLst>
              <a:path w="2546555" h="747252">
                <a:moveTo>
                  <a:pt x="0" y="0"/>
                </a:moveTo>
                <a:lnTo>
                  <a:pt x="0" y="747252"/>
                </a:lnTo>
                <a:lnTo>
                  <a:pt x="2546555" y="747252"/>
                </a:lnTo>
              </a:path>
            </a:pathLst>
          </a:custGeom>
          <a:noFill/>
          <a:ln w="31750">
            <a:solidFill>
              <a:schemeClr val="bg1">
                <a:lumMod val="50000"/>
              </a:schemeClr>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81BB0B40-9272-4C68-9D2C-FE00A669273B}"/>
              </a:ext>
            </a:extLst>
          </p:cNvPr>
          <p:cNvSpPr/>
          <p:nvPr/>
        </p:nvSpPr>
        <p:spPr>
          <a:xfrm>
            <a:off x="9122264" y="4249654"/>
            <a:ext cx="2310713" cy="519056"/>
          </a:xfrm>
          <a:custGeom>
            <a:avLst/>
            <a:gdLst>
              <a:gd name="connsiteX0" fmla="*/ 0 w 2310713"/>
              <a:gd name="connsiteY0" fmla="*/ 506639 h 519056"/>
              <a:gd name="connsiteX1" fmla="*/ 185351 w 2310713"/>
              <a:gd name="connsiteY1" fmla="*/ 12 h 519056"/>
              <a:gd name="connsiteX2" fmla="*/ 902043 w 2310713"/>
              <a:gd name="connsiteY2" fmla="*/ 518996 h 519056"/>
              <a:gd name="connsiteX3" fmla="*/ 1581665 w 2310713"/>
              <a:gd name="connsiteY3" fmla="*/ 37082 h 519056"/>
              <a:gd name="connsiteX4" fmla="*/ 2310713 w 2310713"/>
              <a:gd name="connsiteY4" fmla="*/ 420142 h 519056"/>
              <a:gd name="connsiteX0" fmla="*/ 0 w 2310713"/>
              <a:gd name="connsiteY0" fmla="*/ 506639 h 519056"/>
              <a:gd name="connsiteX1" fmla="*/ 321275 w 2310713"/>
              <a:gd name="connsiteY1" fmla="*/ 12 h 519056"/>
              <a:gd name="connsiteX2" fmla="*/ 902043 w 2310713"/>
              <a:gd name="connsiteY2" fmla="*/ 518996 h 519056"/>
              <a:gd name="connsiteX3" fmla="*/ 1581665 w 2310713"/>
              <a:gd name="connsiteY3" fmla="*/ 37082 h 519056"/>
              <a:gd name="connsiteX4" fmla="*/ 2310713 w 2310713"/>
              <a:gd name="connsiteY4" fmla="*/ 420142 h 519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10713" h="519056">
                <a:moveTo>
                  <a:pt x="0" y="506639"/>
                </a:moveTo>
                <a:cubicBezTo>
                  <a:pt x="17505" y="252296"/>
                  <a:pt x="170935" y="-2047"/>
                  <a:pt x="321275" y="12"/>
                </a:cubicBezTo>
                <a:cubicBezTo>
                  <a:pt x="471615" y="2071"/>
                  <a:pt x="691978" y="512818"/>
                  <a:pt x="902043" y="518996"/>
                </a:cubicBezTo>
                <a:cubicBezTo>
                  <a:pt x="1112108" y="525174"/>
                  <a:pt x="1346887" y="53558"/>
                  <a:pt x="1581665" y="37082"/>
                </a:cubicBezTo>
                <a:cubicBezTo>
                  <a:pt x="1816443" y="20606"/>
                  <a:pt x="2063578" y="220374"/>
                  <a:pt x="2310713" y="420142"/>
                </a:cubicBezTo>
              </a:path>
            </a:pathLst>
          </a:cu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Connector 30">
            <a:extLst>
              <a:ext uri="{FF2B5EF4-FFF2-40B4-BE49-F238E27FC236}">
                <a16:creationId xmlns:a16="http://schemas.microsoft.com/office/drawing/2014/main" id="{6D46E417-FB2F-48C2-A4D9-0DEAC36C2F07}"/>
              </a:ext>
            </a:extLst>
          </p:cNvPr>
          <p:cNvCxnSpPr/>
          <p:nvPr/>
        </p:nvCxnSpPr>
        <p:spPr>
          <a:xfrm>
            <a:off x="9087665" y="4559642"/>
            <a:ext cx="2468880" cy="0"/>
          </a:xfrm>
          <a:prstGeom prst="line">
            <a:avLst/>
          </a:prstGeom>
          <a:ln w="19050">
            <a:solidFill>
              <a:schemeClr val="accent4">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4E5F3365-D464-4F1E-A843-12C32D5024E2}"/>
              </a:ext>
            </a:extLst>
          </p:cNvPr>
          <p:cNvCxnSpPr>
            <a:cxnSpLocks/>
          </p:cNvCxnSpPr>
          <p:nvPr/>
        </p:nvCxnSpPr>
        <p:spPr bwMode="auto">
          <a:xfrm>
            <a:off x="1223502" y="3382421"/>
            <a:ext cx="954141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33" name="TextBox 32">
            <a:extLst>
              <a:ext uri="{FF2B5EF4-FFF2-40B4-BE49-F238E27FC236}">
                <a16:creationId xmlns:a16="http://schemas.microsoft.com/office/drawing/2014/main" id="{D85C5135-589B-4CDF-8F2D-CF343004B1EC}"/>
              </a:ext>
            </a:extLst>
          </p:cNvPr>
          <p:cNvSpPr txBox="1"/>
          <p:nvPr/>
        </p:nvSpPr>
        <p:spPr>
          <a:xfrm>
            <a:off x="5261674" y="2040306"/>
            <a:ext cx="1798890" cy="461665"/>
          </a:xfrm>
          <a:prstGeom prst="rect">
            <a:avLst/>
          </a:prstGeom>
          <a:noFill/>
        </p:spPr>
        <p:txBody>
          <a:bodyPr wrap="none" rtlCol="0">
            <a:spAutoFit/>
          </a:bodyPr>
          <a:lstStyle/>
          <a:p>
            <a:r>
              <a:rPr lang="en-US" sz="2400" b="1" dirty="0">
                <a:latin typeface="Arial Narrow" panose="020B0606020202030204" pitchFamily="34" charset="0"/>
              </a:rPr>
              <a:t>Supply Chain</a:t>
            </a:r>
          </a:p>
        </p:txBody>
      </p:sp>
      <p:sp>
        <p:nvSpPr>
          <p:cNvPr id="34" name="TextBox 33">
            <a:extLst>
              <a:ext uri="{FF2B5EF4-FFF2-40B4-BE49-F238E27FC236}">
                <a16:creationId xmlns:a16="http://schemas.microsoft.com/office/drawing/2014/main" id="{6317DF90-13DD-4435-97D9-822714349CA8}"/>
              </a:ext>
            </a:extLst>
          </p:cNvPr>
          <p:cNvSpPr txBox="1"/>
          <p:nvPr/>
        </p:nvSpPr>
        <p:spPr>
          <a:xfrm>
            <a:off x="5170572" y="3180734"/>
            <a:ext cx="1691169" cy="400110"/>
          </a:xfrm>
          <a:prstGeom prst="rect">
            <a:avLst/>
          </a:prstGeom>
          <a:solidFill>
            <a:srgbClr val="FFFFFF"/>
          </a:solidFill>
        </p:spPr>
        <p:txBody>
          <a:bodyPr wrap="none" lIns="0" rIns="0" rtlCol="0">
            <a:spAutoFit/>
          </a:bodyPr>
          <a:lstStyle/>
          <a:p>
            <a:r>
              <a:rPr lang="en-US" sz="2000" b="1" i="1">
                <a:latin typeface="Arial Narrow" panose="020B0606020202030204" pitchFamily="34" charset="0"/>
              </a:rPr>
              <a:t>Information Flow</a:t>
            </a:r>
            <a:endParaRPr lang="en-US" sz="2000" b="1" i="1" dirty="0">
              <a:latin typeface="Arial Narrow" panose="020B0606020202030204" pitchFamily="34" charset="0"/>
            </a:endParaRPr>
          </a:p>
        </p:txBody>
      </p:sp>
    </p:spTree>
    <p:extLst>
      <p:ext uri="{BB962C8B-B14F-4D97-AF65-F5344CB8AC3E}">
        <p14:creationId xmlns:p14="http://schemas.microsoft.com/office/powerpoint/2010/main" val="30888434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Number of Regional Trade Agreements on Customs and other Trade </a:t>
            </a:r>
            <a:br>
              <a:rPr lang="en-US" dirty="0"/>
            </a:br>
            <a:r>
              <a:rPr lang="en-US" dirty="0"/>
              <a:t>Facilitation Measures, 1995-2016</a:t>
            </a:r>
          </a:p>
        </p:txBody>
      </p:sp>
      <p:graphicFrame>
        <p:nvGraphicFramePr>
          <p:cNvPr id="9" name="Content Placeholder 8"/>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419980139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A91C4-3BF1-4FCB-96E2-279B655FB440}"/>
              </a:ext>
            </a:extLst>
          </p:cNvPr>
          <p:cNvSpPr>
            <a:spLocks noGrp="1"/>
          </p:cNvSpPr>
          <p:nvPr>
            <p:ph type="title"/>
          </p:nvPr>
        </p:nvSpPr>
        <p:spPr/>
        <p:txBody>
          <a:bodyPr/>
          <a:lstStyle/>
          <a:p>
            <a:r>
              <a:rPr lang="en-US" dirty="0"/>
              <a:t>The “Bullwhip Effect” in Supply Chains</a:t>
            </a:r>
          </a:p>
        </p:txBody>
      </p:sp>
      <p:sp>
        <p:nvSpPr>
          <p:cNvPr id="3" name="Footer Placeholder 2">
            <a:extLst>
              <a:ext uri="{FF2B5EF4-FFF2-40B4-BE49-F238E27FC236}">
                <a16:creationId xmlns:a16="http://schemas.microsoft.com/office/drawing/2014/main" id="{654BFD16-7174-4FAD-A715-7AE1FCE5304B}"/>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Freeform: Shape 3">
            <a:extLst>
              <a:ext uri="{FF2B5EF4-FFF2-40B4-BE49-F238E27FC236}">
                <a16:creationId xmlns:a16="http://schemas.microsoft.com/office/drawing/2014/main" id="{495A713D-A2F8-4840-97A9-324A6B06BABA}"/>
              </a:ext>
            </a:extLst>
          </p:cNvPr>
          <p:cNvSpPr/>
          <p:nvPr/>
        </p:nvSpPr>
        <p:spPr bwMode="auto">
          <a:xfrm>
            <a:off x="1536021" y="1647336"/>
            <a:ext cx="9326880" cy="3383280"/>
          </a:xfrm>
          <a:custGeom>
            <a:avLst/>
            <a:gdLst>
              <a:gd name="connsiteX0" fmla="*/ 0 w 5446354"/>
              <a:gd name="connsiteY0" fmla="*/ 1835475 h 2623060"/>
              <a:gd name="connsiteX1" fmla="*/ 460538 w 5446354"/>
              <a:gd name="connsiteY1" fmla="*/ 1601869 h 2623060"/>
              <a:gd name="connsiteX2" fmla="*/ 1094611 w 5446354"/>
              <a:gd name="connsiteY2" fmla="*/ 1902220 h 2623060"/>
              <a:gd name="connsiteX3" fmla="*/ 1628567 w 5446354"/>
              <a:gd name="connsiteY3" fmla="*/ 1495078 h 2623060"/>
              <a:gd name="connsiteX4" fmla="*/ 2189221 w 5446354"/>
              <a:gd name="connsiteY4" fmla="*/ 2002336 h 2623060"/>
              <a:gd name="connsiteX5" fmla="*/ 2743200 w 5446354"/>
              <a:gd name="connsiteY5" fmla="*/ 1314868 h 2623060"/>
              <a:gd name="connsiteX6" fmla="*/ 3303854 w 5446354"/>
              <a:gd name="connsiteY6" fmla="*/ 2195895 h 2623060"/>
              <a:gd name="connsiteX7" fmla="*/ 3857834 w 5446354"/>
              <a:gd name="connsiteY7" fmla="*/ 881028 h 2623060"/>
              <a:gd name="connsiteX8" fmla="*/ 4411814 w 5446354"/>
              <a:gd name="connsiteY8" fmla="*/ 2609711 h 2623060"/>
              <a:gd name="connsiteX9" fmla="*/ 4939095 w 5446354"/>
              <a:gd name="connsiteY9" fmla="*/ 1 h 2623060"/>
              <a:gd name="connsiteX10" fmla="*/ 5446354 w 5446354"/>
              <a:gd name="connsiteY10" fmla="*/ 2623060 h 26230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46354" h="2623060">
                <a:moveTo>
                  <a:pt x="0" y="1835475"/>
                </a:moveTo>
                <a:cubicBezTo>
                  <a:pt x="139051" y="1713110"/>
                  <a:pt x="278103" y="1590745"/>
                  <a:pt x="460538" y="1601869"/>
                </a:cubicBezTo>
                <a:cubicBezTo>
                  <a:pt x="642973" y="1612993"/>
                  <a:pt x="899940" y="1920018"/>
                  <a:pt x="1094611" y="1902220"/>
                </a:cubicBezTo>
                <a:cubicBezTo>
                  <a:pt x="1289282" y="1884422"/>
                  <a:pt x="1446132" y="1478392"/>
                  <a:pt x="1628567" y="1495078"/>
                </a:cubicBezTo>
                <a:cubicBezTo>
                  <a:pt x="1811002" y="1511764"/>
                  <a:pt x="2003449" y="2032371"/>
                  <a:pt x="2189221" y="2002336"/>
                </a:cubicBezTo>
                <a:cubicBezTo>
                  <a:pt x="2374993" y="1972301"/>
                  <a:pt x="2557428" y="1282608"/>
                  <a:pt x="2743200" y="1314868"/>
                </a:cubicBezTo>
                <a:cubicBezTo>
                  <a:pt x="2928972" y="1347128"/>
                  <a:pt x="3118082" y="2268202"/>
                  <a:pt x="3303854" y="2195895"/>
                </a:cubicBezTo>
                <a:cubicBezTo>
                  <a:pt x="3489626" y="2123588"/>
                  <a:pt x="3673174" y="812059"/>
                  <a:pt x="3857834" y="881028"/>
                </a:cubicBezTo>
                <a:cubicBezTo>
                  <a:pt x="4042494" y="949997"/>
                  <a:pt x="4231604" y="2756549"/>
                  <a:pt x="4411814" y="2609711"/>
                </a:cubicBezTo>
                <a:cubicBezTo>
                  <a:pt x="4592024" y="2462873"/>
                  <a:pt x="4766672" y="-2224"/>
                  <a:pt x="4939095" y="1"/>
                </a:cubicBezTo>
                <a:cubicBezTo>
                  <a:pt x="5111518" y="2226"/>
                  <a:pt x="5278936" y="1312643"/>
                  <a:pt x="5446354" y="2623060"/>
                </a:cubicBezTo>
              </a:path>
            </a:pathLst>
          </a:custGeom>
          <a:noFill/>
          <a:ln w="63500"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5" name="TextBox 4">
            <a:extLst>
              <a:ext uri="{FF2B5EF4-FFF2-40B4-BE49-F238E27FC236}">
                <a16:creationId xmlns:a16="http://schemas.microsoft.com/office/drawing/2014/main" id="{88280AEB-0CEC-4DF8-B87E-5C731DA7F112}"/>
              </a:ext>
            </a:extLst>
          </p:cNvPr>
          <p:cNvSpPr txBox="1"/>
          <p:nvPr/>
        </p:nvSpPr>
        <p:spPr>
          <a:xfrm>
            <a:off x="1754031" y="3317853"/>
            <a:ext cx="1067921" cy="369332"/>
          </a:xfrm>
          <a:prstGeom prst="rect">
            <a:avLst/>
          </a:prstGeom>
          <a:noFill/>
        </p:spPr>
        <p:txBody>
          <a:bodyPr wrap="none" rtlCol="0">
            <a:spAutoFit/>
          </a:bodyPr>
          <a:lstStyle/>
          <a:p>
            <a:r>
              <a:rPr lang="en-US" b="1" i="0" dirty="0">
                <a:latin typeface="Arial Narrow" panose="020B0606020202030204" pitchFamily="34" charset="0"/>
              </a:rPr>
              <a:t>Customer</a:t>
            </a:r>
          </a:p>
        </p:txBody>
      </p:sp>
      <p:sp>
        <p:nvSpPr>
          <p:cNvPr id="6" name="TextBox 5">
            <a:extLst>
              <a:ext uri="{FF2B5EF4-FFF2-40B4-BE49-F238E27FC236}">
                <a16:creationId xmlns:a16="http://schemas.microsoft.com/office/drawing/2014/main" id="{0AC90B09-39E3-47A5-B6E6-863199CF3F4C}"/>
              </a:ext>
            </a:extLst>
          </p:cNvPr>
          <p:cNvSpPr txBox="1"/>
          <p:nvPr/>
        </p:nvSpPr>
        <p:spPr>
          <a:xfrm>
            <a:off x="3828983" y="3189370"/>
            <a:ext cx="880369" cy="369332"/>
          </a:xfrm>
          <a:prstGeom prst="rect">
            <a:avLst/>
          </a:prstGeom>
          <a:noFill/>
        </p:spPr>
        <p:txBody>
          <a:bodyPr wrap="none" rtlCol="0">
            <a:spAutoFit/>
          </a:bodyPr>
          <a:lstStyle/>
          <a:p>
            <a:r>
              <a:rPr lang="en-US" b="1" i="0" dirty="0">
                <a:latin typeface="Arial Narrow" panose="020B0606020202030204" pitchFamily="34" charset="0"/>
              </a:rPr>
              <a:t>Retailer</a:t>
            </a:r>
          </a:p>
        </p:txBody>
      </p:sp>
      <p:sp>
        <p:nvSpPr>
          <p:cNvPr id="7" name="TextBox 6">
            <a:extLst>
              <a:ext uri="{FF2B5EF4-FFF2-40B4-BE49-F238E27FC236}">
                <a16:creationId xmlns:a16="http://schemas.microsoft.com/office/drawing/2014/main" id="{3C547801-98E4-4E2B-A313-8C5BC408599E}"/>
              </a:ext>
            </a:extLst>
          </p:cNvPr>
          <p:cNvSpPr txBox="1"/>
          <p:nvPr/>
        </p:nvSpPr>
        <p:spPr>
          <a:xfrm>
            <a:off x="5537782" y="2671522"/>
            <a:ext cx="1309974" cy="646331"/>
          </a:xfrm>
          <a:prstGeom prst="rect">
            <a:avLst/>
          </a:prstGeom>
          <a:noFill/>
        </p:spPr>
        <p:txBody>
          <a:bodyPr wrap="none" rtlCol="0">
            <a:spAutoFit/>
          </a:bodyPr>
          <a:lstStyle/>
          <a:p>
            <a:r>
              <a:rPr lang="en-US" b="1" i="0" dirty="0">
                <a:latin typeface="Arial Narrow" panose="020B0606020202030204" pitchFamily="34" charset="0"/>
              </a:rPr>
              <a:t>Distributor / </a:t>
            </a:r>
          </a:p>
          <a:p>
            <a:r>
              <a:rPr lang="en-US" b="1" i="0" dirty="0">
                <a:latin typeface="Arial Narrow" panose="020B0606020202030204" pitchFamily="34" charset="0"/>
              </a:rPr>
              <a:t>Wholesaler</a:t>
            </a:r>
          </a:p>
        </p:txBody>
      </p:sp>
      <p:sp>
        <p:nvSpPr>
          <p:cNvPr id="8" name="TextBox 7">
            <a:extLst>
              <a:ext uri="{FF2B5EF4-FFF2-40B4-BE49-F238E27FC236}">
                <a16:creationId xmlns:a16="http://schemas.microsoft.com/office/drawing/2014/main" id="{31298195-CBE9-4CDB-861A-B7678127E120}"/>
              </a:ext>
            </a:extLst>
          </p:cNvPr>
          <p:cNvSpPr txBox="1"/>
          <p:nvPr/>
        </p:nvSpPr>
        <p:spPr>
          <a:xfrm>
            <a:off x="7431485" y="2386324"/>
            <a:ext cx="1383712" cy="369332"/>
          </a:xfrm>
          <a:prstGeom prst="rect">
            <a:avLst/>
          </a:prstGeom>
          <a:noFill/>
        </p:spPr>
        <p:txBody>
          <a:bodyPr wrap="none" rtlCol="0">
            <a:spAutoFit/>
          </a:bodyPr>
          <a:lstStyle/>
          <a:p>
            <a:r>
              <a:rPr lang="en-US" b="1" i="0" dirty="0">
                <a:latin typeface="Arial Narrow" panose="020B0606020202030204" pitchFamily="34" charset="0"/>
              </a:rPr>
              <a:t>Manufacturer</a:t>
            </a:r>
          </a:p>
        </p:txBody>
      </p:sp>
      <p:sp>
        <p:nvSpPr>
          <p:cNvPr id="9" name="TextBox 8">
            <a:extLst>
              <a:ext uri="{FF2B5EF4-FFF2-40B4-BE49-F238E27FC236}">
                <a16:creationId xmlns:a16="http://schemas.microsoft.com/office/drawing/2014/main" id="{D348BD7E-70B3-4065-8F39-8AC95342BCC7}"/>
              </a:ext>
            </a:extLst>
          </p:cNvPr>
          <p:cNvSpPr txBox="1"/>
          <p:nvPr/>
        </p:nvSpPr>
        <p:spPr>
          <a:xfrm>
            <a:off x="9518123" y="1217828"/>
            <a:ext cx="942887" cy="369332"/>
          </a:xfrm>
          <a:prstGeom prst="rect">
            <a:avLst/>
          </a:prstGeom>
          <a:noFill/>
        </p:spPr>
        <p:txBody>
          <a:bodyPr wrap="none" rtlCol="0">
            <a:spAutoFit/>
          </a:bodyPr>
          <a:lstStyle/>
          <a:p>
            <a:r>
              <a:rPr lang="en-US" b="1" i="0" dirty="0">
                <a:latin typeface="Arial Narrow" panose="020B0606020202030204" pitchFamily="34" charset="0"/>
              </a:rPr>
              <a:t>Supplier</a:t>
            </a:r>
          </a:p>
        </p:txBody>
      </p:sp>
      <p:cxnSp>
        <p:nvCxnSpPr>
          <p:cNvPr id="10" name="Straight Arrow Connector 9">
            <a:extLst>
              <a:ext uri="{FF2B5EF4-FFF2-40B4-BE49-F238E27FC236}">
                <a16:creationId xmlns:a16="http://schemas.microsoft.com/office/drawing/2014/main" id="{A927C411-A4A2-4264-A7D0-344F61ECE851}"/>
              </a:ext>
            </a:extLst>
          </p:cNvPr>
          <p:cNvCxnSpPr>
            <a:cxnSpLocks/>
          </p:cNvCxnSpPr>
          <p:nvPr/>
        </p:nvCxnSpPr>
        <p:spPr bwMode="auto">
          <a:xfrm>
            <a:off x="1536021" y="5137210"/>
            <a:ext cx="9541410" cy="0"/>
          </a:xfrm>
          <a:prstGeom prst="straightConnector1">
            <a:avLst/>
          </a:prstGeom>
          <a:solidFill>
            <a:schemeClr val="accent1"/>
          </a:solidFill>
          <a:ln w="31750" cap="flat" cmpd="sng" algn="ctr">
            <a:solidFill>
              <a:schemeClr val="tx1"/>
            </a:solidFill>
            <a:prstDash val="solid"/>
            <a:round/>
            <a:headEnd type="none" w="med" len="med"/>
            <a:tailEnd type="triangle"/>
          </a:ln>
          <a:effectLst/>
        </p:spPr>
      </p:cxnSp>
      <p:sp>
        <p:nvSpPr>
          <p:cNvPr id="11" name="Rounded Rectangle 19">
            <a:extLst>
              <a:ext uri="{FF2B5EF4-FFF2-40B4-BE49-F238E27FC236}">
                <a16:creationId xmlns:a16="http://schemas.microsoft.com/office/drawing/2014/main" id="{6C15BE0C-75BB-4ED9-9D1D-07F3A98D334B}"/>
              </a:ext>
            </a:extLst>
          </p:cNvPr>
          <p:cNvSpPr/>
          <p:nvPr/>
        </p:nvSpPr>
        <p:spPr bwMode="auto">
          <a:xfrm>
            <a:off x="8813190" y="538205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i="0" dirty="0">
                <a:solidFill>
                  <a:schemeClr val="bg1"/>
                </a:solidFill>
                <a:latin typeface="Arial Narrow" panose="020B0606020202030204" pitchFamily="34" charset="0"/>
              </a:rPr>
              <a:t>Procurement Cycle</a:t>
            </a:r>
          </a:p>
        </p:txBody>
      </p:sp>
      <p:sp>
        <p:nvSpPr>
          <p:cNvPr id="12" name="Rounded Rectangle 19">
            <a:extLst>
              <a:ext uri="{FF2B5EF4-FFF2-40B4-BE49-F238E27FC236}">
                <a16:creationId xmlns:a16="http://schemas.microsoft.com/office/drawing/2014/main" id="{97777CD0-336E-4451-9AA5-7292DEDDA39B}"/>
              </a:ext>
            </a:extLst>
          </p:cNvPr>
          <p:cNvSpPr/>
          <p:nvPr/>
        </p:nvSpPr>
        <p:spPr bwMode="auto">
          <a:xfrm>
            <a:off x="6405076" y="5393291"/>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i="0" dirty="0">
                <a:solidFill>
                  <a:schemeClr val="bg1"/>
                </a:solidFill>
                <a:latin typeface="Arial Narrow" panose="020B0606020202030204" pitchFamily="34" charset="0"/>
              </a:rPr>
              <a:t>Manufacturing Cycle</a:t>
            </a:r>
          </a:p>
        </p:txBody>
      </p:sp>
      <p:sp>
        <p:nvSpPr>
          <p:cNvPr id="13" name="Rounded Rectangle 19">
            <a:extLst>
              <a:ext uri="{FF2B5EF4-FFF2-40B4-BE49-F238E27FC236}">
                <a16:creationId xmlns:a16="http://schemas.microsoft.com/office/drawing/2014/main" id="{01470D89-CF08-4CDF-A312-6D0B226DD7CB}"/>
              </a:ext>
            </a:extLst>
          </p:cNvPr>
          <p:cNvSpPr/>
          <p:nvPr/>
        </p:nvSpPr>
        <p:spPr bwMode="auto">
          <a:xfrm>
            <a:off x="3916080" y="540081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i="0" dirty="0">
                <a:solidFill>
                  <a:schemeClr val="bg1"/>
                </a:solidFill>
                <a:latin typeface="Arial Narrow" panose="020B0606020202030204" pitchFamily="34" charset="0"/>
              </a:rPr>
              <a:t>Replenishment Cycle</a:t>
            </a:r>
          </a:p>
        </p:txBody>
      </p:sp>
      <p:sp>
        <p:nvSpPr>
          <p:cNvPr id="14" name="Rounded Rectangle 19">
            <a:extLst>
              <a:ext uri="{FF2B5EF4-FFF2-40B4-BE49-F238E27FC236}">
                <a16:creationId xmlns:a16="http://schemas.microsoft.com/office/drawing/2014/main" id="{DB607D47-DDA6-4D56-BEDD-CF39F92EE719}"/>
              </a:ext>
            </a:extLst>
          </p:cNvPr>
          <p:cNvSpPr/>
          <p:nvPr/>
        </p:nvSpPr>
        <p:spPr bwMode="auto">
          <a:xfrm>
            <a:off x="1360103" y="5393291"/>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i="0" dirty="0">
                <a:solidFill>
                  <a:schemeClr val="bg1"/>
                </a:solidFill>
                <a:latin typeface="Arial Narrow" panose="020B0606020202030204" pitchFamily="34" charset="0"/>
              </a:rPr>
              <a:t>Customer Order Cycle</a:t>
            </a:r>
          </a:p>
        </p:txBody>
      </p:sp>
      <p:sp>
        <p:nvSpPr>
          <p:cNvPr id="15" name="TextBox 14">
            <a:extLst>
              <a:ext uri="{FF2B5EF4-FFF2-40B4-BE49-F238E27FC236}">
                <a16:creationId xmlns:a16="http://schemas.microsoft.com/office/drawing/2014/main" id="{C3410FF5-D360-40FE-A9E3-5887B032446A}"/>
              </a:ext>
            </a:extLst>
          </p:cNvPr>
          <p:cNvSpPr txBox="1"/>
          <p:nvPr/>
        </p:nvSpPr>
        <p:spPr>
          <a:xfrm>
            <a:off x="1767966" y="5815421"/>
            <a:ext cx="1470274" cy="369332"/>
          </a:xfrm>
          <a:prstGeom prst="rect">
            <a:avLst/>
          </a:prstGeom>
          <a:noFill/>
        </p:spPr>
        <p:txBody>
          <a:bodyPr wrap="none" rtlCol="0">
            <a:spAutoFit/>
          </a:bodyPr>
          <a:lstStyle/>
          <a:p>
            <a:r>
              <a:rPr lang="en-US" b="1" dirty="0">
                <a:latin typeface="Arial Narrow" panose="020B0606020202030204" pitchFamily="34" charset="0"/>
              </a:rPr>
              <a:t>Order 10 units</a:t>
            </a:r>
          </a:p>
        </p:txBody>
      </p:sp>
      <p:sp>
        <p:nvSpPr>
          <p:cNvPr id="16" name="TextBox 15">
            <a:extLst>
              <a:ext uri="{FF2B5EF4-FFF2-40B4-BE49-F238E27FC236}">
                <a16:creationId xmlns:a16="http://schemas.microsoft.com/office/drawing/2014/main" id="{CD3361CE-18B4-4458-9BE4-0FF0A9149294}"/>
              </a:ext>
            </a:extLst>
          </p:cNvPr>
          <p:cNvSpPr txBox="1"/>
          <p:nvPr/>
        </p:nvSpPr>
        <p:spPr>
          <a:xfrm>
            <a:off x="4378264" y="5815421"/>
            <a:ext cx="1470274" cy="369332"/>
          </a:xfrm>
          <a:prstGeom prst="rect">
            <a:avLst/>
          </a:prstGeom>
          <a:noFill/>
        </p:spPr>
        <p:txBody>
          <a:bodyPr wrap="none" rtlCol="0">
            <a:spAutoFit/>
          </a:bodyPr>
          <a:lstStyle/>
          <a:p>
            <a:r>
              <a:rPr lang="en-US" b="1" dirty="0">
                <a:latin typeface="Arial Narrow" panose="020B0606020202030204" pitchFamily="34" charset="0"/>
              </a:rPr>
              <a:t>Order 12 units</a:t>
            </a:r>
          </a:p>
        </p:txBody>
      </p:sp>
      <p:sp>
        <p:nvSpPr>
          <p:cNvPr id="17" name="TextBox 16">
            <a:extLst>
              <a:ext uri="{FF2B5EF4-FFF2-40B4-BE49-F238E27FC236}">
                <a16:creationId xmlns:a16="http://schemas.microsoft.com/office/drawing/2014/main" id="{87D56F52-41A3-46C1-B1E4-4FD43FA69087}"/>
              </a:ext>
            </a:extLst>
          </p:cNvPr>
          <p:cNvSpPr txBox="1"/>
          <p:nvPr/>
        </p:nvSpPr>
        <p:spPr>
          <a:xfrm>
            <a:off x="6920118" y="5815421"/>
            <a:ext cx="1470274" cy="369332"/>
          </a:xfrm>
          <a:prstGeom prst="rect">
            <a:avLst/>
          </a:prstGeom>
          <a:noFill/>
        </p:spPr>
        <p:txBody>
          <a:bodyPr wrap="none" rtlCol="0">
            <a:spAutoFit/>
          </a:bodyPr>
          <a:lstStyle/>
          <a:p>
            <a:r>
              <a:rPr lang="en-US" b="1" dirty="0">
                <a:latin typeface="Arial Narrow" panose="020B0606020202030204" pitchFamily="34" charset="0"/>
              </a:rPr>
              <a:t>Order 15 units</a:t>
            </a:r>
          </a:p>
        </p:txBody>
      </p:sp>
      <p:sp>
        <p:nvSpPr>
          <p:cNvPr id="18" name="TextBox 17">
            <a:extLst>
              <a:ext uri="{FF2B5EF4-FFF2-40B4-BE49-F238E27FC236}">
                <a16:creationId xmlns:a16="http://schemas.microsoft.com/office/drawing/2014/main" id="{EDF45F7A-B62B-431C-BBF7-2B7DD27BA3A7}"/>
              </a:ext>
            </a:extLst>
          </p:cNvPr>
          <p:cNvSpPr txBox="1"/>
          <p:nvPr/>
        </p:nvSpPr>
        <p:spPr>
          <a:xfrm>
            <a:off x="9241719" y="5815421"/>
            <a:ext cx="1470274" cy="369332"/>
          </a:xfrm>
          <a:prstGeom prst="rect">
            <a:avLst/>
          </a:prstGeom>
          <a:noFill/>
        </p:spPr>
        <p:txBody>
          <a:bodyPr wrap="none" rtlCol="0">
            <a:spAutoFit/>
          </a:bodyPr>
          <a:lstStyle/>
          <a:p>
            <a:r>
              <a:rPr lang="en-US" b="1">
                <a:latin typeface="Arial Narrow" panose="020B0606020202030204" pitchFamily="34" charset="0"/>
              </a:rPr>
              <a:t>Order 20 </a:t>
            </a:r>
            <a:r>
              <a:rPr lang="en-US" b="1" dirty="0">
                <a:latin typeface="Arial Narrow" panose="020B0606020202030204" pitchFamily="34" charset="0"/>
              </a:rPr>
              <a:t>units</a:t>
            </a:r>
          </a:p>
        </p:txBody>
      </p:sp>
    </p:spTree>
    <p:extLst>
      <p:ext uri="{BB962C8B-B14F-4D97-AF65-F5344CB8AC3E}">
        <p14:creationId xmlns:p14="http://schemas.microsoft.com/office/powerpoint/2010/main" val="42634673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Rounded Corners 24">
            <a:extLst>
              <a:ext uri="{FF2B5EF4-FFF2-40B4-BE49-F238E27FC236}">
                <a16:creationId xmlns:a16="http://schemas.microsoft.com/office/drawing/2014/main" id="{735ED27E-AF9C-4EBE-8BC8-174D1714090B}"/>
              </a:ext>
            </a:extLst>
          </p:cNvPr>
          <p:cNvSpPr/>
          <p:nvPr/>
        </p:nvSpPr>
        <p:spPr>
          <a:xfrm>
            <a:off x="1045110" y="2636864"/>
            <a:ext cx="9601200" cy="3657600"/>
          </a:xfrm>
          <a:prstGeom prst="roundRect">
            <a:avLst>
              <a:gd name="adj" fmla="val 482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Rounded Corners 97">
            <a:extLst>
              <a:ext uri="{FF2B5EF4-FFF2-40B4-BE49-F238E27FC236}">
                <a16:creationId xmlns:a16="http://schemas.microsoft.com/office/drawing/2014/main" id="{B925B9ED-7C40-4031-84D5-06FCCEEEE419}"/>
              </a:ext>
            </a:extLst>
          </p:cNvPr>
          <p:cNvSpPr/>
          <p:nvPr/>
        </p:nvSpPr>
        <p:spPr>
          <a:xfrm>
            <a:off x="4673187" y="3898403"/>
            <a:ext cx="2286000" cy="2286000"/>
          </a:xfrm>
          <a:prstGeom prst="roundRect">
            <a:avLst>
              <a:gd name="adj" fmla="val 8211"/>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Rounded Corners 88">
            <a:extLst>
              <a:ext uri="{FF2B5EF4-FFF2-40B4-BE49-F238E27FC236}">
                <a16:creationId xmlns:a16="http://schemas.microsoft.com/office/drawing/2014/main" id="{E7AD50FD-40DC-457A-B6C0-92DD84E4C96A}"/>
              </a:ext>
            </a:extLst>
          </p:cNvPr>
          <p:cNvSpPr/>
          <p:nvPr/>
        </p:nvSpPr>
        <p:spPr>
          <a:xfrm>
            <a:off x="8037730" y="2762779"/>
            <a:ext cx="2286000" cy="2926080"/>
          </a:xfrm>
          <a:prstGeom prst="roundRect">
            <a:avLst>
              <a:gd name="adj" fmla="val 82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Rounded Corners 87">
            <a:extLst>
              <a:ext uri="{FF2B5EF4-FFF2-40B4-BE49-F238E27FC236}">
                <a16:creationId xmlns:a16="http://schemas.microsoft.com/office/drawing/2014/main" id="{BA3BEADB-1241-48B1-8039-2F032AE64E9C}"/>
              </a:ext>
            </a:extLst>
          </p:cNvPr>
          <p:cNvSpPr/>
          <p:nvPr/>
        </p:nvSpPr>
        <p:spPr>
          <a:xfrm>
            <a:off x="1379047" y="2762779"/>
            <a:ext cx="2286000" cy="2926080"/>
          </a:xfrm>
          <a:prstGeom prst="roundRect">
            <a:avLst>
              <a:gd name="adj" fmla="val 8211"/>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D51759F0-0597-4330-B461-3E28EFB08D68}"/>
              </a:ext>
            </a:extLst>
          </p:cNvPr>
          <p:cNvSpPr/>
          <p:nvPr/>
        </p:nvSpPr>
        <p:spPr>
          <a:xfrm>
            <a:off x="1045110" y="1093013"/>
            <a:ext cx="9601200" cy="1371600"/>
          </a:xfrm>
          <a:prstGeom prst="roundRect">
            <a:avLst>
              <a:gd name="adj" fmla="val 906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E467FEC8-0824-4B50-AEFC-8B2A1EC11416}"/>
              </a:ext>
            </a:extLst>
          </p:cNvPr>
          <p:cNvSpPr>
            <a:spLocks noGrp="1"/>
          </p:cNvSpPr>
          <p:nvPr>
            <p:ph type="title"/>
          </p:nvPr>
        </p:nvSpPr>
        <p:spPr/>
        <p:txBody>
          <a:bodyPr/>
          <a:lstStyle/>
          <a:p>
            <a:r>
              <a:rPr lang="en-US" dirty="0"/>
              <a:t>Distribution and Related Logistics Activities</a:t>
            </a:r>
          </a:p>
        </p:txBody>
      </p:sp>
      <p:sp>
        <p:nvSpPr>
          <p:cNvPr id="3" name="Footer Placeholder 2">
            <a:extLst>
              <a:ext uri="{FF2B5EF4-FFF2-40B4-BE49-F238E27FC236}">
                <a16:creationId xmlns:a16="http://schemas.microsoft.com/office/drawing/2014/main" id="{B0F41D76-967D-4EC4-A469-FC1776EA8060}"/>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ectangle: Rounded Corners 3">
            <a:extLst>
              <a:ext uri="{FF2B5EF4-FFF2-40B4-BE49-F238E27FC236}">
                <a16:creationId xmlns:a16="http://schemas.microsoft.com/office/drawing/2014/main" id="{0C6B0A1F-8B15-4910-9792-C9486EBFB208}"/>
              </a:ext>
            </a:extLst>
          </p:cNvPr>
          <p:cNvSpPr/>
          <p:nvPr/>
        </p:nvSpPr>
        <p:spPr>
          <a:xfrm>
            <a:off x="1868270" y="1624869"/>
            <a:ext cx="1463040" cy="457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Supplier</a:t>
            </a:r>
          </a:p>
        </p:txBody>
      </p:sp>
      <p:sp>
        <p:nvSpPr>
          <p:cNvPr id="5" name="Rectangle: Rounded Corners 4">
            <a:extLst>
              <a:ext uri="{FF2B5EF4-FFF2-40B4-BE49-F238E27FC236}">
                <a16:creationId xmlns:a16="http://schemas.microsoft.com/office/drawing/2014/main" id="{6113A9D3-F1B3-461E-BA2B-3DC7B41D9005}"/>
              </a:ext>
            </a:extLst>
          </p:cNvPr>
          <p:cNvSpPr/>
          <p:nvPr/>
        </p:nvSpPr>
        <p:spPr>
          <a:xfrm>
            <a:off x="8480667" y="1624869"/>
            <a:ext cx="1463040" cy="457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Customer</a:t>
            </a:r>
          </a:p>
        </p:txBody>
      </p:sp>
      <p:cxnSp>
        <p:nvCxnSpPr>
          <p:cNvPr id="7" name="Straight Arrow Connector 6">
            <a:extLst>
              <a:ext uri="{FF2B5EF4-FFF2-40B4-BE49-F238E27FC236}">
                <a16:creationId xmlns:a16="http://schemas.microsoft.com/office/drawing/2014/main" id="{6FB0108F-3578-4371-8EE2-70AF4F1D96A5}"/>
              </a:ext>
            </a:extLst>
          </p:cNvPr>
          <p:cNvCxnSpPr>
            <a:stCxn id="4" idx="3"/>
            <a:endCxn id="5" idx="1"/>
          </p:cNvCxnSpPr>
          <p:nvPr/>
        </p:nvCxnSpPr>
        <p:spPr>
          <a:xfrm>
            <a:off x="3331310" y="1853469"/>
            <a:ext cx="514935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3C85266-662B-4001-A520-B6136EF0FC9E}"/>
              </a:ext>
            </a:extLst>
          </p:cNvPr>
          <p:cNvSpPr/>
          <p:nvPr/>
        </p:nvSpPr>
        <p:spPr>
          <a:xfrm>
            <a:off x="1545690" y="14419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6606A80-D6CC-4541-ACF0-F85C35F2C284}"/>
              </a:ext>
            </a:extLst>
          </p:cNvPr>
          <p:cNvSpPr/>
          <p:nvPr/>
        </p:nvSpPr>
        <p:spPr>
          <a:xfrm>
            <a:off x="1545690" y="16705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BDC5BFF-8F26-4814-99E9-5588F13E99A0}"/>
              </a:ext>
            </a:extLst>
          </p:cNvPr>
          <p:cNvSpPr/>
          <p:nvPr/>
        </p:nvSpPr>
        <p:spPr>
          <a:xfrm>
            <a:off x="1545690" y="18991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8959F36-BF20-4B4B-9765-4785F784B2DD}"/>
              </a:ext>
            </a:extLst>
          </p:cNvPr>
          <p:cNvSpPr/>
          <p:nvPr/>
        </p:nvSpPr>
        <p:spPr>
          <a:xfrm>
            <a:off x="1545690" y="21277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0AEEFEE-06D7-4992-9586-63B915A0FF24}"/>
              </a:ext>
            </a:extLst>
          </p:cNvPr>
          <p:cNvSpPr/>
          <p:nvPr/>
        </p:nvSpPr>
        <p:spPr>
          <a:xfrm>
            <a:off x="1326080" y="14419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FE290C0-F645-4E32-ADF7-B763BE152773}"/>
              </a:ext>
            </a:extLst>
          </p:cNvPr>
          <p:cNvSpPr/>
          <p:nvPr/>
        </p:nvSpPr>
        <p:spPr>
          <a:xfrm>
            <a:off x="1326080" y="16705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16DA49E-EC1A-43B7-9491-2F995812FEDE}"/>
              </a:ext>
            </a:extLst>
          </p:cNvPr>
          <p:cNvSpPr/>
          <p:nvPr/>
        </p:nvSpPr>
        <p:spPr>
          <a:xfrm>
            <a:off x="1326080" y="18991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73DB8B-585C-4D26-83F6-FE9C7490B097}"/>
              </a:ext>
            </a:extLst>
          </p:cNvPr>
          <p:cNvSpPr/>
          <p:nvPr/>
        </p:nvSpPr>
        <p:spPr>
          <a:xfrm>
            <a:off x="1326080" y="2127789"/>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2600B34-C636-425F-A994-663D24CBFAF7}"/>
              </a:ext>
            </a:extLst>
          </p:cNvPr>
          <p:cNvSpPr/>
          <p:nvPr/>
        </p:nvSpPr>
        <p:spPr>
          <a:xfrm>
            <a:off x="10076290" y="1650808"/>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BC027887-9081-4769-9998-D1AA9061BC2E}"/>
              </a:ext>
            </a:extLst>
          </p:cNvPr>
          <p:cNvSpPr/>
          <p:nvPr/>
        </p:nvSpPr>
        <p:spPr>
          <a:xfrm>
            <a:off x="10076290" y="1879408"/>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1BBF0B3-FA11-4838-BF24-67E6A6780FA3}"/>
              </a:ext>
            </a:extLst>
          </p:cNvPr>
          <p:cNvSpPr/>
          <p:nvPr/>
        </p:nvSpPr>
        <p:spPr>
          <a:xfrm>
            <a:off x="5793959" y="1603818"/>
            <a:ext cx="182880" cy="1828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66EED587-C6EA-4196-99EB-12C1A890097F}"/>
              </a:ext>
            </a:extLst>
          </p:cNvPr>
          <p:cNvSpPr txBox="1"/>
          <p:nvPr/>
        </p:nvSpPr>
        <p:spPr>
          <a:xfrm>
            <a:off x="1107909" y="1110883"/>
            <a:ext cx="875561" cy="338554"/>
          </a:xfrm>
          <a:prstGeom prst="rect">
            <a:avLst/>
          </a:prstGeom>
          <a:noFill/>
        </p:spPr>
        <p:txBody>
          <a:bodyPr wrap="none" rtlCol="0">
            <a:spAutoFit/>
          </a:bodyPr>
          <a:lstStyle/>
          <a:p>
            <a:r>
              <a:rPr lang="en-US" sz="1600" dirty="0">
                <a:latin typeface="Arial Narrow" panose="020B0606020202030204" pitchFamily="34" charset="0"/>
              </a:rPr>
              <a:t>Inventory</a:t>
            </a:r>
          </a:p>
        </p:txBody>
      </p:sp>
      <p:sp>
        <p:nvSpPr>
          <p:cNvPr id="23" name="TextBox 22">
            <a:extLst>
              <a:ext uri="{FF2B5EF4-FFF2-40B4-BE49-F238E27FC236}">
                <a16:creationId xmlns:a16="http://schemas.microsoft.com/office/drawing/2014/main" id="{05641C87-4997-4C55-8DE2-9D23DCEC5C4D}"/>
              </a:ext>
            </a:extLst>
          </p:cNvPr>
          <p:cNvSpPr txBox="1"/>
          <p:nvPr/>
        </p:nvSpPr>
        <p:spPr>
          <a:xfrm>
            <a:off x="9729949" y="1240595"/>
            <a:ext cx="875561" cy="338554"/>
          </a:xfrm>
          <a:prstGeom prst="rect">
            <a:avLst/>
          </a:prstGeom>
          <a:noFill/>
        </p:spPr>
        <p:txBody>
          <a:bodyPr wrap="none" rtlCol="0">
            <a:spAutoFit/>
          </a:bodyPr>
          <a:lstStyle/>
          <a:p>
            <a:r>
              <a:rPr lang="en-US" sz="1600" dirty="0">
                <a:latin typeface="Arial Narrow" panose="020B0606020202030204" pitchFamily="34" charset="0"/>
              </a:rPr>
              <a:t>Inventory</a:t>
            </a:r>
          </a:p>
        </p:txBody>
      </p:sp>
      <p:sp>
        <p:nvSpPr>
          <p:cNvPr id="24" name="TextBox 23">
            <a:extLst>
              <a:ext uri="{FF2B5EF4-FFF2-40B4-BE49-F238E27FC236}">
                <a16:creationId xmlns:a16="http://schemas.microsoft.com/office/drawing/2014/main" id="{0A6EA0E3-36F7-4968-885B-866F50D6479E}"/>
              </a:ext>
            </a:extLst>
          </p:cNvPr>
          <p:cNvSpPr txBox="1"/>
          <p:nvPr/>
        </p:nvSpPr>
        <p:spPr>
          <a:xfrm>
            <a:off x="5440121" y="1265264"/>
            <a:ext cx="915956" cy="338554"/>
          </a:xfrm>
          <a:prstGeom prst="rect">
            <a:avLst/>
          </a:prstGeom>
          <a:noFill/>
        </p:spPr>
        <p:txBody>
          <a:bodyPr wrap="none" rtlCol="0">
            <a:spAutoFit/>
          </a:bodyPr>
          <a:lstStyle/>
          <a:p>
            <a:r>
              <a:rPr lang="en-US" sz="1600" dirty="0">
                <a:latin typeface="Arial Narrow" panose="020B0606020202030204" pitchFamily="34" charset="0"/>
              </a:rPr>
              <a:t>Truckload</a:t>
            </a:r>
          </a:p>
        </p:txBody>
      </p:sp>
      <p:sp>
        <p:nvSpPr>
          <p:cNvPr id="26" name="Rectangle: Rounded Corners 25">
            <a:extLst>
              <a:ext uri="{FF2B5EF4-FFF2-40B4-BE49-F238E27FC236}">
                <a16:creationId xmlns:a16="http://schemas.microsoft.com/office/drawing/2014/main" id="{E6DB691B-9570-48DC-8FCF-14C9CBF7B60D}"/>
              </a:ext>
            </a:extLst>
          </p:cNvPr>
          <p:cNvSpPr/>
          <p:nvPr/>
        </p:nvSpPr>
        <p:spPr>
          <a:xfrm>
            <a:off x="1822224" y="3369240"/>
            <a:ext cx="1463040" cy="457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Shipper</a:t>
            </a:r>
          </a:p>
        </p:txBody>
      </p:sp>
      <p:sp>
        <p:nvSpPr>
          <p:cNvPr id="27" name="Rectangle: Rounded Corners 26">
            <a:extLst>
              <a:ext uri="{FF2B5EF4-FFF2-40B4-BE49-F238E27FC236}">
                <a16:creationId xmlns:a16="http://schemas.microsoft.com/office/drawing/2014/main" id="{4FB9E8C9-F26F-4EC8-86AF-A12F31C22BE5}"/>
              </a:ext>
            </a:extLst>
          </p:cNvPr>
          <p:cNvSpPr/>
          <p:nvPr/>
        </p:nvSpPr>
        <p:spPr>
          <a:xfrm>
            <a:off x="8480667" y="3369240"/>
            <a:ext cx="1463040" cy="457200"/>
          </a:xfrm>
          <a:prstGeom prst="round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Receiver</a:t>
            </a:r>
          </a:p>
        </p:txBody>
      </p:sp>
      <p:sp>
        <p:nvSpPr>
          <p:cNvPr id="28" name="Rectangle: Rounded Corners 27">
            <a:extLst>
              <a:ext uri="{FF2B5EF4-FFF2-40B4-BE49-F238E27FC236}">
                <a16:creationId xmlns:a16="http://schemas.microsoft.com/office/drawing/2014/main" id="{234B8C3F-F702-4B75-96E0-147A0470C571}"/>
              </a:ext>
            </a:extLst>
          </p:cNvPr>
          <p:cNvSpPr/>
          <p:nvPr/>
        </p:nvSpPr>
        <p:spPr>
          <a:xfrm>
            <a:off x="5105180" y="3992530"/>
            <a:ext cx="1463040" cy="4572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Carrier</a:t>
            </a:r>
          </a:p>
        </p:txBody>
      </p:sp>
      <p:cxnSp>
        <p:nvCxnSpPr>
          <p:cNvPr id="36" name="Straight Arrow Connector 35">
            <a:extLst>
              <a:ext uri="{FF2B5EF4-FFF2-40B4-BE49-F238E27FC236}">
                <a16:creationId xmlns:a16="http://schemas.microsoft.com/office/drawing/2014/main" id="{4F00C88A-541B-4BB8-A771-DE34E8AE9309}"/>
              </a:ext>
            </a:extLst>
          </p:cNvPr>
          <p:cNvCxnSpPr>
            <a:cxnSpLocks/>
            <a:stCxn id="28" idx="1"/>
            <a:endCxn id="26" idx="3"/>
          </p:cNvCxnSpPr>
          <p:nvPr/>
        </p:nvCxnSpPr>
        <p:spPr>
          <a:xfrm flipH="1" flipV="1">
            <a:off x="3285264" y="3597840"/>
            <a:ext cx="1819916" cy="62329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FDAAFB30-91C3-4898-B1F1-4C6FAADC22F8}"/>
              </a:ext>
            </a:extLst>
          </p:cNvPr>
          <p:cNvCxnSpPr>
            <a:cxnSpLocks/>
            <a:stCxn id="27" idx="1"/>
            <a:endCxn id="28" idx="3"/>
          </p:cNvCxnSpPr>
          <p:nvPr/>
        </p:nvCxnSpPr>
        <p:spPr>
          <a:xfrm flipH="1">
            <a:off x="6568220" y="3597840"/>
            <a:ext cx="1912447" cy="62329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
        <p:nvSpPr>
          <p:cNvPr id="54" name="Rectangle: Rounded Corners 53">
            <a:extLst>
              <a:ext uri="{FF2B5EF4-FFF2-40B4-BE49-F238E27FC236}">
                <a16:creationId xmlns:a16="http://schemas.microsoft.com/office/drawing/2014/main" id="{56D2121E-A3F6-4B97-A681-86F674FBE0E4}"/>
              </a:ext>
            </a:extLst>
          </p:cNvPr>
          <p:cNvSpPr/>
          <p:nvPr/>
        </p:nvSpPr>
        <p:spPr>
          <a:xfrm>
            <a:off x="5090671" y="5713234"/>
            <a:ext cx="1463040" cy="36576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Rates</a:t>
            </a:r>
          </a:p>
        </p:txBody>
      </p:sp>
      <p:cxnSp>
        <p:nvCxnSpPr>
          <p:cNvPr id="56" name="Straight Connector 55">
            <a:extLst>
              <a:ext uri="{FF2B5EF4-FFF2-40B4-BE49-F238E27FC236}">
                <a16:creationId xmlns:a16="http://schemas.microsoft.com/office/drawing/2014/main" id="{D7B6337C-71B0-4735-AEAD-FF0C9DCD058C}"/>
              </a:ext>
            </a:extLst>
          </p:cNvPr>
          <p:cNvCxnSpPr>
            <a:cxnSpLocks/>
            <a:stCxn id="54" idx="1"/>
          </p:cNvCxnSpPr>
          <p:nvPr/>
        </p:nvCxnSpPr>
        <p:spPr>
          <a:xfrm flipH="1" flipV="1">
            <a:off x="3650538" y="5172817"/>
            <a:ext cx="1440133" cy="723297"/>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E60CBF76-1D63-4A7D-91E2-3458F19D3332}"/>
              </a:ext>
            </a:extLst>
          </p:cNvPr>
          <p:cNvCxnSpPr>
            <a:cxnSpLocks/>
            <a:endCxn id="54" idx="3"/>
          </p:cNvCxnSpPr>
          <p:nvPr/>
        </p:nvCxnSpPr>
        <p:spPr>
          <a:xfrm flipH="1">
            <a:off x="6553711" y="5294197"/>
            <a:ext cx="1469510" cy="601917"/>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C194596-9C94-4F95-B054-2752520EBAAD}"/>
              </a:ext>
            </a:extLst>
          </p:cNvPr>
          <p:cNvCxnSpPr>
            <a:cxnSpLocks/>
            <a:stCxn id="98" idx="1"/>
            <a:endCxn id="88" idx="3"/>
          </p:cNvCxnSpPr>
          <p:nvPr/>
        </p:nvCxnSpPr>
        <p:spPr>
          <a:xfrm flipH="1" flipV="1">
            <a:off x="3665047" y="4225819"/>
            <a:ext cx="1008140" cy="815584"/>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9302EA0-3BF1-4B21-9A7E-BA236AD640B8}"/>
              </a:ext>
            </a:extLst>
          </p:cNvPr>
          <p:cNvCxnSpPr>
            <a:cxnSpLocks/>
            <a:stCxn id="89" idx="1"/>
            <a:endCxn id="98" idx="3"/>
          </p:cNvCxnSpPr>
          <p:nvPr/>
        </p:nvCxnSpPr>
        <p:spPr>
          <a:xfrm flipH="1">
            <a:off x="6959187" y="4225819"/>
            <a:ext cx="1078543" cy="815584"/>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68" name="Rectangle: Rounded Corners 67">
            <a:extLst>
              <a:ext uri="{FF2B5EF4-FFF2-40B4-BE49-F238E27FC236}">
                <a16:creationId xmlns:a16="http://schemas.microsoft.com/office/drawing/2014/main" id="{D5E1AD90-2B45-49BE-BECE-2070BC16C697}"/>
              </a:ext>
            </a:extLst>
          </p:cNvPr>
          <p:cNvSpPr/>
          <p:nvPr/>
        </p:nvSpPr>
        <p:spPr>
          <a:xfrm>
            <a:off x="5134557" y="2716536"/>
            <a:ext cx="1463040" cy="365760"/>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Item price list</a:t>
            </a:r>
          </a:p>
        </p:txBody>
      </p:sp>
      <p:cxnSp>
        <p:nvCxnSpPr>
          <p:cNvPr id="75" name="Straight Connector 74">
            <a:extLst>
              <a:ext uri="{FF2B5EF4-FFF2-40B4-BE49-F238E27FC236}">
                <a16:creationId xmlns:a16="http://schemas.microsoft.com/office/drawing/2014/main" id="{638EBF9D-8FE5-4446-AD83-BCBF078D0AE9}"/>
              </a:ext>
            </a:extLst>
          </p:cNvPr>
          <p:cNvCxnSpPr>
            <a:cxnSpLocks/>
            <a:stCxn id="68" idx="1"/>
          </p:cNvCxnSpPr>
          <p:nvPr/>
        </p:nvCxnSpPr>
        <p:spPr>
          <a:xfrm flipH="1">
            <a:off x="3694424" y="2899416"/>
            <a:ext cx="1440133" cy="172262"/>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85A6A8E-FC1A-4584-83BB-4CF0C0CCA4B0}"/>
              </a:ext>
            </a:extLst>
          </p:cNvPr>
          <p:cNvCxnSpPr>
            <a:cxnSpLocks/>
            <a:endCxn id="68" idx="3"/>
          </p:cNvCxnSpPr>
          <p:nvPr/>
        </p:nvCxnSpPr>
        <p:spPr>
          <a:xfrm flipH="1" flipV="1">
            <a:off x="6597597" y="2899416"/>
            <a:ext cx="1469510" cy="182880"/>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5" name="TextBox 84">
            <a:extLst>
              <a:ext uri="{FF2B5EF4-FFF2-40B4-BE49-F238E27FC236}">
                <a16:creationId xmlns:a16="http://schemas.microsoft.com/office/drawing/2014/main" id="{DA85453B-0BA2-481C-AC15-D6982D751CA5}"/>
              </a:ext>
            </a:extLst>
          </p:cNvPr>
          <p:cNvSpPr txBox="1"/>
          <p:nvPr/>
        </p:nvSpPr>
        <p:spPr>
          <a:xfrm>
            <a:off x="4907091" y="4443148"/>
            <a:ext cx="1954381" cy="1169551"/>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rial Narrow" panose="020B0606020202030204" pitchFamily="34" charset="0"/>
              </a:rPr>
              <a:t>Dispatch truck</a:t>
            </a:r>
          </a:p>
          <a:p>
            <a:pPr marL="285750" indent="-285750">
              <a:buFont typeface="Arial" panose="020B0604020202020204" pitchFamily="34" charset="0"/>
              <a:buChar char="•"/>
            </a:pPr>
            <a:r>
              <a:rPr lang="en-US" sz="1400" dirty="0">
                <a:latin typeface="Arial Narrow" panose="020B0606020202030204" pitchFamily="34" charset="0"/>
              </a:rPr>
              <a:t>Trace shipment</a:t>
            </a:r>
          </a:p>
          <a:p>
            <a:pPr marL="285750" indent="-285750">
              <a:buFont typeface="Arial" panose="020B0604020202020204" pitchFamily="34" charset="0"/>
              <a:buChar char="•"/>
            </a:pPr>
            <a:r>
              <a:rPr lang="en-US" sz="1400" dirty="0">
                <a:latin typeface="Arial Narrow" panose="020B0606020202030204" pitchFamily="34" charset="0"/>
              </a:rPr>
              <a:t>Collect delivery receipt</a:t>
            </a:r>
          </a:p>
          <a:p>
            <a:pPr marL="285750" indent="-285750">
              <a:buFont typeface="Arial" panose="020B0604020202020204" pitchFamily="34" charset="0"/>
              <a:buChar char="•"/>
            </a:pPr>
            <a:r>
              <a:rPr lang="en-US" sz="1400" dirty="0">
                <a:latin typeface="Arial Narrow" panose="020B0606020202030204" pitchFamily="34" charset="0"/>
              </a:rPr>
              <a:t>Send billing</a:t>
            </a:r>
          </a:p>
          <a:p>
            <a:pPr marL="285750" indent="-285750">
              <a:buFont typeface="Arial" panose="020B0604020202020204" pitchFamily="34" charset="0"/>
              <a:buChar char="•"/>
            </a:pPr>
            <a:r>
              <a:rPr lang="en-US" sz="1400" dirty="0">
                <a:latin typeface="Arial Narrow" panose="020B0606020202030204" pitchFamily="34" charset="0"/>
              </a:rPr>
              <a:t>Collect payment</a:t>
            </a:r>
          </a:p>
        </p:txBody>
      </p:sp>
      <p:sp>
        <p:nvSpPr>
          <p:cNvPr id="86" name="TextBox 85">
            <a:extLst>
              <a:ext uri="{FF2B5EF4-FFF2-40B4-BE49-F238E27FC236}">
                <a16:creationId xmlns:a16="http://schemas.microsoft.com/office/drawing/2014/main" id="{D7B277E1-E356-45EA-AE42-11ECB3BBE04F}"/>
              </a:ext>
            </a:extLst>
          </p:cNvPr>
          <p:cNvSpPr txBox="1"/>
          <p:nvPr/>
        </p:nvSpPr>
        <p:spPr>
          <a:xfrm>
            <a:off x="1464542" y="3953070"/>
            <a:ext cx="1725152"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rial Narrow" panose="020B0606020202030204" pitchFamily="34" charset="0"/>
              </a:rPr>
              <a:t>Tender shipment</a:t>
            </a:r>
          </a:p>
          <a:p>
            <a:pPr marL="285750" indent="-285750">
              <a:buFont typeface="Arial" panose="020B0604020202020204" pitchFamily="34" charset="0"/>
              <a:buChar char="•"/>
            </a:pPr>
            <a:r>
              <a:rPr lang="en-US" sz="1400" dirty="0">
                <a:latin typeface="Arial Narrow" panose="020B0606020202030204" pitchFamily="34" charset="0"/>
              </a:rPr>
              <a:t>Schedule shipment</a:t>
            </a:r>
          </a:p>
          <a:p>
            <a:pPr marL="285750" indent="-285750">
              <a:buFont typeface="Arial" panose="020B0604020202020204" pitchFamily="34" charset="0"/>
              <a:buChar char="•"/>
            </a:pPr>
            <a:r>
              <a:rPr lang="en-US" sz="1400" dirty="0">
                <a:latin typeface="Arial Narrow" panose="020B0606020202030204" pitchFamily="34" charset="0"/>
              </a:rPr>
              <a:t>Prepare shipment</a:t>
            </a:r>
          </a:p>
          <a:p>
            <a:pPr marL="285750" indent="-285750">
              <a:buFont typeface="Arial" panose="020B0604020202020204" pitchFamily="34" charset="0"/>
              <a:buChar char="•"/>
            </a:pPr>
            <a:r>
              <a:rPr lang="en-US" sz="1400" dirty="0">
                <a:latin typeface="Arial Narrow" panose="020B0606020202030204" pitchFamily="34" charset="0"/>
              </a:rPr>
              <a:t>Load shipment</a:t>
            </a:r>
          </a:p>
          <a:p>
            <a:pPr marL="285750" indent="-285750">
              <a:buFont typeface="Arial" panose="020B0604020202020204" pitchFamily="34" charset="0"/>
              <a:buChar char="•"/>
            </a:pPr>
            <a:r>
              <a:rPr lang="en-US" sz="1400" dirty="0">
                <a:latin typeface="Arial Narrow" panose="020B0606020202030204" pitchFamily="34" charset="0"/>
              </a:rPr>
              <a:t>Trace shipment</a:t>
            </a:r>
          </a:p>
          <a:p>
            <a:pPr marL="285750" indent="-285750">
              <a:buFont typeface="Arial" panose="020B0604020202020204" pitchFamily="34" charset="0"/>
              <a:buChar char="•"/>
            </a:pPr>
            <a:r>
              <a:rPr lang="en-US" sz="1400" dirty="0">
                <a:latin typeface="Arial Narrow" panose="020B0606020202030204" pitchFamily="34" charset="0"/>
              </a:rPr>
              <a:t>Issue invoice</a:t>
            </a:r>
          </a:p>
        </p:txBody>
      </p:sp>
      <p:sp>
        <p:nvSpPr>
          <p:cNvPr id="87" name="TextBox 86">
            <a:extLst>
              <a:ext uri="{FF2B5EF4-FFF2-40B4-BE49-F238E27FC236}">
                <a16:creationId xmlns:a16="http://schemas.microsoft.com/office/drawing/2014/main" id="{EB3F60F4-0462-43E2-9B56-9F7D4ABD8A34}"/>
              </a:ext>
            </a:extLst>
          </p:cNvPr>
          <p:cNvSpPr txBox="1"/>
          <p:nvPr/>
        </p:nvSpPr>
        <p:spPr>
          <a:xfrm>
            <a:off x="8258241" y="3935143"/>
            <a:ext cx="1872629" cy="1384995"/>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rial Narrow" panose="020B0606020202030204" pitchFamily="34" charset="0"/>
              </a:rPr>
              <a:t>Schedule dock space</a:t>
            </a:r>
          </a:p>
          <a:p>
            <a:pPr marL="285750" indent="-285750">
              <a:buFont typeface="Arial" panose="020B0604020202020204" pitchFamily="34" charset="0"/>
              <a:buChar char="•"/>
            </a:pPr>
            <a:r>
              <a:rPr lang="en-US" sz="1400" dirty="0">
                <a:latin typeface="Arial Narrow" panose="020B0606020202030204" pitchFamily="34" charset="0"/>
              </a:rPr>
              <a:t>Receive shipment</a:t>
            </a:r>
          </a:p>
          <a:p>
            <a:pPr marL="285750" indent="-285750">
              <a:buFont typeface="Arial" panose="020B0604020202020204" pitchFamily="34" charset="0"/>
              <a:buChar char="•"/>
            </a:pPr>
            <a:r>
              <a:rPr lang="en-US" sz="1400" dirty="0">
                <a:latin typeface="Arial Narrow" panose="020B0606020202030204" pitchFamily="34" charset="0"/>
              </a:rPr>
              <a:t>Unload product</a:t>
            </a:r>
          </a:p>
          <a:p>
            <a:pPr marL="285750" indent="-285750">
              <a:buFont typeface="Arial" panose="020B0604020202020204" pitchFamily="34" charset="0"/>
              <a:buChar char="•"/>
            </a:pPr>
            <a:r>
              <a:rPr lang="en-US" sz="1400" dirty="0">
                <a:latin typeface="Arial Narrow" panose="020B0606020202030204" pitchFamily="34" charset="0"/>
              </a:rPr>
              <a:t>Unpack shipment</a:t>
            </a:r>
          </a:p>
          <a:p>
            <a:pPr marL="285750" indent="-285750">
              <a:buFont typeface="Arial" panose="020B0604020202020204" pitchFamily="34" charset="0"/>
              <a:buChar char="•"/>
            </a:pPr>
            <a:r>
              <a:rPr lang="en-US" sz="1400" dirty="0">
                <a:latin typeface="Arial Narrow" panose="020B0606020202030204" pitchFamily="34" charset="0"/>
              </a:rPr>
              <a:t>Receive freight bill</a:t>
            </a:r>
          </a:p>
          <a:p>
            <a:pPr marL="285750" indent="-285750">
              <a:buFont typeface="Arial" panose="020B0604020202020204" pitchFamily="34" charset="0"/>
              <a:buChar char="•"/>
            </a:pPr>
            <a:r>
              <a:rPr lang="en-US" sz="1400" dirty="0">
                <a:latin typeface="Arial Narrow" panose="020B0606020202030204" pitchFamily="34" charset="0"/>
              </a:rPr>
              <a:t>Pay freight bill</a:t>
            </a:r>
          </a:p>
        </p:txBody>
      </p:sp>
      <p:sp>
        <p:nvSpPr>
          <p:cNvPr id="99" name="TextBox 98">
            <a:extLst>
              <a:ext uri="{FF2B5EF4-FFF2-40B4-BE49-F238E27FC236}">
                <a16:creationId xmlns:a16="http://schemas.microsoft.com/office/drawing/2014/main" id="{EE37401B-3E60-4451-9E95-4553741C9546}"/>
              </a:ext>
            </a:extLst>
          </p:cNvPr>
          <p:cNvSpPr txBox="1"/>
          <p:nvPr/>
        </p:nvSpPr>
        <p:spPr>
          <a:xfrm>
            <a:off x="8276675" y="2791669"/>
            <a:ext cx="1226618"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rial Narrow" panose="020B0606020202030204" pitchFamily="34" charset="0"/>
              </a:rPr>
              <a:t>Place order</a:t>
            </a:r>
          </a:p>
          <a:p>
            <a:pPr marL="285750" indent="-285750">
              <a:buFont typeface="Arial" panose="020B0604020202020204" pitchFamily="34" charset="0"/>
              <a:buChar char="•"/>
            </a:pPr>
            <a:r>
              <a:rPr lang="en-US" sz="1400" dirty="0">
                <a:latin typeface="Arial Narrow" panose="020B0606020202030204" pitchFamily="34" charset="0"/>
              </a:rPr>
              <a:t>Pay invoice</a:t>
            </a:r>
          </a:p>
        </p:txBody>
      </p:sp>
      <p:sp>
        <p:nvSpPr>
          <p:cNvPr id="111" name="TextBox 110">
            <a:extLst>
              <a:ext uri="{FF2B5EF4-FFF2-40B4-BE49-F238E27FC236}">
                <a16:creationId xmlns:a16="http://schemas.microsoft.com/office/drawing/2014/main" id="{34E198F2-9AEB-4ABC-99D6-18EED6DB974D}"/>
              </a:ext>
            </a:extLst>
          </p:cNvPr>
          <p:cNvSpPr txBox="1"/>
          <p:nvPr/>
        </p:nvSpPr>
        <p:spPr>
          <a:xfrm>
            <a:off x="1489226" y="2751668"/>
            <a:ext cx="1390124" cy="523220"/>
          </a:xfrm>
          <a:prstGeom prst="rect">
            <a:avLst/>
          </a:prstGeom>
          <a:noFill/>
        </p:spPr>
        <p:txBody>
          <a:bodyPr wrap="none" rtlCol="0">
            <a:spAutoFit/>
          </a:bodyPr>
          <a:lstStyle/>
          <a:p>
            <a:pPr marL="285750" indent="-285750">
              <a:buFont typeface="Arial" panose="020B0604020202020204" pitchFamily="34" charset="0"/>
              <a:buChar char="•"/>
            </a:pPr>
            <a:r>
              <a:rPr lang="en-US" sz="1400" dirty="0">
                <a:latin typeface="Arial Narrow" panose="020B0606020202030204" pitchFamily="34" charset="0"/>
              </a:rPr>
              <a:t>Quote price</a:t>
            </a:r>
          </a:p>
          <a:p>
            <a:pPr marL="285750" indent="-285750">
              <a:buFont typeface="Arial" panose="020B0604020202020204" pitchFamily="34" charset="0"/>
              <a:buChar char="•"/>
            </a:pPr>
            <a:r>
              <a:rPr lang="en-US" sz="1400" dirty="0">
                <a:latin typeface="Arial Narrow" panose="020B0606020202030204" pitchFamily="34" charset="0"/>
              </a:rPr>
              <a:t>Receive order</a:t>
            </a:r>
          </a:p>
        </p:txBody>
      </p:sp>
      <p:cxnSp>
        <p:nvCxnSpPr>
          <p:cNvPr id="29" name="Straight Arrow Connector 28">
            <a:extLst>
              <a:ext uri="{FF2B5EF4-FFF2-40B4-BE49-F238E27FC236}">
                <a16:creationId xmlns:a16="http://schemas.microsoft.com/office/drawing/2014/main" id="{2C1199CC-43D6-4F0F-AE9E-3EB5F7320A6A}"/>
              </a:ext>
            </a:extLst>
          </p:cNvPr>
          <p:cNvCxnSpPr>
            <a:cxnSpLocks/>
            <a:stCxn id="26" idx="3"/>
            <a:endCxn id="27" idx="1"/>
          </p:cNvCxnSpPr>
          <p:nvPr/>
        </p:nvCxnSpPr>
        <p:spPr>
          <a:xfrm>
            <a:off x="3285264" y="3597840"/>
            <a:ext cx="5195403" cy="0"/>
          </a:xfrm>
          <a:prstGeom prst="straightConnector1">
            <a:avLst/>
          </a:prstGeom>
          <a:ln w="381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pic>
        <p:nvPicPr>
          <p:cNvPr id="35" name="Graphic 34" descr="Truck">
            <a:extLst>
              <a:ext uri="{FF2B5EF4-FFF2-40B4-BE49-F238E27FC236}">
                <a16:creationId xmlns:a16="http://schemas.microsoft.com/office/drawing/2014/main" id="{791DD956-D9EC-466F-918D-A50633DD166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97821" y="3038572"/>
            <a:ext cx="731520" cy="731520"/>
          </a:xfrm>
          <a:prstGeom prst="rect">
            <a:avLst/>
          </a:prstGeom>
        </p:spPr>
      </p:pic>
      <p:cxnSp>
        <p:nvCxnSpPr>
          <p:cNvPr id="116" name="Straight Connector 115">
            <a:extLst>
              <a:ext uri="{FF2B5EF4-FFF2-40B4-BE49-F238E27FC236}">
                <a16:creationId xmlns:a16="http://schemas.microsoft.com/office/drawing/2014/main" id="{07E52B6D-598F-4F22-82C5-737387973298}"/>
              </a:ext>
            </a:extLst>
          </p:cNvPr>
          <p:cNvCxnSpPr>
            <a:cxnSpLocks/>
          </p:cNvCxnSpPr>
          <p:nvPr/>
        </p:nvCxnSpPr>
        <p:spPr>
          <a:xfrm flipH="1">
            <a:off x="1295045" y="6061518"/>
            <a:ext cx="322581" cy="0"/>
          </a:xfrm>
          <a:prstGeom prst="line">
            <a:avLst/>
          </a:prstGeom>
          <a:ln w="2540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89B81C44-78F8-40DE-A88E-BB0805D5AE46}"/>
              </a:ext>
            </a:extLst>
          </p:cNvPr>
          <p:cNvSpPr txBox="1"/>
          <p:nvPr/>
        </p:nvSpPr>
        <p:spPr>
          <a:xfrm>
            <a:off x="1625832" y="5896114"/>
            <a:ext cx="1226618" cy="307777"/>
          </a:xfrm>
          <a:prstGeom prst="rect">
            <a:avLst/>
          </a:prstGeom>
          <a:noFill/>
        </p:spPr>
        <p:txBody>
          <a:bodyPr wrap="none" rtlCol="0">
            <a:spAutoFit/>
          </a:bodyPr>
          <a:lstStyle/>
          <a:p>
            <a:r>
              <a:rPr lang="en-US" sz="1400" dirty="0">
                <a:latin typeface="Arial Narrow" panose="020B0606020202030204" pitchFamily="34" charset="0"/>
              </a:rPr>
              <a:t>Information flow</a:t>
            </a:r>
          </a:p>
        </p:txBody>
      </p:sp>
      <p:cxnSp>
        <p:nvCxnSpPr>
          <p:cNvPr id="119" name="Straight Arrow Connector 118">
            <a:extLst>
              <a:ext uri="{FF2B5EF4-FFF2-40B4-BE49-F238E27FC236}">
                <a16:creationId xmlns:a16="http://schemas.microsoft.com/office/drawing/2014/main" id="{96E4C036-431A-4A93-B951-552E827DFDF2}"/>
              </a:ext>
            </a:extLst>
          </p:cNvPr>
          <p:cNvCxnSpPr>
            <a:cxnSpLocks/>
          </p:cNvCxnSpPr>
          <p:nvPr/>
        </p:nvCxnSpPr>
        <p:spPr>
          <a:xfrm flipH="1">
            <a:off x="8921644" y="6070238"/>
            <a:ext cx="36576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2" name="TextBox 121">
            <a:extLst>
              <a:ext uri="{FF2B5EF4-FFF2-40B4-BE49-F238E27FC236}">
                <a16:creationId xmlns:a16="http://schemas.microsoft.com/office/drawing/2014/main" id="{61984A7F-011B-45BB-9C52-8958809128CE}"/>
              </a:ext>
            </a:extLst>
          </p:cNvPr>
          <p:cNvSpPr txBox="1"/>
          <p:nvPr/>
        </p:nvSpPr>
        <p:spPr>
          <a:xfrm>
            <a:off x="9314752" y="5917505"/>
            <a:ext cx="1034257" cy="307777"/>
          </a:xfrm>
          <a:prstGeom prst="rect">
            <a:avLst/>
          </a:prstGeom>
          <a:noFill/>
        </p:spPr>
        <p:txBody>
          <a:bodyPr wrap="none" rtlCol="0">
            <a:spAutoFit/>
          </a:bodyPr>
          <a:lstStyle/>
          <a:p>
            <a:r>
              <a:rPr lang="en-US" sz="1400" dirty="0">
                <a:latin typeface="Arial Narrow" panose="020B0606020202030204" pitchFamily="34" charset="0"/>
              </a:rPr>
              <a:t>Physical flow</a:t>
            </a:r>
          </a:p>
        </p:txBody>
      </p:sp>
    </p:spTree>
    <p:extLst>
      <p:ext uri="{BB962C8B-B14F-4D97-AF65-F5344CB8AC3E}">
        <p14:creationId xmlns:p14="http://schemas.microsoft.com/office/powerpoint/2010/main" val="40933690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2"/>
          <p:cNvSpPr>
            <a:spLocks noGrp="1" noChangeArrowheads="1"/>
          </p:cNvSpPr>
          <p:nvPr>
            <p:ph type="title"/>
          </p:nvPr>
        </p:nvSpPr>
        <p:spPr/>
        <p:txBody>
          <a:bodyPr/>
          <a:lstStyle/>
          <a:p>
            <a:pPr eaLnBrk="1" hangingPunct="1"/>
            <a:r>
              <a:rPr lang="en-US" dirty="0"/>
              <a:t>Value-Added Functions and Differentiation of Supply Chains</a:t>
            </a:r>
          </a:p>
        </p:txBody>
      </p:sp>
      <p:sp>
        <p:nvSpPr>
          <p:cNvPr id="12"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0" name="Rounded Rectangle 19"/>
          <p:cNvSpPr/>
          <p:nvPr/>
        </p:nvSpPr>
        <p:spPr bwMode="auto">
          <a:xfrm>
            <a:off x="835365" y="2757382"/>
            <a:ext cx="228600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Production Costs</a:t>
            </a:r>
          </a:p>
        </p:txBody>
      </p:sp>
      <p:sp>
        <p:nvSpPr>
          <p:cNvPr id="21" name="Rounded Rectangle 20"/>
          <p:cNvSpPr/>
          <p:nvPr/>
        </p:nvSpPr>
        <p:spPr bwMode="auto">
          <a:xfrm>
            <a:off x="835365" y="3179123"/>
            <a:ext cx="228600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Location</a:t>
            </a:r>
          </a:p>
        </p:txBody>
      </p:sp>
      <p:sp>
        <p:nvSpPr>
          <p:cNvPr id="23" name="Rounded Rectangle 22"/>
          <p:cNvSpPr/>
          <p:nvPr/>
        </p:nvSpPr>
        <p:spPr bwMode="auto">
          <a:xfrm>
            <a:off x="835365" y="3619898"/>
            <a:ext cx="228600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Time</a:t>
            </a:r>
          </a:p>
        </p:txBody>
      </p:sp>
      <p:sp>
        <p:nvSpPr>
          <p:cNvPr id="24" name="Rounded Rectangle 23"/>
          <p:cNvSpPr/>
          <p:nvPr/>
        </p:nvSpPr>
        <p:spPr bwMode="auto">
          <a:xfrm>
            <a:off x="835365" y="4060673"/>
            <a:ext cx="228600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Control</a:t>
            </a:r>
          </a:p>
        </p:txBody>
      </p:sp>
      <p:sp>
        <p:nvSpPr>
          <p:cNvPr id="26" name="Rounded Rectangle 25"/>
          <p:cNvSpPr/>
          <p:nvPr/>
        </p:nvSpPr>
        <p:spPr bwMode="auto">
          <a:xfrm>
            <a:off x="3974067" y="2316629"/>
            <a:ext cx="192024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Logistics Costs</a:t>
            </a:r>
          </a:p>
        </p:txBody>
      </p:sp>
      <p:sp>
        <p:nvSpPr>
          <p:cNvPr id="27" name="Rounded Rectangle 26"/>
          <p:cNvSpPr/>
          <p:nvPr/>
        </p:nvSpPr>
        <p:spPr bwMode="auto">
          <a:xfrm>
            <a:off x="3974067" y="3029106"/>
            <a:ext cx="192024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Transit Time</a:t>
            </a:r>
          </a:p>
        </p:txBody>
      </p:sp>
      <p:sp>
        <p:nvSpPr>
          <p:cNvPr id="28" name="Rounded Rectangle 27"/>
          <p:cNvSpPr/>
          <p:nvPr/>
        </p:nvSpPr>
        <p:spPr bwMode="auto">
          <a:xfrm>
            <a:off x="3974067" y="3741583"/>
            <a:ext cx="192024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Reliability</a:t>
            </a:r>
          </a:p>
        </p:txBody>
      </p:sp>
      <p:sp>
        <p:nvSpPr>
          <p:cNvPr id="29" name="Rounded Rectangle 28"/>
          <p:cNvSpPr/>
          <p:nvPr/>
        </p:nvSpPr>
        <p:spPr bwMode="auto">
          <a:xfrm>
            <a:off x="3974067" y="4454061"/>
            <a:ext cx="1920240" cy="365760"/>
          </a:xfrm>
          <a:prstGeom prst="roundRect">
            <a:avLst/>
          </a:prstGeom>
          <a:solidFill>
            <a:schemeClr val="bg1"/>
          </a:solidFill>
          <a:ln w="1905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latin typeface="Arial Narrow" panose="020B0606020202030204" pitchFamily="34" charset="0"/>
              </a:rPr>
              <a:t>Risk</a:t>
            </a:r>
          </a:p>
        </p:txBody>
      </p:sp>
      <p:sp>
        <p:nvSpPr>
          <p:cNvPr id="18" name="Rounded Rectangle 19">
            <a:extLst>
              <a:ext uri="{FF2B5EF4-FFF2-40B4-BE49-F238E27FC236}">
                <a16:creationId xmlns:a16="http://schemas.microsoft.com/office/drawing/2014/main" id="{71E5D839-7ABF-415A-9D0F-D53491EB706E}"/>
              </a:ext>
            </a:extLst>
          </p:cNvPr>
          <p:cNvSpPr/>
          <p:nvPr/>
        </p:nvSpPr>
        <p:spPr bwMode="auto">
          <a:xfrm>
            <a:off x="614385" y="1852442"/>
            <a:ext cx="27432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Value-Added Functions</a:t>
            </a:r>
          </a:p>
        </p:txBody>
      </p:sp>
      <p:sp>
        <p:nvSpPr>
          <p:cNvPr id="22" name="Rounded Rectangle 19">
            <a:extLst>
              <a:ext uri="{FF2B5EF4-FFF2-40B4-BE49-F238E27FC236}">
                <a16:creationId xmlns:a16="http://schemas.microsoft.com/office/drawing/2014/main" id="{8BBD7936-0DB8-43D8-BFF3-0C692E24B7E5}"/>
              </a:ext>
            </a:extLst>
          </p:cNvPr>
          <p:cNvSpPr/>
          <p:nvPr/>
        </p:nvSpPr>
        <p:spPr bwMode="auto">
          <a:xfrm>
            <a:off x="3974067" y="1852442"/>
            <a:ext cx="30175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Supply Chain Differentiation</a:t>
            </a:r>
          </a:p>
        </p:txBody>
      </p:sp>
      <p:sp>
        <p:nvSpPr>
          <p:cNvPr id="31" name="TextBox 30">
            <a:extLst>
              <a:ext uri="{FF2B5EF4-FFF2-40B4-BE49-F238E27FC236}">
                <a16:creationId xmlns:a16="http://schemas.microsoft.com/office/drawing/2014/main" id="{527C01D1-8705-412C-8E94-AA5655321AE6}"/>
              </a:ext>
            </a:extLst>
          </p:cNvPr>
          <p:cNvSpPr txBox="1"/>
          <p:nvPr/>
        </p:nvSpPr>
        <p:spPr>
          <a:xfrm>
            <a:off x="7572973" y="2238717"/>
            <a:ext cx="4023360" cy="662369"/>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dirty="0">
                <a:latin typeface="Arial Narrow" panose="020B0606020202030204" pitchFamily="34" charset="0"/>
              </a:rPr>
              <a:t>Low costs and stability of cost structure.</a:t>
            </a:r>
          </a:p>
          <a:p>
            <a:pPr marL="285750" indent="-285750">
              <a:buFont typeface="Arial" panose="020B0604020202020204" pitchFamily="34" charset="0"/>
              <a:buChar char="•"/>
            </a:pPr>
            <a:r>
              <a:rPr lang="en-US" dirty="0">
                <a:latin typeface="Arial Narrow" panose="020B0606020202030204" pitchFamily="34" charset="0"/>
              </a:rPr>
              <a:t>Inversely proportional to cargo value.</a:t>
            </a:r>
          </a:p>
        </p:txBody>
      </p:sp>
      <p:sp>
        <p:nvSpPr>
          <p:cNvPr id="32" name="Rounded Rectangle 25">
            <a:extLst>
              <a:ext uri="{FF2B5EF4-FFF2-40B4-BE49-F238E27FC236}">
                <a16:creationId xmlns:a16="http://schemas.microsoft.com/office/drawing/2014/main" id="{5AE19F88-424F-4863-B705-4C67F9801AE0}"/>
              </a:ext>
            </a:extLst>
          </p:cNvPr>
          <p:cNvSpPr/>
          <p:nvPr/>
        </p:nvSpPr>
        <p:spPr bwMode="auto">
          <a:xfrm>
            <a:off x="6024419" y="2316629"/>
            <a:ext cx="1463040" cy="365760"/>
          </a:xfrm>
          <a:prstGeom prst="roundRect">
            <a:avLst/>
          </a:prstGeom>
          <a:noFill/>
          <a:ln w="19050" cap="flat" cmpd="sng" algn="ctr">
            <a:solidFill>
              <a:srgbClr val="FFC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600" b="1" dirty="0">
                <a:latin typeface="Arial Narrow" panose="020B0606020202030204" pitchFamily="34" charset="0"/>
              </a:rPr>
              <a:t>Important</a:t>
            </a:r>
          </a:p>
        </p:txBody>
      </p:sp>
      <p:sp>
        <p:nvSpPr>
          <p:cNvPr id="33" name="Rounded Rectangle 25">
            <a:extLst>
              <a:ext uri="{FF2B5EF4-FFF2-40B4-BE49-F238E27FC236}">
                <a16:creationId xmlns:a16="http://schemas.microsoft.com/office/drawing/2014/main" id="{0097B37F-9EA2-4AC7-8B18-455B7BA1F88F}"/>
              </a:ext>
            </a:extLst>
          </p:cNvPr>
          <p:cNvSpPr/>
          <p:nvPr/>
        </p:nvSpPr>
        <p:spPr bwMode="auto">
          <a:xfrm>
            <a:off x="6024419" y="3030035"/>
            <a:ext cx="1463040" cy="365760"/>
          </a:xfrm>
          <a:prstGeom prst="roundRect">
            <a:avLst/>
          </a:prstGeom>
          <a:noFill/>
          <a:ln w="190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600" b="1" dirty="0">
                <a:latin typeface="Arial Narrow" panose="020B0606020202030204" pitchFamily="34" charset="0"/>
              </a:rPr>
              <a:t>Marginal</a:t>
            </a:r>
          </a:p>
        </p:txBody>
      </p:sp>
      <p:sp>
        <p:nvSpPr>
          <p:cNvPr id="34" name="TextBox 33">
            <a:extLst>
              <a:ext uri="{FF2B5EF4-FFF2-40B4-BE49-F238E27FC236}">
                <a16:creationId xmlns:a16="http://schemas.microsoft.com/office/drawing/2014/main" id="{8E1EA3FC-8A2E-4AFB-9D66-9EC9BE88F5DC}"/>
              </a:ext>
            </a:extLst>
          </p:cNvPr>
          <p:cNvSpPr txBox="1"/>
          <p:nvPr/>
        </p:nvSpPr>
        <p:spPr>
          <a:xfrm>
            <a:off x="7572973" y="2952169"/>
            <a:ext cx="4023360" cy="66010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dirty="0">
                <a:latin typeface="Arial Narrow" panose="020B0606020202030204" pitchFamily="34" charset="0"/>
              </a:rPr>
              <a:t>Low inventory carrying costs and lead time.</a:t>
            </a:r>
          </a:p>
          <a:p>
            <a:pPr marL="285750" indent="-285750">
              <a:buFont typeface="Arial" panose="020B0604020202020204" pitchFamily="34" charset="0"/>
              <a:buChar char="•"/>
            </a:pPr>
            <a:r>
              <a:rPr lang="en-US" dirty="0">
                <a:latin typeface="Arial Narrow" panose="020B0606020202030204" pitchFamily="34" charset="0"/>
              </a:rPr>
              <a:t>Proportional to cargo value and perishability.</a:t>
            </a:r>
          </a:p>
        </p:txBody>
      </p:sp>
      <p:sp>
        <p:nvSpPr>
          <p:cNvPr id="35" name="Rounded Rectangle 25">
            <a:extLst>
              <a:ext uri="{FF2B5EF4-FFF2-40B4-BE49-F238E27FC236}">
                <a16:creationId xmlns:a16="http://schemas.microsoft.com/office/drawing/2014/main" id="{9D29C691-90E6-436F-9C12-6B33523AB46C}"/>
              </a:ext>
            </a:extLst>
          </p:cNvPr>
          <p:cNvSpPr/>
          <p:nvPr/>
        </p:nvSpPr>
        <p:spPr bwMode="auto">
          <a:xfrm>
            <a:off x="6024419" y="3743441"/>
            <a:ext cx="1463040" cy="36576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600" b="1" dirty="0">
                <a:latin typeface="Arial Narrow" panose="020B0606020202030204" pitchFamily="34" charset="0"/>
              </a:rPr>
              <a:t>Very Important</a:t>
            </a:r>
          </a:p>
        </p:txBody>
      </p:sp>
      <p:sp>
        <p:nvSpPr>
          <p:cNvPr id="36" name="TextBox 35">
            <a:extLst>
              <a:ext uri="{FF2B5EF4-FFF2-40B4-BE49-F238E27FC236}">
                <a16:creationId xmlns:a16="http://schemas.microsoft.com/office/drawing/2014/main" id="{6B4841B6-8EA6-4640-84B4-2F7123CD7A2C}"/>
              </a:ext>
            </a:extLst>
          </p:cNvPr>
          <p:cNvSpPr txBox="1"/>
          <p:nvPr/>
        </p:nvSpPr>
        <p:spPr>
          <a:xfrm>
            <a:off x="7572973" y="3664200"/>
            <a:ext cx="4023360" cy="66010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dirty="0">
                <a:latin typeface="Arial Narrow" panose="020B0606020202030204" pitchFamily="34" charset="0"/>
              </a:rPr>
              <a:t>Stability of delivery schedule and conditions.</a:t>
            </a:r>
          </a:p>
          <a:p>
            <a:pPr marL="285750" indent="-285750">
              <a:buFont typeface="Arial" panose="020B0604020202020204" pitchFamily="34" charset="0"/>
              <a:buChar char="•"/>
            </a:pPr>
            <a:r>
              <a:rPr lang="en-US" dirty="0">
                <a:latin typeface="Arial Narrow" panose="020B0606020202030204" pitchFamily="34" charset="0"/>
              </a:rPr>
              <a:t>Related to cargo type.</a:t>
            </a:r>
          </a:p>
        </p:txBody>
      </p:sp>
      <p:sp>
        <p:nvSpPr>
          <p:cNvPr id="37" name="Rounded Rectangle 25">
            <a:extLst>
              <a:ext uri="{FF2B5EF4-FFF2-40B4-BE49-F238E27FC236}">
                <a16:creationId xmlns:a16="http://schemas.microsoft.com/office/drawing/2014/main" id="{3F235BC0-43ED-4C2A-A825-A7B6A7712B09}"/>
              </a:ext>
            </a:extLst>
          </p:cNvPr>
          <p:cNvSpPr/>
          <p:nvPr/>
        </p:nvSpPr>
        <p:spPr bwMode="auto">
          <a:xfrm>
            <a:off x="6024419" y="4456847"/>
            <a:ext cx="1463040" cy="365760"/>
          </a:xfrm>
          <a:prstGeom prst="roundRect">
            <a:avLst/>
          </a:prstGeom>
          <a:noFill/>
          <a:ln w="190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1600" b="1" dirty="0">
                <a:latin typeface="Arial Narrow" panose="020B0606020202030204" pitchFamily="34" charset="0"/>
              </a:rPr>
              <a:t>Marginal</a:t>
            </a:r>
          </a:p>
        </p:txBody>
      </p:sp>
      <p:sp>
        <p:nvSpPr>
          <p:cNvPr id="38" name="TextBox 37">
            <a:extLst>
              <a:ext uri="{FF2B5EF4-FFF2-40B4-BE49-F238E27FC236}">
                <a16:creationId xmlns:a16="http://schemas.microsoft.com/office/drawing/2014/main" id="{43E590E3-8D55-4504-945F-D00E86795D7A}"/>
              </a:ext>
            </a:extLst>
          </p:cNvPr>
          <p:cNvSpPr txBox="1"/>
          <p:nvPr/>
        </p:nvSpPr>
        <p:spPr>
          <a:xfrm>
            <a:off x="7572973" y="4379632"/>
            <a:ext cx="4023360" cy="660104"/>
          </a:xfrm>
          <a:prstGeom prst="rect">
            <a:avLst/>
          </a:prstGeom>
          <a:noFill/>
        </p:spPr>
        <p:txBody>
          <a:bodyPr wrap="square" lIns="0" tIns="0" rIns="0" bIns="0" rtlCol="0">
            <a:noAutofit/>
          </a:bodyPr>
          <a:lstStyle/>
          <a:p>
            <a:pPr marL="285750" indent="-285750">
              <a:buFont typeface="Arial" panose="020B0604020202020204" pitchFamily="34" charset="0"/>
              <a:buChar char="•"/>
            </a:pPr>
            <a:r>
              <a:rPr lang="en-US" dirty="0">
                <a:latin typeface="Arial Narrow" panose="020B0606020202030204" pitchFamily="34" charset="0"/>
              </a:rPr>
              <a:t>Low cost, time and reliability deviation.</a:t>
            </a:r>
          </a:p>
          <a:p>
            <a:pPr marL="285750" indent="-285750">
              <a:buFont typeface="Arial" panose="020B0604020202020204" pitchFamily="34" charset="0"/>
              <a:buChar char="•"/>
            </a:pPr>
            <a:r>
              <a:rPr lang="en-US" dirty="0">
                <a:latin typeface="Arial Narrow" panose="020B0606020202030204" pitchFamily="34" charset="0"/>
              </a:rPr>
              <a:t>Related to transport chain.</a:t>
            </a:r>
          </a:p>
        </p:txBody>
      </p:sp>
      <p:sp>
        <p:nvSpPr>
          <p:cNvPr id="2" name="Isosceles Triangle 1">
            <a:extLst>
              <a:ext uri="{FF2B5EF4-FFF2-40B4-BE49-F238E27FC236}">
                <a16:creationId xmlns:a16="http://schemas.microsoft.com/office/drawing/2014/main" id="{D0135C84-C7CD-4C60-9268-21506589CC15}"/>
              </a:ext>
            </a:extLst>
          </p:cNvPr>
          <p:cNvSpPr/>
          <p:nvPr/>
        </p:nvSpPr>
        <p:spPr>
          <a:xfrm rot="16200000">
            <a:off x="2351356" y="3280331"/>
            <a:ext cx="2377440" cy="640080"/>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7358808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4"/>
          <p:cNvSpPr>
            <a:spLocks noGrp="1" noChangeArrowheads="1"/>
          </p:cNvSpPr>
          <p:nvPr>
            <p:ph type="title"/>
          </p:nvPr>
        </p:nvSpPr>
        <p:spPr/>
        <p:txBody>
          <a:bodyPr/>
          <a:lstStyle/>
          <a:p>
            <a:pPr eaLnBrk="1" hangingPunct="1"/>
            <a:r>
              <a:rPr lang="en-US" dirty="0"/>
              <a:t>Taxonomy of Logistics Decisions</a:t>
            </a:r>
          </a:p>
        </p:txBody>
      </p:sp>
      <p:graphicFrame>
        <p:nvGraphicFramePr>
          <p:cNvPr id="377921" name="Group 65"/>
          <p:cNvGraphicFramePr>
            <a:graphicFrameLocks noGrp="1"/>
          </p:cNvGraphicFramePr>
          <p:nvPr>
            <p:ph idx="1"/>
            <p:extLst>
              <p:ext uri="{D42A27DB-BD31-4B8C-83A1-F6EECF244321}">
                <p14:modId xmlns:p14="http://schemas.microsoft.com/office/powerpoint/2010/main" val="1284504124"/>
              </p:ext>
            </p:extLst>
          </p:nvPr>
        </p:nvGraphicFramePr>
        <p:xfrm>
          <a:off x="152400" y="914400"/>
          <a:ext cx="11887200" cy="3906839"/>
        </p:xfrm>
        <a:graphic>
          <a:graphicData uri="http://schemas.openxmlformats.org/drawingml/2006/table">
            <a:tbl>
              <a:tblPr firstRow="1" firstCol="1">
                <a:tableStyleId>{37CE84F3-28C3-443E-9E96-99CF82512B78}</a:tableStyleId>
              </a:tblPr>
              <a:tblGrid>
                <a:gridCol w="3095626">
                  <a:extLst>
                    <a:ext uri="{9D8B030D-6E8A-4147-A177-3AD203B41FA5}">
                      <a16:colId xmlns:a16="http://schemas.microsoft.com/office/drawing/2014/main" val="20000"/>
                    </a:ext>
                  </a:extLst>
                </a:gridCol>
                <a:gridCol w="8791574">
                  <a:extLst>
                    <a:ext uri="{9D8B030D-6E8A-4147-A177-3AD203B41FA5}">
                      <a16:colId xmlns:a16="http://schemas.microsoft.com/office/drawing/2014/main" val="20001"/>
                    </a:ext>
                  </a:extLst>
                </a:gridCol>
              </a:tblGrid>
              <a:tr h="522288">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Level</a:t>
                      </a:r>
                      <a:endParaRPr kumimoji="0" lang="en-US" sz="2000" b="1" i="0" u="none" strike="noStrike" cap="none" normalizeH="0" baseline="0" dirty="0">
                        <a:ln>
                          <a:noFill/>
                        </a:ln>
                        <a:solidFill>
                          <a:srgbClr val="FFFFFF"/>
                        </a:solidFill>
                        <a:effectLst/>
                        <a:latin typeface="Arial Narrow" panose="020B0606020202030204"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Description</a:t>
                      </a:r>
                      <a:endParaRPr kumimoji="0" lang="en-US" sz="2000" b="1" i="0" u="none" strike="noStrike" cap="none" normalizeH="0" baseline="0" dirty="0">
                        <a:ln>
                          <a:noFill/>
                        </a:ln>
                        <a:solidFill>
                          <a:srgbClr val="FFFFFF"/>
                        </a:solidFill>
                        <a:effectLst/>
                        <a:latin typeface="Arial Narrow" panose="020B0606020202030204" pitchFamily="34" charset="0"/>
                      </a:endParaRPr>
                    </a:p>
                  </a:txBody>
                  <a:tcPr marL="139851" marR="139851" horzOverflow="overflow"/>
                </a:tc>
                <a:extLst>
                  <a:ext uri="{0D108BD9-81ED-4DB2-BD59-A6C34878D82A}">
                    <a16:rowId xmlns:a16="http://schemas.microsoft.com/office/drawing/2014/main" val="10000"/>
                  </a:ext>
                </a:extLst>
              </a:tr>
              <a:tr h="8239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Production structures</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Commercial decisions on outsourcing, offshoring and sub-contracting.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Number, location and capacity of production units.</a:t>
                      </a:r>
                      <a:endParaRPr kumimoji="0" lang="en-US" sz="1800" b="0"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extLst>
                  <a:ext uri="{0D108BD9-81ED-4DB2-BD59-A6C34878D82A}">
                    <a16:rowId xmlns:a16="http://schemas.microsoft.com/office/drawing/2014/main" val="10001"/>
                  </a:ext>
                </a:extLst>
              </a:tr>
              <a:tr h="822325">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Transport structures</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Choice of a freight network linking a company and its suppliers and customers.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Choice of modes and terminals; the transport chain.</a:t>
                      </a:r>
                      <a:endParaRPr kumimoji="0" lang="en-US" sz="1800" b="0"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extLst>
                  <a:ext uri="{0D108BD9-81ED-4DB2-BD59-A6C34878D82A}">
                    <a16:rowId xmlns:a16="http://schemas.microsoft.com/office/drawing/2014/main" val="10002"/>
                  </a:ext>
                </a:extLst>
              </a:tr>
              <a:tr h="8239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Distribution structures</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Choice concerning the number, location and capacity of distribution centers.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Frequency and timing of distribution (e.g. just-in-time).</a:t>
                      </a:r>
                      <a:endParaRPr kumimoji="0" lang="en-US" sz="1800" b="0"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extLst>
                  <a:ext uri="{0D108BD9-81ED-4DB2-BD59-A6C34878D82A}">
                    <a16:rowId xmlns:a16="http://schemas.microsoft.com/office/drawing/2014/main" val="10003"/>
                  </a:ext>
                </a:extLst>
              </a:tr>
              <a:tr h="82391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latin typeface="Arial Narrow" panose="020B0606020202030204" pitchFamily="34" charset="0"/>
                        </a:rPr>
                        <a:t>Logistics structures</a:t>
                      </a:r>
                      <a:endParaRPr kumimoji="0" lang="en-US" sz="2000" b="1"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latin typeface="Arial Narrow" panose="020B0606020202030204" pitchFamily="34" charset="0"/>
                        </a:rPr>
                        <a:t>Usage of production, transport and distribution capabilities to fulfill short, medium and long term strategies (e.g. lower costs, gain market share, improve service efficiency, reduce response time, reduce environmental footprint). Usage of third party logistics providers.</a:t>
                      </a:r>
                      <a:endParaRPr kumimoji="0" lang="en-US" sz="1800" b="0" i="0" u="none" strike="noStrike" cap="none" normalizeH="0" baseline="0" dirty="0">
                        <a:ln>
                          <a:noFill/>
                        </a:ln>
                        <a:solidFill>
                          <a:schemeClr val="tx1"/>
                        </a:solidFill>
                        <a:effectLst/>
                        <a:latin typeface="Arial Narrow" panose="020B0606020202030204" pitchFamily="34" charset="0"/>
                      </a:endParaRPr>
                    </a:p>
                  </a:txBody>
                  <a:tcPr marL="139851" marR="139851" horzOverflow="overflow"/>
                </a:tc>
                <a:extLst>
                  <a:ext uri="{0D108BD9-81ED-4DB2-BD59-A6C34878D82A}">
                    <a16:rowId xmlns:a16="http://schemas.microsoft.com/office/drawing/2014/main" val="10004"/>
                  </a:ext>
                </a:extLst>
              </a:tr>
            </a:tbl>
          </a:graphicData>
        </a:graphic>
      </p:graphicFrame>
      <p:sp>
        <p:nvSpPr>
          <p:cNvPr id="23"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49033377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4"/>
          <p:cNvSpPr>
            <a:spLocks noGrp="1" noChangeArrowheads="1"/>
          </p:cNvSpPr>
          <p:nvPr>
            <p:ph type="title"/>
          </p:nvPr>
        </p:nvSpPr>
        <p:spPr/>
        <p:txBody>
          <a:bodyPr/>
          <a:lstStyle/>
          <a:p>
            <a:pPr eaLnBrk="1" hangingPunct="1"/>
            <a:r>
              <a:rPr lang="en-US"/>
              <a:t>Total Logistics Costs Tradeoff</a:t>
            </a:r>
          </a:p>
        </p:txBody>
      </p:sp>
      <p:sp>
        <p:nvSpPr>
          <p:cNvPr id="17"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23908" name="Freeform 38"/>
          <p:cNvSpPr>
            <a:spLocks/>
          </p:cNvSpPr>
          <p:nvPr/>
        </p:nvSpPr>
        <p:spPr bwMode="auto">
          <a:xfrm>
            <a:off x="3144839" y="3159126"/>
            <a:ext cx="3457575" cy="2562225"/>
          </a:xfrm>
          <a:custGeom>
            <a:avLst/>
            <a:gdLst>
              <a:gd name="T0" fmla="*/ 0 w 2178"/>
              <a:gd name="T1" fmla="*/ 0 h 1773"/>
              <a:gd name="T2" fmla="*/ 2147483647 w 2178"/>
              <a:gd name="T3" fmla="*/ 0 h 1773"/>
              <a:gd name="T4" fmla="*/ 2147483647 w 2178"/>
              <a:gd name="T5" fmla="*/ 2147483647 h 1773"/>
              <a:gd name="T6" fmla="*/ 0 60000 65536"/>
              <a:gd name="T7" fmla="*/ 0 60000 65536"/>
              <a:gd name="T8" fmla="*/ 0 60000 65536"/>
              <a:gd name="T9" fmla="*/ 0 w 2178"/>
              <a:gd name="T10" fmla="*/ 0 h 1773"/>
              <a:gd name="T11" fmla="*/ 2178 w 2178"/>
              <a:gd name="T12" fmla="*/ 1773 h 1773"/>
            </a:gdLst>
            <a:ahLst/>
            <a:cxnLst>
              <a:cxn ang="T6">
                <a:pos x="T0" y="T1"/>
              </a:cxn>
              <a:cxn ang="T7">
                <a:pos x="T2" y="T3"/>
              </a:cxn>
              <a:cxn ang="T8">
                <a:pos x="T4" y="T5"/>
              </a:cxn>
            </a:cxnLst>
            <a:rect l="T9" t="T10" r="T11" b="T12"/>
            <a:pathLst>
              <a:path w="2178" h="1773">
                <a:moveTo>
                  <a:pt x="0" y="0"/>
                </a:moveTo>
                <a:lnTo>
                  <a:pt x="2178" y="0"/>
                </a:lnTo>
                <a:lnTo>
                  <a:pt x="2178" y="1773"/>
                </a:lnTo>
              </a:path>
            </a:pathLst>
          </a:custGeom>
          <a:noFill/>
          <a:ln w="1905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123909" name="Freeform 5"/>
          <p:cNvSpPr>
            <a:spLocks/>
          </p:cNvSpPr>
          <p:nvPr/>
        </p:nvSpPr>
        <p:spPr bwMode="auto">
          <a:xfrm>
            <a:off x="3136900" y="1622772"/>
            <a:ext cx="6035040" cy="4114800"/>
          </a:xfrm>
          <a:custGeom>
            <a:avLst/>
            <a:gdLst>
              <a:gd name="T0" fmla="*/ 0 w 4032"/>
              <a:gd name="T1" fmla="*/ 0 h 2105"/>
              <a:gd name="T2" fmla="*/ 0 w 4032"/>
              <a:gd name="T3" fmla="*/ 2147483647 h 2105"/>
              <a:gd name="T4" fmla="*/ 2147483647 w 4032"/>
              <a:gd name="T5" fmla="*/ 2147483647 h 2105"/>
              <a:gd name="T6" fmla="*/ 0 60000 65536"/>
              <a:gd name="T7" fmla="*/ 0 60000 65536"/>
              <a:gd name="T8" fmla="*/ 0 60000 65536"/>
              <a:gd name="T9" fmla="*/ 0 w 4032"/>
              <a:gd name="T10" fmla="*/ 0 h 2105"/>
              <a:gd name="T11" fmla="*/ 4032 w 4032"/>
              <a:gd name="T12" fmla="*/ 2105 h 2105"/>
            </a:gdLst>
            <a:ahLst/>
            <a:cxnLst>
              <a:cxn ang="T6">
                <a:pos x="T0" y="T1"/>
              </a:cxn>
              <a:cxn ang="T7">
                <a:pos x="T2" y="T3"/>
              </a:cxn>
              <a:cxn ang="T8">
                <a:pos x="T4" y="T5"/>
              </a:cxn>
            </a:cxnLst>
            <a:rect l="T9" t="T10" r="T11" b="T12"/>
            <a:pathLst>
              <a:path w="4032" h="2105">
                <a:moveTo>
                  <a:pt x="0" y="0"/>
                </a:moveTo>
                <a:lnTo>
                  <a:pt x="0" y="2105"/>
                </a:lnTo>
                <a:lnTo>
                  <a:pt x="4032" y="2105"/>
                </a:lnTo>
              </a:path>
            </a:pathLst>
          </a:custGeom>
          <a:noFill/>
          <a:ln w="50800">
            <a:solidFill>
              <a:schemeClr val="bg1">
                <a:lumMod val="50000"/>
              </a:schemeClr>
            </a:solidFill>
            <a:round/>
            <a:headEnd type="triangle" w="med" len="med"/>
            <a:tailEnd type="triangle" w="med" len="med"/>
          </a:ln>
        </p:spPr>
        <p:txBody>
          <a:bodyPr/>
          <a:lstStyle/>
          <a:p>
            <a:endParaRPr lang="en-US">
              <a:latin typeface="Arial Narrow" panose="020B0606020202030204" pitchFamily="34" charset="0"/>
            </a:endParaRPr>
          </a:p>
        </p:txBody>
      </p:sp>
      <p:sp>
        <p:nvSpPr>
          <p:cNvPr id="123910" name="Text Box 6"/>
          <p:cNvSpPr txBox="1">
            <a:spLocks noChangeArrowheads="1"/>
          </p:cNvSpPr>
          <p:nvPr/>
        </p:nvSpPr>
        <p:spPr bwMode="auto">
          <a:xfrm rot="-5400000">
            <a:off x="2684886" y="3339229"/>
            <a:ext cx="569067"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rPr>
              <a:t>Custos</a:t>
            </a:r>
          </a:p>
        </p:txBody>
      </p:sp>
      <p:sp>
        <p:nvSpPr>
          <p:cNvPr id="123911" name="Text Box 7"/>
          <p:cNvSpPr txBox="1">
            <a:spLocks noChangeArrowheads="1"/>
          </p:cNvSpPr>
          <p:nvPr/>
        </p:nvSpPr>
        <p:spPr bwMode="auto">
          <a:xfrm>
            <a:off x="4078289" y="5815014"/>
            <a:ext cx="3542636" cy="246221"/>
          </a:xfrm>
          <a:prstGeom prst="rect">
            <a:avLst/>
          </a:prstGeom>
          <a:noFill/>
          <a:ln w="9525">
            <a:noFill/>
            <a:miter lim="800000"/>
            <a:headEnd/>
            <a:tailEnd/>
          </a:ln>
        </p:spPr>
        <p:txBody>
          <a:bodyPr wrap="none" lIns="0" tIns="0" rIns="0" bIns="0">
            <a:spAutoFit/>
          </a:bodyPr>
          <a:lstStyle/>
          <a:p>
            <a:r>
              <a:rPr lang="en-US" sz="1600" b="1" dirty="0" err="1">
                <a:latin typeface="Arial Narrow" panose="020B0606020202030204" pitchFamily="34" charset="0"/>
              </a:rPr>
              <a:t>Número</a:t>
            </a:r>
            <a:r>
              <a:rPr lang="en-US" sz="1600" b="1" dirty="0">
                <a:latin typeface="Arial Narrow" panose="020B0606020202030204" pitchFamily="34" charset="0"/>
              </a:rPr>
              <a:t> de </a:t>
            </a:r>
            <a:r>
              <a:rPr lang="en-US" sz="1600" b="1" dirty="0" err="1">
                <a:latin typeface="Arial Narrow" panose="020B0606020202030204" pitchFamily="34" charset="0"/>
              </a:rPr>
              <a:t>armazéns</a:t>
            </a:r>
            <a:r>
              <a:rPr lang="en-US" sz="1600" b="1" dirty="0">
                <a:latin typeface="Arial Narrow" panose="020B0606020202030204" pitchFamily="34" charset="0"/>
              </a:rPr>
              <a:t> </a:t>
            </a:r>
            <a:r>
              <a:rPr lang="en-US" sz="1600" b="1" dirty="0" err="1">
                <a:latin typeface="Arial Narrow" panose="020B0606020202030204" pitchFamily="34" charset="0"/>
              </a:rPr>
              <a:t>ou</a:t>
            </a:r>
            <a:r>
              <a:rPr lang="en-US" sz="1600" b="1" dirty="0">
                <a:latin typeface="Arial Narrow" panose="020B0606020202030204" pitchFamily="34" charset="0"/>
              </a:rPr>
              <a:t> </a:t>
            </a:r>
            <a:r>
              <a:rPr lang="en-US" sz="1600" b="1" dirty="0" err="1">
                <a:latin typeface="Arial Narrow" panose="020B0606020202030204" pitchFamily="34" charset="0"/>
              </a:rPr>
              <a:t>tamanho</a:t>
            </a:r>
            <a:r>
              <a:rPr lang="en-US" sz="1600" b="1" dirty="0">
                <a:latin typeface="Arial Narrow" panose="020B0606020202030204" pitchFamily="34" charset="0"/>
              </a:rPr>
              <a:t> do </a:t>
            </a:r>
            <a:r>
              <a:rPr lang="en-US" sz="1600" b="1" dirty="0" err="1">
                <a:latin typeface="Arial Narrow" panose="020B0606020202030204" pitchFamily="34" charset="0"/>
              </a:rPr>
              <a:t>pedido</a:t>
            </a:r>
            <a:endParaRPr lang="en-US" sz="1600" b="1" dirty="0">
              <a:latin typeface="Arial Narrow" panose="020B0606020202030204" pitchFamily="34" charset="0"/>
            </a:endParaRPr>
          </a:p>
        </p:txBody>
      </p:sp>
      <p:sp>
        <p:nvSpPr>
          <p:cNvPr id="123912" name="Freeform 8"/>
          <p:cNvSpPr>
            <a:spLocks/>
          </p:cNvSpPr>
          <p:nvPr/>
        </p:nvSpPr>
        <p:spPr bwMode="auto">
          <a:xfrm>
            <a:off x="3436939" y="1914526"/>
            <a:ext cx="5521325" cy="1238432"/>
          </a:xfrm>
          <a:custGeom>
            <a:avLst/>
            <a:gdLst>
              <a:gd name="T0" fmla="*/ 0 w 2955"/>
              <a:gd name="T1" fmla="*/ 0 h 632"/>
              <a:gd name="T2" fmla="*/ 2147483647 w 2955"/>
              <a:gd name="T3" fmla="*/ 2147483647 h 632"/>
              <a:gd name="T4" fmla="*/ 2147483647 w 2955"/>
              <a:gd name="T5" fmla="*/ 2147483647 h 632"/>
              <a:gd name="T6" fmla="*/ 2147483647 w 2955"/>
              <a:gd name="T7" fmla="*/ 2147483647 h 632"/>
              <a:gd name="T8" fmla="*/ 0 60000 65536"/>
              <a:gd name="T9" fmla="*/ 0 60000 65536"/>
              <a:gd name="T10" fmla="*/ 0 60000 65536"/>
              <a:gd name="T11" fmla="*/ 0 60000 65536"/>
              <a:gd name="T12" fmla="*/ 0 w 2955"/>
              <a:gd name="T13" fmla="*/ 0 h 632"/>
              <a:gd name="T14" fmla="*/ 2955 w 2955"/>
              <a:gd name="T15" fmla="*/ 632 h 632"/>
              <a:gd name="connsiteX0" fmla="*/ 0 w 10020"/>
              <a:gd name="connsiteY0" fmla="*/ 0 h 9715"/>
              <a:gd name="connsiteX1" fmla="*/ 3966 w 10020"/>
              <a:gd name="connsiteY1" fmla="*/ 8465 h 9715"/>
              <a:gd name="connsiteX2" fmla="*/ 7844 w 10020"/>
              <a:gd name="connsiteY2" fmla="*/ 9225 h 9715"/>
              <a:gd name="connsiteX3" fmla="*/ 10020 w 10020"/>
              <a:gd name="connsiteY3" fmla="*/ 2770 h 9715"/>
              <a:gd name="connsiteX0" fmla="*/ 0 w 10000"/>
              <a:gd name="connsiteY0" fmla="*/ 0 h 10000"/>
              <a:gd name="connsiteX1" fmla="*/ 3958 w 10000"/>
              <a:gd name="connsiteY1" fmla="*/ 8713 h 10000"/>
              <a:gd name="connsiteX2" fmla="*/ 7828 w 10000"/>
              <a:gd name="connsiteY2" fmla="*/ 9496 h 10000"/>
              <a:gd name="connsiteX3" fmla="*/ 10000 w 10000"/>
              <a:gd name="connsiteY3" fmla="*/ 2851 h 10000"/>
            </a:gdLst>
            <a:ahLst/>
            <a:cxnLst>
              <a:cxn ang="0">
                <a:pos x="connsiteX0" y="connsiteY0"/>
              </a:cxn>
              <a:cxn ang="0">
                <a:pos x="connsiteX1" y="connsiteY1"/>
              </a:cxn>
              <a:cxn ang="0">
                <a:pos x="connsiteX2" y="connsiteY2"/>
              </a:cxn>
              <a:cxn ang="0">
                <a:pos x="connsiteX3" y="connsiteY3"/>
              </a:cxn>
            </a:cxnLst>
            <a:rect l="l" t="t" r="r" b="b"/>
            <a:pathLst>
              <a:path w="10000" h="10000">
                <a:moveTo>
                  <a:pt x="0" y="0"/>
                </a:moveTo>
                <a:cubicBezTo>
                  <a:pt x="1327" y="3567"/>
                  <a:pt x="2655" y="7133"/>
                  <a:pt x="3958" y="8713"/>
                </a:cubicBezTo>
                <a:cubicBezTo>
                  <a:pt x="5261" y="10293"/>
                  <a:pt x="6825" y="10245"/>
                  <a:pt x="7828" y="9496"/>
                </a:cubicBezTo>
                <a:cubicBezTo>
                  <a:pt x="8831" y="8746"/>
                  <a:pt x="9507" y="6106"/>
                  <a:pt x="10000" y="2851"/>
                </a:cubicBezTo>
              </a:path>
            </a:pathLst>
          </a:custGeom>
          <a:noFill/>
          <a:ln w="50800">
            <a:solidFill>
              <a:schemeClr val="accent4">
                <a:lumMod val="75000"/>
              </a:schemeClr>
            </a:solidFill>
            <a:round/>
            <a:headEnd/>
            <a:tailEnd/>
          </a:ln>
        </p:spPr>
        <p:txBody>
          <a:bodyPr/>
          <a:lstStyle/>
          <a:p>
            <a:endParaRPr lang="en-US">
              <a:latin typeface="Arial Narrow" panose="020B0606020202030204" pitchFamily="34" charset="0"/>
            </a:endParaRPr>
          </a:p>
        </p:txBody>
      </p:sp>
      <p:sp>
        <p:nvSpPr>
          <p:cNvPr id="123913" name="Freeform 9"/>
          <p:cNvSpPr>
            <a:spLocks/>
          </p:cNvSpPr>
          <p:nvPr/>
        </p:nvSpPr>
        <p:spPr bwMode="auto">
          <a:xfrm>
            <a:off x="3457575" y="2270126"/>
            <a:ext cx="5505450" cy="2733675"/>
          </a:xfrm>
          <a:custGeom>
            <a:avLst/>
            <a:gdLst>
              <a:gd name="T0" fmla="*/ 0 w 2866"/>
              <a:gd name="T1" fmla="*/ 0 h 983"/>
              <a:gd name="T2" fmla="*/ 2147483647 w 2866"/>
              <a:gd name="T3" fmla="*/ 2147483647 h 983"/>
              <a:gd name="T4" fmla="*/ 2147483647 w 2866"/>
              <a:gd name="T5" fmla="*/ 2147483647 h 983"/>
              <a:gd name="T6" fmla="*/ 0 60000 65536"/>
              <a:gd name="T7" fmla="*/ 0 60000 65536"/>
              <a:gd name="T8" fmla="*/ 0 60000 65536"/>
              <a:gd name="T9" fmla="*/ 0 w 2866"/>
              <a:gd name="T10" fmla="*/ 0 h 983"/>
              <a:gd name="T11" fmla="*/ 2866 w 2866"/>
              <a:gd name="T12" fmla="*/ 983 h 983"/>
            </a:gdLst>
            <a:ahLst/>
            <a:cxnLst>
              <a:cxn ang="T6">
                <a:pos x="T0" y="T1"/>
              </a:cxn>
              <a:cxn ang="T7">
                <a:pos x="T2" y="T3"/>
              </a:cxn>
              <a:cxn ang="T8">
                <a:pos x="T4" y="T5"/>
              </a:cxn>
            </a:cxnLst>
            <a:rect l="T9" t="T10" r="T11" b="T12"/>
            <a:pathLst>
              <a:path w="2866" h="983">
                <a:moveTo>
                  <a:pt x="0" y="0"/>
                </a:moveTo>
                <a:cubicBezTo>
                  <a:pt x="147" y="103"/>
                  <a:pt x="396" y="453"/>
                  <a:pt x="874" y="617"/>
                </a:cubicBezTo>
                <a:cubicBezTo>
                  <a:pt x="1352" y="781"/>
                  <a:pt x="2451" y="907"/>
                  <a:pt x="2866" y="983"/>
                </a:cubicBezTo>
              </a:path>
            </a:pathLst>
          </a:custGeom>
          <a:noFill/>
          <a:ln w="50800">
            <a:solidFill>
              <a:schemeClr val="accent2">
                <a:lumMod val="75000"/>
              </a:schemeClr>
            </a:solidFill>
            <a:round/>
            <a:headEnd/>
            <a:tailEnd/>
          </a:ln>
        </p:spPr>
        <p:txBody>
          <a:bodyPr/>
          <a:lstStyle/>
          <a:p>
            <a:endParaRPr lang="en-US">
              <a:latin typeface="Arial Narrow" panose="020B0606020202030204" pitchFamily="34" charset="0"/>
            </a:endParaRPr>
          </a:p>
        </p:txBody>
      </p:sp>
      <p:sp>
        <p:nvSpPr>
          <p:cNvPr id="123914" name="Freeform 10"/>
          <p:cNvSpPr>
            <a:spLocks/>
          </p:cNvSpPr>
          <p:nvPr/>
        </p:nvSpPr>
        <p:spPr bwMode="auto">
          <a:xfrm>
            <a:off x="3457576" y="3267075"/>
            <a:ext cx="5521325" cy="2255838"/>
          </a:xfrm>
          <a:custGeom>
            <a:avLst/>
            <a:gdLst>
              <a:gd name="T0" fmla="*/ 0 w 2752"/>
              <a:gd name="T1" fmla="*/ 2147483647 h 1118"/>
              <a:gd name="T2" fmla="*/ 2147483647 w 2752"/>
              <a:gd name="T3" fmla="*/ 2147483647 h 1118"/>
              <a:gd name="T4" fmla="*/ 2147483647 w 2752"/>
              <a:gd name="T5" fmla="*/ 2147483647 h 1118"/>
              <a:gd name="T6" fmla="*/ 2147483647 w 2752"/>
              <a:gd name="T7" fmla="*/ 0 h 1118"/>
              <a:gd name="T8" fmla="*/ 0 60000 65536"/>
              <a:gd name="T9" fmla="*/ 0 60000 65536"/>
              <a:gd name="T10" fmla="*/ 0 60000 65536"/>
              <a:gd name="T11" fmla="*/ 0 60000 65536"/>
              <a:gd name="T12" fmla="*/ 0 w 2752"/>
              <a:gd name="T13" fmla="*/ 0 h 1118"/>
              <a:gd name="T14" fmla="*/ 2752 w 2752"/>
              <a:gd name="T15" fmla="*/ 1118 h 1118"/>
            </a:gdLst>
            <a:ahLst/>
            <a:cxnLst>
              <a:cxn ang="T8">
                <a:pos x="T0" y="T1"/>
              </a:cxn>
              <a:cxn ang="T9">
                <a:pos x="T2" y="T3"/>
              </a:cxn>
              <a:cxn ang="T10">
                <a:pos x="T4" y="T5"/>
              </a:cxn>
              <a:cxn ang="T11">
                <a:pos x="T6" y="T7"/>
              </a:cxn>
            </a:cxnLst>
            <a:rect l="T12" t="T13" r="T14" b="T15"/>
            <a:pathLst>
              <a:path w="2752" h="1118">
                <a:moveTo>
                  <a:pt x="0" y="1118"/>
                </a:moveTo>
                <a:cubicBezTo>
                  <a:pt x="285" y="1112"/>
                  <a:pt x="570" y="1106"/>
                  <a:pt x="936" y="1016"/>
                </a:cubicBezTo>
                <a:cubicBezTo>
                  <a:pt x="1302" y="926"/>
                  <a:pt x="1893" y="745"/>
                  <a:pt x="2196" y="576"/>
                </a:cubicBezTo>
                <a:cubicBezTo>
                  <a:pt x="2499" y="407"/>
                  <a:pt x="2625" y="203"/>
                  <a:pt x="2752" y="0"/>
                </a:cubicBezTo>
              </a:path>
            </a:pathLst>
          </a:custGeom>
          <a:noFill/>
          <a:ln w="50800">
            <a:solidFill>
              <a:schemeClr val="accent3">
                <a:lumMod val="75000"/>
              </a:schemeClr>
            </a:solidFill>
            <a:round/>
            <a:headEnd/>
            <a:tailEnd/>
          </a:ln>
        </p:spPr>
        <p:txBody>
          <a:bodyPr/>
          <a:lstStyle/>
          <a:p>
            <a:endParaRPr lang="en-US">
              <a:latin typeface="Arial Narrow" panose="020B0606020202030204" pitchFamily="34" charset="0"/>
            </a:endParaRPr>
          </a:p>
        </p:txBody>
      </p:sp>
      <p:sp>
        <p:nvSpPr>
          <p:cNvPr id="123915" name="Text Box 11"/>
          <p:cNvSpPr txBox="1">
            <a:spLocks noChangeArrowheads="1"/>
          </p:cNvSpPr>
          <p:nvPr/>
        </p:nvSpPr>
        <p:spPr bwMode="auto">
          <a:xfrm>
            <a:off x="3654425" y="4335464"/>
            <a:ext cx="1761701" cy="276999"/>
          </a:xfrm>
          <a:prstGeom prst="rect">
            <a:avLst/>
          </a:prstGeom>
          <a:noFill/>
          <a:ln w="9525">
            <a:noFill/>
            <a:miter lim="800000"/>
            <a:headEnd/>
            <a:tailEnd/>
          </a:ln>
        </p:spPr>
        <p:txBody>
          <a:bodyPr wrap="none" lIns="0" tIns="0" rIns="0" bIns="0">
            <a:spAutoFit/>
          </a:bodyPr>
          <a:lstStyle/>
          <a:p>
            <a:r>
              <a:rPr lang="en-US" i="1" dirty="0">
                <a:latin typeface="Arial Narrow" panose="020B0606020202030204" pitchFamily="34" charset="0"/>
              </a:rPr>
              <a:t>Custos de </a:t>
            </a:r>
            <a:r>
              <a:rPr lang="en-US" i="1" dirty="0" err="1">
                <a:latin typeface="Arial Narrow" panose="020B0606020202030204" pitchFamily="34" charset="0"/>
              </a:rPr>
              <a:t>transporte</a:t>
            </a:r>
            <a:endParaRPr lang="en-US" i="1" dirty="0">
              <a:latin typeface="Arial Narrow" panose="020B0606020202030204" pitchFamily="34" charset="0"/>
            </a:endParaRPr>
          </a:p>
        </p:txBody>
      </p:sp>
      <p:sp>
        <p:nvSpPr>
          <p:cNvPr id="123916" name="Text Box 12"/>
          <p:cNvSpPr txBox="1">
            <a:spLocks noChangeArrowheads="1"/>
          </p:cNvSpPr>
          <p:nvPr/>
        </p:nvSpPr>
        <p:spPr bwMode="auto">
          <a:xfrm>
            <a:off x="5066537" y="2258744"/>
            <a:ext cx="1655903" cy="276999"/>
          </a:xfrm>
          <a:prstGeom prst="rect">
            <a:avLst/>
          </a:prstGeom>
          <a:noFill/>
          <a:ln w="9525">
            <a:noFill/>
            <a:miter lim="800000"/>
            <a:headEnd/>
            <a:tailEnd/>
          </a:ln>
        </p:spPr>
        <p:txBody>
          <a:bodyPr wrap="none" lIns="0" tIns="0" rIns="0" bIns="0">
            <a:spAutoFit/>
          </a:bodyPr>
          <a:lstStyle/>
          <a:p>
            <a:r>
              <a:rPr lang="en-US" i="1" dirty="0" err="1">
                <a:latin typeface="Arial Narrow" panose="020B0606020202030204" pitchFamily="34" charset="0"/>
              </a:rPr>
              <a:t>Custo</a:t>
            </a:r>
            <a:r>
              <a:rPr lang="en-US" i="1" dirty="0">
                <a:latin typeface="Arial Narrow" panose="020B0606020202030204" pitchFamily="34" charset="0"/>
              </a:rPr>
              <a:t> </a:t>
            </a:r>
            <a:r>
              <a:rPr lang="en-US" i="1" dirty="0" err="1">
                <a:latin typeface="Arial Narrow" panose="020B0606020202030204" pitchFamily="34" charset="0"/>
              </a:rPr>
              <a:t>logístico</a:t>
            </a:r>
            <a:r>
              <a:rPr lang="en-US" i="1" dirty="0">
                <a:latin typeface="Arial Narrow" panose="020B0606020202030204" pitchFamily="34" charset="0"/>
              </a:rPr>
              <a:t> total</a:t>
            </a:r>
          </a:p>
        </p:txBody>
      </p:sp>
      <p:sp>
        <p:nvSpPr>
          <p:cNvPr id="123917" name="Text Box 13"/>
          <p:cNvSpPr txBox="1">
            <a:spLocks noChangeArrowheads="1"/>
          </p:cNvSpPr>
          <p:nvPr/>
        </p:nvSpPr>
        <p:spPr bwMode="auto">
          <a:xfrm>
            <a:off x="6769100" y="3516314"/>
            <a:ext cx="2119170" cy="276999"/>
          </a:xfrm>
          <a:prstGeom prst="rect">
            <a:avLst/>
          </a:prstGeom>
          <a:noFill/>
          <a:ln w="9525">
            <a:noFill/>
            <a:miter lim="800000"/>
            <a:headEnd/>
            <a:tailEnd/>
          </a:ln>
        </p:spPr>
        <p:txBody>
          <a:bodyPr wrap="none" lIns="0" tIns="0" rIns="0" bIns="0">
            <a:spAutoFit/>
          </a:bodyPr>
          <a:lstStyle/>
          <a:p>
            <a:r>
              <a:rPr lang="en-US" i="1" dirty="0">
                <a:latin typeface="Arial Narrow" panose="020B0606020202030204" pitchFamily="34" charset="0"/>
              </a:rPr>
              <a:t>Custos de </a:t>
            </a:r>
            <a:r>
              <a:rPr lang="en-US" i="1" dirty="0" err="1">
                <a:latin typeface="Arial Narrow" panose="020B0606020202030204" pitchFamily="34" charset="0"/>
              </a:rPr>
              <a:t>armazenagem</a:t>
            </a:r>
            <a:endParaRPr lang="en-US" i="1" dirty="0">
              <a:latin typeface="Arial Narrow" panose="020B0606020202030204" pitchFamily="34" charset="0"/>
            </a:endParaRPr>
          </a:p>
        </p:txBody>
      </p:sp>
      <p:sp>
        <p:nvSpPr>
          <p:cNvPr id="123918" name="Line 37"/>
          <p:cNvSpPr>
            <a:spLocks noChangeShapeType="1"/>
          </p:cNvSpPr>
          <p:nvPr/>
        </p:nvSpPr>
        <p:spPr bwMode="auto">
          <a:xfrm>
            <a:off x="3452813" y="1755775"/>
            <a:ext cx="0" cy="3957638"/>
          </a:xfrm>
          <a:prstGeom prst="line">
            <a:avLst/>
          </a:prstGeom>
          <a:noFill/>
          <a:ln w="19050">
            <a:solidFill>
              <a:schemeClr val="bg1">
                <a:lumMod val="65000"/>
              </a:schemeClr>
            </a:solidFill>
            <a:prstDash val="dash"/>
            <a:round/>
            <a:headEnd/>
            <a:tailEnd/>
          </a:ln>
        </p:spPr>
        <p:txBody>
          <a:bodyPr/>
          <a:lstStyle/>
          <a:p>
            <a:endParaRPr lang="en-US">
              <a:latin typeface="Arial Narrow" panose="020B0606020202030204" pitchFamily="34" charset="0"/>
            </a:endParaRPr>
          </a:p>
        </p:txBody>
      </p:sp>
      <p:sp>
        <p:nvSpPr>
          <p:cNvPr id="123919" name="Line 39"/>
          <p:cNvSpPr>
            <a:spLocks noChangeShapeType="1"/>
          </p:cNvSpPr>
          <p:nvPr/>
        </p:nvSpPr>
        <p:spPr bwMode="auto">
          <a:xfrm flipH="1">
            <a:off x="5435601" y="2565132"/>
            <a:ext cx="379413" cy="344487"/>
          </a:xfrm>
          <a:prstGeom prst="line">
            <a:avLst/>
          </a:prstGeom>
          <a:noFill/>
          <a:ln w="25400">
            <a:solidFill>
              <a:schemeClr val="tx1">
                <a:lumMod val="65000"/>
                <a:lumOff val="35000"/>
              </a:schemeClr>
            </a:solidFill>
            <a:round/>
            <a:headEnd/>
            <a:tailEnd type="oval" w="med" len="med"/>
          </a:ln>
        </p:spPr>
        <p:txBody>
          <a:bodyPr/>
          <a:lstStyle/>
          <a:p>
            <a:endParaRPr lang="en-US">
              <a:latin typeface="Arial Narrow" panose="020B0606020202030204" pitchFamily="34" charset="0"/>
            </a:endParaRPr>
          </a:p>
        </p:txBody>
      </p:sp>
      <p:sp>
        <p:nvSpPr>
          <p:cNvPr id="123920" name="Line 40"/>
          <p:cNvSpPr>
            <a:spLocks noChangeShapeType="1"/>
          </p:cNvSpPr>
          <p:nvPr/>
        </p:nvSpPr>
        <p:spPr bwMode="auto">
          <a:xfrm>
            <a:off x="7578726" y="3800475"/>
            <a:ext cx="517525" cy="482600"/>
          </a:xfrm>
          <a:prstGeom prst="line">
            <a:avLst/>
          </a:prstGeom>
          <a:noFill/>
          <a:ln w="25400">
            <a:solidFill>
              <a:schemeClr val="tx1">
                <a:lumMod val="65000"/>
                <a:lumOff val="35000"/>
              </a:schemeClr>
            </a:solidFill>
            <a:round/>
            <a:headEnd/>
            <a:tailEnd type="oval" w="med" len="med"/>
          </a:ln>
        </p:spPr>
        <p:txBody>
          <a:bodyPr/>
          <a:lstStyle/>
          <a:p>
            <a:endParaRPr lang="en-US">
              <a:latin typeface="Arial Narrow" panose="020B0606020202030204" pitchFamily="34" charset="0"/>
            </a:endParaRPr>
          </a:p>
        </p:txBody>
      </p:sp>
      <p:sp>
        <p:nvSpPr>
          <p:cNvPr id="123921" name="Line 41"/>
          <p:cNvSpPr>
            <a:spLocks noChangeShapeType="1"/>
          </p:cNvSpPr>
          <p:nvPr/>
        </p:nvSpPr>
        <p:spPr bwMode="auto">
          <a:xfrm flipV="1">
            <a:off x="4264026" y="3829050"/>
            <a:ext cx="606425" cy="522288"/>
          </a:xfrm>
          <a:prstGeom prst="line">
            <a:avLst/>
          </a:prstGeom>
          <a:noFill/>
          <a:ln w="25400">
            <a:solidFill>
              <a:schemeClr val="tx1">
                <a:lumMod val="65000"/>
                <a:lumOff val="35000"/>
              </a:schemeClr>
            </a:solidFill>
            <a:round/>
            <a:headEnd/>
            <a:tailEnd type="oval" w="med" len="med"/>
          </a:ln>
        </p:spPr>
        <p:txBody>
          <a:bodyPr/>
          <a:lstStyle/>
          <a:p>
            <a:endParaRPr lang="en-US">
              <a:latin typeface="Arial Narrow" panose="020B0606020202030204" pitchFamily="34" charset="0"/>
            </a:endParaRPr>
          </a:p>
        </p:txBody>
      </p:sp>
    </p:spTree>
    <p:extLst>
      <p:ext uri="{BB962C8B-B14F-4D97-AF65-F5344CB8AC3E}">
        <p14:creationId xmlns:p14="http://schemas.microsoft.com/office/powerpoint/2010/main" val="101419816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Logistics Costs and Economic Development</a:t>
            </a:r>
          </a:p>
        </p:txBody>
      </p:sp>
      <p:graphicFrame>
        <p:nvGraphicFramePr>
          <p:cNvPr id="9" name="Content Placeholder 8"/>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 name="Freeform 1"/>
          <p:cNvSpPr/>
          <p:nvPr/>
        </p:nvSpPr>
        <p:spPr>
          <a:xfrm>
            <a:off x="2286000" y="1272988"/>
            <a:ext cx="9215718" cy="3146613"/>
          </a:xfrm>
          <a:custGeom>
            <a:avLst/>
            <a:gdLst>
              <a:gd name="connsiteX0" fmla="*/ 0 w 6116185"/>
              <a:gd name="connsiteY0" fmla="*/ 0 h 3027814"/>
              <a:gd name="connsiteX1" fmla="*/ 690341 w 6116185"/>
              <a:gd name="connsiteY1" fmla="*/ 635841 h 3027814"/>
              <a:gd name="connsiteX2" fmla="*/ 2361695 w 6116185"/>
              <a:gd name="connsiteY2" fmla="*/ 1628964 h 3027814"/>
              <a:gd name="connsiteX3" fmla="*/ 6116185 w 6116185"/>
              <a:gd name="connsiteY3" fmla="*/ 3027814 h 3027814"/>
              <a:gd name="connsiteX0" fmla="*/ 0 w 6285742"/>
              <a:gd name="connsiteY0" fmla="*/ 0 h 2840089"/>
              <a:gd name="connsiteX1" fmla="*/ 690341 w 6285742"/>
              <a:gd name="connsiteY1" fmla="*/ 635841 h 2840089"/>
              <a:gd name="connsiteX2" fmla="*/ 2361695 w 6285742"/>
              <a:gd name="connsiteY2" fmla="*/ 1628964 h 2840089"/>
              <a:gd name="connsiteX3" fmla="*/ 6285742 w 6285742"/>
              <a:gd name="connsiteY3" fmla="*/ 2840089 h 2840089"/>
              <a:gd name="connsiteX0" fmla="*/ 0 w 6285742"/>
              <a:gd name="connsiteY0" fmla="*/ 0 h 2840089"/>
              <a:gd name="connsiteX1" fmla="*/ 690341 w 6285742"/>
              <a:gd name="connsiteY1" fmla="*/ 635841 h 2840089"/>
              <a:gd name="connsiteX2" fmla="*/ 2361695 w 6285742"/>
              <a:gd name="connsiteY2" fmla="*/ 1628964 h 2840089"/>
              <a:gd name="connsiteX3" fmla="*/ 6285742 w 6285742"/>
              <a:gd name="connsiteY3" fmla="*/ 2840089 h 2840089"/>
              <a:gd name="connsiteX0" fmla="*/ 0 w 6406855"/>
              <a:gd name="connsiteY0" fmla="*/ 0 h 2834033"/>
              <a:gd name="connsiteX1" fmla="*/ 690341 w 6406855"/>
              <a:gd name="connsiteY1" fmla="*/ 635841 h 2834033"/>
              <a:gd name="connsiteX2" fmla="*/ 2361695 w 6406855"/>
              <a:gd name="connsiteY2" fmla="*/ 1628964 h 2834033"/>
              <a:gd name="connsiteX3" fmla="*/ 6406855 w 6406855"/>
              <a:gd name="connsiteY3" fmla="*/ 2834033 h 2834033"/>
              <a:gd name="connsiteX0" fmla="*/ 0 w 6703580"/>
              <a:gd name="connsiteY0" fmla="*/ 0 h 3088369"/>
              <a:gd name="connsiteX1" fmla="*/ 987066 w 6703580"/>
              <a:gd name="connsiteY1" fmla="*/ 890177 h 3088369"/>
              <a:gd name="connsiteX2" fmla="*/ 2658420 w 6703580"/>
              <a:gd name="connsiteY2" fmla="*/ 1883300 h 3088369"/>
              <a:gd name="connsiteX3" fmla="*/ 6703580 w 6703580"/>
              <a:gd name="connsiteY3" fmla="*/ 3088369 h 3088369"/>
              <a:gd name="connsiteX0" fmla="*/ 0 w 6703580"/>
              <a:gd name="connsiteY0" fmla="*/ 0 h 3088369"/>
              <a:gd name="connsiteX1" fmla="*/ 987066 w 6703580"/>
              <a:gd name="connsiteY1" fmla="*/ 890177 h 3088369"/>
              <a:gd name="connsiteX2" fmla="*/ 2658420 w 6703580"/>
              <a:gd name="connsiteY2" fmla="*/ 1883300 h 3088369"/>
              <a:gd name="connsiteX3" fmla="*/ 6703580 w 6703580"/>
              <a:gd name="connsiteY3" fmla="*/ 3088369 h 3088369"/>
            </a:gdLst>
            <a:ahLst/>
            <a:cxnLst>
              <a:cxn ang="0">
                <a:pos x="connsiteX0" y="connsiteY0"/>
              </a:cxn>
              <a:cxn ang="0">
                <a:pos x="connsiteX1" y="connsiteY1"/>
              </a:cxn>
              <a:cxn ang="0">
                <a:pos x="connsiteX2" y="connsiteY2"/>
              </a:cxn>
              <a:cxn ang="0">
                <a:pos x="connsiteX3" y="connsiteY3"/>
              </a:cxn>
            </a:cxnLst>
            <a:rect l="l" t="t" r="r" b="b"/>
            <a:pathLst>
              <a:path w="6703580" h="3088369">
                <a:moveTo>
                  <a:pt x="0" y="0"/>
                </a:moveTo>
                <a:cubicBezTo>
                  <a:pt x="160473" y="194284"/>
                  <a:pt x="543996" y="576294"/>
                  <a:pt x="987066" y="890177"/>
                </a:cubicBezTo>
                <a:cubicBezTo>
                  <a:pt x="1430136" y="1204060"/>
                  <a:pt x="1705668" y="1516935"/>
                  <a:pt x="2658420" y="1883300"/>
                </a:cubicBezTo>
                <a:cubicBezTo>
                  <a:pt x="3611172" y="2249665"/>
                  <a:pt x="5193709" y="2751777"/>
                  <a:pt x="6703580" y="3088369"/>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reeform 4"/>
          <p:cNvSpPr/>
          <p:nvPr/>
        </p:nvSpPr>
        <p:spPr>
          <a:xfrm>
            <a:off x="941294" y="4347942"/>
            <a:ext cx="10560424" cy="752976"/>
          </a:xfrm>
          <a:custGeom>
            <a:avLst/>
            <a:gdLst>
              <a:gd name="connsiteX0" fmla="*/ 0 w 7151698"/>
              <a:gd name="connsiteY0" fmla="*/ 0 h 587396"/>
              <a:gd name="connsiteX1" fmla="*/ 3560710 w 7151698"/>
              <a:gd name="connsiteY1" fmla="*/ 357282 h 587396"/>
              <a:gd name="connsiteX2" fmla="*/ 7151698 w 7151698"/>
              <a:gd name="connsiteY2" fmla="*/ 587396 h 587396"/>
              <a:gd name="connsiteX0" fmla="*/ 0 w 7448424"/>
              <a:gd name="connsiteY0" fmla="*/ 0 h 617674"/>
              <a:gd name="connsiteX1" fmla="*/ 3560710 w 7448424"/>
              <a:gd name="connsiteY1" fmla="*/ 357282 h 617674"/>
              <a:gd name="connsiteX2" fmla="*/ 7448424 w 7448424"/>
              <a:gd name="connsiteY2" fmla="*/ 617674 h 617674"/>
            </a:gdLst>
            <a:ahLst/>
            <a:cxnLst>
              <a:cxn ang="0">
                <a:pos x="connsiteX0" y="connsiteY0"/>
              </a:cxn>
              <a:cxn ang="0">
                <a:pos x="connsiteX1" y="connsiteY1"/>
              </a:cxn>
              <a:cxn ang="0">
                <a:pos x="connsiteX2" y="connsiteY2"/>
              </a:cxn>
            </a:cxnLst>
            <a:rect l="l" t="t" r="r" b="b"/>
            <a:pathLst>
              <a:path w="7448424" h="617674">
                <a:moveTo>
                  <a:pt x="0" y="0"/>
                </a:moveTo>
                <a:lnTo>
                  <a:pt x="3560710" y="357282"/>
                </a:lnTo>
                <a:cubicBezTo>
                  <a:pt x="4802114" y="460228"/>
                  <a:pt x="6248905" y="551566"/>
                  <a:pt x="7448424" y="617674"/>
                </a:cubicBezTo>
              </a:path>
            </a:pathLst>
          </a:custGeom>
          <a:no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21222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dirty="0"/>
              <a:t>Logistic Performance Index, 2010</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5" name="Picture 4" descr="A picture containing text, map&#10;&#10;Description automatically generated">
            <a:extLst>
              <a:ext uri="{FF2B5EF4-FFF2-40B4-BE49-F238E27FC236}">
                <a16:creationId xmlns:a16="http://schemas.microsoft.com/office/drawing/2014/main" id="{4399FC51-48E5-4B16-BDE1-19EBFB710C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9478" y="789422"/>
            <a:ext cx="9144000" cy="5630676"/>
          </a:xfrm>
          <a:prstGeom prst="rect">
            <a:avLst/>
          </a:prstGeom>
        </p:spPr>
      </p:pic>
    </p:spTree>
    <p:extLst>
      <p:ext uri="{BB962C8B-B14F-4D97-AF65-F5344CB8AC3E}">
        <p14:creationId xmlns:p14="http://schemas.microsoft.com/office/powerpoint/2010/main" val="177667816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 Performance Index, 2016</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6" name="Picture 5" descr="A picture containing text, map&#10;&#10;Description automatically generated">
            <a:extLst>
              <a:ext uri="{FF2B5EF4-FFF2-40B4-BE49-F238E27FC236}">
                <a16:creationId xmlns:a16="http://schemas.microsoft.com/office/drawing/2014/main" id="{288679A7-16BA-4684-AABD-4E58F40E9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7540" y="802567"/>
            <a:ext cx="9144000" cy="5630680"/>
          </a:xfrm>
          <a:prstGeom prst="rect">
            <a:avLst/>
          </a:prstGeom>
        </p:spPr>
      </p:pic>
    </p:spTree>
    <p:extLst>
      <p:ext uri="{BB962C8B-B14F-4D97-AF65-F5344CB8AC3E}">
        <p14:creationId xmlns:p14="http://schemas.microsoft.com/office/powerpoint/2010/main" val="136113090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Composition of the Logistics Performance Index, Selected Countries</a:t>
            </a:r>
          </a:p>
        </p:txBody>
      </p:sp>
      <p:graphicFrame>
        <p:nvGraphicFramePr>
          <p:cNvPr id="8" name="Content Placeholder 8"/>
          <p:cNvGraphicFramePr>
            <a:graphicFrameLocks noGrp="1"/>
          </p:cNvGraphicFramePr>
          <p:nvPr>
            <p:ph sz="half" idx="1"/>
          </p:nvPr>
        </p:nvGraphicFramePr>
        <p:xfrm>
          <a:off x="565150" y="1022350"/>
          <a:ext cx="5486400" cy="521176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1" name="Content Placeholder 8"/>
          <p:cNvGraphicFramePr>
            <a:graphicFrameLocks noGrp="1"/>
          </p:cNvGraphicFramePr>
          <p:nvPr>
            <p:ph sz="half" idx="2"/>
          </p:nvPr>
        </p:nvGraphicFramePr>
        <p:xfrm>
          <a:off x="6165850" y="1022350"/>
          <a:ext cx="5486400" cy="5211763"/>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43262769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Logistics Virtuous and Vicious Cycles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graphicFrame>
        <p:nvGraphicFramePr>
          <p:cNvPr id="4" name="Diagram 3"/>
          <p:cNvGraphicFramePr/>
          <p:nvPr>
            <p:extLst>
              <p:ext uri="{D42A27DB-BD31-4B8C-83A1-F6EECF244321}">
                <p14:modId xmlns:p14="http://schemas.microsoft.com/office/powerpoint/2010/main" val="3790634507"/>
              </p:ext>
            </p:extLst>
          </p:nvPr>
        </p:nvGraphicFramePr>
        <p:xfrm>
          <a:off x="2467551" y="1134617"/>
          <a:ext cx="3200400" cy="3200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3609424" y="2259498"/>
            <a:ext cx="928011" cy="707886"/>
          </a:xfrm>
          <a:prstGeom prst="rect">
            <a:avLst/>
          </a:prstGeom>
          <a:noFill/>
        </p:spPr>
        <p:txBody>
          <a:bodyPr wrap="none" rtlCol="0">
            <a:spAutoFit/>
          </a:bodyPr>
          <a:lstStyle/>
          <a:p>
            <a:pPr algn="ctr"/>
            <a:r>
              <a:rPr lang="en-US" sz="2000" b="1" dirty="0">
                <a:latin typeface="Arial Narrow" panose="020B0606020202030204" pitchFamily="34" charset="0"/>
                <a:ea typeface="Verdana" pitchFamily="34" charset="0"/>
                <a:cs typeface="Arial" pitchFamily="34" charset="0"/>
              </a:rPr>
              <a:t>Vicious</a:t>
            </a:r>
          </a:p>
          <a:p>
            <a:pPr algn="ctr"/>
            <a:r>
              <a:rPr lang="en-US" sz="2000" b="1" dirty="0">
                <a:latin typeface="Arial Narrow" panose="020B0606020202030204" pitchFamily="34" charset="0"/>
                <a:ea typeface="Verdana" pitchFamily="34" charset="0"/>
                <a:cs typeface="Arial" pitchFamily="34" charset="0"/>
              </a:rPr>
              <a:t>cycle</a:t>
            </a:r>
          </a:p>
        </p:txBody>
      </p:sp>
      <p:graphicFrame>
        <p:nvGraphicFramePr>
          <p:cNvPr id="6" name="Diagram 5"/>
          <p:cNvGraphicFramePr/>
          <p:nvPr>
            <p:extLst>
              <p:ext uri="{D42A27DB-BD31-4B8C-83A1-F6EECF244321}">
                <p14:modId xmlns:p14="http://schemas.microsoft.com/office/powerpoint/2010/main" val="396932272"/>
              </p:ext>
            </p:extLst>
          </p:nvPr>
        </p:nvGraphicFramePr>
        <p:xfrm>
          <a:off x="6404760" y="1134617"/>
          <a:ext cx="3200400" cy="320040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7" name="TextBox 6"/>
          <p:cNvSpPr txBox="1"/>
          <p:nvPr/>
        </p:nvSpPr>
        <p:spPr>
          <a:xfrm>
            <a:off x="7501686" y="2259498"/>
            <a:ext cx="1033809" cy="707886"/>
          </a:xfrm>
          <a:prstGeom prst="rect">
            <a:avLst/>
          </a:prstGeom>
          <a:noFill/>
        </p:spPr>
        <p:txBody>
          <a:bodyPr wrap="none" rtlCol="0">
            <a:spAutoFit/>
          </a:bodyPr>
          <a:lstStyle/>
          <a:p>
            <a:pPr algn="ctr"/>
            <a:r>
              <a:rPr lang="en-US" sz="2000" b="1" dirty="0">
                <a:latin typeface="Arial Narrow" panose="020B0606020202030204" pitchFamily="34" charset="0"/>
                <a:ea typeface="Verdana" pitchFamily="34" charset="0"/>
                <a:cs typeface="Arial" pitchFamily="34" charset="0"/>
              </a:rPr>
              <a:t>Virtuous</a:t>
            </a:r>
          </a:p>
          <a:p>
            <a:pPr algn="ctr"/>
            <a:r>
              <a:rPr lang="en-US" sz="2000" b="1" dirty="0">
                <a:latin typeface="Arial Narrow" panose="020B0606020202030204" pitchFamily="34" charset="0"/>
                <a:ea typeface="Verdana" pitchFamily="34" charset="0"/>
                <a:cs typeface="Arial" pitchFamily="34" charset="0"/>
              </a:rPr>
              <a:t>cycle</a:t>
            </a:r>
          </a:p>
        </p:txBody>
      </p:sp>
      <p:grpSp>
        <p:nvGrpSpPr>
          <p:cNvPr id="18" name="Group 17"/>
          <p:cNvGrpSpPr/>
          <p:nvPr/>
        </p:nvGrpSpPr>
        <p:grpSpPr>
          <a:xfrm>
            <a:off x="8795038" y="4878754"/>
            <a:ext cx="882595" cy="987288"/>
            <a:chOff x="1733384" y="5255810"/>
            <a:chExt cx="882595" cy="987288"/>
          </a:xfrm>
        </p:grpSpPr>
        <p:sp>
          <p:nvSpPr>
            <p:cNvPr id="9" name="Circular Arrow 8"/>
            <p:cNvSpPr/>
            <p:nvPr/>
          </p:nvSpPr>
          <p:spPr bwMode="auto">
            <a:xfrm>
              <a:off x="1733384" y="5255810"/>
              <a:ext cx="882595" cy="882595"/>
            </a:xfrm>
            <a:prstGeom prst="circularArrow">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 name="Circular Arrow 9"/>
            <p:cNvSpPr/>
            <p:nvPr/>
          </p:nvSpPr>
          <p:spPr bwMode="auto">
            <a:xfrm rot="10800000">
              <a:off x="1733384" y="5360503"/>
              <a:ext cx="882595" cy="882595"/>
            </a:xfrm>
            <a:prstGeom prst="circularArrow">
              <a:avLst/>
            </a:prstGeom>
            <a:solidFill>
              <a:schemeClr val="accent1"/>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sp>
        <p:nvSpPr>
          <p:cNvPr id="11" name="Circular Arrow 10"/>
          <p:cNvSpPr/>
          <p:nvPr/>
        </p:nvSpPr>
        <p:spPr bwMode="auto">
          <a:xfrm rot="20700000">
            <a:off x="5422603" y="1350264"/>
            <a:ext cx="1174642" cy="1174642"/>
          </a:xfrm>
          <a:prstGeom prst="circularArrow">
            <a:avLst>
              <a:gd name="adj1" fmla="val 12500"/>
              <a:gd name="adj2" fmla="val 1142319"/>
              <a:gd name="adj3" fmla="val 20457681"/>
              <a:gd name="adj4" fmla="val 13587349"/>
              <a:gd name="adj5" fmla="val 12500"/>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 name="TextBox 11"/>
          <p:cNvSpPr txBox="1"/>
          <p:nvPr/>
        </p:nvSpPr>
        <p:spPr>
          <a:xfrm>
            <a:off x="5378396" y="1122457"/>
            <a:ext cx="1307859" cy="307777"/>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Trade Facilitation</a:t>
            </a:r>
            <a:endParaRPr lang="en-US" sz="2000" dirty="0">
              <a:latin typeface="Arial Narrow" panose="020B0606020202030204" pitchFamily="34" charset="0"/>
              <a:ea typeface="Verdana" pitchFamily="34" charset="0"/>
              <a:cs typeface="Arial" pitchFamily="34" charset="0"/>
            </a:endParaRPr>
          </a:p>
        </p:txBody>
      </p:sp>
      <p:sp>
        <p:nvSpPr>
          <p:cNvPr id="13" name="Circular Arrow 12"/>
          <p:cNvSpPr/>
          <p:nvPr/>
        </p:nvSpPr>
        <p:spPr bwMode="auto">
          <a:xfrm rot="9900000">
            <a:off x="5503984" y="2723476"/>
            <a:ext cx="1174642" cy="1174642"/>
          </a:xfrm>
          <a:prstGeom prst="circularArrow">
            <a:avLst>
              <a:gd name="adj1" fmla="val 12500"/>
              <a:gd name="adj2" fmla="val 1142319"/>
              <a:gd name="adj3" fmla="val 20457681"/>
              <a:gd name="adj4" fmla="val 13587349"/>
              <a:gd name="adj5" fmla="val 12500"/>
            </a:avLst>
          </a:prstGeom>
          <a:solidFill>
            <a:schemeClr val="accent2">
              <a:lumMod val="40000"/>
              <a:lumOff val="60000"/>
            </a:schemeClr>
          </a:solidFill>
          <a:ln w="9525"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 name="TextBox 13"/>
          <p:cNvSpPr txBox="1"/>
          <p:nvPr/>
        </p:nvSpPr>
        <p:spPr>
          <a:xfrm>
            <a:off x="5519737" y="3840066"/>
            <a:ext cx="1077539" cy="307777"/>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Protectionism</a:t>
            </a:r>
            <a:endParaRPr lang="en-US" sz="2000" dirty="0">
              <a:latin typeface="Arial Narrow" panose="020B0606020202030204" pitchFamily="34" charset="0"/>
              <a:ea typeface="Verdana" pitchFamily="34" charset="0"/>
              <a:cs typeface="Arial" pitchFamily="34" charset="0"/>
            </a:endParaRPr>
          </a:p>
        </p:txBody>
      </p:sp>
      <p:grpSp>
        <p:nvGrpSpPr>
          <p:cNvPr id="17" name="Group 16"/>
          <p:cNvGrpSpPr/>
          <p:nvPr/>
        </p:nvGrpSpPr>
        <p:grpSpPr>
          <a:xfrm>
            <a:off x="2455629" y="4878754"/>
            <a:ext cx="882595" cy="987288"/>
            <a:chOff x="414793" y="5225327"/>
            <a:chExt cx="882595" cy="987288"/>
          </a:xfrm>
        </p:grpSpPr>
        <p:sp>
          <p:nvSpPr>
            <p:cNvPr id="15" name="Circular Arrow 14"/>
            <p:cNvSpPr/>
            <p:nvPr/>
          </p:nvSpPr>
          <p:spPr bwMode="auto">
            <a:xfrm>
              <a:off x="414793" y="5225327"/>
              <a:ext cx="882595" cy="882595"/>
            </a:xfrm>
            <a:prstGeom prst="circularArrow">
              <a:avLst/>
            </a:prstGeom>
            <a:solidFill>
              <a:schemeClr val="accent2">
                <a:lumMod val="40000"/>
                <a:lumOff val="6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6" name="Circular Arrow 15"/>
            <p:cNvSpPr/>
            <p:nvPr/>
          </p:nvSpPr>
          <p:spPr bwMode="auto">
            <a:xfrm rot="10800000">
              <a:off x="414793" y="5330020"/>
              <a:ext cx="882595" cy="882595"/>
            </a:xfrm>
            <a:prstGeom prst="circularArrow">
              <a:avLst/>
            </a:prstGeom>
            <a:solidFill>
              <a:schemeClr val="accent2">
                <a:lumMod val="75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sp>
        <p:nvSpPr>
          <p:cNvPr id="19" name="TextBox 18"/>
          <p:cNvSpPr txBox="1"/>
          <p:nvPr/>
        </p:nvSpPr>
        <p:spPr>
          <a:xfrm>
            <a:off x="8905571" y="5947969"/>
            <a:ext cx="756938" cy="523220"/>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Logistics</a:t>
            </a:r>
          </a:p>
          <a:p>
            <a:pPr algn="ctr"/>
            <a:r>
              <a:rPr lang="en-US" sz="1400" dirty="0">
                <a:latin typeface="Arial Narrow" panose="020B0606020202030204" pitchFamily="34" charset="0"/>
                <a:ea typeface="Verdana" pitchFamily="34" charset="0"/>
                <a:cs typeface="Arial" pitchFamily="34" charset="0"/>
              </a:rPr>
              <a:t>Friendly</a:t>
            </a:r>
            <a:endParaRPr lang="en-US" sz="2000" dirty="0">
              <a:latin typeface="Arial Narrow" panose="020B0606020202030204" pitchFamily="34" charset="0"/>
              <a:ea typeface="Verdana" pitchFamily="34" charset="0"/>
              <a:cs typeface="Arial" pitchFamily="34" charset="0"/>
            </a:endParaRPr>
          </a:p>
        </p:txBody>
      </p:sp>
      <p:sp>
        <p:nvSpPr>
          <p:cNvPr id="20" name="TextBox 19"/>
          <p:cNvSpPr txBox="1"/>
          <p:nvPr/>
        </p:nvSpPr>
        <p:spPr>
          <a:xfrm>
            <a:off x="2473573" y="5947969"/>
            <a:ext cx="846707" cy="523220"/>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Logistics</a:t>
            </a:r>
          </a:p>
          <a:p>
            <a:pPr algn="ctr"/>
            <a:r>
              <a:rPr lang="en-US" sz="1400" dirty="0">
                <a:latin typeface="Arial Narrow" panose="020B0606020202030204" pitchFamily="34" charset="0"/>
                <a:ea typeface="Verdana" pitchFamily="34" charset="0"/>
                <a:cs typeface="Arial" pitchFamily="34" charset="0"/>
              </a:rPr>
              <a:t>Unfriendly</a:t>
            </a:r>
            <a:endParaRPr lang="en-US" sz="2000" dirty="0">
              <a:latin typeface="Arial Narrow" panose="020B0606020202030204" pitchFamily="34" charset="0"/>
              <a:ea typeface="Verdana" pitchFamily="34" charset="0"/>
              <a:cs typeface="Arial" pitchFamily="34" charset="0"/>
            </a:endParaRPr>
          </a:p>
        </p:txBody>
      </p:sp>
      <p:grpSp>
        <p:nvGrpSpPr>
          <p:cNvPr id="27" name="Group 26"/>
          <p:cNvGrpSpPr/>
          <p:nvPr/>
        </p:nvGrpSpPr>
        <p:grpSpPr>
          <a:xfrm>
            <a:off x="7174310" y="4878754"/>
            <a:ext cx="882595" cy="987288"/>
            <a:chOff x="5499240" y="4746255"/>
            <a:chExt cx="882595" cy="987288"/>
          </a:xfrm>
        </p:grpSpPr>
        <p:sp>
          <p:nvSpPr>
            <p:cNvPr id="22" name="Circular Arrow 21"/>
            <p:cNvSpPr/>
            <p:nvPr/>
          </p:nvSpPr>
          <p:spPr bwMode="auto">
            <a:xfrm>
              <a:off x="5499240" y="4746255"/>
              <a:ext cx="882595" cy="882595"/>
            </a:xfrm>
            <a:prstGeom prst="circularArrow">
              <a:avLst/>
            </a:prstGeom>
            <a:solidFill>
              <a:schemeClr val="accent1">
                <a:lumMod val="60000"/>
                <a:lumOff val="40000"/>
                <a:alpha val="8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3" name="Circular Arrow 22"/>
            <p:cNvSpPr/>
            <p:nvPr/>
          </p:nvSpPr>
          <p:spPr bwMode="auto">
            <a:xfrm rot="10800000">
              <a:off x="5499240" y="4850948"/>
              <a:ext cx="882595" cy="882595"/>
            </a:xfrm>
            <a:prstGeom prst="circularArrow">
              <a:avLst/>
            </a:prstGeom>
            <a:solidFill>
              <a:schemeClr val="accent1">
                <a:alpha val="8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grpSp>
        <p:nvGrpSpPr>
          <p:cNvPr id="28" name="Group 27"/>
          <p:cNvGrpSpPr/>
          <p:nvPr/>
        </p:nvGrpSpPr>
        <p:grpSpPr>
          <a:xfrm>
            <a:off x="6242375" y="4878754"/>
            <a:ext cx="882595" cy="987288"/>
            <a:chOff x="3684710" y="4784030"/>
            <a:chExt cx="882595" cy="987288"/>
          </a:xfrm>
        </p:grpSpPr>
        <p:sp>
          <p:nvSpPr>
            <p:cNvPr id="25" name="Circular Arrow 24"/>
            <p:cNvSpPr/>
            <p:nvPr/>
          </p:nvSpPr>
          <p:spPr bwMode="auto">
            <a:xfrm>
              <a:off x="3684710" y="4784030"/>
              <a:ext cx="882595" cy="882595"/>
            </a:xfrm>
            <a:prstGeom prst="circularArrow">
              <a:avLst/>
            </a:prstGeom>
            <a:solidFill>
              <a:schemeClr val="accent2">
                <a:lumMod val="40000"/>
                <a:lumOff val="60000"/>
                <a:alpha val="4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6" name="Circular Arrow 25"/>
            <p:cNvSpPr/>
            <p:nvPr/>
          </p:nvSpPr>
          <p:spPr bwMode="auto">
            <a:xfrm rot="10800000">
              <a:off x="3684710" y="4888723"/>
              <a:ext cx="882595" cy="882595"/>
            </a:xfrm>
            <a:prstGeom prst="circularArrow">
              <a:avLst/>
            </a:prstGeom>
            <a:solidFill>
              <a:schemeClr val="accent2">
                <a:lumMod val="75000"/>
                <a:alpha val="4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sp>
        <p:nvSpPr>
          <p:cNvPr id="29" name="Circular Arrow 28"/>
          <p:cNvSpPr/>
          <p:nvPr/>
        </p:nvSpPr>
        <p:spPr bwMode="auto">
          <a:xfrm rot="20700000">
            <a:off x="6764503" y="4710537"/>
            <a:ext cx="716308" cy="716308"/>
          </a:xfrm>
          <a:prstGeom prst="circularArrow">
            <a:avLst>
              <a:gd name="adj1" fmla="val 12500"/>
              <a:gd name="adj2" fmla="val 1142319"/>
              <a:gd name="adj3" fmla="val 20457681"/>
              <a:gd name="adj4" fmla="val 13587349"/>
              <a:gd name="adj5" fmla="val 12500"/>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0" name="TextBox 29"/>
          <p:cNvSpPr txBox="1"/>
          <p:nvPr/>
        </p:nvSpPr>
        <p:spPr>
          <a:xfrm>
            <a:off x="6542759" y="5947969"/>
            <a:ext cx="1215397" cy="523220"/>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Comprehensive</a:t>
            </a:r>
          </a:p>
          <a:p>
            <a:pPr algn="ctr"/>
            <a:r>
              <a:rPr lang="en-US" sz="1400" dirty="0">
                <a:latin typeface="Arial Narrow" panose="020B0606020202030204" pitchFamily="34" charset="0"/>
                <a:ea typeface="Verdana" pitchFamily="34" charset="0"/>
                <a:cs typeface="Arial" pitchFamily="34" charset="0"/>
              </a:rPr>
              <a:t>Reforms</a:t>
            </a:r>
            <a:endParaRPr lang="en-US" sz="2000" dirty="0">
              <a:latin typeface="Arial Narrow" panose="020B0606020202030204" pitchFamily="34" charset="0"/>
              <a:ea typeface="Verdana" pitchFamily="34" charset="0"/>
              <a:cs typeface="Arial" pitchFamily="34" charset="0"/>
            </a:endParaRPr>
          </a:p>
        </p:txBody>
      </p:sp>
      <p:grpSp>
        <p:nvGrpSpPr>
          <p:cNvPr id="38" name="Group 37"/>
          <p:cNvGrpSpPr/>
          <p:nvPr/>
        </p:nvGrpSpPr>
        <p:grpSpPr>
          <a:xfrm>
            <a:off x="3981976" y="4878754"/>
            <a:ext cx="882595" cy="987288"/>
            <a:chOff x="2108131" y="4711783"/>
            <a:chExt cx="882595" cy="987288"/>
          </a:xfrm>
        </p:grpSpPr>
        <p:sp>
          <p:nvSpPr>
            <p:cNvPr id="32" name="Circular Arrow 31"/>
            <p:cNvSpPr/>
            <p:nvPr/>
          </p:nvSpPr>
          <p:spPr bwMode="auto">
            <a:xfrm>
              <a:off x="2108131" y="4711783"/>
              <a:ext cx="882595" cy="882595"/>
            </a:xfrm>
            <a:prstGeom prst="circularArrow">
              <a:avLst/>
            </a:prstGeom>
            <a:solidFill>
              <a:schemeClr val="accent2">
                <a:lumMod val="40000"/>
                <a:lumOff val="60000"/>
                <a:alpha val="9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3" name="Circular Arrow 32"/>
            <p:cNvSpPr/>
            <p:nvPr/>
          </p:nvSpPr>
          <p:spPr bwMode="auto">
            <a:xfrm rot="10800000">
              <a:off x="2108131" y="4816476"/>
              <a:ext cx="882595" cy="882595"/>
            </a:xfrm>
            <a:prstGeom prst="circularArrow">
              <a:avLst/>
            </a:prstGeom>
            <a:solidFill>
              <a:schemeClr val="accent2">
                <a:lumMod val="75000"/>
                <a:alpha val="90000"/>
              </a:schemeClr>
            </a:solidFill>
            <a:ln w="9525" cap="flat" cmpd="sng" algn="ctr">
              <a:solidFill>
                <a:schemeClr val="accent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grpSp>
        <p:nvGrpSpPr>
          <p:cNvPr id="37" name="Group 36"/>
          <p:cNvGrpSpPr/>
          <p:nvPr/>
        </p:nvGrpSpPr>
        <p:grpSpPr>
          <a:xfrm>
            <a:off x="4925409" y="4878754"/>
            <a:ext cx="882595" cy="987288"/>
            <a:chOff x="3051564" y="4711783"/>
            <a:chExt cx="882595" cy="987288"/>
          </a:xfrm>
        </p:grpSpPr>
        <p:sp>
          <p:nvSpPr>
            <p:cNvPr id="35" name="Circular Arrow 34"/>
            <p:cNvSpPr/>
            <p:nvPr/>
          </p:nvSpPr>
          <p:spPr bwMode="auto">
            <a:xfrm>
              <a:off x="3051564" y="4711783"/>
              <a:ext cx="882595" cy="882595"/>
            </a:xfrm>
            <a:prstGeom prst="circularArrow">
              <a:avLst/>
            </a:prstGeom>
            <a:solidFill>
              <a:schemeClr val="accent1">
                <a:lumMod val="60000"/>
                <a:lumOff val="40000"/>
                <a:alpha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6" name="Circular Arrow 35"/>
            <p:cNvSpPr/>
            <p:nvPr/>
          </p:nvSpPr>
          <p:spPr bwMode="auto">
            <a:xfrm rot="10800000">
              <a:off x="3051564" y="4816476"/>
              <a:ext cx="882595" cy="882595"/>
            </a:xfrm>
            <a:prstGeom prst="circularArrow">
              <a:avLst/>
            </a:prstGeom>
            <a:solidFill>
              <a:schemeClr val="accent1">
                <a:alpha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grpSp>
      <p:sp>
        <p:nvSpPr>
          <p:cNvPr id="39" name="TextBox 38"/>
          <p:cNvSpPr txBox="1"/>
          <p:nvPr/>
        </p:nvSpPr>
        <p:spPr>
          <a:xfrm>
            <a:off x="4517416" y="5947969"/>
            <a:ext cx="742512" cy="523220"/>
          </a:xfrm>
          <a:prstGeom prst="rect">
            <a:avLst/>
          </a:prstGeom>
          <a:noFill/>
        </p:spPr>
        <p:txBody>
          <a:bodyPr wrap="none" rtlCol="0">
            <a:spAutoFit/>
          </a:bodyPr>
          <a:lstStyle/>
          <a:p>
            <a:pPr algn="ctr"/>
            <a:r>
              <a:rPr lang="en-US" sz="1400" dirty="0">
                <a:latin typeface="Arial Narrow" panose="020B0606020202030204" pitchFamily="34" charset="0"/>
                <a:ea typeface="Verdana" pitchFamily="34" charset="0"/>
                <a:cs typeface="Arial" pitchFamily="34" charset="0"/>
              </a:rPr>
              <a:t>Partial</a:t>
            </a:r>
          </a:p>
          <a:p>
            <a:pPr algn="ctr"/>
            <a:r>
              <a:rPr lang="en-US" sz="1400" dirty="0">
                <a:latin typeface="Arial Narrow" panose="020B0606020202030204" pitchFamily="34" charset="0"/>
                <a:ea typeface="Verdana" pitchFamily="34" charset="0"/>
                <a:cs typeface="Arial" pitchFamily="34" charset="0"/>
              </a:rPr>
              <a:t>Reforms</a:t>
            </a:r>
            <a:endParaRPr lang="en-US" sz="2000" dirty="0">
              <a:latin typeface="Arial Narrow" panose="020B0606020202030204" pitchFamily="34" charset="0"/>
              <a:ea typeface="Verdana" pitchFamily="34" charset="0"/>
              <a:cs typeface="Arial" pitchFamily="34" charset="0"/>
            </a:endParaRPr>
          </a:p>
        </p:txBody>
      </p:sp>
      <p:sp>
        <p:nvSpPr>
          <p:cNvPr id="40" name="Circular Arrow 39"/>
          <p:cNvSpPr/>
          <p:nvPr/>
        </p:nvSpPr>
        <p:spPr bwMode="auto">
          <a:xfrm rot="9900000">
            <a:off x="4582738" y="5310189"/>
            <a:ext cx="716308" cy="716308"/>
          </a:xfrm>
          <a:prstGeom prst="circularArrow">
            <a:avLst>
              <a:gd name="adj1" fmla="val 12500"/>
              <a:gd name="adj2" fmla="val 1142319"/>
              <a:gd name="adj3" fmla="val 20457681"/>
              <a:gd name="adj4" fmla="val 13587349"/>
              <a:gd name="adj5" fmla="val 12500"/>
            </a:avLst>
          </a:prstGeom>
          <a:solidFill>
            <a:schemeClr val="accent2">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1" name="Circular Arrow 40"/>
          <p:cNvSpPr/>
          <p:nvPr/>
        </p:nvSpPr>
        <p:spPr bwMode="auto">
          <a:xfrm rot="20700000">
            <a:off x="4506036" y="4718488"/>
            <a:ext cx="716308" cy="716308"/>
          </a:xfrm>
          <a:prstGeom prst="circularArrow">
            <a:avLst>
              <a:gd name="adj1" fmla="val 12500"/>
              <a:gd name="adj2" fmla="val 1142319"/>
              <a:gd name="adj3" fmla="val 20457681"/>
              <a:gd name="adj4" fmla="val 13587349"/>
              <a:gd name="adj5" fmla="val 12500"/>
            </a:avLst>
          </a:prstGeom>
          <a:solidFill>
            <a:schemeClr val="accent1">
              <a:lumMod val="60000"/>
              <a:lumOff val="40000"/>
            </a:schemeClr>
          </a:solidFill>
          <a:ln w="9525" cap="flat" cmpd="sng" algn="ctr">
            <a:solidFill>
              <a:schemeClr val="accent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2" name="Left-Right Arrow 41"/>
          <p:cNvSpPr/>
          <p:nvPr/>
        </p:nvSpPr>
        <p:spPr bwMode="auto">
          <a:xfrm>
            <a:off x="2517913" y="4150224"/>
            <a:ext cx="7151768" cy="569146"/>
          </a:xfrm>
          <a:prstGeom prst="leftRightArrow">
            <a:avLst/>
          </a:prstGeom>
          <a:gradFill flip="none" rotWithShape="1">
            <a:gsLst>
              <a:gs pos="0">
                <a:schemeClr val="accent1">
                  <a:lumMod val="75000"/>
                </a:schemeClr>
              </a:gs>
              <a:gs pos="50000">
                <a:schemeClr val="accent1">
                  <a:tint val="44500"/>
                  <a:satMod val="160000"/>
                </a:schemeClr>
              </a:gs>
              <a:gs pos="100000">
                <a:schemeClr val="accent2">
                  <a:lumMod val="75000"/>
                </a:schemeClr>
              </a:gs>
            </a:gsLst>
            <a:lin ang="10800000" scaled="1"/>
            <a:tileRect/>
          </a:gradFill>
          <a:ln w="127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rgbClr val="FFFFFF"/>
                </a:solidFill>
                <a:latin typeface="Arial Narrow" panose="020B0606020202030204" pitchFamily="34" charset="0"/>
                <a:cs typeface="Arial" pitchFamily="34" charset="0"/>
              </a:rPr>
              <a:t>Logistics Performance</a:t>
            </a:r>
          </a:p>
        </p:txBody>
      </p:sp>
    </p:spTree>
    <p:extLst>
      <p:ext uri="{BB962C8B-B14F-4D97-AF65-F5344CB8AC3E}">
        <p14:creationId xmlns:p14="http://schemas.microsoft.com/office/powerpoint/2010/main" val="26806235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4"/>
          <p:cNvSpPr>
            <a:spLocks noGrp="1" noChangeArrowheads="1"/>
          </p:cNvSpPr>
          <p:nvPr>
            <p:ph type="title"/>
          </p:nvPr>
        </p:nvSpPr>
        <p:spPr/>
        <p:txBody>
          <a:bodyPr/>
          <a:lstStyle/>
          <a:p>
            <a:pPr eaLnBrk="1" hangingPunct="1"/>
            <a:r>
              <a:rPr lang="en-US" dirty="0"/>
              <a:t>Oil Transited at Major Strategic Locations, 2016</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379784656"/>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8206815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4"/>
          <p:cNvSpPr>
            <a:spLocks noGrp="1" noChangeArrowheads="1"/>
          </p:cNvSpPr>
          <p:nvPr>
            <p:ph type="title"/>
          </p:nvPr>
        </p:nvSpPr>
        <p:spPr/>
        <p:txBody>
          <a:bodyPr/>
          <a:lstStyle/>
          <a:p>
            <a:pPr eaLnBrk="1" hangingPunct="1"/>
            <a:r>
              <a:rPr lang="en-US" dirty="0"/>
              <a:t>Worldwide Logistics Costs, 2002</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2926023073"/>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73475655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52E30B-7805-40B4-ABB8-6F6D49F14405}"/>
              </a:ext>
            </a:extLst>
          </p:cNvPr>
          <p:cNvSpPr>
            <a:spLocks noGrp="1"/>
          </p:cNvSpPr>
          <p:nvPr>
            <p:ph type="title"/>
          </p:nvPr>
        </p:nvSpPr>
        <p:spPr/>
        <p:txBody>
          <a:bodyPr/>
          <a:lstStyle/>
          <a:p>
            <a:r>
              <a:rPr lang="en-US" dirty="0"/>
              <a:t>Global Logistics Costs by Function and Mode, 2018</a:t>
            </a:r>
          </a:p>
        </p:txBody>
      </p:sp>
      <p:graphicFrame>
        <p:nvGraphicFramePr>
          <p:cNvPr id="7" name="Content Placeholder 6">
            <a:extLst>
              <a:ext uri="{FF2B5EF4-FFF2-40B4-BE49-F238E27FC236}">
                <a16:creationId xmlns:a16="http://schemas.microsoft.com/office/drawing/2014/main" id="{216ADC8E-9DCF-4CC6-BD51-519F6D4118C5}"/>
              </a:ext>
            </a:extLst>
          </p:cNvPr>
          <p:cNvGraphicFramePr>
            <a:graphicFrameLocks noGrp="1"/>
          </p:cNvGraphicFramePr>
          <p:nvPr>
            <p:ph sz="half" idx="1"/>
            <p:extLst>
              <p:ext uri="{D42A27DB-BD31-4B8C-83A1-F6EECF244321}">
                <p14:modId xmlns:p14="http://schemas.microsoft.com/office/powerpoint/2010/main" val="2980256464"/>
              </p:ext>
            </p:extLst>
          </p:nvPr>
        </p:nvGraphicFramePr>
        <p:xfrm>
          <a:off x="565150" y="1022350"/>
          <a:ext cx="5486400" cy="5211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1" name="Content Placeholder 10">
            <a:extLst>
              <a:ext uri="{FF2B5EF4-FFF2-40B4-BE49-F238E27FC236}">
                <a16:creationId xmlns:a16="http://schemas.microsoft.com/office/drawing/2014/main" id="{10C4D090-4507-42E2-995A-CE8778C1A64B}"/>
              </a:ext>
            </a:extLst>
          </p:cNvPr>
          <p:cNvGraphicFramePr>
            <a:graphicFrameLocks noGrp="1"/>
          </p:cNvGraphicFramePr>
          <p:nvPr>
            <p:ph sz="half" idx="2"/>
            <p:extLst>
              <p:ext uri="{D42A27DB-BD31-4B8C-83A1-F6EECF244321}">
                <p14:modId xmlns:p14="http://schemas.microsoft.com/office/powerpoint/2010/main" val="3407730978"/>
              </p:ext>
            </p:extLst>
          </p:nvPr>
        </p:nvGraphicFramePr>
        <p:xfrm>
          <a:off x="6165850" y="1022350"/>
          <a:ext cx="5486400" cy="521176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3">
            <a:extLst>
              <a:ext uri="{FF2B5EF4-FFF2-40B4-BE49-F238E27FC236}">
                <a16:creationId xmlns:a16="http://schemas.microsoft.com/office/drawing/2014/main" id="{FB5F9177-A9BE-40AB-845B-CFF1C9E46794}"/>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13" name="Straight Connector 12">
            <a:extLst>
              <a:ext uri="{FF2B5EF4-FFF2-40B4-BE49-F238E27FC236}">
                <a16:creationId xmlns:a16="http://schemas.microsoft.com/office/drawing/2014/main" id="{5EB79FBE-E04F-450E-8323-D87589429E48}"/>
              </a:ext>
            </a:extLst>
          </p:cNvPr>
          <p:cNvCxnSpPr>
            <a:cxnSpLocks/>
          </p:cNvCxnSpPr>
          <p:nvPr/>
        </p:nvCxnSpPr>
        <p:spPr>
          <a:xfrm flipV="1">
            <a:off x="4499637" y="1776173"/>
            <a:ext cx="3848375" cy="592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38DFDCC-8F26-403A-95A3-CBE2B341B290}"/>
              </a:ext>
            </a:extLst>
          </p:cNvPr>
          <p:cNvCxnSpPr>
            <a:cxnSpLocks/>
          </p:cNvCxnSpPr>
          <p:nvPr/>
        </p:nvCxnSpPr>
        <p:spPr>
          <a:xfrm>
            <a:off x="4499637" y="5223263"/>
            <a:ext cx="3848375" cy="61238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3704B7E-0759-4292-9DA8-FFE51EC01964}"/>
              </a:ext>
            </a:extLst>
          </p:cNvPr>
          <p:cNvSpPr txBox="1"/>
          <p:nvPr/>
        </p:nvSpPr>
        <p:spPr>
          <a:xfrm>
            <a:off x="9413351" y="4167376"/>
            <a:ext cx="883960" cy="338554"/>
          </a:xfrm>
          <a:prstGeom prst="rect">
            <a:avLst/>
          </a:prstGeom>
          <a:noFill/>
        </p:spPr>
        <p:txBody>
          <a:bodyPr wrap="none" rtlCol="0">
            <a:spAutoFit/>
          </a:bodyPr>
          <a:lstStyle/>
          <a:p>
            <a:r>
              <a:rPr lang="en-US" sz="1600" b="1" dirty="0"/>
              <a:t>Trucking</a:t>
            </a:r>
          </a:p>
        </p:txBody>
      </p:sp>
      <p:sp>
        <p:nvSpPr>
          <p:cNvPr id="20" name="TextBox 19">
            <a:extLst>
              <a:ext uri="{FF2B5EF4-FFF2-40B4-BE49-F238E27FC236}">
                <a16:creationId xmlns:a16="http://schemas.microsoft.com/office/drawing/2014/main" id="{F42B6421-CFD5-4455-8052-EFF916EF1B83}"/>
              </a:ext>
            </a:extLst>
          </p:cNvPr>
          <p:cNvSpPr txBox="1"/>
          <p:nvPr/>
        </p:nvSpPr>
        <p:spPr>
          <a:xfrm>
            <a:off x="9395076" y="2319472"/>
            <a:ext cx="873957" cy="338554"/>
          </a:xfrm>
          <a:prstGeom prst="rect">
            <a:avLst/>
          </a:prstGeom>
          <a:noFill/>
        </p:spPr>
        <p:txBody>
          <a:bodyPr wrap="none" rtlCol="0">
            <a:spAutoFit/>
          </a:bodyPr>
          <a:lstStyle/>
          <a:p>
            <a:r>
              <a:rPr lang="en-US" sz="1600" b="1" dirty="0"/>
              <a:t>Maritime</a:t>
            </a:r>
          </a:p>
        </p:txBody>
      </p:sp>
      <p:sp>
        <p:nvSpPr>
          <p:cNvPr id="21" name="TextBox 20">
            <a:extLst>
              <a:ext uri="{FF2B5EF4-FFF2-40B4-BE49-F238E27FC236}">
                <a16:creationId xmlns:a16="http://schemas.microsoft.com/office/drawing/2014/main" id="{A10172D7-5325-4FFC-97D4-FA16D3106960}"/>
              </a:ext>
            </a:extLst>
          </p:cNvPr>
          <p:cNvSpPr txBox="1"/>
          <p:nvPr/>
        </p:nvSpPr>
        <p:spPr>
          <a:xfrm>
            <a:off x="9395077" y="1713730"/>
            <a:ext cx="492443" cy="338554"/>
          </a:xfrm>
          <a:prstGeom prst="rect">
            <a:avLst/>
          </a:prstGeom>
          <a:noFill/>
        </p:spPr>
        <p:txBody>
          <a:bodyPr wrap="none" rtlCol="0">
            <a:spAutoFit/>
          </a:bodyPr>
          <a:lstStyle/>
          <a:p>
            <a:r>
              <a:rPr lang="en-US" sz="1600" b="1" dirty="0"/>
              <a:t>Rail</a:t>
            </a:r>
          </a:p>
        </p:txBody>
      </p:sp>
      <p:sp>
        <p:nvSpPr>
          <p:cNvPr id="22" name="TextBox 21">
            <a:extLst>
              <a:ext uri="{FF2B5EF4-FFF2-40B4-BE49-F238E27FC236}">
                <a16:creationId xmlns:a16="http://schemas.microsoft.com/office/drawing/2014/main" id="{8835C8C2-C0B0-4481-8688-64231DD5C617}"/>
              </a:ext>
            </a:extLst>
          </p:cNvPr>
          <p:cNvSpPr txBox="1"/>
          <p:nvPr/>
        </p:nvSpPr>
        <p:spPr>
          <a:xfrm>
            <a:off x="9413351" y="1962035"/>
            <a:ext cx="418704" cy="338554"/>
          </a:xfrm>
          <a:prstGeom prst="rect">
            <a:avLst/>
          </a:prstGeom>
          <a:noFill/>
        </p:spPr>
        <p:txBody>
          <a:bodyPr wrap="none" rtlCol="0">
            <a:spAutoFit/>
          </a:bodyPr>
          <a:lstStyle/>
          <a:p>
            <a:r>
              <a:rPr lang="en-US" sz="1600" b="1" dirty="0"/>
              <a:t>Air</a:t>
            </a:r>
          </a:p>
        </p:txBody>
      </p:sp>
    </p:spTree>
    <p:extLst>
      <p:ext uri="{BB962C8B-B14F-4D97-AF65-F5344CB8AC3E}">
        <p14:creationId xmlns:p14="http://schemas.microsoft.com/office/powerpoint/2010/main" val="12853811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4" name="AutoShape 64"/>
          <p:cNvCxnSpPr>
            <a:cxnSpLocks noChangeShapeType="1"/>
            <a:stCxn id="83" idx="2"/>
            <a:endCxn id="77" idx="2"/>
          </p:cNvCxnSpPr>
          <p:nvPr/>
        </p:nvCxnSpPr>
        <p:spPr bwMode="auto">
          <a:xfrm flipH="1" flipV="1">
            <a:off x="8974966" y="4296250"/>
            <a:ext cx="8896" cy="1756136"/>
          </a:xfrm>
          <a:prstGeom prst="straightConnector1">
            <a:avLst/>
          </a:prstGeom>
          <a:noFill/>
          <a:ln w="25400">
            <a:solidFill>
              <a:schemeClr val="bg1">
                <a:lumMod val="65000"/>
              </a:schemeClr>
            </a:solidFill>
            <a:round/>
            <a:headEnd/>
            <a:tailEnd/>
          </a:ln>
        </p:spPr>
      </p:cxnSp>
      <p:sp>
        <p:nvSpPr>
          <p:cNvPr id="62" name="Rectangle: Rounded Corners 61"/>
          <p:cNvSpPr/>
          <p:nvPr/>
        </p:nvSpPr>
        <p:spPr>
          <a:xfrm>
            <a:off x="3998191" y="1974590"/>
            <a:ext cx="1920240" cy="3931920"/>
          </a:xfrm>
          <a:prstGeom prst="roundRect">
            <a:avLst>
              <a:gd name="adj" fmla="val 8445"/>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26978" name="Rectangle 4"/>
          <p:cNvSpPr>
            <a:spLocks noGrp="1" noChangeArrowheads="1"/>
          </p:cNvSpPr>
          <p:nvPr>
            <p:ph type="title"/>
          </p:nvPr>
        </p:nvSpPr>
        <p:spPr/>
        <p:txBody>
          <a:bodyPr/>
          <a:lstStyle/>
          <a:p>
            <a:pPr eaLnBrk="1" hangingPunct="1"/>
            <a:r>
              <a:rPr lang="en-US" dirty="0"/>
              <a:t>The Evolution of Logistics</a:t>
            </a:r>
          </a:p>
        </p:txBody>
      </p:sp>
      <p:sp>
        <p:nvSpPr>
          <p:cNvPr id="46" name="Footer Placeholder 2"/>
          <p:cNvSpPr>
            <a:spLocks noGrp="1"/>
          </p:cNvSpPr>
          <p:nvPr>
            <p:ph type="ftr" sz="quarter" idx="11"/>
          </p:nvPr>
        </p:nvSpPr>
        <p:spPr/>
        <p:txBody>
          <a:bodyPr/>
          <a:lstStyle/>
          <a:p>
            <a:pPr>
              <a:defRPr/>
            </a:pPr>
            <a:r>
              <a:rPr lang="en-US">
                <a:latin typeface="Arial Narrow" panose="020B0606020202030204" pitchFamily="34" charset="0"/>
              </a:rPr>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latin typeface="Arial Narrow" panose="020B0606020202030204" pitchFamily="34" charset="0"/>
            </a:endParaRPr>
          </a:p>
        </p:txBody>
      </p:sp>
      <p:sp>
        <p:nvSpPr>
          <p:cNvPr id="209965" name="Text Box 45"/>
          <p:cNvSpPr txBox="1">
            <a:spLocks noChangeArrowheads="1"/>
          </p:cNvSpPr>
          <p:nvPr/>
        </p:nvSpPr>
        <p:spPr bwMode="auto">
          <a:xfrm>
            <a:off x="4664868" y="896839"/>
            <a:ext cx="585097" cy="307777"/>
          </a:xfrm>
          <a:prstGeom prst="rect">
            <a:avLst/>
          </a:prstGeom>
          <a:noFill/>
          <a:ln w="9525">
            <a:noFill/>
            <a:miter lim="800000"/>
            <a:headEnd/>
            <a:tailEnd/>
          </a:ln>
          <a:effectLst/>
        </p:spPr>
        <p:txBody>
          <a:bodyPr wrap="none" lIns="0" tIns="0" rIns="0" bIns="0">
            <a:spAutoFit/>
          </a:bodyPr>
          <a:lstStyle/>
          <a:p>
            <a:pPr>
              <a:defRPr/>
            </a:pPr>
            <a:r>
              <a:rPr lang="en-US" sz="2000" b="1" dirty="0">
                <a:solidFill>
                  <a:srgbClr val="4D4D4D"/>
                </a:solidFill>
                <a:latin typeface="Arial Narrow" panose="020B0606020202030204" pitchFamily="34" charset="0"/>
              </a:rPr>
              <a:t>1980s</a:t>
            </a:r>
          </a:p>
        </p:txBody>
      </p:sp>
      <p:sp>
        <p:nvSpPr>
          <p:cNvPr id="209966" name="Text Box 46"/>
          <p:cNvSpPr txBox="1">
            <a:spLocks noChangeArrowheads="1"/>
          </p:cNvSpPr>
          <p:nvPr/>
        </p:nvSpPr>
        <p:spPr bwMode="auto">
          <a:xfrm>
            <a:off x="6747447" y="896839"/>
            <a:ext cx="585097" cy="307777"/>
          </a:xfrm>
          <a:prstGeom prst="rect">
            <a:avLst/>
          </a:prstGeom>
          <a:noFill/>
          <a:ln w="9525">
            <a:noFill/>
            <a:miter lim="800000"/>
            <a:headEnd/>
            <a:tailEnd/>
          </a:ln>
          <a:effectLst/>
        </p:spPr>
        <p:txBody>
          <a:bodyPr wrap="none" lIns="0" tIns="0" rIns="0" bIns="0">
            <a:spAutoFit/>
          </a:bodyPr>
          <a:lstStyle/>
          <a:p>
            <a:pPr>
              <a:defRPr/>
            </a:pPr>
            <a:r>
              <a:rPr lang="en-US" sz="2000" b="1" dirty="0">
                <a:solidFill>
                  <a:srgbClr val="4D4D4D"/>
                </a:solidFill>
                <a:latin typeface="Arial Narrow" panose="020B0606020202030204" pitchFamily="34" charset="0"/>
              </a:rPr>
              <a:t>1990s</a:t>
            </a:r>
          </a:p>
        </p:txBody>
      </p:sp>
      <p:sp>
        <p:nvSpPr>
          <p:cNvPr id="209967" name="Text Box 47"/>
          <p:cNvSpPr txBox="1">
            <a:spLocks noChangeArrowheads="1"/>
          </p:cNvSpPr>
          <p:nvPr/>
        </p:nvSpPr>
        <p:spPr bwMode="auto">
          <a:xfrm>
            <a:off x="8597347" y="896839"/>
            <a:ext cx="579438" cy="304800"/>
          </a:xfrm>
          <a:prstGeom prst="rect">
            <a:avLst/>
          </a:prstGeom>
          <a:noFill/>
          <a:ln w="9525">
            <a:noFill/>
            <a:miter lim="800000"/>
            <a:headEnd/>
            <a:tailEnd/>
          </a:ln>
          <a:effectLst/>
        </p:spPr>
        <p:txBody>
          <a:bodyPr wrap="none" lIns="0" tIns="0" rIns="0" bIns="0">
            <a:spAutoFit/>
          </a:bodyPr>
          <a:lstStyle/>
          <a:p>
            <a:pPr>
              <a:defRPr/>
            </a:pPr>
            <a:r>
              <a:rPr lang="en-US" sz="2000" b="1" dirty="0">
                <a:solidFill>
                  <a:srgbClr val="4D4D4D"/>
                </a:solidFill>
                <a:latin typeface="Arial Narrow" panose="020B0606020202030204" pitchFamily="34" charset="0"/>
              </a:rPr>
              <a:t>2000s</a:t>
            </a:r>
          </a:p>
        </p:txBody>
      </p:sp>
      <p:sp>
        <p:nvSpPr>
          <p:cNvPr id="209969" name="Text Box 49"/>
          <p:cNvSpPr txBox="1">
            <a:spLocks noChangeArrowheads="1"/>
          </p:cNvSpPr>
          <p:nvPr/>
        </p:nvSpPr>
        <p:spPr bwMode="auto">
          <a:xfrm>
            <a:off x="2307992" y="896839"/>
            <a:ext cx="585097" cy="307777"/>
          </a:xfrm>
          <a:prstGeom prst="rect">
            <a:avLst/>
          </a:prstGeom>
          <a:noFill/>
          <a:ln w="9525">
            <a:noFill/>
            <a:miter lim="800000"/>
            <a:headEnd/>
            <a:tailEnd/>
          </a:ln>
          <a:effectLst/>
        </p:spPr>
        <p:txBody>
          <a:bodyPr wrap="none" lIns="0" tIns="0" rIns="0" bIns="0">
            <a:spAutoFit/>
          </a:bodyPr>
          <a:lstStyle/>
          <a:p>
            <a:pPr>
              <a:defRPr/>
            </a:pPr>
            <a:r>
              <a:rPr lang="en-US" sz="2000" b="1" dirty="0">
                <a:solidFill>
                  <a:srgbClr val="4D4D4D"/>
                </a:solidFill>
                <a:latin typeface="Arial Narrow" panose="020B0606020202030204" pitchFamily="34" charset="0"/>
              </a:rPr>
              <a:t>1960s</a:t>
            </a:r>
          </a:p>
        </p:txBody>
      </p:sp>
      <p:cxnSp>
        <p:nvCxnSpPr>
          <p:cNvPr id="127018" name="AutoShape 62"/>
          <p:cNvCxnSpPr>
            <a:cxnSpLocks noChangeShapeType="1"/>
            <a:stCxn id="51" idx="3"/>
            <a:endCxn id="63" idx="1"/>
          </p:cNvCxnSpPr>
          <p:nvPr/>
        </p:nvCxnSpPr>
        <p:spPr bwMode="auto">
          <a:xfrm flipV="1">
            <a:off x="3686016" y="3568222"/>
            <a:ext cx="410815" cy="1839"/>
          </a:xfrm>
          <a:prstGeom prst="straightConnector1">
            <a:avLst/>
          </a:prstGeom>
          <a:noFill/>
          <a:ln w="25400">
            <a:solidFill>
              <a:schemeClr val="bg1">
                <a:lumMod val="65000"/>
              </a:schemeClr>
            </a:solidFill>
            <a:round/>
            <a:headEnd/>
            <a:tailEnd/>
          </a:ln>
        </p:spPr>
      </p:cxnSp>
      <p:cxnSp>
        <p:nvCxnSpPr>
          <p:cNvPr id="127019" name="AutoShape 63"/>
          <p:cNvCxnSpPr>
            <a:cxnSpLocks noChangeShapeType="1"/>
            <a:stCxn id="52" idx="3"/>
            <a:endCxn id="64" idx="1"/>
          </p:cNvCxnSpPr>
          <p:nvPr/>
        </p:nvCxnSpPr>
        <p:spPr bwMode="auto">
          <a:xfrm flipV="1">
            <a:off x="3686016" y="3934724"/>
            <a:ext cx="410815" cy="1839"/>
          </a:xfrm>
          <a:prstGeom prst="straightConnector1">
            <a:avLst/>
          </a:prstGeom>
          <a:noFill/>
          <a:ln w="25400">
            <a:solidFill>
              <a:schemeClr val="bg1">
                <a:lumMod val="65000"/>
              </a:schemeClr>
            </a:solidFill>
            <a:round/>
            <a:headEnd/>
            <a:tailEnd/>
          </a:ln>
        </p:spPr>
      </p:cxnSp>
      <p:cxnSp>
        <p:nvCxnSpPr>
          <p:cNvPr id="127020" name="AutoShape 64"/>
          <p:cNvCxnSpPr>
            <a:cxnSpLocks noChangeShapeType="1"/>
            <a:stCxn id="53" idx="3"/>
            <a:endCxn id="65" idx="1"/>
          </p:cNvCxnSpPr>
          <p:nvPr/>
        </p:nvCxnSpPr>
        <p:spPr bwMode="auto">
          <a:xfrm flipV="1">
            <a:off x="3686016" y="4296250"/>
            <a:ext cx="410815" cy="1839"/>
          </a:xfrm>
          <a:prstGeom prst="straightConnector1">
            <a:avLst/>
          </a:prstGeom>
          <a:noFill/>
          <a:ln w="25400">
            <a:solidFill>
              <a:schemeClr val="bg1">
                <a:lumMod val="65000"/>
              </a:schemeClr>
            </a:solidFill>
            <a:round/>
            <a:headEnd/>
            <a:tailEnd/>
          </a:ln>
        </p:spPr>
      </p:cxnSp>
      <p:sp>
        <p:nvSpPr>
          <p:cNvPr id="127022" name="AutoShape 66"/>
          <p:cNvSpPr>
            <a:spLocks noChangeArrowheads="1"/>
          </p:cNvSpPr>
          <p:nvPr/>
        </p:nvSpPr>
        <p:spPr bwMode="auto">
          <a:xfrm rot="5400000">
            <a:off x="4488596" y="3743626"/>
            <a:ext cx="3383280" cy="365760"/>
          </a:xfrm>
          <a:prstGeom prst="triangle">
            <a:avLst>
              <a:gd name="adj" fmla="val 50000"/>
            </a:avLst>
          </a:prstGeom>
          <a:solidFill>
            <a:schemeClr val="bg1">
              <a:lumMod val="65000"/>
            </a:schemeClr>
          </a:solidFill>
          <a:ln w="19050">
            <a:solidFill>
              <a:schemeClr val="bg1">
                <a:lumMod val="85000"/>
              </a:schemeClr>
            </a:solidFill>
            <a:miter lim="800000"/>
            <a:headEnd/>
            <a:tailEnd/>
          </a:ln>
        </p:spPr>
        <p:txBody>
          <a:bodyPr wrap="none" anchor="ctr"/>
          <a:lstStyle/>
          <a:p>
            <a:endParaRPr lang="en-US">
              <a:latin typeface="Arial Narrow" panose="020B0606020202030204" pitchFamily="34" charset="0"/>
            </a:endParaRPr>
          </a:p>
        </p:txBody>
      </p:sp>
      <p:sp>
        <p:nvSpPr>
          <p:cNvPr id="2" name="Rectangle: Rounded Corners 1"/>
          <p:cNvSpPr/>
          <p:nvPr/>
        </p:nvSpPr>
        <p:spPr>
          <a:xfrm>
            <a:off x="1491456" y="152095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Demand Forecasting</a:t>
            </a:r>
          </a:p>
        </p:txBody>
      </p:sp>
      <p:sp>
        <p:nvSpPr>
          <p:cNvPr id="47" name="Rectangle: Rounded Corners 46"/>
          <p:cNvSpPr/>
          <p:nvPr/>
        </p:nvSpPr>
        <p:spPr>
          <a:xfrm>
            <a:off x="1491456" y="1902686"/>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Sourcing / Purchasing</a:t>
            </a:r>
          </a:p>
        </p:txBody>
      </p:sp>
      <p:sp>
        <p:nvSpPr>
          <p:cNvPr id="48" name="Rectangle: Rounded Corners 47"/>
          <p:cNvSpPr/>
          <p:nvPr/>
        </p:nvSpPr>
        <p:spPr>
          <a:xfrm>
            <a:off x="1491456" y="2287807"/>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Requirement Planning</a:t>
            </a:r>
          </a:p>
        </p:txBody>
      </p:sp>
      <p:sp>
        <p:nvSpPr>
          <p:cNvPr id="49" name="Rectangle: Rounded Corners 48"/>
          <p:cNvSpPr/>
          <p:nvPr/>
        </p:nvSpPr>
        <p:spPr>
          <a:xfrm>
            <a:off x="1491456" y="266586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Production Planning</a:t>
            </a:r>
          </a:p>
        </p:txBody>
      </p:sp>
      <p:sp>
        <p:nvSpPr>
          <p:cNvPr id="50" name="Rectangle: Rounded Corners 49"/>
          <p:cNvSpPr/>
          <p:nvPr/>
        </p:nvSpPr>
        <p:spPr>
          <a:xfrm>
            <a:off x="1491456" y="304456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Manufacturing Inventory</a:t>
            </a:r>
          </a:p>
        </p:txBody>
      </p:sp>
      <p:sp>
        <p:nvSpPr>
          <p:cNvPr id="51" name="Rectangle: Rounded Corners 50"/>
          <p:cNvSpPr/>
          <p:nvPr/>
        </p:nvSpPr>
        <p:spPr>
          <a:xfrm>
            <a:off x="1491456" y="3410041"/>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Warehousing</a:t>
            </a:r>
          </a:p>
        </p:txBody>
      </p:sp>
      <p:sp>
        <p:nvSpPr>
          <p:cNvPr id="52" name="Rectangle: Rounded Corners 51"/>
          <p:cNvSpPr/>
          <p:nvPr/>
        </p:nvSpPr>
        <p:spPr>
          <a:xfrm>
            <a:off x="1491456" y="3776543"/>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Materials Handling</a:t>
            </a:r>
          </a:p>
        </p:txBody>
      </p:sp>
      <p:sp>
        <p:nvSpPr>
          <p:cNvPr id="53" name="Rectangle: Rounded Corners 52"/>
          <p:cNvSpPr/>
          <p:nvPr/>
        </p:nvSpPr>
        <p:spPr>
          <a:xfrm>
            <a:off x="1491456" y="413806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Packaging</a:t>
            </a:r>
          </a:p>
        </p:txBody>
      </p:sp>
      <p:sp>
        <p:nvSpPr>
          <p:cNvPr id="54" name="Rectangle: Rounded Corners 53"/>
          <p:cNvSpPr/>
          <p:nvPr/>
        </p:nvSpPr>
        <p:spPr>
          <a:xfrm>
            <a:off x="1491456" y="4505937"/>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Goods Inventory</a:t>
            </a:r>
          </a:p>
        </p:txBody>
      </p:sp>
      <p:sp>
        <p:nvSpPr>
          <p:cNvPr id="55" name="Rectangle: Rounded Corners 54"/>
          <p:cNvSpPr/>
          <p:nvPr/>
        </p:nvSpPr>
        <p:spPr>
          <a:xfrm>
            <a:off x="1491456" y="4871445"/>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Distribution Planning</a:t>
            </a:r>
          </a:p>
        </p:txBody>
      </p:sp>
      <p:sp>
        <p:nvSpPr>
          <p:cNvPr id="56" name="Rectangle: Rounded Corners 55"/>
          <p:cNvSpPr/>
          <p:nvPr/>
        </p:nvSpPr>
        <p:spPr>
          <a:xfrm>
            <a:off x="1491456" y="524221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Order Processing</a:t>
            </a:r>
          </a:p>
        </p:txBody>
      </p:sp>
      <p:sp>
        <p:nvSpPr>
          <p:cNvPr id="57" name="Rectangle: Rounded Corners 56"/>
          <p:cNvSpPr/>
          <p:nvPr/>
        </p:nvSpPr>
        <p:spPr>
          <a:xfrm>
            <a:off x="1491456" y="5614769"/>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Transportation</a:t>
            </a:r>
          </a:p>
        </p:txBody>
      </p:sp>
      <p:sp>
        <p:nvSpPr>
          <p:cNvPr id="58" name="Rectangle: Rounded Corners 57"/>
          <p:cNvSpPr/>
          <p:nvPr/>
        </p:nvSpPr>
        <p:spPr>
          <a:xfrm>
            <a:off x="1491456" y="5986391"/>
            <a:ext cx="21945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Customer Service</a:t>
            </a:r>
          </a:p>
        </p:txBody>
      </p:sp>
      <p:sp>
        <p:nvSpPr>
          <p:cNvPr id="4" name="Rectangle: Rounded Corners 3"/>
          <p:cNvSpPr/>
          <p:nvPr/>
        </p:nvSpPr>
        <p:spPr>
          <a:xfrm>
            <a:off x="4234847" y="2084826"/>
            <a:ext cx="1463040" cy="731520"/>
          </a:xfrm>
          <a:prstGeom prst="roundRect">
            <a:avLst/>
          </a:prstGeom>
          <a:solidFill>
            <a:schemeClr val="bg2">
              <a:lumMod val="2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Materials Management</a:t>
            </a:r>
          </a:p>
        </p:txBody>
      </p:sp>
      <p:sp>
        <p:nvSpPr>
          <p:cNvPr id="61" name="Rectangle: Rounded Corners 60"/>
          <p:cNvSpPr/>
          <p:nvPr/>
        </p:nvSpPr>
        <p:spPr>
          <a:xfrm>
            <a:off x="4241332" y="5054777"/>
            <a:ext cx="1463040" cy="731520"/>
          </a:xfrm>
          <a:prstGeom prst="roundRect">
            <a:avLst/>
          </a:prstGeom>
          <a:solidFill>
            <a:schemeClr val="bg2">
              <a:lumMod val="25000"/>
            </a:schemeClr>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Physical Distribution</a:t>
            </a:r>
          </a:p>
        </p:txBody>
      </p:sp>
      <p:sp>
        <p:nvSpPr>
          <p:cNvPr id="63" name="Rectangle: Rounded Corners 62"/>
          <p:cNvSpPr/>
          <p:nvPr/>
        </p:nvSpPr>
        <p:spPr>
          <a:xfrm>
            <a:off x="4096831" y="3408202"/>
            <a:ext cx="17373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Warehousing</a:t>
            </a:r>
          </a:p>
        </p:txBody>
      </p:sp>
      <p:sp>
        <p:nvSpPr>
          <p:cNvPr id="64" name="Rectangle: Rounded Corners 63"/>
          <p:cNvSpPr/>
          <p:nvPr/>
        </p:nvSpPr>
        <p:spPr>
          <a:xfrm>
            <a:off x="4096831" y="3774704"/>
            <a:ext cx="17373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Materials Handling</a:t>
            </a:r>
          </a:p>
        </p:txBody>
      </p:sp>
      <p:sp>
        <p:nvSpPr>
          <p:cNvPr id="65" name="Rectangle: Rounded Corners 64"/>
          <p:cNvSpPr/>
          <p:nvPr/>
        </p:nvSpPr>
        <p:spPr>
          <a:xfrm>
            <a:off x="4096831" y="4136230"/>
            <a:ext cx="1737360" cy="320040"/>
          </a:xfrm>
          <a:prstGeom prst="round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Packaging</a:t>
            </a:r>
          </a:p>
        </p:txBody>
      </p:sp>
      <p:sp>
        <p:nvSpPr>
          <p:cNvPr id="127011" name="AutoShape 54"/>
          <p:cNvSpPr>
            <a:spLocks noChangeArrowheads="1"/>
          </p:cNvSpPr>
          <p:nvPr/>
        </p:nvSpPr>
        <p:spPr bwMode="auto">
          <a:xfrm rot="5400000">
            <a:off x="3089911" y="2259231"/>
            <a:ext cx="1645920" cy="365760"/>
          </a:xfrm>
          <a:prstGeom prst="triangle">
            <a:avLst>
              <a:gd name="adj" fmla="val 50000"/>
            </a:avLst>
          </a:prstGeom>
          <a:solidFill>
            <a:schemeClr val="bg1">
              <a:lumMod val="65000"/>
            </a:schemeClr>
          </a:solidFill>
          <a:ln w="19050">
            <a:solidFill>
              <a:schemeClr val="bg1">
                <a:lumMod val="85000"/>
              </a:schemeClr>
            </a:solidFill>
            <a:miter lim="800000"/>
            <a:headEnd/>
            <a:tailEnd/>
          </a:ln>
        </p:spPr>
        <p:txBody>
          <a:bodyPr wrap="none" anchor="ctr"/>
          <a:lstStyle/>
          <a:p>
            <a:endParaRPr lang="en-US">
              <a:latin typeface="Arial Narrow" panose="020B0606020202030204" pitchFamily="34" charset="0"/>
            </a:endParaRPr>
          </a:p>
        </p:txBody>
      </p:sp>
      <p:sp>
        <p:nvSpPr>
          <p:cNvPr id="127013" name="AutoShape 57"/>
          <p:cNvSpPr>
            <a:spLocks noChangeArrowheads="1"/>
          </p:cNvSpPr>
          <p:nvPr/>
        </p:nvSpPr>
        <p:spPr bwMode="auto">
          <a:xfrm rot="5400000">
            <a:off x="3089911" y="5237381"/>
            <a:ext cx="1645920" cy="365760"/>
          </a:xfrm>
          <a:prstGeom prst="triangle">
            <a:avLst>
              <a:gd name="adj" fmla="val 50000"/>
            </a:avLst>
          </a:prstGeom>
          <a:solidFill>
            <a:schemeClr val="bg1">
              <a:lumMod val="65000"/>
            </a:schemeClr>
          </a:solidFill>
          <a:ln w="19050">
            <a:solidFill>
              <a:schemeClr val="bg1">
                <a:lumMod val="85000"/>
              </a:schemeClr>
            </a:solidFill>
            <a:miter lim="800000"/>
            <a:headEnd/>
            <a:tailEnd/>
          </a:ln>
        </p:spPr>
        <p:txBody>
          <a:bodyPr wrap="none" anchor="ctr"/>
          <a:lstStyle/>
          <a:p>
            <a:endParaRPr lang="en-US">
              <a:latin typeface="Arial Narrow" panose="020B0606020202030204" pitchFamily="34" charset="0"/>
            </a:endParaRPr>
          </a:p>
        </p:txBody>
      </p:sp>
      <p:sp>
        <p:nvSpPr>
          <p:cNvPr id="72" name="Rectangle: Rounded Corners 71"/>
          <p:cNvSpPr/>
          <p:nvPr/>
        </p:nvSpPr>
        <p:spPr>
          <a:xfrm>
            <a:off x="6357822" y="3564730"/>
            <a:ext cx="1371600" cy="731520"/>
          </a:xfrm>
          <a:prstGeom prst="roundRect">
            <a:avLst/>
          </a:prstGeom>
          <a:solidFill>
            <a:schemeClr val="accent3">
              <a:lumMod val="50000"/>
            </a:schemeClr>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latin typeface="Arial Narrow" panose="020B0606020202030204" pitchFamily="34" charset="0"/>
              </a:rPr>
              <a:t>Logistics</a:t>
            </a:r>
          </a:p>
        </p:txBody>
      </p:sp>
      <p:sp>
        <p:nvSpPr>
          <p:cNvPr id="73" name="Rectangle: Rounded Corners 72"/>
          <p:cNvSpPr/>
          <p:nvPr/>
        </p:nvSpPr>
        <p:spPr>
          <a:xfrm>
            <a:off x="7932302" y="4586752"/>
            <a:ext cx="2103120" cy="32004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Information Technology</a:t>
            </a:r>
          </a:p>
        </p:txBody>
      </p:sp>
      <p:sp>
        <p:nvSpPr>
          <p:cNvPr id="74" name="Rectangle: Rounded Corners 73"/>
          <p:cNvSpPr/>
          <p:nvPr/>
        </p:nvSpPr>
        <p:spPr>
          <a:xfrm>
            <a:off x="7932302" y="4966183"/>
            <a:ext cx="2103120" cy="32004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Marketing / Sales</a:t>
            </a:r>
          </a:p>
        </p:txBody>
      </p:sp>
      <p:sp>
        <p:nvSpPr>
          <p:cNvPr id="75" name="Rectangle: Rounded Corners 74"/>
          <p:cNvSpPr/>
          <p:nvPr/>
        </p:nvSpPr>
        <p:spPr>
          <a:xfrm>
            <a:off x="7932302" y="5348775"/>
            <a:ext cx="2103120" cy="32004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Strategic Planning</a:t>
            </a:r>
          </a:p>
        </p:txBody>
      </p:sp>
      <p:cxnSp>
        <p:nvCxnSpPr>
          <p:cNvPr id="76" name="AutoShape 64"/>
          <p:cNvCxnSpPr>
            <a:cxnSpLocks noChangeShapeType="1"/>
            <a:stCxn id="72" idx="3"/>
            <a:endCxn id="77" idx="1"/>
          </p:cNvCxnSpPr>
          <p:nvPr/>
        </p:nvCxnSpPr>
        <p:spPr bwMode="auto">
          <a:xfrm>
            <a:off x="7729422" y="3930490"/>
            <a:ext cx="514024" cy="0"/>
          </a:xfrm>
          <a:prstGeom prst="straightConnector1">
            <a:avLst/>
          </a:prstGeom>
          <a:noFill/>
          <a:ln w="25400">
            <a:solidFill>
              <a:schemeClr val="bg1">
                <a:lumMod val="65000"/>
              </a:schemeClr>
            </a:solidFill>
            <a:round/>
            <a:headEnd/>
            <a:tailEnd/>
          </a:ln>
        </p:spPr>
      </p:cxnSp>
      <p:sp>
        <p:nvSpPr>
          <p:cNvPr id="77" name="Rectangle: Rounded Corners 76"/>
          <p:cNvSpPr/>
          <p:nvPr/>
        </p:nvSpPr>
        <p:spPr>
          <a:xfrm>
            <a:off x="8243446" y="3564730"/>
            <a:ext cx="1463040" cy="731520"/>
          </a:xfrm>
          <a:prstGeom prst="roundRect">
            <a:avLst/>
          </a:prstGeom>
          <a:solidFill>
            <a:schemeClr val="accent5">
              <a:lumMod val="50000"/>
            </a:schemeClr>
          </a:solid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Arial Narrow" panose="020B0606020202030204" pitchFamily="34" charset="0"/>
              </a:rPr>
              <a:t>Supply Chain Management</a:t>
            </a:r>
          </a:p>
        </p:txBody>
      </p:sp>
      <p:sp>
        <p:nvSpPr>
          <p:cNvPr id="13" name="Arrow: Chevron 12"/>
          <p:cNvSpPr/>
          <p:nvPr/>
        </p:nvSpPr>
        <p:spPr>
          <a:xfrm>
            <a:off x="10364779" y="3645861"/>
            <a:ext cx="640080" cy="548640"/>
          </a:xfrm>
          <a:prstGeom prst="chevron">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latin typeface="Arial Narrow" panose="020B0606020202030204" pitchFamily="34" charset="0"/>
            </a:endParaRPr>
          </a:p>
        </p:txBody>
      </p:sp>
      <p:sp>
        <p:nvSpPr>
          <p:cNvPr id="81" name="Text Box 47"/>
          <p:cNvSpPr txBox="1">
            <a:spLocks noChangeArrowheads="1"/>
          </p:cNvSpPr>
          <p:nvPr/>
        </p:nvSpPr>
        <p:spPr bwMode="auto">
          <a:xfrm>
            <a:off x="10342953" y="896839"/>
            <a:ext cx="585097" cy="307777"/>
          </a:xfrm>
          <a:prstGeom prst="rect">
            <a:avLst/>
          </a:prstGeom>
          <a:noFill/>
          <a:ln w="9525">
            <a:noFill/>
            <a:miter lim="800000"/>
            <a:headEnd/>
            <a:tailEnd/>
          </a:ln>
          <a:effectLst/>
        </p:spPr>
        <p:txBody>
          <a:bodyPr wrap="none" lIns="0" tIns="0" rIns="0" bIns="0">
            <a:spAutoFit/>
          </a:bodyPr>
          <a:lstStyle/>
          <a:p>
            <a:pPr>
              <a:defRPr/>
            </a:pPr>
            <a:r>
              <a:rPr lang="en-US" sz="2000" b="1" dirty="0">
                <a:solidFill>
                  <a:srgbClr val="4D4D4D"/>
                </a:solidFill>
                <a:latin typeface="Arial Narrow" panose="020B0606020202030204" pitchFamily="34" charset="0"/>
              </a:rPr>
              <a:t>2010s</a:t>
            </a:r>
          </a:p>
        </p:txBody>
      </p:sp>
      <p:sp>
        <p:nvSpPr>
          <p:cNvPr id="83" name="Rectangle: Rounded Corners 82"/>
          <p:cNvSpPr/>
          <p:nvPr/>
        </p:nvSpPr>
        <p:spPr>
          <a:xfrm>
            <a:off x="7932302" y="5732346"/>
            <a:ext cx="2103120" cy="320040"/>
          </a:xfrm>
          <a:prstGeom prst="roundRect">
            <a:avLst/>
          </a:prstGeom>
          <a:solidFill>
            <a:schemeClr val="bg1"/>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Finance</a:t>
            </a:r>
          </a:p>
        </p:txBody>
      </p:sp>
      <p:sp>
        <p:nvSpPr>
          <p:cNvPr id="59" name="Rounded Rectangle 19">
            <a:extLst>
              <a:ext uri="{FF2B5EF4-FFF2-40B4-BE49-F238E27FC236}">
                <a16:creationId xmlns:a16="http://schemas.microsoft.com/office/drawing/2014/main" id="{470EA3EC-8D1F-43B2-B2F6-6ADE0D4F6C8D}"/>
              </a:ext>
            </a:extLst>
          </p:cNvPr>
          <p:cNvSpPr/>
          <p:nvPr/>
        </p:nvSpPr>
        <p:spPr bwMode="auto">
          <a:xfrm>
            <a:off x="1794215" y="1187802"/>
            <a:ext cx="164592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Fragmentation</a:t>
            </a:r>
          </a:p>
        </p:txBody>
      </p:sp>
      <p:sp>
        <p:nvSpPr>
          <p:cNvPr id="60" name="Rounded Rectangle 19">
            <a:extLst>
              <a:ext uri="{FF2B5EF4-FFF2-40B4-BE49-F238E27FC236}">
                <a16:creationId xmlns:a16="http://schemas.microsoft.com/office/drawing/2014/main" id="{A261401D-DB57-4561-B0B1-48F3B5297409}"/>
              </a:ext>
            </a:extLst>
          </p:cNvPr>
          <p:cNvSpPr/>
          <p:nvPr/>
        </p:nvSpPr>
        <p:spPr bwMode="auto">
          <a:xfrm>
            <a:off x="4114283" y="1187802"/>
            <a:ext cx="164592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Consolidation</a:t>
            </a:r>
          </a:p>
        </p:txBody>
      </p:sp>
      <p:sp>
        <p:nvSpPr>
          <p:cNvPr id="66" name="Rounded Rectangle 19">
            <a:extLst>
              <a:ext uri="{FF2B5EF4-FFF2-40B4-BE49-F238E27FC236}">
                <a16:creationId xmlns:a16="http://schemas.microsoft.com/office/drawing/2014/main" id="{7389E575-13CF-4127-841D-B9BA50A61135}"/>
              </a:ext>
            </a:extLst>
          </p:cNvPr>
          <p:cNvSpPr/>
          <p:nvPr/>
        </p:nvSpPr>
        <p:spPr bwMode="auto">
          <a:xfrm>
            <a:off x="6231460" y="1187802"/>
            <a:ext cx="164592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Integration</a:t>
            </a:r>
          </a:p>
        </p:txBody>
      </p:sp>
      <p:sp>
        <p:nvSpPr>
          <p:cNvPr id="67" name="Rounded Rectangle 19">
            <a:extLst>
              <a:ext uri="{FF2B5EF4-FFF2-40B4-BE49-F238E27FC236}">
                <a16:creationId xmlns:a16="http://schemas.microsoft.com/office/drawing/2014/main" id="{4594ACAC-115C-429C-835D-4FED045A6C70}"/>
              </a:ext>
            </a:extLst>
          </p:cNvPr>
          <p:cNvSpPr/>
          <p:nvPr/>
        </p:nvSpPr>
        <p:spPr bwMode="auto">
          <a:xfrm>
            <a:off x="8055204" y="1187802"/>
            <a:ext cx="164592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Value Capture</a:t>
            </a:r>
          </a:p>
        </p:txBody>
      </p:sp>
      <p:sp>
        <p:nvSpPr>
          <p:cNvPr id="68" name="Rounded Rectangle 19">
            <a:extLst>
              <a:ext uri="{FF2B5EF4-FFF2-40B4-BE49-F238E27FC236}">
                <a16:creationId xmlns:a16="http://schemas.microsoft.com/office/drawing/2014/main" id="{09F1BDBA-9594-4FB6-B704-A2E5FDDD0039}"/>
              </a:ext>
            </a:extLst>
          </p:cNvPr>
          <p:cNvSpPr/>
          <p:nvPr/>
        </p:nvSpPr>
        <p:spPr bwMode="auto">
          <a:xfrm>
            <a:off x="9796747" y="1187802"/>
            <a:ext cx="164592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Automation</a:t>
            </a:r>
          </a:p>
        </p:txBody>
      </p:sp>
    </p:spTree>
    <p:extLst>
      <p:ext uri="{BB962C8B-B14F-4D97-AF65-F5344CB8AC3E}">
        <p14:creationId xmlns:p14="http://schemas.microsoft.com/office/powerpoint/2010/main" val="207406121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1"/>
          <p:cNvSpPr/>
          <p:nvPr/>
        </p:nvSpPr>
        <p:spPr bwMode="auto">
          <a:xfrm>
            <a:off x="1865040" y="4396524"/>
            <a:ext cx="1280160" cy="1828800"/>
          </a:xfrm>
          <a:prstGeom prst="roundRect">
            <a:avLst>
              <a:gd name="adj" fmla="val 7482"/>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47" name="Rounded Rectangle 1"/>
          <p:cNvSpPr/>
          <p:nvPr/>
        </p:nvSpPr>
        <p:spPr bwMode="auto">
          <a:xfrm>
            <a:off x="1865040" y="1402581"/>
            <a:ext cx="1280160" cy="2651760"/>
          </a:xfrm>
          <a:prstGeom prst="roundRect">
            <a:avLst>
              <a:gd name="adj" fmla="val 7482"/>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1" name="Trapezoid 30"/>
          <p:cNvSpPr/>
          <p:nvPr/>
        </p:nvSpPr>
        <p:spPr>
          <a:xfrm rot="16200000">
            <a:off x="6944737" y="1015645"/>
            <a:ext cx="731520" cy="5530541"/>
          </a:xfrm>
          <a:prstGeom prst="trapezoid">
            <a:avLst>
              <a:gd name="adj" fmla="val 43581"/>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550512" y="1235677"/>
            <a:ext cx="6583680" cy="5415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rapezoid 22"/>
          <p:cNvSpPr/>
          <p:nvPr/>
        </p:nvSpPr>
        <p:spPr>
          <a:xfrm rot="16200000">
            <a:off x="7349155" y="560590"/>
            <a:ext cx="731520" cy="4708285"/>
          </a:xfrm>
          <a:prstGeom prst="trapezoid">
            <a:avLst>
              <a:gd name="adj" fmla="val 43581"/>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rapezoid 16"/>
          <p:cNvSpPr/>
          <p:nvPr/>
        </p:nvSpPr>
        <p:spPr>
          <a:xfrm rot="16200000">
            <a:off x="6548618" y="-1059596"/>
            <a:ext cx="731520" cy="6309360"/>
          </a:xfrm>
          <a:prstGeom prst="trapezoid">
            <a:avLst>
              <a:gd name="adj" fmla="val 43581"/>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The Evolution of the Scope and Taxonomy of Logistic Areas</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Text Box 49"/>
          <p:cNvSpPr txBox="1">
            <a:spLocks noChangeArrowheads="1"/>
          </p:cNvSpPr>
          <p:nvPr/>
        </p:nvSpPr>
        <p:spPr bwMode="auto">
          <a:xfrm>
            <a:off x="2153570" y="1977471"/>
            <a:ext cx="647613"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Logistics</a:t>
            </a:r>
          </a:p>
        </p:txBody>
      </p:sp>
      <p:sp>
        <p:nvSpPr>
          <p:cNvPr id="5" name="Text Box 49"/>
          <p:cNvSpPr txBox="1">
            <a:spLocks noChangeArrowheads="1"/>
          </p:cNvSpPr>
          <p:nvPr/>
        </p:nvSpPr>
        <p:spPr bwMode="auto">
          <a:xfrm>
            <a:off x="3685563"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1950</a:t>
            </a:r>
          </a:p>
        </p:txBody>
      </p:sp>
      <p:sp>
        <p:nvSpPr>
          <p:cNvPr id="6" name="Text Box 49"/>
          <p:cNvSpPr txBox="1">
            <a:spLocks noChangeArrowheads="1"/>
          </p:cNvSpPr>
          <p:nvPr/>
        </p:nvSpPr>
        <p:spPr bwMode="auto">
          <a:xfrm>
            <a:off x="4696095"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1960</a:t>
            </a:r>
          </a:p>
        </p:txBody>
      </p:sp>
      <p:sp>
        <p:nvSpPr>
          <p:cNvPr id="7" name="Text Box 49"/>
          <p:cNvSpPr txBox="1">
            <a:spLocks noChangeArrowheads="1"/>
          </p:cNvSpPr>
          <p:nvPr/>
        </p:nvSpPr>
        <p:spPr bwMode="auto">
          <a:xfrm>
            <a:off x="5706627"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1970</a:t>
            </a:r>
          </a:p>
        </p:txBody>
      </p:sp>
      <p:sp>
        <p:nvSpPr>
          <p:cNvPr id="8" name="Text Box 49"/>
          <p:cNvSpPr txBox="1">
            <a:spLocks noChangeArrowheads="1"/>
          </p:cNvSpPr>
          <p:nvPr/>
        </p:nvSpPr>
        <p:spPr bwMode="auto">
          <a:xfrm>
            <a:off x="6717159"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1980</a:t>
            </a:r>
          </a:p>
        </p:txBody>
      </p:sp>
      <p:sp>
        <p:nvSpPr>
          <p:cNvPr id="9" name="Text Box 49"/>
          <p:cNvSpPr txBox="1">
            <a:spLocks noChangeArrowheads="1"/>
          </p:cNvSpPr>
          <p:nvPr/>
        </p:nvSpPr>
        <p:spPr bwMode="auto">
          <a:xfrm>
            <a:off x="7727691"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1990</a:t>
            </a:r>
          </a:p>
        </p:txBody>
      </p:sp>
      <p:sp>
        <p:nvSpPr>
          <p:cNvPr id="10" name="Text Box 49"/>
          <p:cNvSpPr txBox="1">
            <a:spLocks noChangeArrowheads="1"/>
          </p:cNvSpPr>
          <p:nvPr/>
        </p:nvSpPr>
        <p:spPr bwMode="auto">
          <a:xfrm>
            <a:off x="8738223"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2000</a:t>
            </a:r>
          </a:p>
        </p:txBody>
      </p:sp>
      <p:sp>
        <p:nvSpPr>
          <p:cNvPr id="11" name="Text Box 49"/>
          <p:cNvSpPr txBox="1">
            <a:spLocks noChangeArrowheads="1"/>
          </p:cNvSpPr>
          <p:nvPr/>
        </p:nvSpPr>
        <p:spPr bwMode="auto">
          <a:xfrm>
            <a:off x="9748756" y="1157397"/>
            <a:ext cx="32701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2010</a:t>
            </a:r>
          </a:p>
        </p:txBody>
      </p:sp>
      <p:sp>
        <p:nvSpPr>
          <p:cNvPr id="12" name="Rectangle: Rounded Corners 11"/>
          <p:cNvSpPr/>
          <p:nvPr/>
        </p:nvSpPr>
        <p:spPr>
          <a:xfrm>
            <a:off x="3357666" y="1864718"/>
            <a:ext cx="1097280" cy="4572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Warehousing</a:t>
            </a:r>
          </a:p>
        </p:txBody>
      </p:sp>
      <p:sp>
        <p:nvSpPr>
          <p:cNvPr id="13" name="Rectangle: Rounded Corners 12"/>
          <p:cNvSpPr/>
          <p:nvPr/>
        </p:nvSpPr>
        <p:spPr>
          <a:xfrm>
            <a:off x="4809921" y="2114495"/>
            <a:ext cx="1097280" cy="4572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Physical Distribution</a:t>
            </a:r>
          </a:p>
        </p:txBody>
      </p:sp>
      <p:sp>
        <p:nvSpPr>
          <p:cNvPr id="14" name="Rectangle: Rounded Corners 13"/>
          <p:cNvSpPr/>
          <p:nvPr/>
        </p:nvSpPr>
        <p:spPr>
          <a:xfrm>
            <a:off x="4809921" y="1632632"/>
            <a:ext cx="1097280" cy="4572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Material Management</a:t>
            </a:r>
          </a:p>
        </p:txBody>
      </p:sp>
      <p:sp>
        <p:nvSpPr>
          <p:cNvPr id="15" name="Rectangle: Rounded Corners 14"/>
          <p:cNvSpPr/>
          <p:nvPr/>
        </p:nvSpPr>
        <p:spPr>
          <a:xfrm>
            <a:off x="6818048" y="1864718"/>
            <a:ext cx="1097280" cy="4572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Logistics</a:t>
            </a:r>
          </a:p>
        </p:txBody>
      </p:sp>
      <p:sp>
        <p:nvSpPr>
          <p:cNvPr id="16" name="Rectangle: Rounded Corners 15"/>
          <p:cNvSpPr/>
          <p:nvPr/>
        </p:nvSpPr>
        <p:spPr>
          <a:xfrm>
            <a:off x="8314604" y="1864718"/>
            <a:ext cx="1097280" cy="45720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Supply Chain Management</a:t>
            </a:r>
          </a:p>
        </p:txBody>
      </p:sp>
      <p:sp>
        <p:nvSpPr>
          <p:cNvPr id="18" name="Text Box 49"/>
          <p:cNvSpPr txBox="1">
            <a:spLocks noChangeArrowheads="1"/>
          </p:cNvSpPr>
          <p:nvPr/>
        </p:nvSpPr>
        <p:spPr bwMode="auto">
          <a:xfrm>
            <a:off x="1961242" y="2831499"/>
            <a:ext cx="1032269"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Transportation</a:t>
            </a:r>
          </a:p>
        </p:txBody>
      </p:sp>
      <p:sp>
        <p:nvSpPr>
          <p:cNvPr id="19" name="Rectangle: Rounded Corners 18"/>
          <p:cNvSpPr/>
          <p:nvPr/>
        </p:nvSpPr>
        <p:spPr>
          <a:xfrm>
            <a:off x="3357666" y="2678340"/>
            <a:ext cx="1097280" cy="4572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Palletization</a:t>
            </a:r>
          </a:p>
        </p:txBody>
      </p:sp>
      <p:sp>
        <p:nvSpPr>
          <p:cNvPr id="20" name="Rectangle: Rounded Corners 19"/>
          <p:cNvSpPr/>
          <p:nvPr/>
        </p:nvSpPr>
        <p:spPr>
          <a:xfrm>
            <a:off x="4809921" y="2678340"/>
            <a:ext cx="1097280" cy="4572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Arial Narrow" panose="020B0606020202030204" pitchFamily="34" charset="0"/>
              </a:rPr>
              <a:t>Containerization</a:t>
            </a:r>
          </a:p>
        </p:txBody>
      </p:sp>
      <p:sp>
        <p:nvSpPr>
          <p:cNvPr id="21" name="Rectangle: Rounded Corners 20"/>
          <p:cNvSpPr/>
          <p:nvPr/>
        </p:nvSpPr>
        <p:spPr>
          <a:xfrm>
            <a:off x="6373467" y="2672745"/>
            <a:ext cx="1097280" cy="4572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latin typeface="Arial Narrow" panose="020B0606020202030204" pitchFamily="34" charset="0"/>
              </a:rPr>
              <a:t>Intermodalism</a:t>
            </a:r>
            <a:endParaRPr lang="en-US" sz="1200" b="1" dirty="0">
              <a:latin typeface="Arial Narrow" panose="020B0606020202030204" pitchFamily="34" charset="0"/>
            </a:endParaRPr>
          </a:p>
        </p:txBody>
      </p:sp>
      <p:sp>
        <p:nvSpPr>
          <p:cNvPr id="22" name="Rectangle: Rounded Corners 21"/>
          <p:cNvSpPr/>
          <p:nvPr/>
        </p:nvSpPr>
        <p:spPr>
          <a:xfrm>
            <a:off x="8314604" y="2678340"/>
            <a:ext cx="1097280" cy="45720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Crossdocking</a:t>
            </a:r>
          </a:p>
        </p:txBody>
      </p:sp>
      <p:sp>
        <p:nvSpPr>
          <p:cNvPr id="24" name="Text Box 49"/>
          <p:cNvSpPr txBox="1">
            <a:spLocks noChangeArrowheads="1"/>
          </p:cNvSpPr>
          <p:nvPr/>
        </p:nvSpPr>
        <p:spPr bwMode="auto">
          <a:xfrm>
            <a:off x="2018116" y="3661507"/>
            <a:ext cx="918521"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Public Policy</a:t>
            </a:r>
          </a:p>
        </p:txBody>
      </p:sp>
      <p:sp>
        <p:nvSpPr>
          <p:cNvPr id="25" name="Rectangle: Rounded Corners 24"/>
          <p:cNvSpPr/>
          <p:nvPr/>
        </p:nvSpPr>
        <p:spPr>
          <a:xfrm>
            <a:off x="7804116" y="3542100"/>
            <a:ext cx="1097280" cy="45720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Trade Facilitation</a:t>
            </a:r>
          </a:p>
        </p:txBody>
      </p:sp>
      <p:sp>
        <p:nvSpPr>
          <p:cNvPr id="26" name="Rectangle: Rounded Corners 25"/>
          <p:cNvSpPr/>
          <p:nvPr/>
        </p:nvSpPr>
        <p:spPr>
          <a:xfrm>
            <a:off x="3799511" y="3542100"/>
            <a:ext cx="1097280" cy="45720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Trade Liberalization</a:t>
            </a:r>
          </a:p>
        </p:txBody>
      </p:sp>
      <p:sp>
        <p:nvSpPr>
          <p:cNvPr id="28" name="Rectangle: Rounded Corners 27"/>
          <p:cNvSpPr/>
          <p:nvPr/>
        </p:nvSpPr>
        <p:spPr>
          <a:xfrm>
            <a:off x="6373467" y="3542100"/>
            <a:ext cx="1097280" cy="45720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Trade / Export Promotion</a:t>
            </a:r>
          </a:p>
        </p:txBody>
      </p:sp>
      <p:sp>
        <p:nvSpPr>
          <p:cNvPr id="29" name="Rectangle: Rounded Corners 28"/>
          <p:cNvSpPr/>
          <p:nvPr/>
        </p:nvSpPr>
        <p:spPr>
          <a:xfrm>
            <a:off x="3357666" y="4619622"/>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Free Zones</a:t>
            </a:r>
          </a:p>
        </p:txBody>
      </p:sp>
      <p:sp>
        <p:nvSpPr>
          <p:cNvPr id="30" name="Rectangle: Rounded Corners 29"/>
          <p:cNvSpPr/>
          <p:nvPr/>
        </p:nvSpPr>
        <p:spPr>
          <a:xfrm>
            <a:off x="8956398" y="3542100"/>
            <a:ext cx="1097280" cy="457200"/>
          </a:xfrm>
          <a:prstGeom prst="round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Integrated Development</a:t>
            </a:r>
          </a:p>
        </p:txBody>
      </p:sp>
      <p:sp>
        <p:nvSpPr>
          <p:cNvPr id="32" name="Rectangle: Rounded Corners 31"/>
          <p:cNvSpPr/>
          <p:nvPr/>
        </p:nvSpPr>
        <p:spPr>
          <a:xfrm>
            <a:off x="4809921" y="4609814"/>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Free Trade Zones</a:t>
            </a:r>
          </a:p>
        </p:txBody>
      </p:sp>
      <p:sp>
        <p:nvSpPr>
          <p:cNvPr id="33" name="Rectangle: Rounded Corners 32"/>
          <p:cNvSpPr/>
          <p:nvPr/>
        </p:nvSpPr>
        <p:spPr>
          <a:xfrm>
            <a:off x="6327747" y="4609814"/>
            <a:ext cx="118872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Arial Narrow" panose="020B0606020202030204" pitchFamily="34" charset="0"/>
              </a:rPr>
              <a:t>Export Processing Zones</a:t>
            </a:r>
          </a:p>
        </p:txBody>
      </p:sp>
      <p:sp>
        <p:nvSpPr>
          <p:cNvPr id="34" name="Rectangle: Rounded Corners 33"/>
          <p:cNvSpPr/>
          <p:nvPr/>
        </p:nvSpPr>
        <p:spPr>
          <a:xfrm>
            <a:off x="7789079" y="4609814"/>
            <a:ext cx="118872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b="1" dirty="0">
                <a:latin typeface="Arial Narrow" panose="020B0606020202030204" pitchFamily="34" charset="0"/>
              </a:rPr>
              <a:t>Special Economic Zones</a:t>
            </a:r>
          </a:p>
        </p:txBody>
      </p:sp>
      <p:sp>
        <p:nvSpPr>
          <p:cNvPr id="35" name="Text Box 49"/>
          <p:cNvSpPr txBox="1">
            <a:spLocks noChangeArrowheads="1"/>
          </p:cNvSpPr>
          <p:nvPr/>
        </p:nvSpPr>
        <p:spPr bwMode="auto">
          <a:xfrm>
            <a:off x="2068142" y="4743624"/>
            <a:ext cx="843181"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Regulations</a:t>
            </a:r>
          </a:p>
        </p:txBody>
      </p:sp>
      <p:sp>
        <p:nvSpPr>
          <p:cNvPr id="36" name="Rectangle: Rounded Corners 35"/>
          <p:cNvSpPr/>
          <p:nvPr/>
        </p:nvSpPr>
        <p:spPr>
          <a:xfrm>
            <a:off x="4310960" y="5704863"/>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Industrial Parks</a:t>
            </a:r>
          </a:p>
        </p:txBody>
      </p:sp>
      <p:sp>
        <p:nvSpPr>
          <p:cNvPr id="37" name="Text Box 49"/>
          <p:cNvSpPr txBox="1">
            <a:spLocks noChangeArrowheads="1"/>
          </p:cNvSpPr>
          <p:nvPr/>
        </p:nvSpPr>
        <p:spPr bwMode="auto">
          <a:xfrm>
            <a:off x="2191363" y="1290333"/>
            <a:ext cx="589905" cy="246221"/>
          </a:xfrm>
          <a:prstGeom prst="rect">
            <a:avLst/>
          </a:prstGeom>
          <a:solidFill>
            <a:schemeClr val="bg1"/>
          </a:solidFill>
          <a:ln w="9525">
            <a:noFill/>
            <a:miter lim="800000"/>
            <a:headEnd/>
            <a:tailEnd/>
          </a:ln>
        </p:spPr>
        <p:txBody>
          <a:bodyPr wrap="none" lIns="0" tIns="0" rIns="0" bIns="0">
            <a:spAutoFit/>
          </a:bodyPr>
          <a:lstStyle/>
          <a:p>
            <a:r>
              <a:rPr lang="en-US" sz="1600" b="1" dirty="0">
                <a:latin typeface="Arial Narrow" panose="020B0606020202030204" pitchFamily="34" charset="0"/>
              </a:rPr>
              <a:t>SCOPE</a:t>
            </a:r>
          </a:p>
        </p:txBody>
      </p:sp>
      <p:sp>
        <p:nvSpPr>
          <p:cNvPr id="38" name="Text Box 49"/>
          <p:cNvSpPr txBox="1">
            <a:spLocks noChangeArrowheads="1"/>
          </p:cNvSpPr>
          <p:nvPr/>
        </p:nvSpPr>
        <p:spPr bwMode="auto">
          <a:xfrm>
            <a:off x="2134109" y="5265257"/>
            <a:ext cx="686535"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Terminals</a:t>
            </a:r>
          </a:p>
        </p:txBody>
      </p:sp>
      <p:sp>
        <p:nvSpPr>
          <p:cNvPr id="39" name="Text Box 49"/>
          <p:cNvSpPr txBox="1">
            <a:spLocks noChangeArrowheads="1"/>
          </p:cNvSpPr>
          <p:nvPr/>
        </p:nvSpPr>
        <p:spPr bwMode="auto">
          <a:xfrm>
            <a:off x="2148761" y="5815850"/>
            <a:ext cx="657231" cy="215444"/>
          </a:xfrm>
          <a:prstGeom prst="rect">
            <a:avLst/>
          </a:prstGeom>
          <a:noFill/>
          <a:ln w="9525">
            <a:noFill/>
            <a:miter lim="800000"/>
            <a:headEnd/>
            <a:tailEnd/>
          </a:ln>
        </p:spPr>
        <p:txBody>
          <a:bodyPr wrap="none" lIns="0" tIns="0" rIns="0" bIns="0">
            <a:spAutoFit/>
          </a:bodyPr>
          <a:lstStyle/>
          <a:p>
            <a:pPr algn="ctr"/>
            <a:r>
              <a:rPr lang="en-US" sz="1400" b="1" dirty="0">
                <a:latin typeface="Arial Narrow" panose="020B0606020202030204" pitchFamily="34" charset="0"/>
              </a:rPr>
              <a:t>Activities</a:t>
            </a:r>
          </a:p>
        </p:txBody>
      </p:sp>
      <p:sp>
        <p:nvSpPr>
          <p:cNvPr id="40" name="Rectangle: Rounded Corners 39"/>
          <p:cNvSpPr/>
          <p:nvPr/>
        </p:nvSpPr>
        <p:spPr>
          <a:xfrm>
            <a:off x="8988885" y="5704863"/>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Logistics Platforms</a:t>
            </a:r>
          </a:p>
        </p:txBody>
      </p:sp>
      <p:sp>
        <p:nvSpPr>
          <p:cNvPr id="41" name="Rectangle: Rounded Corners 40"/>
          <p:cNvSpPr/>
          <p:nvPr/>
        </p:nvSpPr>
        <p:spPr>
          <a:xfrm>
            <a:off x="7342556" y="5698754"/>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Logistics Zones</a:t>
            </a:r>
          </a:p>
        </p:txBody>
      </p:sp>
      <p:sp>
        <p:nvSpPr>
          <p:cNvPr id="42" name="Rectangle: Rounded Corners 41"/>
          <p:cNvSpPr/>
          <p:nvPr/>
        </p:nvSpPr>
        <p:spPr>
          <a:xfrm>
            <a:off x="4809921" y="5154851"/>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Inland Terminals</a:t>
            </a:r>
          </a:p>
        </p:txBody>
      </p:sp>
      <p:sp>
        <p:nvSpPr>
          <p:cNvPr id="43" name="Rectangle: Rounded Corners 42"/>
          <p:cNvSpPr/>
          <p:nvPr/>
        </p:nvSpPr>
        <p:spPr>
          <a:xfrm>
            <a:off x="6373467" y="5154851"/>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Intermodal Terminals</a:t>
            </a:r>
          </a:p>
        </p:txBody>
      </p:sp>
      <p:sp>
        <p:nvSpPr>
          <p:cNvPr id="44" name="Rectangle: Rounded Corners 43"/>
          <p:cNvSpPr/>
          <p:nvPr/>
        </p:nvSpPr>
        <p:spPr>
          <a:xfrm>
            <a:off x="7834799" y="5154851"/>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Dry / Inland Ports</a:t>
            </a:r>
          </a:p>
        </p:txBody>
      </p:sp>
      <p:sp>
        <p:nvSpPr>
          <p:cNvPr id="45" name="Rectangle: Rounded Corners 44"/>
          <p:cNvSpPr/>
          <p:nvPr/>
        </p:nvSpPr>
        <p:spPr>
          <a:xfrm>
            <a:off x="8978488" y="5154851"/>
            <a:ext cx="1097280" cy="457200"/>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Narrow" panose="020B0606020202030204" pitchFamily="34" charset="0"/>
              </a:rPr>
              <a:t>Extended Gateways</a:t>
            </a:r>
          </a:p>
        </p:txBody>
      </p:sp>
      <p:sp>
        <p:nvSpPr>
          <p:cNvPr id="46" name="Text Box 49"/>
          <p:cNvSpPr txBox="1">
            <a:spLocks noChangeArrowheads="1"/>
          </p:cNvSpPr>
          <p:nvPr/>
        </p:nvSpPr>
        <p:spPr bwMode="auto">
          <a:xfrm>
            <a:off x="2032798" y="4273415"/>
            <a:ext cx="960712" cy="246221"/>
          </a:xfrm>
          <a:prstGeom prst="rect">
            <a:avLst/>
          </a:prstGeom>
          <a:solidFill>
            <a:schemeClr val="bg1"/>
          </a:solidFill>
          <a:ln w="9525">
            <a:noFill/>
            <a:miter lim="800000"/>
            <a:headEnd/>
            <a:tailEnd/>
          </a:ln>
        </p:spPr>
        <p:txBody>
          <a:bodyPr wrap="none" lIns="0" tIns="0" rIns="0" bIns="0">
            <a:spAutoFit/>
          </a:bodyPr>
          <a:lstStyle/>
          <a:p>
            <a:r>
              <a:rPr lang="en-US" sz="1600" b="1" dirty="0">
                <a:latin typeface="Arial Narrow" panose="020B0606020202030204" pitchFamily="34" charset="0"/>
              </a:rPr>
              <a:t>TAXONOMY</a:t>
            </a:r>
          </a:p>
        </p:txBody>
      </p:sp>
    </p:spTree>
    <p:extLst>
      <p:ext uri="{BB962C8B-B14F-4D97-AF65-F5344CB8AC3E}">
        <p14:creationId xmlns:p14="http://schemas.microsoft.com/office/powerpoint/2010/main" val="12703285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1790171" y="1612901"/>
            <a:ext cx="3566160" cy="4346575"/>
          </a:xfrm>
          <a:prstGeom prst="roundRect">
            <a:avLst>
              <a:gd name="adj" fmla="val 5969"/>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8002" name="Rectangle 4"/>
          <p:cNvSpPr>
            <a:spLocks noGrp="1" noChangeArrowheads="1"/>
          </p:cNvSpPr>
          <p:nvPr>
            <p:ph type="title"/>
          </p:nvPr>
        </p:nvSpPr>
        <p:spPr/>
        <p:txBody>
          <a:bodyPr/>
          <a:lstStyle/>
          <a:p>
            <a:pPr eaLnBrk="1" hangingPunct="1"/>
            <a:r>
              <a:rPr lang="en-US"/>
              <a:t>From Push to Pull Logistics</a:t>
            </a:r>
          </a:p>
        </p:txBody>
      </p:sp>
      <p:sp>
        <p:nvSpPr>
          <p:cNvPr id="47"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28004" name="Rectangle 7"/>
          <p:cNvSpPr>
            <a:spLocks noChangeArrowheads="1"/>
          </p:cNvSpPr>
          <p:nvPr/>
        </p:nvSpPr>
        <p:spPr bwMode="auto">
          <a:xfrm>
            <a:off x="1966385" y="2254251"/>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05" name="Rectangle 8"/>
          <p:cNvSpPr>
            <a:spLocks noChangeArrowheads="1"/>
          </p:cNvSpPr>
          <p:nvPr/>
        </p:nvSpPr>
        <p:spPr bwMode="auto">
          <a:xfrm>
            <a:off x="3117322" y="2254251"/>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06" name="Rectangle 9"/>
          <p:cNvSpPr>
            <a:spLocks noChangeArrowheads="1"/>
          </p:cNvSpPr>
          <p:nvPr/>
        </p:nvSpPr>
        <p:spPr bwMode="auto">
          <a:xfrm>
            <a:off x="4279372" y="2254251"/>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07" name="Rectangle 10"/>
          <p:cNvSpPr>
            <a:spLocks noChangeArrowheads="1"/>
          </p:cNvSpPr>
          <p:nvPr/>
        </p:nvSpPr>
        <p:spPr bwMode="auto">
          <a:xfrm>
            <a:off x="2868084" y="3419476"/>
            <a:ext cx="1401762" cy="403225"/>
          </a:xfrm>
          <a:prstGeom prst="rect">
            <a:avLst/>
          </a:prstGeom>
          <a:solidFill>
            <a:schemeClr val="accent3">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Manufacturer</a:t>
            </a:r>
          </a:p>
        </p:txBody>
      </p:sp>
      <p:sp>
        <p:nvSpPr>
          <p:cNvPr id="128008" name="Rectangle 12"/>
          <p:cNvSpPr>
            <a:spLocks noChangeArrowheads="1"/>
          </p:cNvSpPr>
          <p:nvPr/>
        </p:nvSpPr>
        <p:spPr bwMode="auto">
          <a:xfrm>
            <a:off x="3039534" y="4926014"/>
            <a:ext cx="1058862" cy="403225"/>
          </a:xfrm>
          <a:prstGeom prst="rect">
            <a:avLst/>
          </a:prstGeom>
          <a:solidFill>
            <a:schemeClr val="bg2">
              <a:lumMod val="25000"/>
            </a:schemeClr>
          </a:solidFill>
          <a:ln w="25400">
            <a:noFill/>
            <a:miter lim="800000"/>
            <a:headEnd/>
            <a:tailEnd/>
          </a:ln>
        </p:spPr>
        <p:txBody>
          <a:bodyPr wrap="none" anchor="ctr"/>
          <a:lstStyle/>
          <a:p>
            <a:pPr algn="ctr" eaLnBrk="1" hangingPunct="1"/>
            <a:r>
              <a:rPr lang="en-US" sz="1400" b="1" dirty="0">
                <a:solidFill>
                  <a:schemeClr val="bg1"/>
                </a:solidFill>
                <a:latin typeface="Arial Narrow" panose="020B0606020202030204" pitchFamily="34" charset="0"/>
              </a:rPr>
              <a:t>Customer</a:t>
            </a:r>
          </a:p>
        </p:txBody>
      </p:sp>
      <p:sp>
        <p:nvSpPr>
          <p:cNvPr id="128009" name="Rectangle 13"/>
          <p:cNvSpPr>
            <a:spLocks noChangeArrowheads="1"/>
          </p:cNvSpPr>
          <p:nvPr/>
        </p:nvSpPr>
        <p:spPr bwMode="auto">
          <a:xfrm>
            <a:off x="2866497" y="4154489"/>
            <a:ext cx="1401763" cy="403225"/>
          </a:xfrm>
          <a:prstGeom prst="rect">
            <a:avLst/>
          </a:prstGeom>
          <a:solidFill>
            <a:schemeClr val="accent4">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Distributor</a:t>
            </a:r>
          </a:p>
        </p:txBody>
      </p:sp>
      <p:sp>
        <p:nvSpPr>
          <p:cNvPr id="128010" name="Line 14"/>
          <p:cNvSpPr>
            <a:spLocks noChangeShapeType="1"/>
          </p:cNvSpPr>
          <p:nvPr/>
        </p:nvSpPr>
        <p:spPr bwMode="auto">
          <a:xfrm>
            <a:off x="2533122" y="2736850"/>
            <a:ext cx="646113" cy="603250"/>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11" name="Line 15"/>
          <p:cNvSpPr>
            <a:spLocks noChangeShapeType="1"/>
          </p:cNvSpPr>
          <p:nvPr/>
        </p:nvSpPr>
        <p:spPr bwMode="auto">
          <a:xfrm flipH="1">
            <a:off x="3579284" y="2727325"/>
            <a:ext cx="0" cy="604838"/>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12" name="Line 16"/>
          <p:cNvSpPr>
            <a:spLocks noChangeShapeType="1"/>
          </p:cNvSpPr>
          <p:nvPr/>
        </p:nvSpPr>
        <p:spPr bwMode="auto">
          <a:xfrm flipH="1">
            <a:off x="3999971" y="2760664"/>
            <a:ext cx="719138" cy="549275"/>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13" name="Line 17"/>
          <p:cNvSpPr>
            <a:spLocks noChangeShapeType="1"/>
          </p:cNvSpPr>
          <p:nvPr/>
        </p:nvSpPr>
        <p:spPr bwMode="auto">
          <a:xfrm>
            <a:off x="3569760" y="3862388"/>
            <a:ext cx="1587" cy="246062"/>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14" name="Line 18"/>
          <p:cNvSpPr>
            <a:spLocks noChangeShapeType="1"/>
          </p:cNvSpPr>
          <p:nvPr/>
        </p:nvSpPr>
        <p:spPr bwMode="auto">
          <a:xfrm flipH="1">
            <a:off x="3572935" y="4622800"/>
            <a:ext cx="1587" cy="242888"/>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15" name="Rectangle 20"/>
          <p:cNvSpPr>
            <a:spLocks noChangeArrowheads="1"/>
          </p:cNvSpPr>
          <p:nvPr/>
        </p:nvSpPr>
        <p:spPr bwMode="auto">
          <a:xfrm>
            <a:off x="5535085" y="1838326"/>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16" name="Rectangle 21"/>
          <p:cNvSpPr>
            <a:spLocks noChangeArrowheads="1"/>
          </p:cNvSpPr>
          <p:nvPr/>
        </p:nvSpPr>
        <p:spPr bwMode="auto">
          <a:xfrm>
            <a:off x="6816197" y="1838326"/>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17" name="Rectangle 22"/>
          <p:cNvSpPr>
            <a:spLocks noChangeArrowheads="1"/>
          </p:cNvSpPr>
          <p:nvPr/>
        </p:nvSpPr>
        <p:spPr bwMode="auto">
          <a:xfrm>
            <a:off x="8108422" y="1838326"/>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18" name="Rectangle 23"/>
          <p:cNvSpPr>
            <a:spLocks noChangeArrowheads="1"/>
          </p:cNvSpPr>
          <p:nvPr/>
        </p:nvSpPr>
        <p:spPr bwMode="auto">
          <a:xfrm>
            <a:off x="9311747" y="1838326"/>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19" name="Rectangle 24"/>
          <p:cNvSpPr>
            <a:spLocks noChangeArrowheads="1"/>
          </p:cNvSpPr>
          <p:nvPr/>
        </p:nvSpPr>
        <p:spPr bwMode="auto">
          <a:xfrm>
            <a:off x="5944660" y="2719389"/>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20" name="Rectangle 25"/>
          <p:cNvSpPr>
            <a:spLocks noChangeArrowheads="1"/>
          </p:cNvSpPr>
          <p:nvPr/>
        </p:nvSpPr>
        <p:spPr bwMode="auto">
          <a:xfrm>
            <a:off x="7381347" y="2719389"/>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21" name="Rectangle 26"/>
          <p:cNvSpPr>
            <a:spLocks noChangeArrowheads="1"/>
          </p:cNvSpPr>
          <p:nvPr/>
        </p:nvSpPr>
        <p:spPr bwMode="auto">
          <a:xfrm>
            <a:off x="8840260" y="2719389"/>
            <a:ext cx="898525" cy="403225"/>
          </a:xfrm>
          <a:prstGeom prst="rect">
            <a:avLst/>
          </a:prstGeom>
          <a:solidFill>
            <a:schemeClr val="accent2">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Supplier</a:t>
            </a:r>
          </a:p>
        </p:txBody>
      </p:sp>
      <p:sp>
        <p:nvSpPr>
          <p:cNvPr id="128022" name="Rectangle 27"/>
          <p:cNvSpPr>
            <a:spLocks noChangeArrowheads="1"/>
          </p:cNvSpPr>
          <p:nvPr/>
        </p:nvSpPr>
        <p:spPr bwMode="auto">
          <a:xfrm>
            <a:off x="7122584" y="3598864"/>
            <a:ext cx="1401762" cy="403225"/>
          </a:xfrm>
          <a:prstGeom prst="rect">
            <a:avLst/>
          </a:prstGeom>
          <a:solidFill>
            <a:schemeClr val="accent3">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Manufacturer</a:t>
            </a:r>
          </a:p>
        </p:txBody>
      </p:sp>
      <p:sp>
        <p:nvSpPr>
          <p:cNvPr id="128023" name="Rectangle 28"/>
          <p:cNvSpPr>
            <a:spLocks noChangeArrowheads="1"/>
          </p:cNvSpPr>
          <p:nvPr/>
        </p:nvSpPr>
        <p:spPr bwMode="auto">
          <a:xfrm>
            <a:off x="7120997" y="4478339"/>
            <a:ext cx="1401763" cy="403225"/>
          </a:xfrm>
          <a:prstGeom prst="rect">
            <a:avLst/>
          </a:prstGeom>
          <a:solidFill>
            <a:schemeClr val="accent4">
              <a:lumMod val="50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Distributor</a:t>
            </a:r>
          </a:p>
        </p:txBody>
      </p:sp>
      <p:sp>
        <p:nvSpPr>
          <p:cNvPr id="128024" name="Rectangle 29"/>
          <p:cNvSpPr>
            <a:spLocks noChangeArrowheads="1"/>
          </p:cNvSpPr>
          <p:nvPr/>
        </p:nvSpPr>
        <p:spPr bwMode="auto">
          <a:xfrm>
            <a:off x="7294034" y="5367339"/>
            <a:ext cx="1058862" cy="403225"/>
          </a:xfrm>
          <a:prstGeom prst="rect">
            <a:avLst/>
          </a:prstGeom>
          <a:solidFill>
            <a:schemeClr val="bg2">
              <a:lumMod val="25000"/>
            </a:schemeClr>
          </a:solidFill>
          <a:ln w="25400">
            <a:noFill/>
            <a:miter lim="800000"/>
            <a:headEnd/>
            <a:tailEnd/>
          </a:ln>
        </p:spPr>
        <p:txBody>
          <a:bodyPr wrap="none" anchor="ctr"/>
          <a:lstStyle/>
          <a:p>
            <a:pPr algn="ctr" eaLnBrk="1" hangingPunct="1"/>
            <a:r>
              <a:rPr lang="en-US" sz="1400" b="1">
                <a:solidFill>
                  <a:schemeClr val="bg1"/>
                </a:solidFill>
                <a:latin typeface="Arial Narrow" panose="020B0606020202030204" pitchFamily="34" charset="0"/>
              </a:rPr>
              <a:t>Customer</a:t>
            </a:r>
          </a:p>
        </p:txBody>
      </p:sp>
      <p:sp>
        <p:nvSpPr>
          <p:cNvPr id="128025" name="Rectangle 30"/>
          <p:cNvSpPr>
            <a:spLocks noChangeArrowheads="1"/>
          </p:cNvSpPr>
          <p:nvPr/>
        </p:nvSpPr>
        <p:spPr bwMode="auto">
          <a:xfrm>
            <a:off x="6982885" y="2638425"/>
            <a:ext cx="1665287" cy="2471738"/>
          </a:xfrm>
          <a:prstGeom prst="rect">
            <a:avLst/>
          </a:prstGeom>
          <a:noFill/>
          <a:ln w="19050">
            <a:solidFill>
              <a:schemeClr val="bg1">
                <a:lumMod val="65000"/>
              </a:schemeClr>
            </a:solidFill>
            <a:prstDash val="dash"/>
            <a:miter lim="800000"/>
            <a:headEnd/>
            <a:tailEnd/>
          </a:ln>
        </p:spPr>
        <p:txBody>
          <a:bodyPr wrap="none" anchor="ctr"/>
          <a:lstStyle/>
          <a:p>
            <a:endParaRPr lang="en-US">
              <a:latin typeface="Arial Narrow" panose="020B0606020202030204" pitchFamily="34" charset="0"/>
            </a:endParaRPr>
          </a:p>
        </p:txBody>
      </p:sp>
      <p:sp>
        <p:nvSpPr>
          <p:cNvPr id="128028" name="Text Box 33"/>
          <p:cNvSpPr txBox="1">
            <a:spLocks noChangeArrowheads="1"/>
          </p:cNvSpPr>
          <p:nvPr/>
        </p:nvSpPr>
        <p:spPr bwMode="auto">
          <a:xfrm>
            <a:off x="8683096" y="3730626"/>
            <a:ext cx="386324" cy="307777"/>
          </a:xfrm>
          <a:prstGeom prst="rect">
            <a:avLst/>
          </a:prstGeom>
          <a:noFill/>
          <a:ln w="9525">
            <a:noFill/>
            <a:miter lim="800000"/>
            <a:headEnd/>
            <a:tailEnd/>
          </a:ln>
        </p:spPr>
        <p:txBody>
          <a:bodyPr wrap="none" lIns="0" tIns="0" rIns="0" bIns="0">
            <a:spAutoFit/>
          </a:bodyPr>
          <a:lstStyle/>
          <a:p>
            <a:r>
              <a:rPr lang="en-US" sz="2000" b="1">
                <a:latin typeface="Arial Narrow" panose="020B0606020202030204" pitchFamily="34" charset="0"/>
              </a:rPr>
              <a:t>3PL</a:t>
            </a:r>
          </a:p>
        </p:txBody>
      </p:sp>
      <p:sp>
        <p:nvSpPr>
          <p:cNvPr id="128029" name="Line 34"/>
          <p:cNvSpPr>
            <a:spLocks noChangeShapeType="1"/>
          </p:cNvSpPr>
          <p:nvPr/>
        </p:nvSpPr>
        <p:spPr bwMode="auto">
          <a:xfrm>
            <a:off x="7798860" y="3167063"/>
            <a:ext cx="1587" cy="342900"/>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0" name="Line 35"/>
          <p:cNvSpPr>
            <a:spLocks noChangeShapeType="1"/>
          </p:cNvSpPr>
          <p:nvPr/>
        </p:nvSpPr>
        <p:spPr bwMode="auto">
          <a:xfrm>
            <a:off x="7802035" y="4073525"/>
            <a:ext cx="1587" cy="342900"/>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1" name="Line 36"/>
          <p:cNvSpPr>
            <a:spLocks noChangeShapeType="1"/>
          </p:cNvSpPr>
          <p:nvPr/>
        </p:nvSpPr>
        <p:spPr bwMode="auto">
          <a:xfrm>
            <a:off x="7816321" y="4935538"/>
            <a:ext cx="1588" cy="354012"/>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2" name="Line 37"/>
          <p:cNvSpPr>
            <a:spLocks noChangeShapeType="1"/>
          </p:cNvSpPr>
          <p:nvPr/>
        </p:nvSpPr>
        <p:spPr bwMode="auto">
          <a:xfrm>
            <a:off x="7171796" y="2333626"/>
            <a:ext cx="139700" cy="1152525"/>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3" name="Line 38"/>
          <p:cNvSpPr>
            <a:spLocks noChangeShapeType="1"/>
          </p:cNvSpPr>
          <p:nvPr/>
        </p:nvSpPr>
        <p:spPr bwMode="auto">
          <a:xfrm flipH="1">
            <a:off x="8281460" y="2325689"/>
            <a:ext cx="301625" cy="1182687"/>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4" name="Line 39"/>
          <p:cNvSpPr>
            <a:spLocks noChangeShapeType="1"/>
          </p:cNvSpPr>
          <p:nvPr/>
        </p:nvSpPr>
        <p:spPr bwMode="auto">
          <a:xfrm>
            <a:off x="6466946" y="2051051"/>
            <a:ext cx="292100" cy="3175"/>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5" name="Line 40"/>
          <p:cNvSpPr>
            <a:spLocks noChangeShapeType="1"/>
          </p:cNvSpPr>
          <p:nvPr/>
        </p:nvSpPr>
        <p:spPr bwMode="auto">
          <a:xfrm flipH="1">
            <a:off x="9346672" y="2290763"/>
            <a:ext cx="354013" cy="355600"/>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36" name="Line 42"/>
          <p:cNvSpPr>
            <a:spLocks noChangeShapeType="1"/>
          </p:cNvSpPr>
          <p:nvPr/>
        </p:nvSpPr>
        <p:spPr bwMode="auto">
          <a:xfrm flipH="1" flipV="1">
            <a:off x="7506760" y="4937126"/>
            <a:ext cx="1587" cy="354013"/>
          </a:xfrm>
          <a:prstGeom prst="line">
            <a:avLst/>
          </a:prstGeom>
          <a:noFill/>
          <a:ln w="38100">
            <a:solidFill>
              <a:srgbClr val="C0C0C0"/>
            </a:solidFill>
            <a:round/>
            <a:headEnd/>
            <a:tailEnd type="triangle" w="med" len="med"/>
          </a:ln>
        </p:spPr>
        <p:txBody>
          <a:bodyPr/>
          <a:lstStyle/>
          <a:p>
            <a:endParaRPr lang="en-US">
              <a:latin typeface="Arial Narrow" panose="020B0606020202030204" pitchFamily="34" charset="0"/>
            </a:endParaRPr>
          </a:p>
        </p:txBody>
      </p:sp>
      <p:sp>
        <p:nvSpPr>
          <p:cNvPr id="128037" name="Line 43"/>
          <p:cNvSpPr>
            <a:spLocks noChangeShapeType="1"/>
          </p:cNvSpPr>
          <p:nvPr/>
        </p:nvSpPr>
        <p:spPr bwMode="auto">
          <a:xfrm flipH="1" flipV="1">
            <a:off x="7498821" y="4056063"/>
            <a:ext cx="1588" cy="354012"/>
          </a:xfrm>
          <a:prstGeom prst="line">
            <a:avLst/>
          </a:prstGeom>
          <a:noFill/>
          <a:ln w="38100">
            <a:solidFill>
              <a:srgbClr val="C0C0C0"/>
            </a:solidFill>
            <a:round/>
            <a:headEnd/>
            <a:tailEnd type="triangle" w="med" len="med"/>
          </a:ln>
        </p:spPr>
        <p:txBody>
          <a:bodyPr/>
          <a:lstStyle/>
          <a:p>
            <a:endParaRPr lang="en-US">
              <a:latin typeface="Arial Narrow" panose="020B0606020202030204" pitchFamily="34" charset="0"/>
            </a:endParaRPr>
          </a:p>
        </p:txBody>
      </p:sp>
      <p:sp>
        <p:nvSpPr>
          <p:cNvPr id="128038" name="Line 44"/>
          <p:cNvSpPr>
            <a:spLocks noChangeShapeType="1"/>
          </p:cNvSpPr>
          <p:nvPr/>
        </p:nvSpPr>
        <p:spPr bwMode="auto">
          <a:xfrm flipH="1" flipV="1">
            <a:off x="8113185" y="4938713"/>
            <a:ext cx="1587" cy="354012"/>
          </a:xfrm>
          <a:prstGeom prst="line">
            <a:avLst/>
          </a:pr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28039" name="Line 45"/>
          <p:cNvSpPr>
            <a:spLocks noChangeShapeType="1"/>
          </p:cNvSpPr>
          <p:nvPr/>
        </p:nvSpPr>
        <p:spPr bwMode="auto">
          <a:xfrm flipH="1" flipV="1">
            <a:off x="8114771" y="4057651"/>
            <a:ext cx="1588" cy="354013"/>
          </a:xfrm>
          <a:prstGeom prst="line">
            <a:avLst/>
          </a:pr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28040" name="Line 46"/>
          <p:cNvSpPr>
            <a:spLocks noChangeShapeType="1"/>
          </p:cNvSpPr>
          <p:nvPr/>
        </p:nvSpPr>
        <p:spPr bwMode="auto">
          <a:xfrm flipH="1" flipV="1">
            <a:off x="8094135" y="3165476"/>
            <a:ext cx="1587" cy="354013"/>
          </a:xfrm>
          <a:prstGeom prst="line">
            <a:avLst/>
          </a:pr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28041" name="Text Box 47"/>
          <p:cNvSpPr txBox="1">
            <a:spLocks noChangeArrowheads="1"/>
          </p:cNvSpPr>
          <p:nvPr/>
        </p:nvSpPr>
        <p:spPr bwMode="auto">
          <a:xfrm>
            <a:off x="6175481" y="4116278"/>
            <a:ext cx="1376980" cy="215444"/>
          </a:xfrm>
          <a:prstGeom prst="rect">
            <a:avLst/>
          </a:prstGeom>
          <a:noFill/>
          <a:ln w="9525">
            <a:noFill/>
            <a:miter lim="800000"/>
            <a:headEnd/>
            <a:tailEnd/>
          </a:ln>
        </p:spPr>
        <p:txBody>
          <a:bodyPr wrap="none" lIns="0" tIns="0" rIns="0" bIns="0">
            <a:spAutoFit/>
          </a:bodyPr>
          <a:lstStyle/>
          <a:p>
            <a:r>
              <a:rPr lang="en-US" sz="1400" b="1" dirty="0">
                <a:latin typeface="Arial Narrow" panose="020B0606020202030204" pitchFamily="34" charset="0"/>
              </a:rPr>
              <a:t>Returns / Recycling</a:t>
            </a:r>
          </a:p>
        </p:txBody>
      </p:sp>
      <p:sp>
        <p:nvSpPr>
          <p:cNvPr id="128042" name="Text Box 48"/>
          <p:cNvSpPr txBox="1">
            <a:spLocks noChangeArrowheads="1"/>
          </p:cNvSpPr>
          <p:nvPr/>
        </p:nvSpPr>
        <p:spPr bwMode="auto">
          <a:xfrm>
            <a:off x="8168746" y="5099050"/>
            <a:ext cx="1239122" cy="215444"/>
          </a:xfrm>
          <a:prstGeom prst="rect">
            <a:avLst/>
          </a:prstGeom>
          <a:noFill/>
          <a:ln w="9525">
            <a:noFill/>
            <a:miter lim="800000"/>
            <a:headEnd/>
            <a:tailEnd/>
          </a:ln>
        </p:spPr>
        <p:txBody>
          <a:bodyPr wrap="none" lIns="0" tIns="0" rIns="0" bIns="0">
            <a:spAutoFit/>
          </a:bodyPr>
          <a:lstStyle/>
          <a:p>
            <a:r>
              <a:rPr lang="en-US" sz="1400" b="1">
                <a:latin typeface="Arial Narrow" panose="020B0606020202030204" pitchFamily="34" charset="0"/>
              </a:rPr>
              <a:t>Point-of-sale data</a:t>
            </a:r>
          </a:p>
        </p:txBody>
      </p:sp>
      <p:sp>
        <p:nvSpPr>
          <p:cNvPr id="128043" name="Text Box 49"/>
          <p:cNvSpPr txBox="1">
            <a:spLocks noChangeArrowheads="1"/>
          </p:cNvSpPr>
          <p:nvPr/>
        </p:nvSpPr>
        <p:spPr bwMode="auto">
          <a:xfrm>
            <a:off x="2068884" y="3029744"/>
            <a:ext cx="836768" cy="215444"/>
          </a:xfrm>
          <a:prstGeom prst="rect">
            <a:avLst/>
          </a:prstGeom>
          <a:noFill/>
          <a:ln w="9525">
            <a:noFill/>
            <a:miter lim="800000"/>
            <a:headEnd/>
            <a:tailEnd/>
          </a:ln>
        </p:spPr>
        <p:txBody>
          <a:bodyPr wrap="none" lIns="0" tIns="0" rIns="0" bIns="0">
            <a:spAutoFit/>
          </a:bodyPr>
          <a:lstStyle/>
          <a:p>
            <a:r>
              <a:rPr lang="en-US" sz="1400" b="1" dirty="0">
                <a:latin typeface="Arial Narrow" panose="020B0606020202030204" pitchFamily="34" charset="0"/>
              </a:rPr>
              <a:t>Freight flow</a:t>
            </a:r>
          </a:p>
        </p:txBody>
      </p:sp>
      <p:sp>
        <p:nvSpPr>
          <p:cNvPr id="128044" name="Line 50"/>
          <p:cNvSpPr>
            <a:spLocks noChangeShapeType="1"/>
          </p:cNvSpPr>
          <p:nvPr/>
        </p:nvSpPr>
        <p:spPr bwMode="auto">
          <a:xfrm>
            <a:off x="6390747" y="3195639"/>
            <a:ext cx="765175" cy="293687"/>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45" name="Line 51"/>
          <p:cNvSpPr>
            <a:spLocks noChangeShapeType="1"/>
          </p:cNvSpPr>
          <p:nvPr/>
        </p:nvSpPr>
        <p:spPr bwMode="auto">
          <a:xfrm flipH="1">
            <a:off x="8465609" y="3189288"/>
            <a:ext cx="811212" cy="330200"/>
          </a:xfrm>
          <a:prstGeom prst="line">
            <a:avLst/>
          </a:prstGeom>
          <a:noFill/>
          <a:ln w="38100">
            <a:solidFill>
              <a:srgbClr val="808080"/>
            </a:solidFill>
            <a:round/>
            <a:headEnd/>
            <a:tailEnd type="triangle" w="med" len="med"/>
          </a:ln>
        </p:spPr>
        <p:txBody>
          <a:bodyPr/>
          <a:lstStyle/>
          <a:p>
            <a:endParaRPr lang="en-US">
              <a:latin typeface="Arial Narrow" panose="020B0606020202030204" pitchFamily="34" charset="0"/>
            </a:endParaRPr>
          </a:p>
        </p:txBody>
      </p:sp>
      <p:sp>
        <p:nvSpPr>
          <p:cNvPr id="128046" name="Text Box 52"/>
          <p:cNvSpPr txBox="1">
            <a:spLocks noChangeArrowheads="1"/>
          </p:cNvSpPr>
          <p:nvPr/>
        </p:nvSpPr>
        <p:spPr bwMode="auto">
          <a:xfrm>
            <a:off x="2000926" y="1452155"/>
            <a:ext cx="606897"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Push</a:t>
            </a:r>
          </a:p>
        </p:txBody>
      </p:sp>
      <p:sp>
        <p:nvSpPr>
          <p:cNvPr id="49" name="Rounded Rectangle 48"/>
          <p:cNvSpPr/>
          <p:nvPr/>
        </p:nvSpPr>
        <p:spPr bwMode="auto">
          <a:xfrm>
            <a:off x="5431138" y="1612901"/>
            <a:ext cx="4937760" cy="4346575"/>
          </a:xfrm>
          <a:prstGeom prst="roundRect">
            <a:avLst>
              <a:gd name="adj" fmla="val 5969"/>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8047" name="Text Box 53"/>
          <p:cNvSpPr txBox="1">
            <a:spLocks noChangeArrowheads="1"/>
          </p:cNvSpPr>
          <p:nvPr/>
        </p:nvSpPr>
        <p:spPr bwMode="auto">
          <a:xfrm>
            <a:off x="5672923" y="1473299"/>
            <a:ext cx="477054"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Pull</a:t>
            </a:r>
          </a:p>
        </p:txBody>
      </p:sp>
    </p:spTree>
    <p:extLst>
      <p:ext uri="{BB962C8B-B14F-4D97-AF65-F5344CB8AC3E}">
        <p14:creationId xmlns:p14="http://schemas.microsoft.com/office/powerpoint/2010/main" val="11783489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the Relative Importance of Logistical Functions in Distribution Systems</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229121126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97540180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4"/>
          <p:cNvSpPr>
            <a:spLocks noGrp="1" noChangeArrowheads="1"/>
          </p:cNvSpPr>
          <p:nvPr>
            <p:ph type="title"/>
          </p:nvPr>
        </p:nvSpPr>
        <p:spPr/>
        <p:txBody>
          <a:bodyPr/>
          <a:lstStyle/>
          <a:p>
            <a:pPr eaLnBrk="1" hangingPunct="1"/>
            <a:r>
              <a:rPr lang="en-US" dirty="0"/>
              <a:t>Benefits of Demand-Driven Supply Systems</a:t>
            </a:r>
          </a:p>
        </p:txBody>
      </p:sp>
      <p:sp>
        <p:nvSpPr>
          <p:cNvPr id="25"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6" name="Rounded Rectangle 25"/>
          <p:cNvSpPr/>
          <p:nvPr/>
        </p:nvSpPr>
        <p:spPr bwMode="auto">
          <a:xfrm>
            <a:off x="2568142" y="2007992"/>
            <a:ext cx="2834640" cy="2926080"/>
          </a:xfrm>
          <a:prstGeom prst="roundRect">
            <a:avLst>
              <a:gd name="adj" fmla="val 580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 name="Plus 1"/>
          <p:cNvSpPr/>
          <p:nvPr/>
        </p:nvSpPr>
        <p:spPr>
          <a:xfrm>
            <a:off x="2771083" y="2398724"/>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 name="Rectangle 3"/>
          <p:cNvSpPr/>
          <p:nvPr/>
        </p:nvSpPr>
        <p:spPr>
          <a:xfrm>
            <a:off x="3208317" y="2401630"/>
            <a:ext cx="2040943" cy="400110"/>
          </a:xfrm>
          <a:prstGeom prst="rect">
            <a:avLst/>
          </a:prstGeom>
        </p:spPr>
        <p:txBody>
          <a:bodyPr wrap="none">
            <a:spAutoFit/>
          </a:bodyPr>
          <a:lstStyle/>
          <a:p>
            <a:r>
              <a:rPr lang="en-US" sz="2000" b="1" dirty="0">
                <a:latin typeface="Arial Narrow" panose="020B0606020202030204" pitchFamily="34" charset="0"/>
              </a:rPr>
              <a:t>Inventory turnover</a:t>
            </a:r>
          </a:p>
        </p:txBody>
      </p:sp>
      <p:sp>
        <p:nvSpPr>
          <p:cNvPr id="5" name="Rectangle 4"/>
          <p:cNvSpPr/>
          <p:nvPr/>
        </p:nvSpPr>
        <p:spPr>
          <a:xfrm>
            <a:off x="3208317" y="2860955"/>
            <a:ext cx="1949573" cy="400110"/>
          </a:xfrm>
          <a:prstGeom prst="rect">
            <a:avLst/>
          </a:prstGeom>
        </p:spPr>
        <p:txBody>
          <a:bodyPr wrap="none">
            <a:spAutoFit/>
          </a:bodyPr>
          <a:lstStyle/>
          <a:p>
            <a:r>
              <a:rPr lang="en-US" sz="2000" b="1" dirty="0">
                <a:latin typeface="Arial Narrow" panose="020B0606020202030204" pitchFamily="34" charset="0"/>
              </a:rPr>
              <a:t>Customer service</a:t>
            </a:r>
          </a:p>
        </p:txBody>
      </p:sp>
      <p:sp>
        <p:nvSpPr>
          <p:cNvPr id="6" name="Rectangle 5"/>
          <p:cNvSpPr/>
          <p:nvPr/>
        </p:nvSpPr>
        <p:spPr>
          <a:xfrm>
            <a:off x="3208318" y="3320279"/>
            <a:ext cx="2028119" cy="400110"/>
          </a:xfrm>
          <a:prstGeom prst="rect">
            <a:avLst/>
          </a:prstGeom>
        </p:spPr>
        <p:txBody>
          <a:bodyPr wrap="none">
            <a:spAutoFit/>
          </a:bodyPr>
          <a:lstStyle/>
          <a:p>
            <a:r>
              <a:rPr lang="en-US" sz="2000" b="1" dirty="0">
                <a:latin typeface="Arial Narrow" panose="020B0606020202030204" pitchFamily="34" charset="0"/>
              </a:rPr>
              <a:t>Labor productivity</a:t>
            </a:r>
            <a:endParaRPr lang="en-US" sz="2000" dirty="0">
              <a:latin typeface="Arial Narrow" panose="020B0606020202030204" pitchFamily="34" charset="0"/>
            </a:endParaRPr>
          </a:p>
        </p:txBody>
      </p:sp>
      <p:sp>
        <p:nvSpPr>
          <p:cNvPr id="7" name="Rectangle 6"/>
          <p:cNvSpPr/>
          <p:nvPr/>
        </p:nvSpPr>
        <p:spPr>
          <a:xfrm>
            <a:off x="3208317" y="3779603"/>
            <a:ext cx="2098651" cy="400110"/>
          </a:xfrm>
          <a:prstGeom prst="rect">
            <a:avLst/>
          </a:prstGeom>
        </p:spPr>
        <p:txBody>
          <a:bodyPr wrap="none">
            <a:spAutoFit/>
          </a:bodyPr>
          <a:lstStyle/>
          <a:p>
            <a:r>
              <a:rPr lang="en-US" sz="2000" b="1" dirty="0">
                <a:latin typeface="Arial Narrow" panose="020B0606020202030204" pitchFamily="34" charset="0"/>
              </a:rPr>
              <a:t>Capacity utilization</a:t>
            </a:r>
          </a:p>
        </p:txBody>
      </p:sp>
      <p:sp>
        <p:nvSpPr>
          <p:cNvPr id="8" name="Rectangle 7"/>
          <p:cNvSpPr/>
          <p:nvPr/>
        </p:nvSpPr>
        <p:spPr>
          <a:xfrm>
            <a:off x="3208317" y="4238928"/>
            <a:ext cx="1713931" cy="400110"/>
          </a:xfrm>
          <a:prstGeom prst="rect">
            <a:avLst/>
          </a:prstGeom>
        </p:spPr>
        <p:txBody>
          <a:bodyPr wrap="none">
            <a:spAutoFit/>
          </a:bodyPr>
          <a:lstStyle/>
          <a:p>
            <a:r>
              <a:rPr lang="en-US" sz="2000" b="1" dirty="0">
                <a:latin typeface="Arial Narrow" panose="020B0606020202030204" pitchFamily="34" charset="0"/>
              </a:rPr>
              <a:t>Logistics costs</a:t>
            </a:r>
          </a:p>
        </p:txBody>
      </p:sp>
      <p:sp>
        <p:nvSpPr>
          <p:cNvPr id="9" name="Rectangle 8"/>
          <p:cNvSpPr/>
          <p:nvPr/>
        </p:nvSpPr>
        <p:spPr>
          <a:xfrm>
            <a:off x="7068636" y="2401630"/>
            <a:ext cx="1743939" cy="400110"/>
          </a:xfrm>
          <a:prstGeom prst="rect">
            <a:avLst/>
          </a:prstGeom>
        </p:spPr>
        <p:txBody>
          <a:bodyPr wrap="none">
            <a:spAutoFit/>
          </a:bodyPr>
          <a:lstStyle/>
          <a:p>
            <a:r>
              <a:rPr lang="en-US" sz="2000" b="1" dirty="0">
                <a:latin typeface="Arial Narrow" panose="020B0606020202030204" pitchFamily="34" charset="0"/>
              </a:rPr>
              <a:t>Working capital</a:t>
            </a:r>
          </a:p>
        </p:txBody>
      </p:sp>
      <p:sp>
        <p:nvSpPr>
          <p:cNvPr id="10" name="Rectangle 9"/>
          <p:cNvSpPr/>
          <p:nvPr/>
        </p:nvSpPr>
        <p:spPr>
          <a:xfrm>
            <a:off x="7068637" y="2860955"/>
            <a:ext cx="1317990" cy="400110"/>
          </a:xfrm>
          <a:prstGeom prst="rect">
            <a:avLst/>
          </a:prstGeom>
        </p:spPr>
        <p:txBody>
          <a:bodyPr wrap="none">
            <a:spAutoFit/>
          </a:bodyPr>
          <a:lstStyle/>
          <a:p>
            <a:r>
              <a:rPr lang="en-US" sz="2000" b="1" dirty="0">
                <a:latin typeface="Arial Narrow" panose="020B0606020202030204" pitchFamily="34" charset="0"/>
              </a:rPr>
              <a:t>Net income</a:t>
            </a:r>
          </a:p>
        </p:txBody>
      </p:sp>
      <p:sp>
        <p:nvSpPr>
          <p:cNvPr id="11" name="Rectangle 10"/>
          <p:cNvSpPr/>
          <p:nvPr/>
        </p:nvSpPr>
        <p:spPr>
          <a:xfrm>
            <a:off x="7068637" y="3320280"/>
            <a:ext cx="2193229" cy="400110"/>
          </a:xfrm>
          <a:prstGeom prst="rect">
            <a:avLst/>
          </a:prstGeom>
        </p:spPr>
        <p:txBody>
          <a:bodyPr wrap="none">
            <a:spAutoFit/>
          </a:bodyPr>
          <a:lstStyle/>
          <a:p>
            <a:r>
              <a:rPr lang="en-US" sz="2000" b="1" dirty="0">
                <a:latin typeface="Arial Narrow" panose="020B0606020202030204" pitchFamily="34" charset="0"/>
              </a:rPr>
              <a:t>Operating expenses</a:t>
            </a:r>
          </a:p>
        </p:txBody>
      </p:sp>
      <p:sp>
        <p:nvSpPr>
          <p:cNvPr id="12" name="Rectangle 11"/>
          <p:cNvSpPr/>
          <p:nvPr/>
        </p:nvSpPr>
        <p:spPr>
          <a:xfrm>
            <a:off x="7068637" y="3779605"/>
            <a:ext cx="1890261" cy="400110"/>
          </a:xfrm>
          <a:prstGeom prst="rect">
            <a:avLst/>
          </a:prstGeom>
        </p:spPr>
        <p:txBody>
          <a:bodyPr wrap="none">
            <a:spAutoFit/>
          </a:bodyPr>
          <a:lstStyle/>
          <a:p>
            <a:r>
              <a:rPr lang="en-US" sz="2000" b="1" dirty="0">
                <a:latin typeface="Arial Narrow" panose="020B0606020202030204" pitchFamily="34" charset="0"/>
              </a:rPr>
              <a:t>Return on assets</a:t>
            </a:r>
          </a:p>
        </p:txBody>
      </p:sp>
      <p:sp>
        <p:nvSpPr>
          <p:cNvPr id="13" name="Rectangle 12"/>
          <p:cNvSpPr/>
          <p:nvPr/>
        </p:nvSpPr>
        <p:spPr>
          <a:xfrm>
            <a:off x="7068637" y="4238928"/>
            <a:ext cx="2193229" cy="400110"/>
          </a:xfrm>
          <a:prstGeom prst="rect">
            <a:avLst/>
          </a:prstGeom>
        </p:spPr>
        <p:txBody>
          <a:bodyPr wrap="none">
            <a:spAutoFit/>
          </a:bodyPr>
          <a:lstStyle/>
          <a:p>
            <a:r>
              <a:rPr lang="en-US" sz="2000" b="1" dirty="0">
                <a:latin typeface="Arial Narrow" panose="020B0606020202030204" pitchFamily="34" charset="0"/>
              </a:rPr>
              <a:t>Operating expenses</a:t>
            </a:r>
          </a:p>
        </p:txBody>
      </p:sp>
      <p:sp>
        <p:nvSpPr>
          <p:cNvPr id="41" name="Plus 40"/>
          <p:cNvSpPr/>
          <p:nvPr/>
        </p:nvSpPr>
        <p:spPr>
          <a:xfrm>
            <a:off x="2771083" y="2854775"/>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2" name="Plus 41"/>
          <p:cNvSpPr/>
          <p:nvPr/>
        </p:nvSpPr>
        <p:spPr>
          <a:xfrm>
            <a:off x="2771083" y="3311844"/>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3" name="Plus 42"/>
          <p:cNvSpPr/>
          <p:nvPr/>
        </p:nvSpPr>
        <p:spPr>
          <a:xfrm>
            <a:off x="2771083" y="3762854"/>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4" name="Minus 43"/>
          <p:cNvSpPr/>
          <p:nvPr/>
        </p:nvSpPr>
        <p:spPr>
          <a:xfrm>
            <a:off x="2771083" y="4239310"/>
            <a:ext cx="457200" cy="457200"/>
          </a:xfrm>
          <a:prstGeom prst="mathMin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5" name="Plus 44"/>
          <p:cNvSpPr/>
          <p:nvPr/>
        </p:nvSpPr>
        <p:spPr>
          <a:xfrm>
            <a:off x="6550770" y="2408821"/>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6" name="Plus 45"/>
          <p:cNvSpPr/>
          <p:nvPr/>
        </p:nvSpPr>
        <p:spPr>
          <a:xfrm>
            <a:off x="6550770" y="2864872"/>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7" name="Minus 46"/>
          <p:cNvSpPr/>
          <p:nvPr/>
        </p:nvSpPr>
        <p:spPr>
          <a:xfrm>
            <a:off x="6550770" y="3313077"/>
            <a:ext cx="457200" cy="457200"/>
          </a:xfrm>
          <a:prstGeom prst="mathMin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8" name="Plus 47"/>
          <p:cNvSpPr/>
          <p:nvPr/>
        </p:nvSpPr>
        <p:spPr>
          <a:xfrm>
            <a:off x="6550770" y="3762854"/>
            <a:ext cx="456664" cy="456664"/>
          </a:xfrm>
          <a:prstGeom prst="mathPlus">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9" name="Minus 48"/>
          <p:cNvSpPr/>
          <p:nvPr/>
        </p:nvSpPr>
        <p:spPr>
          <a:xfrm>
            <a:off x="6549183" y="4221980"/>
            <a:ext cx="457200" cy="457200"/>
          </a:xfrm>
          <a:prstGeom prst="mathMinus">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0" name="Rounded Rectangle 49"/>
          <p:cNvSpPr/>
          <p:nvPr/>
        </p:nvSpPr>
        <p:spPr bwMode="auto">
          <a:xfrm>
            <a:off x="6320849" y="2007992"/>
            <a:ext cx="2834640" cy="2926080"/>
          </a:xfrm>
          <a:prstGeom prst="roundRect">
            <a:avLst>
              <a:gd name="adj" fmla="val 580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9031" name="Text Box 8"/>
          <p:cNvSpPr txBox="1">
            <a:spLocks noChangeArrowheads="1"/>
          </p:cNvSpPr>
          <p:nvPr/>
        </p:nvSpPr>
        <p:spPr bwMode="auto">
          <a:xfrm>
            <a:off x="2810555" y="1858964"/>
            <a:ext cx="723916"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Cause</a:t>
            </a:r>
          </a:p>
        </p:txBody>
      </p:sp>
      <p:sp>
        <p:nvSpPr>
          <p:cNvPr id="129032" name="Text Box 9"/>
          <p:cNvSpPr txBox="1">
            <a:spLocks noChangeArrowheads="1"/>
          </p:cNvSpPr>
          <p:nvPr/>
        </p:nvSpPr>
        <p:spPr bwMode="auto">
          <a:xfrm>
            <a:off x="6616665" y="1858964"/>
            <a:ext cx="1470915"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Consequence</a:t>
            </a:r>
          </a:p>
        </p:txBody>
      </p:sp>
      <p:sp>
        <p:nvSpPr>
          <p:cNvPr id="14" name="Right Arrow 13"/>
          <p:cNvSpPr/>
          <p:nvPr/>
        </p:nvSpPr>
        <p:spPr>
          <a:xfrm>
            <a:off x="5532827" y="2464640"/>
            <a:ext cx="731520" cy="3657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2" name="Right Arrow 51"/>
          <p:cNvSpPr/>
          <p:nvPr/>
        </p:nvSpPr>
        <p:spPr>
          <a:xfrm>
            <a:off x="5532827" y="2920691"/>
            <a:ext cx="731520" cy="3657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3" name="Right Arrow 52"/>
          <p:cNvSpPr/>
          <p:nvPr/>
        </p:nvSpPr>
        <p:spPr>
          <a:xfrm>
            <a:off x="5532827" y="3376742"/>
            <a:ext cx="731520" cy="3657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4" name="Right Arrow 53"/>
          <p:cNvSpPr/>
          <p:nvPr/>
        </p:nvSpPr>
        <p:spPr>
          <a:xfrm>
            <a:off x="5532827" y="3832793"/>
            <a:ext cx="731520" cy="3657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5" name="Right Arrow 54"/>
          <p:cNvSpPr/>
          <p:nvPr/>
        </p:nvSpPr>
        <p:spPr>
          <a:xfrm>
            <a:off x="5532827" y="4288844"/>
            <a:ext cx="731520" cy="365760"/>
          </a:xfrm>
          <a:prstGeom prst="righ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Tree>
    <p:extLst>
      <p:ext uri="{BB962C8B-B14F-4D97-AF65-F5344CB8AC3E}">
        <p14:creationId xmlns:p14="http://schemas.microsoft.com/office/powerpoint/2010/main" val="140078927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bwMode="auto">
          <a:xfrm>
            <a:off x="6238593" y="1618577"/>
            <a:ext cx="3657600" cy="4114800"/>
          </a:xfrm>
          <a:prstGeom prst="roundRect">
            <a:avLst>
              <a:gd name="adj" fmla="val 819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 name="Title 3"/>
          <p:cNvSpPr>
            <a:spLocks noGrp="1"/>
          </p:cNvSpPr>
          <p:nvPr>
            <p:ph type="title"/>
          </p:nvPr>
        </p:nvSpPr>
        <p:spPr/>
        <p:txBody>
          <a:bodyPr/>
          <a:lstStyle/>
          <a:p>
            <a:r>
              <a:rPr lang="en-US" dirty="0"/>
              <a:t>Fragmentation of the Production System and the Logistics Industry</a:t>
            </a:r>
          </a:p>
        </p:txBody>
      </p:sp>
      <p:sp>
        <p:nvSpPr>
          <p:cNvPr id="38"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30052" name="Rectangle 2"/>
          <p:cNvSpPr>
            <a:spLocks noChangeArrowheads="1"/>
          </p:cNvSpPr>
          <p:nvPr/>
        </p:nvSpPr>
        <p:spPr bwMode="auto">
          <a:xfrm>
            <a:off x="7762651" y="1942428"/>
            <a:ext cx="1093787" cy="3275013"/>
          </a:xfrm>
          <a:prstGeom prst="rect">
            <a:avLst/>
          </a:prstGeom>
          <a:solidFill>
            <a:schemeClr val="accent4">
              <a:lumMod val="40000"/>
              <a:lumOff val="60000"/>
            </a:schemeClr>
          </a:solidFill>
          <a:ln w="19050">
            <a:solidFill>
              <a:srgbClr val="808080"/>
            </a:solidFill>
            <a:prstDash val="dash"/>
            <a:miter lim="800000"/>
            <a:headEnd/>
            <a:tailEnd/>
          </a:ln>
        </p:spPr>
        <p:txBody>
          <a:bodyPr wrap="none" anchor="ctr"/>
          <a:lstStyle/>
          <a:p>
            <a:endParaRPr lang="en-US">
              <a:latin typeface="Arial Narrow" panose="020B0606020202030204" pitchFamily="34" charset="0"/>
            </a:endParaRPr>
          </a:p>
        </p:txBody>
      </p:sp>
      <p:sp>
        <p:nvSpPr>
          <p:cNvPr id="130055" name="AutoShape 6"/>
          <p:cNvSpPr>
            <a:spLocks noChangeArrowheads="1"/>
          </p:cNvSpPr>
          <p:nvPr/>
        </p:nvSpPr>
        <p:spPr bwMode="auto">
          <a:xfrm>
            <a:off x="3205291" y="2799677"/>
            <a:ext cx="1970087" cy="1074738"/>
          </a:xfrm>
          <a:prstGeom prst="rightArrow">
            <a:avLst>
              <a:gd name="adj1" fmla="val 50000"/>
              <a:gd name="adj2" fmla="val 42169"/>
            </a:avLst>
          </a:prstGeom>
          <a:solidFill>
            <a:schemeClr val="bg1">
              <a:lumMod val="8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130056" name="Text Box 7"/>
          <p:cNvSpPr txBox="1">
            <a:spLocks noChangeArrowheads="1"/>
          </p:cNvSpPr>
          <p:nvPr/>
        </p:nvSpPr>
        <p:spPr bwMode="auto">
          <a:xfrm>
            <a:off x="2514638" y="3173035"/>
            <a:ext cx="629981" cy="307777"/>
          </a:xfrm>
          <a:prstGeom prst="rect">
            <a:avLst/>
          </a:prstGeom>
          <a:noFill/>
          <a:ln w="12700">
            <a:noFill/>
            <a:miter lim="800000"/>
            <a:headEnd type="none" w="sm" len="sm"/>
            <a:tailEnd type="none" w="sm" len="sm"/>
          </a:ln>
        </p:spPr>
        <p:txBody>
          <a:bodyPr wrap="none" lIns="0" tIns="0" rIns="0" bIns="0">
            <a:spAutoFit/>
          </a:bodyPr>
          <a:lstStyle/>
          <a:p>
            <a:r>
              <a:rPr lang="en-US" sz="2000" b="1" dirty="0">
                <a:latin typeface="Arial Narrow" panose="020B0606020202030204" pitchFamily="34" charset="0"/>
              </a:rPr>
              <a:t>Inputs</a:t>
            </a:r>
          </a:p>
        </p:txBody>
      </p:sp>
      <p:sp>
        <p:nvSpPr>
          <p:cNvPr id="130057" name="Text Box 8"/>
          <p:cNvSpPr txBox="1">
            <a:spLocks noChangeArrowheads="1"/>
          </p:cNvSpPr>
          <p:nvPr/>
        </p:nvSpPr>
        <p:spPr bwMode="auto">
          <a:xfrm>
            <a:off x="5207128" y="3188322"/>
            <a:ext cx="806311" cy="307777"/>
          </a:xfrm>
          <a:prstGeom prst="rect">
            <a:avLst/>
          </a:prstGeom>
          <a:noFill/>
          <a:ln w="12700">
            <a:noFill/>
            <a:miter lim="800000"/>
            <a:headEnd type="none" w="sm" len="sm"/>
            <a:tailEnd type="none" w="sm" len="sm"/>
          </a:ln>
        </p:spPr>
        <p:txBody>
          <a:bodyPr wrap="none" lIns="0" tIns="0" rIns="0" bIns="0">
            <a:spAutoFit/>
          </a:bodyPr>
          <a:lstStyle/>
          <a:p>
            <a:r>
              <a:rPr lang="en-US" sz="2000" b="1" dirty="0">
                <a:latin typeface="Arial Narrow" panose="020B0606020202030204" pitchFamily="34" charset="0"/>
              </a:rPr>
              <a:t>Outputs</a:t>
            </a:r>
          </a:p>
        </p:txBody>
      </p:sp>
      <p:sp>
        <p:nvSpPr>
          <p:cNvPr id="130058" name="Rectangle 9"/>
          <p:cNvSpPr>
            <a:spLocks noChangeArrowheads="1"/>
          </p:cNvSpPr>
          <p:nvPr/>
        </p:nvSpPr>
        <p:spPr bwMode="auto">
          <a:xfrm>
            <a:off x="3573591" y="3144166"/>
            <a:ext cx="185737" cy="185737"/>
          </a:xfrm>
          <a:prstGeom prst="rect">
            <a:avLst/>
          </a:prstGeom>
          <a:solidFill>
            <a:schemeClr val="bg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59" name="Rectangle 10"/>
          <p:cNvSpPr>
            <a:spLocks noChangeArrowheads="1"/>
          </p:cNvSpPr>
          <p:nvPr/>
        </p:nvSpPr>
        <p:spPr bwMode="auto">
          <a:xfrm>
            <a:off x="3826002" y="3144166"/>
            <a:ext cx="185738" cy="185737"/>
          </a:xfrm>
          <a:prstGeom prst="rect">
            <a:avLst/>
          </a:prstGeom>
          <a:solidFill>
            <a:schemeClr val="bg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0" name="Rectangle 11"/>
          <p:cNvSpPr>
            <a:spLocks noChangeArrowheads="1"/>
          </p:cNvSpPr>
          <p:nvPr/>
        </p:nvSpPr>
        <p:spPr bwMode="auto">
          <a:xfrm>
            <a:off x="4078416" y="3144166"/>
            <a:ext cx="185737" cy="185737"/>
          </a:xfrm>
          <a:prstGeom prst="rect">
            <a:avLst/>
          </a:prstGeom>
          <a:solidFill>
            <a:schemeClr val="accent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1" name="Rectangle 12"/>
          <p:cNvSpPr>
            <a:spLocks noChangeArrowheads="1"/>
          </p:cNvSpPr>
          <p:nvPr/>
        </p:nvSpPr>
        <p:spPr bwMode="auto">
          <a:xfrm>
            <a:off x="4329240" y="3144166"/>
            <a:ext cx="185738" cy="185737"/>
          </a:xfrm>
          <a:prstGeom prst="rect">
            <a:avLst/>
          </a:prstGeom>
          <a:solidFill>
            <a:schemeClr val="accent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2" name="Rectangle 13"/>
          <p:cNvSpPr>
            <a:spLocks noChangeArrowheads="1"/>
          </p:cNvSpPr>
          <p:nvPr/>
        </p:nvSpPr>
        <p:spPr bwMode="auto">
          <a:xfrm>
            <a:off x="3573591" y="3358477"/>
            <a:ext cx="185737" cy="185738"/>
          </a:xfrm>
          <a:prstGeom prst="rect">
            <a:avLst/>
          </a:prstGeom>
          <a:solidFill>
            <a:schemeClr val="bg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3" name="Rectangle 14"/>
          <p:cNvSpPr>
            <a:spLocks noChangeArrowheads="1"/>
          </p:cNvSpPr>
          <p:nvPr/>
        </p:nvSpPr>
        <p:spPr bwMode="auto">
          <a:xfrm>
            <a:off x="3826002" y="3358477"/>
            <a:ext cx="185738" cy="185738"/>
          </a:xfrm>
          <a:prstGeom prst="rect">
            <a:avLst/>
          </a:prstGeom>
          <a:solidFill>
            <a:schemeClr val="bg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4" name="Rectangle 15"/>
          <p:cNvSpPr>
            <a:spLocks noChangeArrowheads="1"/>
          </p:cNvSpPr>
          <p:nvPr/>
        </p:nvSpPr>
        <p:spPr bwMode="auto">
          <a:xfrm>
            <a:off x="4078416" y="3358477"/>
            <a:ext cx="185737" cy="185738"/>
          </a:xfrm>
          <a:prstGeom prst="rect">
            <a:avLst/>
          </a:prstGeom>
          <a:solidFill>
            <a:schemeClr val="accent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5" name="Rectangle 16"/>
          <p:cNvSpPr>
            <a:spLocks noChangeArrowheads="1"/>
          </p:cNvSpPr>
          <p:nvPr/>
        </p:nvSpPr>
        <p:spPr bwMode="auto">
          <a:xfrm>
            <a:off x="4329241" y="3358477"/>
            <a:ext cx="185737" cy="185738"/>
          </a:xfrm>
          <a:prstGeom prst="rect">
            <a:avLst/>
          </a:prstGeom>
          <a:solidFill>
            <a:schemeClr val="accent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66" name="Line 17"/>
          <p:cNvSpPr>
            <a:spLocks noChangeShapeType="1"/>
          </p:cNvSpPr>
          <p:nvPr/>
        </p:nvSpPr>
        <p:spPr bwMode="auto">
          <a:xfrm flipH="1">
            <a:off x="3448177" y="3464841"/>
            <a:ext cx="209550" cy="409575"/>
          </a:xfrm>
          <a:prstGeom prst="line">
            <a:avLst/>
          </a:prstGeom>
          <a:noFill/>
          <a:ln w="19050">
            <a:solidFill>
              <a:schemeClr val="tx1"/>
            </a:solidFill>
            <a:round/>
            <a:headEnd type="none" w="sm" len="sm"/>
            <a:tailEnd type="none" w="sm" len="sm"/>
          </a:ln>
        </p:spPr>
        <p:txBody>
          <a:bodyPr/>
          <a:lstStyle/>
          <a:p>
            <a:endParaRPr lang="en-US">
              <a:latin typeface="Arial Narrow" panose="020B0606020202030204" pitchFamily="34" charset="0"/>
            </a:endParaRPr>
          </a:p>
        </p:txBody>
      </p:sp>
      <p:sp>
        <p:nvSpPr>
          <p:cNvPr id="130067" name="Text Box 18"/>
          <p:cNvSpPr txBox="1">
            <a:spLocks noChangeArrowheads="1"/>
          </p:cNvSpPr>
          <p:nvPr/>
        </p:nvSpPr>
        <p:spPr bwMode="auto">
          <a:xfrm>
            <a:off x="2851862" y="3732768"/>
            <a:ext cx="631583" cy="276999"/>
          </a:xfrm>
          <a:prstGeom prst="rect">
            <a:avLst/>
          </a:prstGeom>
          <a:noFill/>
          <a:ln w="12700">
            <a:noFill/>
            <a:miter lim="800000"/>
            <a:headEnd type="none" w="sm" len="sm"/>
            <a:tailEnd type="none" w="sm" len="sm"/>
          </a:ln>
        </p:spPr>
        <p:txBody>
          <a:bodyPr wrap="none" lIns="0" tIns="0" rIns="0" bIns="0">
            <a:spAutoFit/>
          </a:bodyPr>
          <a:lstStyle/>
          <a:p>
            <a:r>
              <a:rPr lang="en-US" dirty="0">
                <a:latin typeface="Arial Narrow" panose="020B0606020202030204" pitchFamily="34" charset="0"/>
              </a:rPr>
              <a:t>Factory</a:t>
            </a:r>
          </a:p>
        </p:txBody>
      </p:sp>
      <p:sp>
        <p:nvSpPr>
          <p:cNvPr id="130068" name="AutoShape 19"/>
          <p:cNvSpPr>
            <a:spLocks noChangeArrowheads="1"/>
          </p:cNvSpPr>
          <p:nvPr/>
        </p:nvSpPr>
        <p:spPr bwMode="auto">
          <a:xfrm>
            <a:off x="7462612" y="1770977"/>
            <a:ext cx="2011680" cy="1097280"/>
          </a:xfrm>
          <a:prstGeom prst="rightArrow">
            <a:avLst>
              <a:gd name="adj1" fmla="val 50000"/>
              <a:gd name="adj2" fmla="val 42169"/>
            </a:avLst>
          </a:prstGeom>
          <a:noFill/>
          <a:ln w="25400">
            <a:solidFill>
              <a:schemeClr val="bg1">
                <a:lumMod val="65000"/>
              </a:schemeClr>
            </a:solidFill>
            <a:miter lim="800000"/>
            <a:headEnd/>
            <a:tailEnd/>
          </a:ln>
        </p:spPr>
        <p:txBody>
          <a:bodyPr wrap="none" anchor="ctr"/>
          <a:lstStyle/>
          <a:p>
            <a:endParaRPr lang="en-US">
              <a:latin typeface="Arial Narrow" panose="020B0606020202030204" pitchFamily="34" charset="0"/>
            </a:endParaRPr>
          </a:p>
        </p:txBody>
      </p:sp>
      <p:sp>
        <p:nvSpPr>
          <p:cNvPr id="130069" name="Rectangle 20"/>
          <p:cNvSpPr>
            <a:spLocks noChangeArrowheads="1"/>
          </p:cNvSpPr>
          <p:nvPr/>
        </p:nvSpPr>
        <p:spPr bwMode="auto">
          <a:xfrm>
            <a:off x="7840437" y="2115466"/>
            <a:ext cx="185738" cy="185737"/>
          </a:xfrm>
          <a:prstGeom prst="rect">
            <a:avLst/>
          </a:prstGeom>
          <a:solidFill>
            <a:schemeClr val="bg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0" name="Rectangle 21"/>
          <p:cNvSpPr>
            <a:spLocks noChangeArrowheads="1"/>
          </p:cNvSpPr>
          <p:nvPr/>
        </p:nvSpPr>
        <p:spPr bwMode="auto">
          <a:xfrm>
            <a:off x="8598713" y="4626890"/>
            <a:ext cx="185737" cy="185737"/>
          </a:xfrm>
          <a:prstGeom prst="rect">
            <a:avLst/>
          </a:prstGeom>
          <a:solidFill>
            <a:schemeClr val="accent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1" name="Rectangle 22"/>
          <p:cNvSpPr>
            <a:spLocks noChangeArrowheads="1"/>
          </p:cNvSpPr>
          <p:nvPr/>
        </p:nvSpPr>
        <p:spPr bwMode="auto">
          <a:xfrm>
            <a:off x="8092851" y="2329777"/>
            <a:ext cx="185737" cy="185738"/>
          </a:xfrm>
          <a:prstGeom prst="rect">
            <a:avLst/>
          </a:prstGeom>
          <a:solidFill>
            <a:schemeClr val="bg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2" name="Rectangle 23"/>
          <p:cNvSpPr>
            <a:spLocks noChangeArrowheads="1"/>
          </p:cNvSpPr>
          <p:nvPr/>
        </p:nvSpPr>
        <p:spPr bwMode="auto">
          <a:xfrm>
            <a:off x="8596087" y="2336127"/>
            <a:ext cx="185738" cy="185738"/>
          </a:xfrm>
          <a:prstGeom prst="rect">
            <a:avLst/>
          </a:prstGeom>
          <a:solidFill>
            <a:schemeClr val="accent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3" name="AutoShape 24"/>
          <p:cNvSpPr>
            <a:spLocks noChangeArrowheads="1"/>
          </p:cNvSpPr>
          <p:nvPr/>
        </p:nvSpPr>
        <p:spPr bwMode="auto">
          <a:xfrm>
            <a:off x="7454675" y="4304627"/>
            <a:ext cx="2011680" cy="1097280"/>
          </a:xfrm>
          <a:prstGeom prst="rightArrow">
            <a:avLst>
              <a:gd name="adj1" fmla="val 50000"/>
              <a:gd name="adj2" fmla="val 42169"/>
            </a:avLst>
          </a:prstGeom>
          <a:noFill/>
          <a:ln w="25400">
            <a:solidFill>
              <a:schemeClr val="bg1">
                <a:lumMod val="65000"/>
              </a:schemeClr>
            </a:solidFill>
            <a:miter lim="800000"/>
            <a:headEnd/>
            <a:tailEnd/>
          </a:ln>
        </p:spPr>
        <p:txBody>
          <a:bodyPr wrap="none" anchor="ctr"/>
          <a:lstStyle/>
          <a:p>
            <a:endParaRPr lang="en-US">
              <a:latin typeface="Arial Narrow" panose="020B0606020202030204" pitchFamily="34" charset="0"/>
            </a:endParaRPr>
          </a:p>
        </p:txBody>
      </p:sp>
      <p:sp>
        <p:nvSpPr>
          <p:cNvPr id="130074" name="Rectangle 25"/>
          <p:cNvSpPr>
            <a:spLocks noChangeArrowheads="1"/>
          </p:cNvSpPr>
          <p:nvPr/>
        </p:nvSpPr>
        <p:spPr bwMode="auto">
          <a:xfrm>
            <a:off x="7832501" y="4863427"/>
            <a:ext cx="185737" cy="185738"/>
          </a:xfrm>
          <a:prstGeom prst="rect">
            <a:avLst/>
          </a:prstGeom>
          <a:solidFill>
            <a:schemeClr val="bg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5" name="Rectangle 26"/>
          <p:cNvSpPr>
            <a:spLocks noChangeArrowheads="1"/>
          </p:cNvSpPr>
          <p:nvPr/>
        </p:nvSpPr>
        <p:spPr bwMode="auto">
          <a:xfrm>
            <a:off x="8069037" y="4626891"/>
            <a:ext cx="185738" cy="185737"/>
          </a:xfrm>
          <a:prstGeom prst="rect">
            <a:avLst/>
          </a:prstGeom>
          <a:solidFill>
            <a:schemeClr val="bg2">
              <a:lumMod val="50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6" name="AutoShape 27"/>
          <p:cNvSpPr>
            <a:spLocks noChangeArrowheads="1"/>
          </p:cNvSpPr>
          <p:nvPr/>
        </p:nvSpPr>
        <p:spPr bwMode="auto">
          <a:xfrm>
            <a:off x="7461025" y="3058440"/>
            <a:ext cx="2011680" cy="1097280"/>
          </a:xfrm>
          <a:prstGeom prst="rightArrow">
            <a:avLst>
              <a:gd name="adj1" fmla="val 50000"/>
              <a:gd name="adj2" fmla="val 42169"/>
            </a:avLst>
          </a:prstGeom>
          <a:noFill/>
          <a:ln w="25400">
            <a:solidFill>
              <a:schemeClr val="bg1">
                <a:lumMod val="65000"/>
              </a:schemeClr>
            </a:solidFill>
            <a:miter lim="800000"/>
            <a:headEnd/>
            <a:tailEnd/>
          </a:ln>
        </p:spPr>
        <p:txBody>
          <a:bodyPr wrap="none" anchor="ctr"/>
          <a:lstStyle/>
          <a:p>
            <a:endParaRPr lang="en-US">
              <a:latin typeface="Arial Narrow" panose="020B0606020202030204" pitchFamily="34" charset="0"/>
            </a:endParaRPr>
          </a:p>
        </p:txBody>
      </p:sp>
      <p:sp>
        <p:nvSpPr>
          <p:cNvPr id="130077" name="Rectangle 28"/>
          <p:cNvSpPr>
            <a:spLocks noChangeArrowheads="1"/>
          </p:cNvSpPr>
          <p:nvPr/>
        </p:nvSpPr>
        <p:spPr bwMode="auto">
          <a:xfrm>
            <a:off x="8343676" y="3393402"/>
            <a:ext cx="185737" cy="185738"/>
          </a:xfrm>
          <a:prstGeom prst="rect">
            <a:avLst/>
          </a:prstGeom>
          <a:solidFill>
            <a:schemeClr val="accent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78" name="Rectangle 29"/>
          <p:cNvSpPr>
            <a:spLocks noChangeArrowheads="1"/>
          </p:cNvSpPr>
          <p:nvPr/>
        </p:nvSpPr>
        <p:spPr bwMode="auto">
          <a:xfrm>
            <a:off x="8343676" y="3618827"/>
            <a:ext cx="185737" cy="185738"/>
          </a:xfrm>
          <a:prstGeom prst="rect">
            <a:avLst/>
          </a:prstGeom>
          <a:solidFill>
            <a:schemeClr val="accent2">
              <a:lumMod val="75000"/>
            </a:schemeClr>
          </a:solidFill>
          <a:ln w="12700">
            <a:no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0080" name="Text Box 31"/>
          <p:cNvSpPr txBox="1">
            <a:spLocks noChangeArrowheads="1"/>
          </p:cNvSpPr>
          <p:nvPr/>
        </p:nvSpPr>
        <p:spPr bwMode="auto">
          <a:xfrm>
            <a:off x="6510515" y="2174203"/>
            <a:ext cx="821763" cy="276999"/>
          </a:xfrm>
          <a:prstGeom prst="rect">
            <a:avLst/>
          </a:prstGeom>
          <a:noFill/>
          <a:ln w="12700">
            <a:noFill/>
            <a:miter lim="800000"/>
            <a:headEnd type="none" w="sm" len="sm"/>
            <a:tailEnd type="none" w="sm" len="sm"/>
          </a:ln>
        </p:spPr>
        <p:txBody>
          <a:bodyPr wrap="none" lIns="0" tIns="0" rIns="0" bIns="0">
            <a:spAutoFit/>
          </a:bodyPr>
          <a:lstStyle/>
          <a:p>
            <a:r>
              <a:rPr lang="en-US" b="1" i="1">
                <a:latin typeface="Arial Narrow" panose="020B0606020202030204" pitchFamily="34" charset="0"/>
              </a:rPr>
              <a:t>Region A</a:t>
            </a:r>
          </a:p>
        </p:txBody>
      </p:sp>
      <p:sp>
        <p:nvSpPr>
          <p:cNvPr id="130081" name="Text Box 32"/>
          <p:cNvSpPr txBox="1">
            <a:spLocks noChangeArrowheads="1"/>
          </p:cNvSpPr>
          <p:nvPr/>
        </p:nvSpPr>
        <p:spPr bwMode="auto">
          <a:xfrm>
            <a:off x="6529565" y="3490241"/>
            <a:ext cx="830356" cy="276999"/>
          </a:xfrm>
          <a:prstGeom prst="rect">
            <a:avLst/>
          </a:prstGeom>
          <a:noFill/>
          <a:ln w="12700">
            <a:noFill/>
            <a:miter lim="800000"/>
            <a:headEnd type="none" w="sm" len="sm"/>
            <a:tailEnd type="none" w="sm" len="sm"/>
          </a:ln>
        </p:spPr>
        <p:txBody>
          <a:bodyPr wrap="none" lIns="0" tIns="0" rIns="0" bIns="0">
            <a:spAutoFit/>
          </a:bodyPr>
          <a:lstStyle/>
          <a:p>
            <a:r>
              <a:rPr lang="en-US" b="1" i="1">
                <a:latin typeface="Arial Narrow" panose="020B0606020202030204" pitchFamily="34" charset="0"/>
              </a:rPr>
              <a:t>Region B</a:t>
            </a:r>
          </a:p>
        </p:txBody>
      </p:sp>
      <p:sp>
        <p:nvSpPr>
          <p:cNvPr id="130082" name="Text Box 33"/>
          <p:cNvSpPr txBox="1">
            <a:spLocks noChangeArrowheads="1"/>
          </p:cNvSpPr>
          <p:nvPr/>
        </p:nvSpPr>
        <p:spPr bwMode="auto">
          <a:xfrm>
            <a:off x="6539090" y="4726903"/>
            <a:ext cx="830356" cy="276999"/>
          </a:xfrm>
          <a:prstGeom prst="rect">
            <a:avLst/>
          </a:prstGeom>
          <a:noFill/>
          <a:ln w="12700">
            <a:noFill/>
            <a:miter lim="800000"/>
            <a:headEnd type="none" w="sm" len="sm"/>
            <a:tailEnd type="none" w="sm" len="sm"/>
          </a:ln>
        </p:spPr>
        <p:txBody>
          <a:bodyPr wrap="none" lIns="0" tIns="0" rIns="0" bIns="0">
            <a:spAutoFit/>
          </a:bodyPr>
          <a:lstStyle/>
          <a:p>
            <a:r>
              <a:rPr lang="en-US" b="1" i="1">
                <a:latin typeface="Arial Narrow" panose="020B0606020202030204" pitchFamily="34" charset="0"/>
              </a:rPr>
              <a:t>Region C</a:t>
            </a:r>
          </a:p>
        </p:txBody>
      </p:sp>
      <p:sp>
        <p:nvSpPr>
          <p:cNvPr id="130083" name="Text Box 34"/>
          <p:cNvSpPr txBox="1">
            <a:spLocks noChangeArrowheads="1"/>
          </p:cNvSpPr>
          <p:nvPr/>
        </p:nvSpPr>
        <p:spPr bwMode="auto">
          <a:xfrm>
            <a:off x="7859686" y="1588529"/>
            <a:ext cx="1106393" cy="400110"/>
          </a:xfrm>
          <a:prstGeom prst="rect">
            <a:avLst/>
          </a:prstGeom>
          <a:noFill/>
          <a:ln w="12700">
            <a:noFill/>
            <a:miter lim="800000"/>
            <a:headEnd type="none" w="sm" len="sm"/>
            <a:tailEnd type="none" w="sm" len="sm"/>
          </a:ln>
        </p:spPr>
        <p:txBody>
          <a:bodyPr wrap="none">
            <a:spAutoFit/>
          </a:bodyPr>
          <a:lstStyle/>
          <a:p>
            <a:r>
              <a:rPr lang="en-US" sz="2000" b="1" i="1" dirty="0">
                <a:solidFill>
                  <a:schemeClr val="accent4">
                    <a:lumMod val="50000"/>
                  </a:schemeClr>
                </a:solidFill>
                <a:latin typeface="Arial Narrow" panose="020B0606020202030204" pitchFamily="34" charset="0"/>
              </a:rPr>
              <a:t>Logistics</a:t>
            </a:r>
            <a:endParaRPr lang="en-US" b="1" i="1" dirty="0">
              <a:solidFill>
                <a:schemeClr val="accent4">
                  <a:lumMod val="50000"/>
                </a:schemeClr>
              </a:solidFill>
              <a:latin typeface="Arial Narrow" panose="020B0606020202030204" pitchFamily="34" charset="0"/>
            </a:endParaRPr>
          </a:p>
        </p:txBody>
      </p:sp>
      <p:sp>
        <p:nvSpPr>
          <p:cNvPr id="130085" name="Text Box 36"/>
          <p:cNvSpPr txBox="1">
            <a:spLocks noChangeArrowheads="1"/>
          </p:cNvSpPr>
          <p:nvPr/>
        </p:nvSpPr>
        <p:spPr bwMode="auto">
          <a:xfrm>
            <a:off x="6555535" y="1462159"/>
            <a:ext cx="1296189"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Fragmented</a:t>
            </a:r>
          </a:p>
        </p:txBody>
      </p:sp>
      <p:sp>
        <p:nvSpPr>
          <p:cNvPr id="130086" name="Text Box 37"/>
          <p:cNvSpPr txBox="1">
            <a:spLocks noChangeArrowheads="1"/>
          </p:cNvSpPr>
          <p:nvPr/>
        </p:nvSpPr>
        <p:spPr bwMode="auto">
          <a:xfrm>
            <a:off x="3592632" y="2772491"/>
            <a:ext cx="1128514" cy="276999"/>
          </a:xfrm>
          <a:prstGeom prst="rect">
            <a:avLst/>
          </a:prstGeom>
          <a:noFill/>
          <a:ln w="12700">
            <a:noFill/>
            <a:miter lim="800000"/>
            <a:headEnd type="none" w="sm" len="sm"/>
            <a:tailEnd type="none" w="sm" len="sm"/>
          </a:ln>
        </p:spPr>
        <p:txBody>
          <a:bodyPr wrap="none" lIns="0" tIns="0" rIns="0" bIns="0">
            <a:spAutoFit/>
          </a:bodyPr>
          <a:lstStyle/>
          <a:p>
            <a:r>
              <a:rPr lang="en-US" i="1" dirty="0">
                <a:latin typeface="Arial Narrow" panose="020B0606020202030204" pitchFamily="34" charset="0"/>
              </a:rPr>
              <a:t>Supply Chain</a:t>
            </a:r>
          </a:p>
        </p:txBody>
      </p:sp>
      <p:sp>
        <p:nvSpPr>
          <p:cNvPr id="3" name="Rectangle 2"/>
          <p:cNvSpPr/>
          <p:nvPr/>
        </p:nvSpPr>
        <p:spPr>
          <a:xfrm>
            <a:off x="2847619" y="4143408"/>
            <a:ext cx="3336170" cy="400110"/>
          </a:xfrm>
          <a:prstGeom prst="rect">
            <a:avLst/>
          </a:prstGeom>
        </p:spPr>
        <p:txBody>
          <a:bodyPr wrap="none">
            <a:spAutoFit/>
          </a:bodyPr>
          <a:lstStyle/>
          <a:p>
            <a:r>
              <a:rPr lang="en-US" sz="2000" b="1" dirty="0">
                <a:latin typeface="Arial Narrow" panose="020B0606020202030204" pitchFamily="34" charset="0"/>
              </a:rPr>
              <a:t>Regional manufacturing cluster</a:t>
            </a:r>
          </a:p>
        </p:txBody>
      </p:sp>
      <p:sp>
        <p:nvSpPr>
          <p:cNvPr id="41" name="Rounded Rectangle 40"/>
          <p:cNvSpPr/>
          <p:nvPr/>
        </p:nvSpPr>
        <p:spPr bwMode="auto">
          <a:xfrm>
            <a:off x="2399553" y="2529161"/>
            <a:ext cx="3657600" cy="2011680"/>
          </a:xfrm>
          <a:prstGeom prst="roundRect">
            <a:avLst>
              <a:gd name="adj" fmla="val 1117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30084" name="Text Box 35"/>
          <p:cNvSpPr txBox="1">
            <a:spLocks noChangeArrowheads="1"/>
          </p:cNvSpPr>
          <p:nvPr/>
        </p:nvSpPr>
        <p:spPr bwMode="auto">
          <a:xfrm>
            <a:off x="2589864" y="2349919"/>
            <a:ext cx="1506182"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Agglomerated</a:t>
            </a:r>
          </a:p>
        </p:txBody>
      </p:sp>
      <p:sp>
        <p:nvSpPr>
          <p:cNvPr id="42" name="Rectangle 41"/>
          <p:cNvSpPr/>
          <p:nvPr/>
        </p:nvSpPr>
        <p:spPr>
          <a:xfrm>
            <a:off x="7447344" y="5364138"/>
            <a:ext cx="2177199" cy="400110"/>
          </a:xfrm>
          <a:prstGeom prst="rect">
            <a:avLst/>
          </a:prstGeom>
        </p:spPr>
        <p:txBody>
          <a:bodyPr wrap="none">
            <a:spAutoFit/>
          </a:bodyPr>
          <a:lstStyle/>
          <a:p>
            <a:r>
              <a:rPr lang="en-US" sz="2000" b="1" dirty="0">
                <a:latin typeface="Arial Narrow" panose="020B0606020202030204" pitchFamily="34" charset="0"/>
              </a:rPr>
              <a:t>Global supply chain</a:t>
            </a:r>
          </a:p>
        </p:txBody>
      </p:sp>
      <p:cxnSp>
        <p:nvCxnSpPr>
          <p:cNvPr id="5" name="Elbow Connector 4"/>
          <p:cNvCxnSpPr>
            <a:stCxn id="130069" idx="3"/>
            <a:endCxn id="130071" idx="0"/>
          </p:cNvCxnSpPr>
          <p:nvPr/>
        </p:nvCxnSpPr>
        <p:spPr bwMode="auto">
          <a:xfrm>
            <a:off x="8026175" y="2208335"/>
            <a:ext cx="159544" cy="12144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7" name="Elbow Connector 6"/>
          <p:cNvCxnSpPr>
            <a:stCxn id="130074" idx="3"/>
            <a:endCxn id="130075" idx="2"/>
          </p:cNvCxnSpPr>
          <p:nvPr/>
        </p:nvCxnSpPr>
        <p:spPr bwMode="auto">
          <a:xfrm flipV="1">
            <a:off x="8018238" y="4812628"/>
            <a:ext cx="143669" cy="14366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9" name="Elbow Connector 8"/>
          <p:cNvCxnSpPr>
            <a:stCxn id="130075" idx="3"/>
            <a:endCxn id="130078" idx="2"/>
          </p:cNvCxnSpPr>
          <p:nvPr/>
        </p:nvCxnSpPr>
        <p:spPr bwMode="auto">
          <a:xfrm flipV="1">
            <a:off x="8254776" y="3804565"/>
            <a:ext cx="181769" cy="915194"/>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2" name="Elbow Connector 11"/>
          <p:cNvCxnSpPr>
            <a:stCxn id="130071" idx="3"/>
            <a:endCxn id="130077" idx="0"/>
          </p:cNvCxnSpPr>
          <p:nvPr/>
        </p:nvCxnSpPr>
        <p:spPr bwMode="auto">
          <a:xfrm>
            <a:off x="8278588" y="2422646"/>
            <a:ext cx="157957" cy="970756"/>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4" name="Elbow Connector 13"/>
          <p:cNvCxnSpPr>
            <a:stCxn id="130078" idx="3"/>
            <a:endCxn id="130070" idx="0"/>
          </p:cNvCxnSpPr>
          <p:nvPr/>
        </p:nvCxnSpPr>
        <p:spPr bwMode="auto">
          <a:xfrm>
            <a:off x="8529413" y="3711697"/>
            <a:ext cx="162169" cy="915193"/>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6" name="Elbow Connector 15"/>
          <p:cNvCxnSpPr>
            <a:stCxn id="130077" idx="3"/>
            <a:endCxn id="130072" idx="2"/>
          </p:cNvCxnSpPr>
          <p:nvPr/>
        </p:nvCxnSpPr>
        <p:spPr bwMode="auto">
          <a:xfrm flipV="1">
            <a:off x="8529412" y="2521865"/>
            <a:ext cx="159544" cy="964406"/>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18" name="Elbow Connector 17"/>
          <p:cNvCxnSpPr>
            <a:stCxn id="130075" idx="0"/>
            <a:endCxn id="130077" idx="1"/>
          </p:cNvCxnSpPr>
          <p:nvPr/>
        </p:nvCxnSpPr>
        <p:spPr bwMode="auto">
          <a:xfrm rot="5400000" flipH="1" flipV="1">
            <a:off x="7682482" y="3965698"/>
            <a:ext cx="1140619" cy="181769"/>
          </a:xfrm>
          <a:prstGeom prst="bentConnector2">
            <a:avLst/>
          </a:prstGeom>
          <a:solidFill>
            <a:schemeClr val="accent1"/>
          </a:solidFill>
          <a:ln w="9525" cap="flat" cmpd="sng" algn="ctr">
            <a:solidFill>
              <a:schemeClr val="tx1"/>
            </a:solidFill>
            <a:prstDash val="solid"/>
            <a:round/>
            <a:headEnd type="none" w="med" len="med"/>
            <a:tailEnd type="triangle"/>
          </a:ln>
          <a:effectLst/>
        </p:spPr>
      </p:cxnSp>
      <p:cxnSp>
        <p:nvCxnSpPr>
          <p:cNvPr id="22" name="Elbow Connector 21"/>
          <p:cNvCxnSpPr>
            <a:endCxn id="130071" idx="1"/>
          </p:cNvCxnSpPr>
          <p:nvPr/>
        </p:nvCxnSpPr>
        <p:spPr bwMode="auto">
          <a:xfrm rot="5400000" flipH="1" flipV="1">
            <a:off x="6794246" y="3561708"/>
            <a:ext cx="2437667" cy="159544"/>
          </a:xfrm>
          <a:prstGeom prst="bentConnector2">
            <a:avLst/>
          </a:prstGeom>
          <a:solidFill>
            <a:schemeClr val="accent1"/>
          </a:solidFill>
          <a:ln w="9525"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39238785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6"/>
          <p:cNvSpPr>
            <a:spLocks noGrp="1" noChangeArrowheads="1"/>
          </p:cNvSpPr>
          <p:nvPr>
            <p:ph type="title"/>
          </p:nvPr>
        </p:nvSpPr>
        <p:spPr/>
        <p:txBody>
          <a:bodyPr/>
          <a:lstStyle/>
          <a:p>
            <a:pPr eaLnBrk="1" hangingPunct="1"/>
            <a:r>
              <a:rPr lang="en-US" dirty="0"/>
              <a:t>Logistical Improvements, Manufacturing Sector, 1960s to 2010s</a:t>
            </a:r>
          </a:p>
        </p:txBody>
      </p:sp>
      <p:graphicFrame>
        <p:nvGraphicFramePr>
          <p:cNvPr id="5" name="Object 7"/>
          <p:cNvGraphicFramePr>
            <a:graphicFrameLocks noGrp="1" noChangeAspect="1"/>
          </p:cNvGraphicFramePr>
          <p:nvPr>
            <p:ph idx="1"/>
            <p:extLst>
              <p:ext uri="{D42A27DB-BD31-4B8C-83A1-F6EECF244321}">
                <p14:modId xmlns:p14="http://schemas.microsoft.com/office/powerpoint/2010/main" val="2654402712"/>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572907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Issues in Supply Chain Management</a:t>
            </a:r>
          </a:p>
        </p:txBody>
      </p:sp>
      <p:graphicFrame>
        <p:nvGraphicFramePr>
          <p:cNvPr id="5" name="Content Placeholder 4"/>
          <p:cNvGraphicFramePr>
            <a:graphicFrameLocks noGrp="1"/>
          </p:cNvGraphicFramePr>
          <p:nvPr>
            <p:ph idx="1"/>
          </p:nvPr>
        </p:nvGraphicFramePr>
        <p:xfrm>
          <a:off x="152400" y="914400"/>
          <a:ext cx="11887200" cy="4079240"/>
        </p:xfrm>
        <a:graphic>
          <a:graphicData uri="http://schemas.openxmlformats.org/drawingml/2006/table">
            <a:tbl>
              <a:tblPr firstRow="1" bandRow="1">
                <a:tableStyleId>{37CE84F3-28C3-443E-9E96-99CF82512B78}</a:tableStyleId>
              </a:tblPr>
              <a:tblGrid>
                <a:gridCol w="5616585">
                  <a:extLst>
                    <a:ext uri="{9D8B030D-6E8A-4147-A177-3AD203B41FA5}">
                      <a16:colId xmlns:a16="http://schemas.microsoft.com/office/drawing/2014/main" val="20000"/>
                    </a:ext>
                  </a:extLst>
                </a:gridCol>
                <a:gridCol w="6270615">
                  <a:extLst>
                    <a:ext uri="{9D8B030D-6E8A-4147-A177-3AD203B41FA5}">
                      <a16:colId xmlns:a16="http://schemas.microsoft.com/office/drawing/2014/main" val="20001"/>
                    </a:ext>
                  </a:extLst>
                </a:gridCol>
              </a:tblGrid>
              <a:tr h="370840">
                <a:tc>
                  <a:txBody>
                    <a:bodyPr/>
                    <a:lstStyle/>
                    <a:p>
                      <a:r>
                        <a:rPr lang="en-US" dirty="0"/>
                        <a:t>Issue</a:t>
                      </a:r>
                    </a:p>
                  </a:txBody>
                  <a:tcPr marL="122159" marR="122159"/>
                </a:tc>
                <a:tc>
                  <a:txBody>
                    <a:bodyPr/>
                    <a:lstStyle/>
                    <a:p>
                      <a:r>
                        <a:rPr lang="en-US" dirty="0"/>
                        <a:t>Outcome</a:t>
                      </a:r>
                    </a:p>
                  </a:txBody>
                  <a:tcPr marL="122159" marR="122159"/>
                </a:tc>
                <a:extLst>
                  <a:ext uri="{0D108BD9-81ED-4DB2-BD59-A6C34878D82A}">
                    <a16:rowId xmlns:a16="http://schemas.microsoft.com/office/drawing/2014/main" val="10000"/>
                  </a:ext>
                </a:extLst>
              </a:tr>
              <a:tr h="370840">
                <a:tc>
                  <a:txBody>
                    <a:bodyPr/>
                    <a:lstStyle/>
                    <a:p>
                      <a:r>
                        <a:rPr lang="en-US" sz="1600" dirty="0"/>
                        <a:t>Location</a:t>
                      </a:r>
                      <a:r>
                        <a:rPr lang="en-US" sz="1600" baseline="0" dirty="0"/>
                        <a:t> of inventory and production</a:t>
                      </a:r>
                      <a:endParaRPr lang="en-US" sz="1600" dirty="0"/>
                    </a:p>
                  </a:txBody>
                  <a:tcPr marL="122159" marR="122159"/>
                </a:tc>
                <a:tc>
                  <a:txBody>
                    <a:bodyPr/>
                    <a:lstStyle/>
                    <a:p>
                      <a:r>
                        <a:rPr lang="en-US" sz="1600" dirty="0"/>
                        <a:t>Wider geographical sourcing and distribution of goods</a:t>
                      </a:r>
                    </a:p>
                  </a:txBody>
                  <a:tcPr marL="122159" marR="122159"/>
                </a:tc>
                <a:extLst>
                  <a:ext uri="{0D108BD9-81ED-4DB2-BD59-A6C34878D82A}">
                    <a16:rowId xmlns:a16="http://schemas.microsoft.com/office/drawing/2014/main" val="10001"/>
                  </a:ext>
                </a:extLst>
              </a:tr>
              <a:tr h="370840">
                <a:tc>
                  <a:txBody>
                    <a:bodyPr/>
                    <a:lstStyle/>
                    <a:p>
                      <a:r>
                        <a:rPr lang="en-US" sz="1600" dirty="0"/>
                        <a:t>Development of break-bulk / transshipment systems</a:t>
                      </a:r>
                    </a:p>
                  </a:txBody>
                  <a:tcPr marL="122159" marR="122159"/>
                </a:tc>
                <a:tc>
                  <a:txBody>
                    <a:bodyPr/>
                    <a:lstStyle/>
                    <a:p>
                      <a:endParaRPr lang="en-US" sz="1600" dirty="0"/>
                    </a:p>
                  </a:txBody>
                  <a:tcPr marL="122159" marR="122159"/>
                </a:tc>
                <a:extLst>
                  <a:ext uri="{0D108BD9-81ED-4DB2-BD59-A6C34878D82A}">
                    <a16:rowId xmlns:a16="http://schemas.microsoft.com/office/drawing/2014/main" val="10002"/>
                  </a:ext>
                </a:extLst>
              </a:tr>
              <a:tr h="370840">
                <a:tc>
                  <a:txBody>
                    <a:bodyPr/>
                    <a:lstStyle/>
                    <a:p>
                      <a:r>
                        <a:rPr lang="en-US" sz="1600" dirty="0"/>
                        <a:t>Concentration of international trade</a:t>
                      </a:r>
                    </a:p>
                  </a:txBody>
                  <a:tcPr marL="122159" marR="122159"/>
                </a:tc>
                <a:tc>
                  <a:txBody>
                    <a:bodyPr/>
                    <a:lstStyle/>
                    <a:p>
                      <a:r>
                        <a:rPr lang="en-US" sz="1600" dirty="0"/>
                        <a:t>Major port and airport gateways</a:t>
                      </a:r>
                    </a:p>
                  </a:txBody>
                  <a:tcPr marL="122159" marR="122159"/>
                </a:tc>
                <a:extLst>
                  <a:ext uri="{0D108BD9-81ED-4DB2-BD59-A6C34878D82A}">
                    <a16:rowId xmlns:a16="http://schemas.microsoft.com/office/drawing/2014/main" val="10003"/>
                  </a:ext>
                </a:extLst>
              </a:tr>
              <a:tr h="370840">
                <a:tc>
                  <a:txBody>
                    <a:bodyPr/>
                    <a:lstStyle/>
                    <a:p>
                      <a:r>
                        <a:rPr lang="en-US" sz="1600" dirty="0"/>
                        <a:t>Development of hub and spoke systems</a:t>
                      </a:r>
                    </a:p>
                  </a:txBody>
                  <a:tcPr marL="122159" marR="1221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Intermediary hubs, </a:t>
                      </a:r>
                    </a:p>
                  </a:txBody>
                  <a:tcPr marL="122159" marR="122159"/>
                </a:tc>
                <a:extLst>
                  <a:ext uri="{0D108BD9-81ED-4DB2-BD59-A6C34878D82A}">
                    <a16:rowId xmlns:a16="http://schemas.microsoft.com/office/drawing/2014/main" val="10004"/>
                  </a:ext>
                </a:extLst>
              </a:tr>
              <a:tr h="370840">
                <a:tc>
                  <a:txBody>
                    <a:bodyPr/>
                    <a:lstStyle/>
                    <a:p>
                      <a:r>
                        <a:rPr lang="en-US" sz="1600" dirty="0"/>
                        <a:t>Time management</a:t>
                      </a:r>
                    </a:p>
                  </a:txBody>
                  <a:tcPr marL="122159" marR="1221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Postponement, Nominated day delivery and timed delivery systems</a:t>
                      </a:r>
                    </a:p>
                  </a:txBody>
                  <a:tcPr marL="122159" marR="122159"/>
                </a:tc>
                <a:extLst>
                  <a:ext uri="{0D108BD9-81ED-4DB2-BD59-A6C34878D82A}">
                    <a16:rowId xmlns:a16="http://schemas.microsoft.com/office/drawing/2014/main" val="10005"/>
                  </a:ext>
                </a:extLst>
              </a:tr>
              <a:tr h="370840">
                <a:tc>
                  <a:txBody>
                    <a:bodyPr/>
                    <a:lstStyle/>
                    <a:p>
                      <a:r>
                        <a:rPr lang="en-US" sz="1600" dirty="0"/>
                        <a:t>Rationalization of the supply base</a:t>
                      </a:r>
                    </a:p>
                  </a:txBody>
                  <a:tcPr marL="122159" marR="122159"/>
                </a:tc>
                <a:tc>
                  <a:txBody>
                    <a:bodyPr/>
                    <a:lstStyle/>
                    <a:p>
                      <a:endParaRPr lang="en-US" sz="1600" dirty="0"/>
                    </a:p>
                  </a:txBody>
                  <a:tcPr marL="122159" marR="122159"/>
                </a:tc>
                <a:extLst>
                  <a:ext uri="{0D108BD9-81ED-4DB2-BD59-A6C34878D82A}">
                    <a16:rowId xmlns:a16="http://schemas.microsoft.com/office/drawing/2014/main" val="10006"/>
                  </a:ext>
                </a:extLst>
              </a:tr>
              <a:tr h="370840">
                <a:tc>
                  <a:txBody>
                    <a:bodyPr/>
                    <a:lstStyle/>
                    <a:p>
                      <a:endParaRPr lang="en-US" sz="1600" dirty="0"/>
                    </a:p>
                  </a:txBody>
                  <a:tcPr marL="122159" marR="122159"/>
                </a:tc>
                <a:tc>
                  <a:txBody>
                    <a:bodyPr/>
                    <a:lstStyle/>
                    <a:p>
                      <a:endParaRPr lang="en-US" sz="1600" dirty="0"/>
                    </a:p>
                  </a:txBody>
                  <a:tcPr marL="122159" marR="122159"/>
                </a:tc>
                <a:extLst>
                  <a:ext uri="{0D108BD9-81ED-4DB2-BD59-A6C34878D82A}">
                    <a16:rowId xmlns:a16="http://schemas.microsoft.com/office/drawing/2014/main" val="10007"/>
                  </a:ext>
                </a:extLst>
              </a:tr>
              <a:tr h="370840">
                <a:tc>
                  <a:txBody>
                    <a:bodyPr/>
                    <a:lstStyle/>
                    <a:p>
                      <a:r>
                        <a:rPr lang="en-US" sz="1600" dirty="0"/>
                        <a:t>Vertical disintegration of production</a:t>
                      </a:r>
                    </a:p>
                  </a:txBody>
                  <a:tcPr marL="122159" marR="122159"/>
                </a:tc>
                <a:tc>
                  <a:txBody>
                    <a:bodyPr/>
                    <a:lstStyle/>
                    <a:p>
                      <a:endParaRPr lang="en-US" sz="1600" dirty="0"/>
                    </a:p>
                  </a:txBody>
                  <a:tcPr marL="122159" marR="122159"/>
                </a:tc>
                <a:extLst>
                  <a:ext uri="{0D108BD9-81ED-4DB2-BD59-A6C34878D82A}">
                    <a16:rowId xmlns:a16="http://schemas.microsoft.com/office/drawing/2014/main" val="10008"/>
                  </a:ext>
                </a:extLst>
              </a:tr>
              <a:tr h="370840">
                <a:tc>
                  <a:txBody>
                    <a:bodyPr/>
                    <a:lstStyle/>
                    <a:p>
                      <a:r>
                        <a:rPr lang="en-US" sz="1600" dirty="0"/>
                        <a:t>Direct deliveries</a:t>
                      </a:r>
                    </a:p>
                  </a:txBody>
                  <a:tcPr marL="122159" marR="122159"/>
                </a:tc>
                <a:tc>
                  <a:txBody>
                    <a:bodyPr/>
                    <a:lstStyle/>
                    <a:p>
                      <a:endParaRPr lang="en-US" sz="1600" dirty="0"/>
                    </a:p>
                  </a:txBody>
                  <a:tcPr marL="122159" marR="122159"/>
                </a:tc>
                <a:extLst>
                  <a:ext uri="{0D108BD9-81ED-4DB2-BD59-A6C34878D82A}">
                    <a16:rowId xmlns:a16="http://schemas.microsoft.com/office/drawing/2014/main" val="10009"/>
                  </a:ext>
                </a:extLst>
              </a:tr>
              <a:tr h="370840">
                <a:tc>
                  <a:txBody>
                    <a:bodyPr/>
                    <a:lstStyle/>
                    <a:p>
                      <a:r>
                        <a:rPr lang="en-US" sz="1600" dirty="0"/>
                        <a:t>Green logistics</a:t>
                      </a:r>
                    </a:p>
                  </a:txBody>
                  <a:tcPr marL="122159" marR="122159"/>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600" dirty="0"/>
                        <a:t>Reverse logistics</a:t>
                      </a:r>
                    </a:p>
                  </a:txBody>
                  <a:tcPr marL="122159" marR="122159"/>
                </a:tc>
                <a:extLst>
                  <a:ext uri="{0D108BD9-81ED-4DB2-BD59-A6C34878D82A}">
                    <a16:rowId xmlns:a16="http://schemas.microsoft.com/office/drawing/2014/main" val="10010"/>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210482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International Boundaries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ectangle: Rounded Corners 5">
            <a:extLst>
              <a:ext uri="{FF2B5EF4-FFF2-40B4-BE49-F238E27FC236}">
                <a16:creationId xmlns:a16="http://schemas.microsoft.com/office/drawing/2014/main" id="{A7B70CD8-D29D-41F2-9D0C-D0B350F779C8}"/>
              </a:ext>
            </a:extLst>
          </p:cNvPr>
          <p:cNvSpPr/>
          <p:nvPr/>
        </p:nvSpPr>
        <p:spPr>
          <a:xfrm>
            <a:off x="1841957" y="1716045"/>
            <a:ext cx="1920240" cy="1645920"/>
          </a:xfrm>
          <a:prstGeom prst="roundRect">
            <a:avLst>
              <a:gd name="adj" fmla="val 9840"/>
            </a:avLst>
          </a:prstGeom>
          <a:solidFill>
            <a:schemeClr val="bg2">
              <a:lumMod val="90000"/>
            </a:schemeClr>
          </a:solid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Freeform: Shape 2">
            <a:extLst>
              <a:ext uri="{FF2B5EF4-FFF2-40B4-BE49-F238E27FC236}">
                <a16:creationId xmlns:a16="http://schemas.microsoft.com/office/drawing/2014/main" id="{A87E3CE7-4EE9-4E03-9589-2E601FBC2087}"/>
              </a:ext>
            </a:extLst>
          </p:cNvPr>
          <p:cNvSpPr/>
          <p:nvPr/>
        </p:nvSpPr>
        <p:spPr>
          <a:xfrm>
            <a:off x="1958458" y="1722623"/>
            <a:ext cx="1801357" cy="1636211"/>
          </a:xfrm>
          <a:custGeom>
            <a:avLst/>
            <a:gdLst>
              <a:gd name="connsiteX0" fmla="*/ 98677 w 1815644"/>
              <a:gd name="connsiteY0" fmla="*/ 6578 h 1638026"/>
              <a:gd name="connsiteX1" fmla="*/ 65785 w 1815644"/>
              <a:gd name="connsiteY1" fmla="*/ 190774 h 1638026"/>
              <a:gd name="connsiteX2" fmla="*/ 197353 w 1815644"/>
              <a:gd name="connsiteY2" fmla="*/ 322342 h 1638026"/>
              <a:gd name="connsiteX3" fmla="*/ 256559 w 1815644"/>
              <a:gd name="connsiteY3" fmla="*/ 467068 h 1638026"/>
              <a:gd name="connsiteX4" fmla="*/ 328921 w 1815644"/>
              <a:gd name="connsiteY4" fmla="*/ 638106 h 1638026"/>
              <a:gd name="connsiteX5" fmla="*/ 453911 w 1815644"/>
              <a:gd name="connsiteY5" fmla="*/ 782832 h 1638026"/>
              <a:gd name="connsiteX6" fmla="*/ 578901 w 1815644"/>
              <a:gd name="connsiteY6" fmla="*/ 789410 h 1638026"/>
              <a:gd name="connsiteX7" fmla="*/ 809146 w 1815644"/>
              <a:gd name="connsiteY7" fmla="*/ 769675 h 1638026"/>
              <a:gd name="connsiteX8" fmla="*/ 1013077 w 1815644"/>
              <a:gd name="connsiteY8" fmla="*/ 664420 h 1638026"/>
              <a:gd name="connsiteX9" fmla="*/ 1243321 w 1815644"/>
              <a:gd name="connsiteY9" fmla="*/ 631528 h 1638026"/>
              <a:gd name="connsiteX10" fmla="*/ 1414360 w 1815644"/>
              <a:gd name="connsiteY10" fmla="*/ 513116 h 1638026"/>
              <a:gd name="connsiteX11" fmla="*/ 1486723 w 1815644"/>
              <a:gd name="connsiteY11" fmla="*/ 467068 h 1638026"/>
              <a:gd name="connsiteX12" fmla="*/ 1598556 w 1815644"/>
              <a:gd name="connsiteY12" fmla="*/ 440754 h 1638026"/>
              <a:gd name="connsiteX13" fmla="*/ 1480144 w 1815644"/>
              <a:gd name="connsiteY13" fmla="*/ 684155 h 1638026"/>
              <a:gd name="connsiteX14" fmla="*/ 1355154 w 1815644"/>
              <a:gd name="connsiteY14" fmla="*/ 874929 h 1638026"/>
              <a:gd name="connsiteX15" fmla="*/ 1282792 w 1815644"/>
              <a:gd name="connsiteY15" fmla="*/ 842037 h 1638026"/>
              <a:gd name="connsiteX16" fmla="*/ 1177537 w 1815644"/>
              <a:gd name="connsiteY16" fmla="*/ 901243 h 1638026"/>
              <a:gd name="connsiteX17" fmla="*/ 1032812 w 1815644"/>
              <a:gd name="connsiteY17" fmla="*/ 1085439 h 1638026"/>
              <a:gd name="connsiteX18" fmla="*/ 861773 w 1815644"/>
              <a:gd name="connsiteY18" fmla="*/ 1124909 h 1638026"/>
              <a:gd name="connsiteX19" fmla="*/ 657842 w 1815644"/>
              <a:gd name="connsiteY19" fmla="*/ 1151223 h 1638026"/>
              <a:gd name="connsiteX20" fmla="*/ 611793 w 1815644"/>
              <a:gd name="connsiteY20" fmla="*/ 1157801 h 1638026"/>
              <a:gd name="connsiteX21" fmla="*/ 401284 w 1815644"/>
              <a:gd name="connsiteY21" fmla="*/ 1203850 h 1638026"/>
              <a:gd name="connsiteX22" fmla="*/ 197353 w 1815644"/>
              <a:gd name="connsiteY22" fmla="*/ 1230164 h 1638026"/>
              <a:gd name="connsiteX23" fmla="*/ 85520 w 1815644"/>
              <a:gd name="connsiteY23" fmla="*/ 1361732 h 1638026"/>
              <a:gd name="connsiteX24" fmla="*/ 46049 w 1815644"/>
              <a:gd name="connsiteY24" fmla="*/ 1460409 h 1638026"/>
              <a:gd name="connsiteX25" fmla="*/ 0 w 1815644"/>
              <a:gd name="connsiteY25" fmla="*/ 1638026 h 1638026"/>
              <a:gd name="connsiteX26" fmla="*/ 1815644 w 1815644"/>
              <a:gd name="connsiteY26" fmla="*/ 1638026 h 1638026"/>
              <a:gd name="connsiteX27" fmla="*/ 1815644 w 1815644"/>
              <a:gd name="connsiteY27" fmla="*/ 0 h 1638026"/>
              <a:gd name="connsiteX28" fmla="*/ 98677 w 1815644"/>
              <a:gd name="connsiteY28" fmla="*/ 6578 h 1638026"/>
              <a:gd name="connsiteX0" fmla="*/ 86771 w 1803738"/>
              <a:gd name="connsiteY0" fmla="*/ 6578 h 1638026"/>
              <a:gd name="connsiteX1" fmla="*/ 53879 w 1803738"/>
              <a:gd name="connsiteY1" fmla="*/ 190774 h 1638026"/>
              <a:gd name="connsiteX2" fmla="*/ 185447 w 1803738"/>
              <a:gd name="connsiteY2" fmla="*/ 322342 h 1638026"/>
              <a:gd name="connsiteX3" fmla="*/ 244653 w 1803738"/>
              <a:gd name="connsiteY3" fmla="*/ 467068 h 1638026"/>
              <a:gd name="connsiteX4" fmla="*/ 317015 w 1803738"/>
              <a:gd name="connsiteY4" fmla="*/ 638106 h 1638026"/>
              <a:gd name="connsiteX5" fmla="*/ 442005 w 1803738"/>
              <a:gd name="connsiteY5" fmla="*/ 782832 h 1638026"/>
              <a:gd name="connsiteX6" fmla="*/ 566995 w 1803738"/>
              <a:gd name="connsiteY6" fmla="*/ 789410 h 1638026"/>
              <a:gd name="connsiteX7" fmla="*/ 797240 w 1803738"/>
              <a:gd name="connsiteY7" fmla="*/ 769675 h 1638026"/>
              <a:gd name="connsiteX8" fmla="*/ 1001171 w 1803738"/>
              <a:gd name="connsiteY8" fmla="*/ 664420 h 1638026"/>
              <a:gd name="connsiteX9" fmla="*/ 1231415 w 1803738"/>
              <a:gd name="connsiteY9" fmla="*/ 631528 h 1638026"/>
              <a:gd name="connsiteX10" fmla="*/ 1402454 w 1803738"/>
              <a:gd name="connsiteY10" fmla="*/ 513116 h 1638026"/>
              <a:gd name="connsiteX11" fmla="*/ 1474817 w 1803738"/>
              <a:gd name="connsiteY11" fmla="*/ 467068 h 1638026"/>
              <a:gd name="connsiteX12" fmla="*/ 1586650 w 1803738"/>
              <a:gd name="connsiteY12" fmla="*/ 440754 h 1638026"/>
              <a:gd name="connsiteX13" fmla="*/ 1468238 w 1803738"/>
              <a:gd name="connsiteY13" fmla="*/ 684155 h 1638026"/>
              <a:gd name="connsiteX14" fmla="*/ 1343248 w 1803738"/>
              <a:gd name="connsiteY14" fmla="*/ 874929 h 1638026"/>
              <a:gd name="connsiteX15" fmla="*/ 1270886 w 1803738"/>
              <a:gd name="connsiteY15" fmla="*/ 842037 h 1638026"/>
              <a:gd name="connsiteX16" fmla="*/ 1165631 w 1803738"/>
              <a:gd name="connsiteY16" fmla="*/ 901243 h 1638026"/>
              <a:gd name="connsiteX17" fmla="*/ 1020906 w 1803738"/>
              <a:gd name="connsiteY17" fmla="*/ 1085439 h 1638026"/>
              <a:gd name="connsiteX18" fmla="*/ 849867 w 1803738"/>
              <a:gd name="connsiteY18" fmla="*/ 1124909 h 1638026"/>
              <a:gd name="connsiteX19" fmla="*/ 645936 w 1803738"/>
              <a:gd name="connsiteY19" fmla="*/ 1151223 h 1638026"/>
              <a:gd name="connsiteX20" fmla="*/ 599887 w 1803738"/>
              <a:gd name="connsiteY20" fmla="*/ 1157801 h 1638026"/>
              <a:gd name="connsiteX21" fmla="*/ 389378 w 1803738"/>
              <a:gd name="connsiteY21" fmla="*/ 1203850 h 1638026"/>
              <a:gd name="connsiteX22" fmla="*/ 185447 w 1803738"/>
              <a:gd name="connsiteY22" fmla="*/ 1230164 h 1638026"/>
              <a:gd name="connsiteX23" fmla="*/ 73614 w 1803738"/>
              <a:gd name="connsiteY23" fmla="*/ 1361732 h 1638026"/>
              <a:gd name="connsiteX24" fmla="*/ 34143 w 1803738"/>
              <a:gd name="connsiteY24" fmla="*/ 1460409 h 1638026"/>
              <a:gd name="connsiteX25" fmla="*/ 0 w 1803738"/>
              <a:gd name="connsiteY25" fmla="*/ 1638026 h 1638026"/>
              <a:gd name="connsiteX26" fmla="*/ 1803738 w 1803738"/>
              <a:gd name="connsiteY26" fmla="*/ 1638026 h 1638026"/>
              <a:gd name="connsiteX27" fmla="*/ 1803738 w 1803738"/>
              <a:gd name="connsiteY27" fmla="*/ 0 h 1638026"/>
              <a:gd name="connsiteX28" fmla="*/ 86771 w 1803738"/>
              <a:gd name="connsiteY28" fmla="*/ 6578 h 1638026"/>
              <a:gd name="connsiteX0" fmla="*/ 86771 w 1803738"/>
              <a:gd name="connsiteY0" fmla="*/ 6578 h 1638026"/>
              <a:gd name="connsiteX1" fmla="*/ 53879 w 1803738"/>
              <a:gd name="connsiteY1" fmla="*/ 190774 h 1638026"/>
              <a:gd name="connsiteX2" fmla="*/ 185447 w 1803738"/>
              <a:gd name="connsiteY2" fmla="*/ 322342 h 1638026"/>
              <a:gd name="connsiteX3" fmla="*/ 244653 w 1803738"/>
              <a:gd name="connsiteY3" fmla="*/ 467068 h 1638026"/>
              <a:gd name="connsiteX4" fmla="*/ 317015 w 1803738"/>
              <a:gd name="connsiteY4" fmla="*/ 638106 h 1638026"/>
              <a:gd name="connsiteX5" fmla="*/ 442005 w 1803738"/>
              <a:gd name="connsiteY5" fmla="*/ 782832 h 1638026"/>
              <a:gd name="connsiteX6" fmla="*/ 566995 w 1803738"/>
              <a:gd name="connsiteY6" fmla="*/ 789410 h 1638026"/>
              <a:gd name="connsiteX7" fmla="*/ 797240 w 1803738"/>
              <a:gd name="connsiteY7" fmla="*/ 769675 h 1638026"/>
              <a:gd name="connsiteX8" fmla="*/ 1001171 w 1803738"/>
              <a:gd name="connsiteY8" fmla="*/ 664420 h 1638026"/>
              <a:gd name="connsiteX9" fmla="*/ 1231415 w 1803738"/>
              <a:gd name="connsiteY9" fmla="*/ 631528 h 1638026"/>
              <a:gd name="connsiteX10" fmla="*/ 1402454 w 1803738"/>
              <a:gd name="connsiteY10" fmla="*/ 513116 h 1638026"/>
              <a:gd name="connsiteX11" fmla="*/ 1474817 w 1803738"/>
              <a:gd name="connsiteY11" fmla="*/ 467068 h 1638026"/>
              <a:gd name="connsiteX12" fmla="*/ 1586650 w 1803738"/>
              <a:gd name="connsiteY12" fmla="*/ 440754 h 1638026"/>
              <a:gd name="connsiteX13" fmla="*/ 1468238 w 1803738"/>
              <a:gd name="connsiteY13" fmla="*/ 684155 h 1638026"/>
              <a:gd name="connsiteX14" fmla="*/ 1343248 w 1803738"/>
              <a:gd name="connsiteY14" fmla="*/ 874929 h 1638026"/>
              <a:gd name="connsiteX15" fmla="*/ 1270886 w 1803738"/>
              <a:gd name="connsiteY15" fmla="*/ 842037 h 1638026"/>
              <a:gd name="connsiteX16" fmla="*/ 1165631 w 1803738"/>
              <a:gd name="connsiteY16" fmla="*/ 901243 h 1638026"/>
              <a:gd name="connsiteX17" fmla="*/ 1020906 w 1803738"/>
              <a:gd name="connsiteY17" fmla="*/ 1085439 h 1638026"/>
              <a:gd name="connsiteX18" fmla="*/ 849867 w 1803738"/>
              <a:gd name="connsiteY18" fmla="*/ 1124909 h 1638026"/>
              <a:gd name="connsiteX19" fmla="*/ 645936 w 1803738"/>
              <a:gd name="connsiteY19" fmla="*/ 1151223 h 1638026"/>
              <a:gd name="connsiteX20" fmla="*/ 599887 w 1803738"/>
              <a:gd name="connsiteY20" fmla="*/ 1157801 h 1638026"/>
              <a:gd name="connsiteX21" fmla="*/ 389378 w 1803738"/>
              <a:gd name="connsiteY21" fmla="*/ 1203850 h 1638026"/>
              <a:gd name="connsiteX22" fmla="*/ 185447 w 1803738"/>
              <a:gd name="connsiteY22" fmla="*/ 1230164 h 1638026"/>
              <a:gd name="connsiteX23" fmla="*/ 73614 w 1803738"/>
              <a:gd name="connsiteY23" fmla="*/ 1361732 h 1638026"/>
              <a:gd name="connsiteX24" fmla="*/ 34143 w 1803738"/>
              <a:gd name="connsiteY24" fmla="*/ 1460409 h 1638026"/>
              <a:gd name="connsiteX25" fmla="*/ 0 w 1803738"/>
              <a:gd name="connsiteY25" fmla="*/ 1638026 h 1638026"/>
              <a:gd name="connsiteX26" fmla="*/ 1710869 w 1803738"/>
              <a:gd name="connsiteY26" fmla="*/ 1638026 h 1638026"/>
              <a:gd name="connsiteX27" fmla="*/ 1803738 w 1803738"/>
              <a:gd name="connsiteY27" fmla="*/ 0 h 1638026"/>
              <a:gd name="connsiteX28" fmla="*/ 86771 w 1803738"/>
              <a:gd name="connsiteY28" fmla="*/ 6578 h 1638026"/>
              <a:gd name="connsiteX0" fmla="*/ 86771 w 1803738"/>
              <a:gd name="connsiteY0" fmla="*/ 6578 h 1638026"/>
              <a:gd name="connsiteX1" fmla="*/ 53879 w 1803738"/>
              <a:gd name="connsiteY1" fmla="*/ 190774 h 1638026"/>
              <a:gd name="connsiteX2" fmla="*/ 185447 w 1803738"/>
              <a:gd name="connsiteY2" fmla="*/ 322342 h 1638026"/>
              <a:gd name="connsiteX3" fmla="*/ 244653 w 1803738"/>
              <a:gd name="connsiteY3" fmla="*/ 467068 h 1638026"/>
              <a:gd name="connsiteX4" fmla="*/ 317015 w 1803738"/>
              <a:gd name="connsiteY4" fmla="*/ 638106 h 1638026"/>
              <a:gd name="connsiteX5" fmla="*/ 442005 w 1803738"/>
              <a:gd name="connsiteY5" fmla="*/ 782832 h 1638026"/>
              <a:gd name="connsiteX6" fmla="*/ 566995 w 1803738"/>
              <a:gd name="connsiteY6" fmla="*/ 789410 h 1638026"/>
              <a:gd name="connsiteX7" fmla="*/ 797240 w 1803738"/>
              <a:gd name="connsiteY7" fmla="*/ 769675 h 1638026"/>
              <a:gd name="connsiteX8" fmla="*/ 1001171 w 1803738"/>
              <a:gd name="connsiteY8" fmla="*/ 664420 h 1638026"/>
              <a:gd name="connsiteX9" fmla="*/ 1231415 w 1803738"/>
              <a:gd name="connsiteY9" fmla="*/ 631528 h 1638026"/>
              <a:gd name="connsiteX10" fmla="*/ 1402454 w 1803738"/>
              <a:gd name="connsiteY10" fmla="*/ 513116 h 1638026"/>
              <a:gd name="connsiteX11" fmla="*/ 1474817 w 1803738"/>
              <a:gd name="connsiteY11" fmla="*/ 467068 h 1638026"/>
              <a:gd name="connsiteX12" fmla="*/ 1586650 w 1803738"/>
              <a:gd name="connsiteY12" fmla="*/ 440754 h 1638026"/>
              <a:gd name="connsiteX13" fmla="*/ 1468238 w 1803738"/>
              <a:gd name="connsiteY13" fmla="*/ 684155 h 1638026"/>
              <a:gd name="connsiteX14" fmla="*/ 1343248 w 1803738"/>
              <a:gd name="connsiteY14" fmla="*/ 874929 h 1638026"/>
              <a:gd name="connsiteX15" fmla="*/ 1270886 w 1803738"/>
              <a:gd name="connsiteY15" fmla="*/ 842037 h 1638026"/>
              <a:gd name="connsiteX16" fmla="*/ 1165631 w 1803738"/>
              <a:gd name="connsiteY16" fmla="*/ 901243 h 1638026"/>
              <a:gd name="connsiteX17" fmla="*/ 1020906 w 1803738"/>
              <a:gd name="connsiteY17" fmla="*/ 1085439 h 1638026"/>
              <a:gd name="connsiteX18" fmla="*/ 849867 w 1803738"/>
              <a:gd name="connsiteY18" fmla="*/ 1124909 h 1638026"/>
              <a:gd name="connsiteX19" fmla="*/ 645936 w 1803738"/>
              <a:gd name="connsiteY19" fmla="*/ 1151223 h 1638026"/>
              <a:gd name="connsiteX20" fmla="*/ 599887 w 1803738"/>
              <a:gd name="connsiteY20" fmla="*/ 1157801 h 1638026"/>
              <a:gd name="connsiteX21" fmla="*/ 389378 w 1803738"/>
              <a:gd name="connsiteY21" fmla="*/ 1203850 h 1638026"/>
              <a:gd name="connsiteX22" fmla="*/ 185447 w 1803738"/>
              <a:gd name="connsiteY22" fmla="*/ 1230164 h 1638026"/>
              <a:gd name="connsiteX23" fmla="*/ 73614 w 1803738"/>
              <a:gd name="connsiteY23" fmla="*/ 1361732 h 1638026"/>
              <a:gd name="connsiteX24" fmla="*/ 34143 w 1803738"/>
              <a:gd name="connsiteY24" fmla="*/ 1460409 h 1638026"/>
              <a:gd name="connsiteX25" fmla="*/ 0 w 1803738"/>
              <a:gd name="connsiteY25" fmla="*/ 1638026 h 1638026"/>
              <a:gd name="connsiteX26" fmla="*/ 1710869 w 1803738"/>
              <a:gd name="connsiteY26" fmla="*/ 1638026 h 1638026"/>
              <a:gd name="connsiteX27" fmla="*/ 1720521 w 1803738"/>
              <a:gd name="connsiteY27" fmla="*/ 1498599 h 1638026"/>
              <a:gd name="connsiteX28" fmla="*/ 1803738 w 1803738"/>
              <a:gd name="connsiteY28" fmla="*/ 0 h 1638026"/>
              <a:gd name="connsiteX29" fmla="*/ 86771 w 1803738"/>
              <a:gd name="connsiteY29" fmla="*/ 6578 h 1638026"/>
              <a:gd name="connsiteX0" fmla="*/ 86771 w 1803738"/>
              <a:gd name="connsiteY0" fmla="*/ 6578 h 1638026"/>
              <a:gd name="connsiteX1" fmla="*/ 53879 w 1803738"/>
              <a:gd name="connsiteY1" fmla="*/ 190774 h 1638026"/>
              <a:gd name="connsiteX2" fmla="*/ 185447 w 1803738"/>
              <a:gd name="connsiteY2" fmla="*/ 322342 h 1638026"/>
              <a:gd name="connsiteX3" fmla="*/ 244653 w 1803738"/>
              <a:gd name="connsiteY3" fmla="*/ 467068 h 1638026"/>
              <a:gd name="connsiteX4" fmla="*/ 317015 w 1803738"/>
              <a:gd name="connsiteY4" fmla="*/ 638106 h 1638026"/>
              <a:gd name="connsiteX5" fmla="*/ 442005 w 1803738"/>
              <a:gd name="connsiteY5" fmla="*/ 782832 h 1638026"/>
              <a:gd name="connsiteX6" fmla="*/ 566995 w 1803738"/>
              <a:gd name="connsiteY6" fmla="*/ 789410 h 1638026"/>
              <a:gd name="connsiteX7" fmla="*/ 797240 w 1803738"/>
              <a:gd name="connsiteY7" fmla="*/ 769675 h 1638026"/>
              <a:gd name="connsiteX8" fmla="*/ 1001171 w 1803738"/>
              <a:gd name="connsiteY8" fmla="*/ 664420 h 1638026"/>
              <a:gd name="connsiteX9" fmla="*/ 1231415 w 1803738"/>
              <a:gd name="connsiteY9" fmla="*/ 631528 h 1638026"/>
              <a:gd name="connsiteX10" fmla="*/ 1402454 w 1803738"/>
              <a:gd name="connsiteY10" fmla="*/ 513116 h 1638026"/>
              <a:gd name="connsiteX11" fmla="*/ 1474817 w 1803738"/>
              <a:gd name="connsiteY11" fmla="*/ 467068 h 1638026"/>
              <a:gd name="connsiteX12" fmla="*/ 1586650 w 1803738"/>
              <a:gd name="connsiteY12" fmla="*/ 440754 h 1638026"/>
              <a:gd name="connsiteX13" fmla="*/ 1468238 w 1803738"/>
              <a:gd name="connsiteY13" fmla="*/ 684155 h 1638026"/>
              <a:gd name="connsiteX14" fmla="*/ 1343248 w 1803738"/>
              <a:gd name="connsiteY14" fmla="*/ 874929 h 1638026"/>
              <a:gd name="connsiteX15" fmla="*/ 1270886 w 1803738"/>
              <a:gd name="connsiteY15" fmla="*/ 842037 h 1638026"/>
              <a:gd name="connsiteX16" fmla="*/ 1165631 w 1803738"/>
              <a:gd name="connsiteY16" fmla="*/ 901243 h 1638026"/>
              <a:gd name="connsiteX17" fmla="*/ 1020906 w 1803738"/>
              <a:gd name="connsiteY17" fmla="*/ 1085439 h 1638026"/>
              <a:gd name="connsiteX18" fmla="*/ 849867 w 1803738"/>
              <a:gd name="connsiteY18" fmla="*/ 1124909 h 1638026"/>
              <a:gd name="connsiteX19" fmla="*/ 645936 w 1803738"/>
              <a:gd name="connsiteY19" fmla="*/ 1151223 h 1638026"/>
              <a:gd name="connsiteX20" fmla="*/ 599887 w 1803738"/>
              <a:gd name="connsiteY20" fmla="*/ 1157801 h 1638026"/>
              <a:gd name="connsiteX21" fmla="*/ 389378 w 1803738"/>
              <a:gd name="connsiteY21" fmla="*/ 1203850 h 1638026"/>
              <a:gd name="connsiteX22" fmla="*/ 185447 w 1803738"/>
              <a:gd name="connsiteY22" fmla="*/ 1230164 h 1638026"/>
              <a:gd name="connsiteX23" fmla="*/ 73614 w 1803738"/>
              <a:gd name="connsiteY23" fmla="*/ 1361732 h 1638026"/>
              <a:gd name="connsiteX24" fmla="*/ 34143 w 1803738"/>
              <a:gd name="connsiteY24" fmla="*/ 1460409 h 1638026"/>
              <a:gd name="connsiteX25" fmla="*/ 0 w 1803738"/>
              <a:gd name="connsiteY25" fmla="*/ 1638026 h 1638026"/>
              <a:gd name="connsiteX26" fmla="*/ 1710869 w 1803738"/>
              <a:gd name="connsiteY26" fmla="*/ 1638026 h 1638026"/>
              <a:gd name="connsiteX27" fmla="*/ 1789577 w 1803738"/>
              <a:gd name="connsiteY27" fmla="*/ 1505742 h 1638026"/>
              <a:gd name="connsiteX28" fmla="*/ 1803738 w 1803738"/>
              <a:gd name="connsiteY28" fmla="*/ 0 h 1638026"/>
              <a:gd name="connsiteX29" fmla="*/ 86771 w 1803738"/>
              <a:gd name="connsiteY29" fmla="*/ 6578 h 1638026"/>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86771 w 1801357"/>
              <a:gd name="connsiteY29"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670516 w 1801357"/>
              <a:gd name="connsiteY29" fmla="*/ 129946 h 1631448"/>
              <a:gd name="connsiteX30" fmla="*/ 86771 w 1801357"/>
              <a:gd name="connsiteY30"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656229 w 1801357"/>
              <a:gd name="connsiteY29" fmla="*/ 3740 h 1631448"/>
              <a:gd name="connsiteX30" fmla="*/ 86771 w 1801357"/>
              <a:gd name="connsiteY30"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727666 w 1801357"/>
              <a:gd name="connsiteY29" fmla="*/ 82321 h 1631448"/>
              <a:gd name="connsiteX30" fmla="*/ 1656229 w 1801357"/>
              <a:gd name="connsiteY30" fmla="*/ 3740 h 1631448"/>
              <a:gd name="connsiteX31" fmla="*/ 86771 w 1801357"/>
              <a:gd name="connsiteY31"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730047 w 1801357"/>
              <a:gd name="connsiteY29" fmla="*/ 34696 h 1631448"/>
              <a:gd name="connsiteX30" fmla="*/ 1656229 w 1801357"/>
              <a:gd name="connsiteY30" fmla="*/ 3740 h 1631448"/>
              <a:gd name="connsiteX31" fmla="*/ 86771 w 1801357"/>
              <a:gd name="connsiteY31"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768147 w 1801357"/>
              <a:gd name="connsiteY29" fmla="*/ 98990 h 1631448"/>
              <a:gd name="connsiteX30" fmla="*/ 1730047 w 1801357"/>
              <a:gd name="connsiteY30" fmla="*/ 34696 h 1631448"/>
              <a:gd name="connsiteX31" fmla="*/ 1656229 w 1801357"/>
              <a:gd name="connsiteY31" fmla="*/ 3740 h 1631448"/>
              <a:gd name="connsiteX32" fmla="*/ 86771 w 1801357"/>
              <a:gd name="connsiteY32" fmla="*/ 0 h 1631448"/>
              <a:gd name="connsiteX0" fmla="*/ 86771 w 1801357"/>
              <a:gd name="connsiteY0" fmla="*/ 0 h 1631448"/>
              <a:gd name="connsiteX1" fmla="*/ 53879 w 1801357"/>
              <a:gd name="connsiteY1" fmla="*/ 184196 h 1631448"/>
              <a:gd name="connsiteX2" fmla="*/ 185447 w 1801357"/>
              <a:gd name="connsiteY2" fmla="*/ 315764 h 1631448"/>
              <a:gd name="connsiteX3" fmla="*/ 244653 w 1801357"/>
              <a:gd name="connsiteY3" fmla="*/ 460490 h 1631448"/>
              <a:gd name="connsiteX4" fmla="*/ 317015 w 1801357"/>
              <a:gd name="connsiteY4" fmla="*/ 631528 h 1631448"/>
              <a:gd name="connsiteX5" fmla="*/ 442005 w 1801357"/>
              <a:gd name="connsiteY5" fmla="*/ 776254 h 1631448"/>
              <a:gd name="connsiteX6" fmla="*/ 566995 w 1801357"/>
              <a:gd name="connsiteY6" fmla="*/ 782832 h 1631448"/>
              <a:gd name="connsiteX7" fmla="*/ 797240 w 1801357"/>
              <a:gd name="connsiteY7" fmla="*/ 763097 h 1631448"/>
              <a:gd name="connsiteX8" fmla="*/ 1001171 w 1801357"/>
              <a:gd name="connsiteY8" fmla="*/ 657842 h 1631448"/>
              <a:gd name="connsiteX9" fmla="*/ 1231415 w 1801357"/>
              <a:gd name="connsiteY9" fmla="*/ 624950 h 1631448"/>
              <a:gd name="connsiteX10" fmla="*/ 1402454 w 1801357"/>
              <a:gd name="connsiteY10" fmla="*/ 506538 h 1631448"/>
              <a:gd name="connsiteX11" fmla="*/ 1474817 w 1801357"/>
              <a:gd name="connsiteY11" fmla="*/ 460490 h 1631448"/>
              <a:gd name="connsiteX12" fmla="*/ 1586650 w 1801357"/>
              <a:gd name="connsiteY12" fmla="*/ 434176 h 1631448"/>
              <a:gd name="connsiteX13" fmla="*/ 1468238 w 1801357"/>
              <a:gd name="connsiteY13" fmla="*/ 677577 h 1631448"/>
              <a:gd name="connsiteX14" fmla="*/ 1343248 w 1801357"/>
              <a:gd name="connsiteY14" fmla="*/ 868351 h 1631448"/>
              <a:gd name="connsiteX15" fmla="*/ 1270886 w 1801357"/>
              <a:gd name="connsiteY15" fmla="*/ 835459 h 1631448"/>
              <a:gd name="connsiteX16" fmla="*/ 1165631 w 1801357"/>
              <a:gd name="connsiteY16" fmla="*/ 894665 h 1631448"/>
              <a:gd name="connsiteX17" fmla="*/ 1020906 w 1801357"/>
              <a:gd name="connsiteY17" fmla="*/ 1078861 h 1631448"/>
              <a:gd name="connsiteX18" fmla="*/ 849867 w 1801357"/>
              <a:gd name="connsiteY18" fmla="*/ 1118331 h 1631448"/>
              <a:gd name="connsiteX19" fmla="*/ 645936 w 1801357"/>
              <a:gd name="connsiteY19" fmla="*/ 1144645 h 1631448"/>
              <a:gd name="connsiteX20" fmla="*/ 599887 w 1801357"/>
              <a:gd name="connsiteY20" fmla="*/ 1151223 h 1631448"/>
              <a:gd name="connsiteX21" fmla="*/ 389378 w 1801357"/>
              <a:gd name="connsiteY21" fmla="*/ 1197272 h 1631448"/>
              <a:gd name="connsiteX22" fmla="*/ 185447 w 1801357"/>
              <a:gd name="connsiteY22" fmla="*/ 1223586 h 1631448"/>
              <a:gd name="connsiteX23" fmla="*/ 73614 w 1801357"/>
              <a:gd name="connsiteY23" fmla="*/ 1355154 h 1631448"/>
              <a:gd name="connsiteX24" fmla="*/ 34143 w 1801357"/>
              <a:gd name="connsiteY24" fmla="*/ 1453831 h 1631448"/>
              <a:gd name="connsiteX25" fmla="*/ 0 w 1801357"/>
              <a:gd name="connsiteY25" fmla="*/ 1631448 h 1631448"/>
              <a:gd name="connsiteX26" fmla="*/ 1710869 w 1801357"/>
              <a:gd name="connsiteY26" fmla="*/ 1631448 h 1631448"/>
              <a:gd name="connsiteX27" fmla="*/ 1789577 w 1801357"/>
              <a:gd name="connsiteY27" fmla="*/ 1499164 h 1631448"/>
              <a:gd name="connsiteX28" fmla="*/ 1801357 w 1801357"/>
              <a:gd name="connsiteY28" fmla="*/ 145822 h 1631448"/>
              <a:gd name="connsiteX29" fmla="*/ 1777672 w 1801357"/>
              <a:gd name="connsiteY29" fmla="*/ 91846 h 1631448"/>
              <a:gd name="connsiteX30" fmla="*/ 1730047 w 1801357"/>
              <a:gd name="connsiteY30" fmla="*/ 34696 h 1631448"/>
              <a:gd name="connsiteX31" fmla="*/ 1656229 w 1801357"/>
              <a:gd name="connsiteY31" fmla="*/ 3740 h 1631448"/>
              <a:gd name="connsiteX32" fmla="*/ 86771 w 1801357"/>
              <a:gd name="connsiteY32" fmla="*/ 0 h 1631448"/>
              <a:gd name="connsiteX0" fmla="*/ 86771 w 1801357"/>
              <a:gd name="connsiteY0" fmla="*/ 0 h 1636211"/>
              <a:gd name="connsiteX1" fmla="*/ 53879 w 1801357"/>
              <a:gd name="connsiteY1" fmla="*/ 184196 h 1636211"/>
              <a:gd name="connsiteX2" fmla="*/ 185447 w 1801357"/>
              <a:gd name="connsiteY2" fmla="*/ 315764 h 1636211"/>
              <a:gd name="connsiteX3" fmla="*/ 244653 w 1801357"/>
              <a:gd name="connsiteY3" fmla="*/ 460490 h 1636211"/>
              <a:gd name="connsiteX4" fmla="*/ 317015 w 1801357"/>
              <a:gd name="connsiteY4" fmla="*/ 631528 h 1636211"/>
              <a:gd name="connsiteX5" fmla="*/ 442005 w 1801357"/>
              <a:gd name="connsiteY5" fmla="*/ 776254 h 1636211"/>
              <a:gd name="connsiteX6" fmla="*/ 566995 w 1801357"/>
              <a:gd name="connsiteY6" fmla="*/ 782832 h 1636211"/>
              <a:gd name="connsiteX7" fmla="*/ 797240 w 1801357"/>
              <a:gd name="connsiteY7" fmla="*/ 763097 h 1636211"/>
              <a:gd name="connsiteX8" fmla="*/ 1001171 w 1801357"/>
              <a:gd name="connsiteY8" fmla="*/ 657842 h 1636211"/>
              <a:gd name="connsiteX9" fmla="*/ 1231415 w 1801357"/>
              <a:gd name="connsiteY9" fmla="*/ 624950 h 1636211"/>
              <a:gd name="connsiteX10" fmla="*/ 1402454 w 1801357"/>
              <a:gd name="connsiteY10" fmla="*/ 506538 h 1636211"/>
              <a:gd name="connsiteX11" fmla="*/ 1474817 w 1801357"/>
              <a:gd name="connsiteY11" fmla="*/ 460490 h 1636211"/>
              <a:gd name="connsiteX12" fmla="*/ 1586650 w 1801357"/>
              <a:gd name="connsiteY12" fmla="*/ 434176 h 1636211"/>
              <a:gd name="connsiteX13" fmla="*/ 1468238 w 1801357"/>
              <a:gd name="connsiteY13" fmla="*/ 677577 h 1636211"/>
              <a:gd name="connsiteX14" fmla="*/ 1343248 w 1801357"/>
              <a:gd name="connsiteY14" fmla="*/ 868351 h 1636211"/>
              <a:gd name="connsiteX15" fmla="*/ 1270886 w 1801357"/>
              <a:gd name="connsiteY15" fmla="*/ 835459 h 1636211"/>
              <a:gd name="connsiteX16" fmla="*/ 1165631 w 1801357"/>
              <a:gd name="connsiteY16" fmla="*/ 894665 h 1636211"/>
              <a:gd name="connsiteX17" fmla="*/ 1020906 w 1801357"/>
              <a:gd name="connsiteY17" fmla="*/ 1078861 h 1636211"/>
              <a:gd name="connsiteX18" fmla="*/ 849867 w 1801357"/>
              <a:gd name="connsiteY18" fmla="*/ 1118331 h 1636211"/>
              <a:gd name="connsiteX19" fmla="*/ 645936 w 1801357"/>
              <a:gd name="connsiteY19" fmla="*/ 1144645 h 1636211"/>
              <a:gd name="connsiteX20" fmla="*/ 599887 w 1801357"/>
              <a:gd name="connsiteY20" fmla="*/ 1151223 h 1636211"/>
              <a:gd name="connsiteX21" fmla="*/ 389378 w 1801357"/>
              <a:gd name="connsiteY21" fmla="*/ 1197272 h 1636211"/>
              <a:gd name="connsiteX22" fmla="*/ 185447 w 1801357"/>
              <a:gd name="connsiteY22" fmla="*/ 1223586 h 1636211"/>
              <a:gd name="connsiteX23" fmla="*/ 73614 w 1801357"/>
              <a:gd name="connsiteY23" fmla="*/ 1355154 h 1636211"/>
              <a:gd name="connsiteX24" fmla="*/ 34143 w 1801357"/>
              <a:gd name="connsiteY24" fmla="*/ 1453831 h 1636211"/>
              <a:gd name="connsiteX25" fmla="*/ 0 w 1801357"/>
              <a:gd name="connsiteY25" fmla="*/ 1631448 h 1636211"/>
              <a:gd name="connsiteX26" fmla="*/ 1687056 w 1801357"/>
              <a:gd name="connsiteY26" fmla="*/ 1636211 h 1636211"/>
              <a:gd name="connsiteX27" fmla="*/ 1789577 w 1801357"/>
              <a:gd name="connsiteY27" fmla="*/ 1499164 h 1636211"/>
              <a:gd name="connsiteX28" fmla="*/ 1801357 w 1801357"/>
              <a:gd name="connsiteY28" fmla="*/ 145822 h 1636211"/>
              <a:gd name="connsiteX29" fmla="*/ 1777672 w 1801357"/>
              <a:gd name="connsiteY29" fmla="*/ 91846 h 1636211"/>
              <a:gd name="connsiteX30" fmla="*/ 1730047 w 1801357"/>
              <a:gd name="connsiteY30" fmla="*/ 34696 h 1636211"/>
              <a:gd name="connsiteX31" fmla="*/ 1656229 w 1801357"/>
              <a:gd name="connsiteY31" fmla="*/ 3740 h 1636211"/>
              <a:gd name="connsiteX32" fmla="*/ 86771 w 1801357"/>
              <a:gd name="connsiteY32" fmla="*/ 0 h 1636211"/>
              <a:gd name="connsiteX0" fmla="*/ 86771 w 1801357"/>
              <a:gd name="connsiteY0" fmla="*/ 0 h 1636211"/>
              <a:gd name="connsiteX1" fmla="*/ 53879 w 1801357"/>
              <a:gd name="connsiteY1" fmla="*/ 184196 h 1636211"/>
              <a:gd name="connsiteX2" fmla="*/ 185447 w 1801357"/>
              <a:gd name="connsiteY2" fmla="*/ 315764 h 1636211"/>
              <a:gd name="connsiteX3" fmla="*/ 244653 w 1801357"/>
              <a:gd name="connsiteY3" fmla="*/ 460490 h 1636211"/>
              <a:gd name="connsiteX4" fmla="*/ 317015 w 1801357"/>
              <a:gd name="connsiteY4" fmla="*/ 631528 h 1636211"/>
              <a:gd name="connsiteX5" fmla="*/ 442005 w 1801357"/>
              <a:gd name="connsiteY5" fmla="*/ 776254 h 1636211"/>
              <a:gd name="connsiteX6" fmla="*/ 566995 w 1801357"/>
              <a:gd name="connsiteY6" fmla="*/ 782832 h 1636211"/>
              <a:gd name="connsiteX7" fmla="*/ 797240 w 1801357"/>
              <a:gd name="connsiteY7" fmla="*/ 763097 h 1636211"/>
              <a:gd name="connsiteX8" fmla="*/ 1001171 w 1801357"/>
              <a:gd name="connsiteY8" fmla="*/ 657842 h 1636211"/>
              <a:gd name="connsiteX9" fmla="*/ 1231415 w 1801357"/>
              <a:gd name="connsiteY9" fmla="*/ 624950 h 1636211"/>
              <a:gd name="connsiteX10" fmla="*/ 1402454 w 1801357"/>
              <a:gd name="connsiteY10" fmla="*/ 506538 h 1636211"/>
              <a:gd name="connsiteX11" fmla="*/ 1474817 w 1801357"/>
              <a:gd name="connsiteY11" fmla="*/ 460490 h 1636211"/>
              <a:gd name="connsiteX12" fmla="*/ 1586650 w 1801357"/>
              <a:gd name="connsiteY12" fmla="*/ 434176 h 1636211"/>
              <a:gd name="connsiteX13" fmla="*/ 1468238 w 1801357"/>
              <a:gd name="connsiteY13" fmla="*/ 677577 h 1636211"/>
              <a:gd name="connsiteX14" fmla="*/ 1343248 w 1801357"/>
              <a:gd name="connsiteY14" fmla="*/ 868351 h 1636211"/>
              <a:gd name="connsiteX15" fmla="*/ 1270886 w 1801357"/>
              <a:gd name="connsiteY15" fmla="*/ 835459 h 1636211"/>
              <a:gd name="connsiteX16" fmla="*/ 1165631 w 1801357"/>
              <a:gd name="connsiteY16" fmla="*/ 894665 h 1636211"/>
              <a:gd name="connsiteX17" fmla="*/ 1020906 w 1801357"/>
              <a:gd name="connsiteY17" fmla="*/ 1078861 h 1636211"/>
              <a:gd name="connsiteX18" fmla="*/ 849867 w 1801357"/>
              <a:gd name="connsiteY18" fmla="*/ 1118331 h 1636211"/>
              <a:gd name="connsiteX19" fmla="*/ 645936 w 1801357"/>
              <a:gd name="connsiteY19" fmla="*/ 1144645 h 1636211"/>
              <a:gd name="connsiteX20" fmla="*/ 599887 w 1801357"/>
              <a:gd name="connsiteY20" fmla="*/ 1151223 h 1636211"/>
              <a:gd name="connsiteX21" fmla="*/ 389378 w 1801357"/>
              <a:gd name="connsiteY21" fmla="*/ 1197272 h 1636211"/>
              <a:gd name="connsiteX22" fmla="*/ 185447 w 1801357"/>
              <a:gd name="connsiteY22" fmla="*/ 1223586 h 1636211"/>
              <a:gd name="connsiteX23" fmla="*/ 73614 w 1801357"/>
              <a:gd name="connsiteY23" fmla="*/ 1355154 h 1636211"/>
              <a:gd name="connsiteX24" fmla="*/ 34143 w 1801357"/>
              <a:gd name="connsiteY24" fmla="*/ 1453831 h 1636211"/>
              <a:gd name="connsiteX25" fmla="*/ 0 w 1801357"/>
              <a:gd name="connsiteY25" fmla="*/ 1631448 h 1636211"/>
              <a:gd name="connsiteX26" fmla="*/ 1687056 w 1801357"/>
              <a:gd name="connsiteY26" fmla="*/ 1636211 h 1636211"/>
              <a:gd name="connsiteX27" fmla="*/ 1746716 w 1801357"/>
              <a:gd name="connsiteY27" fmla="*/ 1563459 h 1636211"/>
              <a:gd name="connsiteX28" fmla="*/ 1789577 w 1801357"/>
              <a:gd name="connsiteY28" fmla="*/ 1499164 h 1636211"/>
              <a:gd name="connsiteX29" fmla="*/ 1801357 w 1801357"/>
              <a:gd name="connsiteY29" fmla="*/ 145822 h 1636211"/>
              <a:gd name="connsiteX30" fmla="*/ 1777672 w 1801357"/>
              <a:gd name="connsiteY30" fmla="*/ 91846 h 1636211"/>
              <a:gd name="connsiteX31" fmla="*/ 1730047 w 1801357"/>
              <a:gd name="connsiteY31" fmla="*/ 34696 h 1636211"/>
              <a:gd name="connsiteX32" fmla="*/ 1656229 w 1801357"/>
              <a:gd name="connsiteY32" fmla="*/ 3740 h 1636211"/>
              <a:gd name="connsiteX33" fmla="*/ 86771 w 1801357"/>
              <a:gd name="connsiteY33" fmla="*/ 0 h 1636211"/>
              <a:gd name="connsiteX0" fmla="*/ 86771 w 1801357"/>
              <a:gd name="connsiteY0" fmla="*/ 0 h 1636211"/>
              <a:gd name="connsiteX1" fmla="*/ 53879 w 1801357"/>
              <a:gd name="connsiteY1" fmla="*/ 184196 h 1636211"/>
              <a:gd name="connsiteX2" fmla="*/ 185447 w 1801357"/>
              <a:gd name="connsiteY2" fmla="*/ 315764 h 1636211"/>
              <a:gd name="connsiteX3" fmla="*/ 244653 w 1801357"/>
              <a:gd name="connsiteY3" fmla="*/ 460490 h 1636211"/>
              <a:gd name="connsiteX4" fmla="*/ 317015 w 1801357"/>
              <a:gd name="connsiteY4" fmla="*/ 631528 h 1636211"/>
              <a:gd name="connsiteX5" fmla="*/ 442005 w 1801357"/>
              <a:gd name="connsiteY5" fmla="*/ 776254 h 1636211"/>
              <a:gd name="connsiteX6" fmla="*/ 566995 w 1801357"/>
              <a:gd name="connsiteY6" fmla="*/ 782832 h 1636211"/>
              <a:gd name="connsiteX7" fmla="*/ 797240 w 1801357"/>
              <a:gd name="connsiteY7" fmla="*/ 763097 h 1636211"/>
              <a:gd name="connsiteX8" fmla="*/ 1001171 w 1801357"/>
              <a:gd name="connsiteY8" fmla="*/ 657842 h 1636211"/>
              <a:gd name="connsiteX9" fmla="*/ 1231415 w 1801357"/>
              <a:gd name="connsiteY9" fmla="*/ 624950 h 1636211"/>
              <a:gd name="connsiteX10" fmla="*/ 1402454 w 1801357"/>
              <a:gd name="connsiteY10" fmla="*/ 506538 h 1636211"/>
              <a:gd name="connsiteX11" fmla="*/ 1474817 w 1801357"/>
              <a:gd name="connsiteY11" fmla="*/ 460490 h 1636211"/>
              <a:gd name="connsiteX12" fmla="*/ 1586650 w 1801357"/>
              <a:gd name="connsiteY12" fmla="*/ 434176 h 1636211"/>
              <a:gd name="connsiteX13" fmla="*/ 1468238 w 1801357"/>
              <a:gd name="connsiteY13" fmla="*/ 677577 h 1636211"/>
              <a:gd name="connsiteX14" fmla="*/ 1343248 w 1801357"/>
              <a:gd name="connsiteY14" fmla="*/ 868351 h 1636211"/>
              <a:gd name="connsiteX15" fmla="*/ 1270886 w 1801357"/>
              <a:gd name="connsiteY15" fmla="*/ 835459 h 1636211"/>
              <a:gd name="connsiteX16" fmla="*/ 1165631 w 1801357"/>
              <a:gd name="connsiteY16" fmla="*/ 894665 h 1636211"/>
              <a:gd name="connsiteX17" fmla="*/ 1020906 w 1801357"/>
              <a:gd name="connsiteY17" fmla="*/ 1078861 h 1636211"/>
              <a:gd name="connsiteX18" fmla="*/ 849867 w 1801357"/>
              <a:gd name="connsiteY18" fmla="*/ 1118331 h 1636211"/>
              <a:gd name="connsiteX19" fmla="*/ 645936 w 1801357"/>
              <a:gd name="connsiteY19" fmla="*/ 1144645 h 1636211"/>
              <a:gd name="connsiteX20" fmla="*/ 599887 w 1801357"/>
              <a:gd name="connsiteY20" fmla="*/ 1151223 h 1636211"/>
              <a:gd name="connsiteX21" fmla="*/ 389378 w 1801357"/>
              <a:gd name="connsiteY21" fmla="*/ 1197272 h 1636211"/>
              <a:gd name="connsiteX22" fmla="*/ 185447 w 1801357"/>
              <a:gd name="connsiteY22" fmla="*/ 1223586 h 1636211"/>
              <a:gd name="connsiteX23" fmla="*/ 73614 w 1801357"/>
              <a:gd name="connsiteY23" fmla="*/ 1355154 h 1636211"/>
              <a:gd name="connsiteX24" fmla="*/ 34143 w 1801357"/>
              <a:gd name="connsiteY24" fmla="*/ 1453831 h 1636211"/>
              <a:gd name="connsiteX25" fmla="*/ 0 w 1801357"/>
              <a:gd name="connsiteY25" fmla="*/ 1631448 h 1636211"/>
              <a:gd name="connsiteX26" fmla="*/ 1687056 w 1801357"/>
              <a:gd name="connsiteY26" fmla="*/ 1636211 h 1636211"/>
              <a:gd name="connsiteX27" fmla="*/ 1784816 w 1801357"/>
              <a:gd name="connsiteY27" fmla="*/ 1551553 h 1636211"/>
              <a:gd name="connsiteX28" fmla="*/ 1789577 w 1801357"/>
              <a:gd name="connsiteY28" fmla="*/ 1499164 h 1636211"/>
              <a:gd name="connsiteX29" fmla="*/ 1801357 w 1801357"/>
              <a:gd name="connsiteY29" fmla="*/ 145822 h 1636211"/>
              <a:gd name="connsiteX30" fmla="*/ 1777672 w 1801357"/>
              <a:gd name="connsiteY30" fmla="*/ 91846 h 1636211"/>
              <a:gd name="connsiteX31" fmla="*/ 1730047 w 1801357"/>
              <a:gd name="connsiteY31" fmla="*/ 34696 h 1636211"/>
              <a:gd name="connsiteX32" fmla="*/ 1656229 w 1801357"/>
              <a:gd name="connsiteY32" fmla="*/ 3740 h 1636211"/>
              <a:gd name="connsiteX33" fmla="*/ 86771 w 1801357"/>
              <a:gd name="connsiteY33" fmla="*/ 0 h 1636211"/>
              <a:gd name="connsiteX0" fmla="*/ 86771 w 1801357"/>
              <a:gd name="connsiteY0" fmla="*/ 0 h 1636211"/>
              <a:gd name="connsiteX1" fmla="*/ 53879 w 1801357"/>
              <a:gd name="connsiteY1" fmla="*/ 184196 h 1636211"/>
              <a:gd name="connsiteX2" fmla="*/ 185447 w 1801357"/>
              <a:gd name="connsiteY2" fmla="*/ 315764 h 1636211"/>
              <a:gd name="connsiteX3" fmla="*/ 244653 w 1801357"/>
              <a:gd name="connsiteY3" fmla="*/ 460490 h 1636211"/>
              <a:gd name="connsiteX4" fmla="*/ 317015 w 1801357"/>
              <a:gd name="connsiteY4" fmla="*/ 631528 h 1636211"/>
              <a:gd name="connsiteX5" fmla="*/ 442005 w 1801357"/>
              <a:gd name="connsiteY5" fmla="*/ 776254 h 1636211"/>
              <a:gd name="connsiteX6" fmla="*/ 566995 w 1801357"/>
              <a:gd name="connsiteY6" fmla="*/ 782832 h 1636211"/>
              <a:gd name="connsiteX7" fmla="*/ 797240 w 1801357"/>
              <a:gd name="connsiteY7" fmla="*/ 763097 h 1636211"/>
              <a:gd name="connsiteX8" fmla="*/ 1001171 w 1801357"/>
              <a:gd name="connsiteY8" fmla="*/ 657842 h 1636211"/>
              <a:gd name="connsiteX9" fmla="*/ 1231415 w 1801357"/>
              <a:gd name="connsiteY9" fmla="*/ 624950 h 1636211"/>
              <a:gd name="connsiteX10" fmla="*/ 1402454 w 1801357"/>
              <a:gd name="connsiteY10" fmla="*/ 506538 h 1636211"/>
              <a:gd name="connsiteX11" fmla="*/ 1474817 w 1801357"/>
              <a:gd name="connsiteY11" fmla="*/ 460490 h 1636211"/>
              <a:gd name="connsiteX12" fmla="*/ 1586650 w 1801357"/>
              <a:gd name="connsiteY12" fmla="*/ 434176 h 1636211"/>
              <a:gd name="connsiteX13" fmla="*/ 1468238 w 1801357"/>
              <a:gd name="connsiteY13" fmla="*/ 677577 h 1636211"/>
              <a:gd name="connsiteX14" fmla="*/ 1343248 w 1801357"/>
              <a:gd name="connsiteY14" fmla="*/ 868351 h 1636211"/>
              <a:gd name="connsiteX15" fmla="*/ 1270886 w 1801357"/>
              <a:gd name="connsiteY15" fmla="*/ 835459 h 1636211"/>
              <a:gd name="connsiteX16" fmla="*/ 1165631 w 1801357"/>
              <a:gd name="connsiteY16" fmla="*/ 894665 h 1636211"/>
              <a:gd name="connsiteX17" fmla="*/ 1020906 w 1801357"/>
              <a:gd name="connsiteY17" fmla="*/ 1078861 h 1636211"/>
              <a:gd name="connsiteX18" fmla="*/ 849867 w 1801357"/>
              <a:gd name="connsiteY18" fmla="*/ 1118331 h 1636211"/>
              <a:gd name="connsiteX19" fmla="*/ 645936 w 1801357"/>
              <a:gd name="connsiteY19" fmla="*/ 1144645 h 1636211"/>
              <a:gd name="connsiteX20" fmla="*/ 599887 w 1801357"/>
              <a:gd name="connsiteY20" fmla="*/ 1151223 h 1636211"/>
              <a:gd name="connsiteX21" fmla="*/ 389378 w 1801357"/>
              <a:gd name="connsiteY21" fmla="*/ 1197272 h 1636211"/>
              <a:gd name="connsiteX22" fmla="*/ 185447 w 1801357"/>
              <a:gd name="connsiteY22" fmla="*/ 1223586 h 1636211"/>
              <a:gd name="connsiteX23" fmla="*/ 73614 w 1801357"/>
              <a:gd name="connsiteY23" fmla="*/ 1355154 h 1636211"/>
              <a:gd name="connsiteX24" fmla="*/ 34143 w 1801357"/>
              <a:gd name="connsiteY24" fmla="*/ 1453831 h 1636211"/>
              <a:gd name="connsiteX25" fmla="*/ 0 w 1801357"/>
              <a:gd name="connsiteY25" fmla="*/ 1631448 h 1636211"/>
              <a:gd name="connsiteX26" fmla="*/ 1687056 w 1801357"/>
              <a:gd name="connsiteY26" fmla="*/ 1636211 h 1636211"/>
              <a:gd name="connsiteX27" fmla="*/ 1725285 w 1801357"/>
              <a:gd name="connsiteY27" fmla="*/ 1606321 h 1636211"/>
              <a:gd name="connsiteX28" fmla="*/ 1784816 w 1801357"/>
              <a:gd name="connsiteY28" fmla="*/ 1551553 h 1636211"/>
              <a:gd name="connsiteX29" fmla="*/ 1789577 w 1801357"/>
              <a:gd name="connsiteY29" fmla="*/ 1499164 h 1636211"/>
              <a:gd name="connsiteX30" fmla="*/ 1801357 w 1801357"/>
              <a:gd name="connsiteY30" fmla="*/ 145822 h 1636211"/>
              <a:gd name="connsiteX31" fmla="*/ 1777672 w 1801357"/>
              <a:gd name="connsiteY31" fmla="*/ 91846 h 1636211"/>
              <a:gd name="connsiteX32" fmla="*/ 1730047 w 1801357"/>
              <a:gd name="connsiteY32" fmla="*/ 34696 h 1636211"/>
              <a:gd name="connsiteX33" fmla="*/ 1656229 w 1801357"/>
              <a:gd name="connsiteY33" fmla="*/ 3740 h 1636211"/>
              <a:gd name="connsiteX34" fmla="*/ 86771 w 1801357"/>
              <a:gd name="connsiteY34" fmla="*/ 0 h 1636211"/>
              <a:gd name="connsiteX0" fmla="*/ 86771 w 1801357"/>
              <a:gd name="connsiteY0" fmla="*/ 0 h 1636211"/>
              <a:gd name="connsiteX1" fmla="*/ 53879 w 1801357"/>
              <a:gd name="connsiteY1" fmla="*/ 184196 h 1636211"/>
              <a:gd name="connsiteX2" fmla="*/ 185447 w 1801357"/>
              <a:gd name="connsiteY2" fmla="*/ 315764 h 1636211"/>
              <a:gd name="connsiteX3" fmla="*/ 244653 w 1801357"/>
              <a:gd name="connsiteY3" fmla="*/ 460490 h 1636211"/>
              <a:gd name="connsiteX4" fmla="*/ 317015 w 1801357"/>
              <a:gd name="connsiteY4" fmla="*/ 631528 h 1636211"/>
              <a:gd name="connsiteX5" fmla="*/ 442005 w 1801357"/>
              <a:gd name="connsiteY5" fmla="*/ 776254 h 1636211"/>
              <a:gd name="connsiteX6" fmla="*/ 566995 w 1801357"/>
              <a:gd name="connsiteY6" fmla="*/ 782832 h 1636211"/>
              <a:gd name="connsiteX7" fmla="*/ 797240 w 1801357"/>
              <a:gd name="connsiteY7" fmla="*/ 763097 h 1636211"/>
              <a:gd name="connsiteX8" fmla="*/ 1001171 w 1801357"/>
              <a:gd name="connsiteY8" fmla="*/ 657842 h 1636211"/>
              <a:gd name="connsiteX9" fmla="*/ 1231415 w 1801357"/>
              <a:gd name="connsiteY9" fmla="*/ 624950 h 1636211"/>
              <a:gd name="connsiteX10" fmla="*/ 1402454 w 1801357"/>
              <a:gd name="connsiteY10" fmla="*/ 506538 h 1636211"/>
              <a:gd name="connsiteX11" fmla="*/ 1474817 w 1801357"/>
              <a:gd name="connsiteY11" fmla="*/ 460490 h 1636211"/>
              <a:gd name="connsiteX12" fmla="*/ 1586650 w 1801357"/>
              <a:gd name="connsiteY12" fmla="*/ 434176 h 1636211"/>
              <a:gd name="connsiteX13" fmla="*/ 1468238 w 1801357"/>
              <a:gd name="connsiteY13" fmla="*/ 677577 h 1636211"/>
              <a:gd name="connsiteX14" fmla="*/ 1343248 w 1801357"/>
              <a:gd name="connsiteY14" fmla="*/ 868351 h 1636211"/>
              <a:gd name="connsiteX15" fmla="*/ 1270886 w 1801357"/>
              <a:gd name="connsiteY15" fmla="*/ 835459 h 1636211"/>
              <a:gd name="connsiteX16" fmla="*/ 1165631 w 1801357"/>
              <a:gd name="connsiteY16" fmla="*/ 894665 h 1636211"/>
              <a:gd name="connsiteX17" fmla="*/ 1020906 w 1801357"/>
              <a:gd name="connsiteY17" fmla="*/ 1078861 h 1636211"/>
              <a:gd name="connsiteX18" fmla="*/ 849867 w 1801357"/>
              <a:gd name="connsiteY18" fmla="*/ 1118331 h 1636211"/>
              <a:gd name="connsiteX19" fmla="*/ 645936 w 1801357"/>
              <a:gd name="connsiteY19" fmla="*/ 1144645 h 1636211"/>
              <a:gd name="connsiteX20" fmla="*/ 599887 w 1801357"/>
              <a:gd name="connsiteY20" fmla="*/ 1151223 h 1636211"/>
              <a:gd name="connsiteX21" fmla="*/ 389378 w 1801357"/>
              <a:gd name="connsiteY21" fmla="*/ 1197272 h 1636211"/>
              <a:gd name="connsiteX22" fmla="*/ 185447 w 1801357"/>
              <a:gd name="connsiteY22" fmla="*/ 1223586 h 1636211"/>
              <a:gd name="connsiteX23" fmla="*/ 73614 w 1801357"/>
              <a:gd name="connsiteY23" fmla="*/ 1355154 h 1636211"/>
              <a:gd name="connsiteX24" fmla="*/ 34143 w 1801357"/>
              <a:gd name="connsiteY24" fmla="*/ 1453831 h 1636211"/>
              <a:gd name="connsiteX25" fmla="*/ 0 w 1801357"/>
              <a:gd name="connsiteY25" fmla="*/ 1631448 h 1636211"/>
              <a:gd name="connsiteX26" fmla="*/ 1687056 w 1801357"/>
              <a:gd name="connsiteY26" fmla="*/ 1636211 h 1636211"/>
              <a:gd name="connsiteX27" fmla="*/ 1739573 w 1801357"/>
              <a:gd name="connsiteY27" fmla="*/ 1606321 h 1636211"/>
              <a:gd name="connsiteX28" fmla="*/ 1784816 w 1801357"/>
              <a:gd name="connsiteY28" fmla="*/ 1551553 h 1636211"/>
              <a:gd name="connsiteX29" fmla="*/ 1789577 w 1801357"/>
              <a:gd name="connsiteY29" fmla="*/ 1499164 h 1636211"/>
              <a:gd name="connsiteX30" fmla="*/ 1801357 w 1801357"/>
              <a:gd name="connsiteY30" fmla="*/ 145822 h 1636211"/>
              <a:gd name="connsiteX31" fmla="*/ 1777672 w 1801357"/>
              <a:gd name="connsiteY31" fmla="*/ 91846 h 1636211"/>
              <a:gd name="connsiteX32" fmla="*/ 1730047 w 1801357"/>
              <a:gd name="connsiteY32" fmla="*/ 34696 h 1636211"/>
              <a:gd name="connsiteX33" fmla="*/ 1656229 w 1801357"/>
              <a:gd name="connsiteY33" fmla="*/ 3740 h 1636211"/>
              <a:gd name="connsiteX34" fmla="*/ 86771 w 1801357"/>
              <a:gd name="connsiteY34" fmla="*/ 0 h 1636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801357" h="1636211">
                <a:moveTo>
                  <a:pt x="86771" y="0"/>
                </a:moveTo>
                <a:lnTo>
                  <a:pt x="53879" y="184196"/>
                </a:lnTo>
                <a:lnTo>
                  <a:pt x="185447" y="315764"/>
                </a:lnTo>
                <a:lnTo>
                  <a:pt x="244653" y="460490"/>
                </a:lnTo>
                <a:lnTo>
                  <a:pt x="317015" y="631528"/>
                </a:lnTo>
                <a:lnTo>
                  <a:pt x="442005" y="776254"/>
                </a:lnTo>
                <a:lnTo>
                  <a:pt x="566995" y="782832"/>
                </a:lnTo>
                <a:lnTo>
                  <a:pt x="797240" y="763097"/>
                </a:lnTo>
                <a:lnTo>
                  <a:pt x="1001171" y="657842"/>
                </a:lnTo>
                <a:lnTo>
                  <a:pt x="1231415" y="624950"/>
                </a:lnTo>
                <a:lnTo>
                  <a:pt x="1402454" y="506538"/>
                </a:lnTo>
                <a:lnTo>
                  <a:pt x="1474817" y="460490"/>
                </a:lnTo>
                <a:lnTo>
                  <a:pt x="1586650" y="434176"/>
                </a:lnTo>
                <a:lnTo>
                  <a:pt x="1468238" y="677577"/>
                </a:lnTo>
                <a:lnTo>
                  <a:pt x="1343248" y="868351"/>
                </a:lnTo>
                <a:lnTo>
                  <a:pt x="1270886" y="835459"/>
                </a:lnTo>
                <a:lnTo>
                  <a:pt x="1165631" y="894665"/>
                </a:lnTo>
                <a:lnTo>
                  <a:pt x="1020906" y="1078861"/>
                </a:lnTo>
                <a:lnTo>
                  <a:pt x="849867" y="1118331"/>
                </a:lnTo>
                <a:lnTo>
                  <a:pt x="645936" y="1144645"/>
                </a:lnTo>
                <a:lnTo>
                  <a:pt x="599887" y="1151223"/>
                </a:lnTo>
                <a:lnTo>
                  <a:pt x="389378" y="1197272"/>
                </a:lnTo>
                <a:lnTo>
                  <a:pt x="185447" y="1223586"/>
                </a:lnTo>
                <a:lnTo>
                  <a:pt x="73614" y="1355154"/>
                </a:lnTo>
                <a:lnTo>
                  <a:pt x="34143" y="1453831"/>
                </a:lnTo>
                <a:lnTo>
                  <a:pt x="0" y="1631448"/>
                </a:lnTo>
                <a:lnTo>
                  <a:pt x="1687056" y="1636211"/>
                </a:lnTo>
                <a:lnTo>
                  <a:pt x="1739573" y="1606321"/>
                </a:lnTo>
                <a:lnTo>
                  <a:pt x="1784816" y="1551553"/>
                </a:lnTo>
                <a:lnTo>
                  <a:pt x="1789577" y="1499164"/>
                </a:lnTo>
                <a:lnTo>
                  <a:pt x="1801357" y="145822"/>
                </a:lnTo>
                <a:lnTo>
                  <a:pt x="1777672" y="91846"/>
                </a:lnTo>
                <a:lnTo>
                  <a:pt x="1730047" y="34696"/>
                </a:lnTo>
                <a:lnTo>
                  <a:pt x="1656229" y="3740"/>
                </a:lnTo>
                <a:lnTo>
                  <a:pt x="86771" y="0"/>
                </a:ln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67F3116D-DD53-43DE-8BFD-E96C543691C6}"/>
              </a:ext>
            </a:extLst>
          </p:cNvPr>
          <p:cNvSpPr/>
          <p:nvPr/>
        </p:nvSpPr>
        <p:spPr>
          <a:xfrm>
            <a:off x="1913680" y="2030369"/>
            <a:ext cx="1816100" cy="736600"/>
          </a:xfrm>
          <a:custGeom>
            <a:avLst/>
            <a:gdLst>
              <a:gd name="connsiteX0" fmla="*/ 0 w 1816100"/>
              <a:gd name="connsiteY0" fmla="*/ 736600 h 736600"/>
              <a:gd name="connsiteX1" fmla="*/ 425450 w 1816100"/>
              <a:gd name="connsiteY1" fmla="*/ 641350 h 736600"/>
              <a:gd name="connsiteX2" fmla="*/ 895350 w 1816100"/>
              <a:gd name="connsiteY2" fmla="*/ 590550 h 736600"/>
              <a:gd name="connsiteX3" fmla="*/ 1193800 w 1816100"/>
              <a:gd name="connsiteY3" fmla="*/ 476250 h 736600"/>
              <a:gd name="connsiteX4" fmla="*/ 1352550 w 1816100"/>
              <a:gd name="connsiteY4" fmla="*/ 400050 h 736600"/>
              <a:gd name="connsiteX5" fmla="*/ 1524000 w 1816100"/>
              <a:gd name="connsiteY5" fmla="*/ 222250 h 736600"/>
              <a:gd name="connsiteX6" fmla="*/ 1708150 w 1816100"/>
              <a:gd name="connsiteY6" fmla="*/ 57150 h 736600"/>
              <a:gd name="connsiteX7" fmla="*/ 1816100 w 1816100"/>
              <a:gd name="connsiteY7" fmla="*/ 0 h 736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16100" h="736600">
                <a:moveTo>
                  <a:pt x="0" y="736600"/>
                </a:moveTo>
                <a:lnTo>
                  <a:pt x="425450" y="641350"/>
                </a:lnTo>
                <a:lnTo>
                  <a:pt x="895350" y="590550"/>
                </a:lnTo>
                <a:lnTo>
                  <a:pt x="1193800" y="476250"/>
                </a:lnTo>
                <a:lnTo>
                  <a:pt x="1352550" y="400050"/>
                </a:lnTo>
                <a:lnTo>
                  <a:pt x="1524000" y="222250"/>
                </a:lnTo>
                <a:lnTo>
                  <a:pt x="1708150" y="57150"/>
                </a:lnTo>
                <a:lnTo>
                  <a:pt x="1816100" y="0"/>
                </a:lnTo>
              </a:path>
            </a:pathLst>
          </a:cu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8FE83CF7-E8DF-4C1B-8B11-70816FD8DF4A}"/>
              </a:ext>
            </a:extLst>
          </p:cNvPr>
          <p:cNvSpPr txBox="1"/>
          <p:nvPr/>
        </p:nvSpPr>
        <p:spPr>
          <a:xfrm>
            <a:off x="2376191" y="1845931"/>
            <a:ext cx="891078" cy="307777"/>
          </a:xfrm>
          <a:prstGeom prst="rect">
            <a:avLst/>
          </a:prstGeom>
          <a:noFill/>
        </p:spPr>
        <p:txBody>
          <a:bodyPr wrap="none" rtlCol="0">
            <a:spAutoFit/>
          </a:bodyPr>
          <a:lstStyle/>
          <a:p>
            <a:r>
              <a:rPr lang="en-US" sz="1400" b="1" dirty="0">
                <a:latin typeface="Arial Narrow" panose="020B0606020202030204" pitchFamily="34" charset="0"/>
              </a:rPr>
              <a:t>Country A</a:t>
            </a:r>
          </a:p>
        </p:txBody>
      </p:sp>
      <p:sp>
        <p:nvSpPr>
          <p:cNvPr id="13" name="TextBox 12">
            <a:extLst>
              <a:ext uri="{FF2B5EF4-FFF2-40B4-BE49-F238E27FC236}">
                <a16:creationId xmlns:a16="http://schemas.microsoft.com/office/drawing/2014/main" id="{773C3F4A-5A45-4688-91C6-DCB3813860DA}"/>
              </a:ext>
            </a:extLst>
          </p:cNvPr>
          <p:cNvSpPr txBox="1"/>
          <p:nvPr/>
        </p:nvSpPr>
        <p:spPr>
          <a:xfrm>
            <a:off x="2636541" y="2914046"/>
            <a:ext cx="896399" cy="307777"/>
          </a:xfrm>
          <a:prstGeom prst="rect">
            <a:avLst/>
          </a:prstGeom>
          <a:noFill/>
        </p:spPr>
        <p:txBody>
          <a:bodyPr wrap="none" rtlCol="0">
            <a:spAutoFit/>
          </a:bodyPr>
          <a:lstStyle/>
          <a:p>
            <a:r>
              <a:rPr lang="en-US" sz="1400" b="1" dirty="0">
                <a:latin typeface="Arial Narrow" panose="020B0606020202030204" pitchFamily="34" charset="0"/>
              </a:rPr>
              <a:t>Country B</a:t>
            </a:r>
          </a:p>
        </p:txBody>
      </p:sp>
      <p:sp>
        <p:nvSpPr>
          <p:cNvPr id="32" name="Freeform: Shape 31">
            <a:extLst>
              <a:ext uri="{FF2B5EF4-FFF2-40B4-BE49-F238E27FC236}">
                <a16:creationId xmlns:a16="http://schemas.microsoft.com/office/drawing/2014/main" id="{0B0F13DC-DF25-4FDD-8520-7F350F8536BC}"/>
              </a:ext>
            </a:extLst>
          </p:cNvPr>
          <p:cNvSpPr/>
          <p:nvPr/>
        </p:nvSpPr>
        <p:spPr>
          <a:xfrm>
            <a:off x="4026499" y="1717927"/>
            <a:ext cx="1920240" cy="1157501"/>
          </a:xfrm>
          <a:custGeom>
            <a:avLst/>
            <a:gdLst>
              <a:gd name="connsiteX0" fmla="*/ 161959 w 1920240"/>
              <a:gd name="connsiteY0" fmla="*/ 0 h 1157501"/>
              <a:gd name="connsiteX1" fmla="*/ 1758281 w 1920240"/>
              <a:gd name="connsiteY1" fmla="*/ 0 h 1157501"/>
              <a:gd name="connsiteX2" fmla="*/ 1920240 w 1920240"/>
              <a:gd name="connsiteY2" fmla="*/ 161959 h 1157501"/>
              <a:gd name="connsiteX3" fmla="*/ 1920240 w 1920240"/>
              <a:gd name="connsiteY3" fmla="*/ 877225 h 1157501"/>
              <a:gd name="connsiteX4" fmla="*/ 1680845 w 1920240"/>
              <a:gd name="connsiteY4" fmla="*/ 705485 h 1157501"/>
              <a:gd name="connsiteX5" fmla="*/ 1579245 w 1920240"/>
              <a:gd name="connsiteY5" fmla="*/ 864235 h 1157501"/>
              <a:gd name="connsiteX6" fmla="*/ 1509395 w 1920240"/>
              <a:gd name="connsiteY6" fmla="*/ 807085 h 1157501"/>
              <a:gd name="connsiteX7" fmla="*/ 1439545 w 1920240"/>
              <a:gd name="connsiteY7" fmla="*/ 673735 h 1157501"/>
              <a:gd name="connsiteX8" fmla="*/ 1395095 w 1920240"/>
              <a:gd name="connsiteY8" fmla="*/ 546735 h 1157501"/>
              <a:gd name="connsiteX9" fmla="*/ 1217295 w 1920240"/>
              <a:gd name="connsiteY9" fmla="*/ 483235 h 1157501"/>
              <a:gd name="connsiteX10" fmla="*/ 1039495 w 1920240"/>
              <a:gd name="connsiteY10" fmla="*/ 705485 h 1157501"/>
              <a:gd name="connsiteX11" fmla="*/ 1039495 w 1920240"/>
              <a:gd name="connsiteY11" fmla="*/ 798657 h 1157501"/>
              <a:gd name="connsiteX12" fmla="*/ 1039495 w 1920240"/>
              <a:gd name="connsiteY12" fmla="*/ 803841 h 1157501"/>
              <a:gd name="connsiteX13" fmla="*/ 1039495 w 1920240"/>
              <a:gd name="connsiteY13" fmla="*/ 916201 h 1157501"/>
              <a:gd name="connsiteX14" fmla="*/ 880745 w 1920240"/>
              <a:gd name="connsiteY14" fmla="*/ 1132101 h 1157501"/>
              <a:gd name="connsiteX15" fmla="*/ 671195 w 1920240"/>
              <a:gd name="connsiteY15" fmla="*/ 827301 h 1157501"/>
              <a:gd name="connsiteX16" fmla="*/ 493395 w 1920240"/>
              <a:gd name="connsiteY16" fmla="*/ 1049551 h 1157501"/>
              <a:gd name="connsiteX17" fmla="*/ 283845 w 1920240"/>
              <a:gd name="connsiteY17" fmla="*/ 1157501 h 1157501"/>
              <a:gd name="connsiteX18" fmla="*/ 163195 w 1920240"/>
              <a:gd name="connsiteY18" fmla="*/ 763801 h 1157501"/>
              <a:gd name="connsiteX19" fmla="*/ 0 w 1920240"/>
              <a:gd name="connsiteY19" fmla="*/ 691803 h 1157501"/>
              <a:gd name="connsiteX20" fmla="*/ 0 w 1920240"/>
              <a:gd name="connsiteY20" fmla="*/ 680014 h 1157501"/>
              <a:gd name="connsiteX21" fmla="*/ 0 w 1920240"/>
              <a:gd name="connsiteY21" fmla="*/ 674830 h 1157501"/>
              <a:gd name="connsiteX22" fmla="*/ 0 w 1920240"/>
              <a:gd name="connsiteY22" fmla="*/ 161959 h 1157501"/>
              <a:gd name="connsiteX23" fmla="*/ 161959 w 1920240"/>
              <a:gd name="connsiteY23" fmla="*/ 0 h 115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240" h="1157501">
                <a:moveTo>
                  <a:pt x="161959" y="0"/>
                </a:moveTo>
                <a:lnTo>
                  <a:pt x="1758281" y="0"/>
                </a:lnTo>
                <a:cubicBezTo>
                  <a:pt x="1847728" y="0"/>
                  <a:pt x="1920240" y="72512"/>
                  <a:pt x="1920240" y="161959"/>
                </a:cubicBezTo>
                <a:lnTo>
                  <a:pt x="1920240" y="877225"/>
                </a:lnTo>
                <a:lnTo>
                  <a:pt x="1680845" y="705485"/>
                </a:lnTo>
                <a:lnTo>
                  <a:pt x="1579245" y="864235"/>
                </a:lnTo>
                <a:lnTo>
                  <a:pt x="1509395" y="807085"/>
                </a:lnTo>
                <a:lnTo>
                  <a:pt x="1439545" y="673735"/>
                </a:lnTo>
                <a:lnTo>
                  <a:pt x="1395095" y="546735"/>
                </a:lnTo>
                <a:lnTo>
                  <a:pt x="1217295" y="483235"/>
                </a:lnTo>
                <a:lnTo>
                  <a:pt x="1039495" y="705485"/>
                </a:lnTo>
                <a:lnTo>
                  <a:pt x="1039495" y="798657"/>
                </a:lnTo>
                <a:lnTo>
                  <a:pt x="1039495" y="803841"/>
                </a:lnTo>
                <a:lnTo>
                  <a:pt x="1039495" y="916201"/>
                </a:lnTo>
                <a:lnTo>
                  <a:pt x="880745" y="1132101"/>
                </a:lnTo>
                <a:lnTo>
                  <a:pt x="671195" y="827301"/>
                </a:lnTo>
                <a:lnTo>
                  <a:pt x="493395" y="1049551"/>
                </a:lnTo>
                <a:lnTo>
                  <a:pt x="283845" y="1157501"/>
                </a:lnTo>
                <a:lnTo>
                  <a:pt x="163195" y="763801"/>
                </a:lnTo>
                <a:lnTo>
                  <a:pt x="0" y="691803"/>
                </a:lnTo>
                <a:lnTo>
                  <a:pt x="0" y="680014"/>
                </a:lnTo>
                <a:lnTo>
                  <a:pt x="0" y="674830"/>
                </a:lnTo>
                <a:lnTo>
                  <a:pt x="0" y="161959"/>
                </a:lnTo>
                <a:cubicBezTo>
                  <a:pt x="0" y="72512"/>
                  <a:pt x="72512" y="0"/>
                  <a:pt x="161959"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Shape 30">
            <a:extLst>
              <a:ext uri="{FF2B5EF4-FFF2-40B4-BE49-F238E27FC236}">
                <a16:creationId xmlns:a16="http://schemas.microsoft.com/office/drawing/2014/main" id="{AAE43BBD-BF16-4D2B-9090-D44F296126BF}"/>
              </a:ext>
            </a:extLst>
          </p:cNvPr>
          <p:cNvSpPr/>
          <p:nvPr/>
        </p:nvSpPr>
        <p:spPr>
          <a:xfrm>
            <a:off x="4025945" y="2194826"/>
            <a:ext cx="1920794" cy="1161252"/>
          </a:xfrm>
          <a:custGeom>
            <a:avLst/>
            <a:gdLst>
              <a:gd name="connsiteX0" fmla="*/ 1217849 w 1920794"/>
              <a:gd name="connsiteY0" fmla="*/ 0 h 1161252"/>
              <a:gd name="connsiteX1" fmla="*/ 1395649 w 1920794"/>
              <a:gd name="connsiteY1" fmla="*/ 63500 h 1161252"/>
              <a:gd name="connsiteX2" fmla="*/ 1440099 w 1920794"/>
              <a:gd name="connsiteY2" fmla="*/ 190500 h 1161252"/>
              <a:gd name="connsiteX3" fmla="*/ 1509949 w 1920794"/>
              <a:gd name="connsiteY3" fmla="*/ 323850 h 1161252"/>
              <a:gd name="connsiteX4" fmla="*/ 1579799 w 1920794"/>
              <a:gd name="connsiteY4" fmla="*/ 381000 h 1161252"/>
              <a:gd name="connsiteX5" fmla="*/ 1681399 w 1920794"/>
              <a:gd name="connsiteY5" fmla="*/ 222250 h 1161252"/>
              <a:gd name="connsiteX6" fmla="*/ 1920794 w 1920794"/>
              <a:gd name="connsiteY6" fmla="*/ 393990 h 1161252"/>
              <a:gd name="connsiteX7" fmla="*/ 1920794 w 1920794"/>
              <a:gd name="connsiteY7" fmla="*/ 425522 h 1161252"/>
              <a:gd name="connsiteX8" fmla="*/ 1920240 w 1920794"/>
              <a:gd name="connsiteY8" fmla="*/ 425456 h 1161252"/>
              <a:gd name="connsiteX9" fmla="*/ 1920240 w 1920794"/>
              <a:gd name="connsiteY9" fmla="*/ 999293 h 1161252"/>
              <a:gd name="connsiteX10" fmla="*/ 1758281 w 1920794"/>
              <a:gd name="connsiteY10" fmla="*/ 1161252 h 1161252"/>
              <a:gd name="connsiteX11" fmla="*/ 161959 w 1920794"/>
              <a:gd name="connsiteY11" fmla="*/ 1161252 h 1161252"/>
              <a:gd name="connsiteX12" fmla="*/ 0 w 1920794"/>
              <a:gd name="connsiteY12" fmla="*/ 999293 h 1161252"/>
              <a:gd name="connsiteX13" fmla="*/ 0 w 1920794"/>
              <a:gd name="connsiteY13" fmla="*/ 212319 h 1161252"/>
              <a:gd name="connsiteX14" fmla="*/ 163195 w 1920794"/>
              <a:gd name="connsiteY14" fmla="*/ 284317 h 1161252"/>
              <a:gd name="connsiteX15" fmla="*/ 283845 w 1920794"/>
              <a:gd name="connsiteY15" fmla="*/ 678017 h 1161252"/>
              <a:gd name="connsiteX16" fmla="*/ 493395 w 1920794"/>
              <a:gd name="connsiteY16" fmla="*/ 570067 h 1161252"/>
              <a:gd name="connsiteX17" fmla="*/ 671195 w 1920794"/>
              <a:gd name="connsiteY17" fmla="*/ 347817 h 1161252"/>
              <a:gd name="connsiteX18" fmla="*/ 880745 w 1920794"/>
              <a:gd name="connsiteY18" fmla="*/ 652617 h 1161252"/>
              <a:gd name="connsiteX19" fmla="*/ 1039495 w 1920794"/>
              <a:gd name="connsiteY19" fmla="*/ 436717 h 1161252"/>
              <a:gd name="connsiteX20" fmla="*/ 1039495 w 1920794"/>
              <a:gd name="connsiteY20" fmla="*/ 319173 h 1161252"/>
              <a:gd name="connsiteX21" fmla="*/ 1040049 w 1920794"/>
              <a:gd name="connsiteY21" fmla="*/ 319239 h 1161252"/>
              <a:gd name="connsiteX22" fmla="*/ 1040049 w 1920794"/>
              <a:gd name="connsiteY22" fmla="*/ 222250 h 116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20794" h="1161252">
                <a:moveTo>
                  <a:pt x="1217849" y="0"/>
                </a:moveTo>
                <a:lnTo>
                  <a:pt x="1395649" y="63500"/>
                </a:lnTo>
                <a:lnTo>
                  <a:pt x="1440099" y="190500"/>
                </a:lnTo>
                <a:lnTo>
                  <a:pt x="1509949" y="323850"/>
                </a:lnTo>
                <a:lnTo>
                  <a:pt x="1579799" y="381000"/>
                </a:lnTo>
                <a:lnTo>
                  <a:pt x="1681399" y="222250"/>
                </a:lnTo>
                <a:lnTo>
                  <a:pt x="1920794" y="393990"/>
                </a:lnTo>
                <a:lnTo>
                  <a:pt x="1920794" y="425522"/>
                </a:lnTo>
                <a:lnTo>
                  <a:pt x="1920240" y="425456"/>
                </a:lnTo>
                <a:lnTo>
                  <a:pt x="1920240" y="999293"/>
                </a:lnTo>
                <a:cubicBezTo>
                  <a:pt x="1920240" y="1088740"/>
                  <a:pt x="1847728" y="1161252"/>
                  <a:pt x="1758281" y="1161252"/>
                </a:cubicBezTo>
                <a:lnTo>
                  <a:pt x="161959" y="1161252"/>
                </a:lnTo>
                <a:cubicBezTo>
                  <a:pt x="72512" y="1161252"/>
                  <a:pt x="0" y="1088740"/>
                  <a:pt x="0" y="999293"/>
                </a:cubicBezTo>
                <a:lnTo>
                  <a:pt x="0" y="212319"/>
                </a:lnTo>
                <a:lnTo>
                  <a:pt x="163195" y="284317"/>
                </a:lnTo>
                <a:lnTo>
                  <a:pt x="283845" y="678017"/>
                </a:lnTo>
                <a:lnTo>
                  <a:pt x="493395" y="570067"/>
                </a:lnTo>
                <a:lnTo>
                  <a:pt x="671195" y="347817"/>
                </a:lnTo>
                <a:lnTo>
                  <a:pt x="880745" y="652617"/>
                </a:lnTo>
                <a:lnTo>
                  <a:pt x="1039495" y="436717"/>
                </a:lnTo>
                <a:lnTo>
                  <a:pt x="1039495" y="319173"/>
                </a:lnTo>
                <a:lnTo>
                  <a:pt x="1040049" y="319239"/>
                </a:lnTo>
                <a:lnTo>
                  <a:pt x="1040049" y="22225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8C6FE7A7-31BB-483E-9404-BF5383777FBC}"/>
              </a:ext>
            </a:extLst>
          </p:cNvPr>
          <p:cNvSpPr/>
          <p:nvPr/>
        </p:nvSpPr>
        <p:spPr>
          <a:xfrm>
            <a:off x="4025945" y="1719465"/>
            <a:ext cx="1920240" cy="1645920"/>
          </a:xfrm>
          <a:prstGeom prst="roundRect">
            <a:avLst>
              <a:gd name="adj" fmla="val 9840"/>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reeform: Shape 22">
            <a:extLst>
              <a:ext uri="{FF2B5EF4-FFF2-40B4-BE49-F238E27FC236}">
                <a16:creationId xmlns:a16="http://schemas.microsoft.com/office/drawing/2014/main" id="{8E869B53-D1C4-4963-B7BE-2E66E0D91672}"/>
              </a:ext>
            </a:extLst>
          </p:cNvPr>
          <p:cNvSpPr/>
          <p:nvPr/>
        </p:nvSpPr>
        <p:spPr>
          <a:xfrm>
            <a:off x="4047060" y="2195978"/>
            <a:ext cx="1882774" cy="679450"/>
          </a:xfrm>
          <a:custGeom>
            <a:avLst/>
            <a:gdLst>
              <a:gd name="connsiteX0" fmla="*/ 0 w 2025650"/>
              <a:gd name="connsiteY0" fmla="*/ 190500 h 679450"/>
              <a:gd name="connsiteX1" fmla="*/ 215900 w 2025650"/>
              <a:gd name="connsiteY1" fmla="*/ 285750 h 679450"/>
              <a:gd name="connsiteX2" fmla="*/ 336550 w 2025650"/>
              <a:gd name="connsiteY2" fmla="*/ 679450 h 679450"/>
              <a:gd name="connsiteX3" fmla="*/ 546100 w 2025650"/>
              <a:gd name="connsiteY3" fmla="*/ 571500 h 679450"/>
              <a:gd name="connsiteX4" fmla="*/ 723900 w 2025650"/>
              <a:gd name="connsiteY4" fmla="*/ 349250 h 679450"/>
              <a:gd name="connsiteX5" fmla="*/ 933450 w 2025650"/>
              <a:gd name="connsiteY5" fmla="*/ 654050 h 679450"/>
              <a:gd name="connsiteX6" fmla="*/ 1092200 w 2025650"/>
              <a:gd name="connsiteY6" fmla="*/ 438150 h 679450"/>
              <a:gd name="connsiteX7" fmla="*/ 1092200 w 2025650"/>
              <a:gd name="connsiteY7" fmla="*/ 222250 h 679450"/>
              <a:gd name="connsiteX8" fmla="*/ 1270000 w 2025650"/>
              <a:gd name="connsiteY8" fmla="*/ 0 h 679450"/>
              <a:gd name="connsiteX9" fmla="*/ 1447800 w 2025650"/>
              <a:gd name="connsiteY9" fmla="*/ 63500 h 679450"/>
              <a:gd name="connsiteX10" fmla="*/ 1492250 w 2025650"/>
              <a:gd name="connsiteY10" fmla="*/ 190500 h 679450"/>
              <a:gd name="connsiteX11" fmla="*/ 1562100 w 2025650"/>
              <a:gd name="connsiteY11" fmla="*/ 323850 h 679450"/>
              <a:gd name="connsiteX12" fmla="*/ 1631950 w 2025650"/>
              <a:gd name="connsiteY12" fmla="*/ 381000 h 679450"/>
              <a:gd name="connsiteX13" fmla="*/ 1733550 w 2025650"/>
              <a:gd name="connsiteY13" fmla="*/ 222250 h 679450"/>
              <a:gd name="connsiteX14" fmla="*/ 2025650 w 2025650"/>
              <a:gd name="connsiteY14" fmla="*/ 431800 h 679450"/>
              <a:gd name="connsiteX0" fmla="*/ 0 w 1963737"/>
              <a:gd name="connsiteY0" fmla="*/ 223838 h 679450"/>
              <a:gd name="connsiteX1" fmla="*/ 153987 w 1963737"/>
              <a:gd name="connsiteY1" fmla="*/ 285750 h 679450"/>
              <a:gd name="connsiteX2" fmla="*/ 274637 w 1963737"/>
              <a:gd name="connsiteY2" fmla="*/ 679450 h 679450"/>
              <a:gd name="connsiteX3" fmla="*/ 484187 w 1963737"/>
              <a:gd name="connsiteY3" fmla="*/ 571500 h 679450"/>
              <a:gd name="connsiteX4" fmla="*/ 661987 w 1963737"/>
              <a:gd name="connsiteY4" fmla="*/ 349250 h 679450"/>
              <a:gd name="connsiteX5" fmla="*/ 871537 w 1963737"/>
              <a:gd name="connsiteY5" fmla="*/ 654050 h 679450"/>
              <a:gd name="connsiteX6" fmla="*/ 1030287 w 1963737"/>
              <a:gd name="connsiteY6" fmla="*/ 438150 h 679450"/>
              <a:gd name="connsiteX7" fmla="*/ 1030287 w 1963737"/>
              <a:gd name="connsiteY7" fmla="*/ 222250 h 679450"/>
              <a:gd name="connsiteX8" fmla="*/ 1208087 w 1963737"/>
              <a:gd name="connsiteY8" fmla="*/ 0 h 679450"/>
              <a:gd name="connsiteX9" fmla="*/ 1385887 w 1963737"/>
              <a:gd name="connsiteY9" fmla="*/ 63500 h 679450"/>
              <a:gd name="connsiteX10" fmla="*/ 1430337 w 1963737"/>
              <a:gd name="connsiteY10" fmla="*/ 190500 h 679450"/>
              <a:gd name="connsiteX11" fmla="*/ 1500187 w 1963737"/>
              <a:gd name="connsiteY11" fmla="*/ 323850 h 679450"/>
              <a:gd name="connsiteX12" fmla="*/ 1570037 w 1963737"/>
              <a:gd name="connsiteY12" fmla="*/ 381000 h 679450"/>
              <a:gd name="connsiteX13" fmla="*/ 1671637 w 1963737"/>
              <a:gd name="connsiteY13" fmla="*/ 222250 h 679450"/>
              <a:gd name="connsiteX14" fmla="*/ 1963737 w 1963737"/>
              <a:gd name="connsiteY14" fmla="*/ 431800 h 679450"/>
              <a:gd name="connsiteX0" fmla="*/ 0 w 1882774"/>
              <a:gd name="connsiteY0" fmla="*/ 223838 h 679450"/>
              <a:gd name="connsiteX1" fmla="*/ 153987 w 1882774"/>
              <a:gd name="connsiteY1" fmla="*/ 285750 h 679450"/>
              <a:gd name="connsiteX2" fmla="*/ 274637 w 1882774"/>
              <a:gd name="connsiteY2" fmla="*/ 679450 h 679450"/>
              <a:gd name="connsiteX3" fmla="*/ 484187 w 1882774"/>
              <a:gd name="connsiteY3" fmla="*/ 571500 h 679450"/>
              <a:gd name="connsiteX4" fmla="*/ 661987 w 1882774"/>
              <a:gd name="connsiteY4" fmla="*/ 349250 h 679450"/>
              <a:gd name="connsiteX5" fmla="*/ 871537 w 1882774"/>
              <a:gd name="connsiteY5" fmla="*/ 654050 h 679450"/>
              <a:gd name="connsiteX6" fmla="*/ 1030287 w 1882774"/>
              <a:gd name="connsiteY6" fmla="*/ 438150 h 679450"/>
              <a:gd name="connsiteX7" fmla="*/ 1030287 w 1882774"/>
              <a:gd name="connsiteY7" fmla="*/ 222250 h 679450"/>
              <a:gd name="connsiteX8" fmla="*/ 1208087 w 1882774"/>
              <a:gd name="connsiteY8" fmla="*/ 0 h 679450"/>
              <a:gd name="connsiteX9" fmla="*/ 1385887 w 1882774"/>
              <a:gd name="connsiteY9" fmla="*/ 63500 h 679450"/>
              <a:gd name="connsiteX10" fmla="*/ 1430337 w 1882774"/>
              <a:gd name="connsiteY10" fmla="*/ 190500 h 679450"/>
              <a:gd name="connsiteX11" fmla="*/ 1500187 w 1882774"/>
              <a:gd name="connsiteY11" fmla="*/ 323850 h 679450"/>
              <a:gd name="connsiteX12" fmla="*/ 1570037 w 1882774"/>
              <a:gd name="connsiteY12" fmla="*/ 381000 h 679450"/>
              <a:gd name="connsiteX13" fmla="*/ 1671637 w 1882774"/>
              <a:gd name="connsiteY13" fmla="*/ 222250 h 679450"/>
              <a:gd name="connsiteX14" fmla="*/ 1882774 w 1882774"/>
              <a:gd name="connsiteY14" fmla="*/ 3746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2774" h="679450">
                <a:moveTo>
                  <a:pt x="0" y="223838"/>
                </a:moveTo>
                <a:lnTo>
                  <a:pt x="153987" y="285750"/>
                </a:lnTo>
                <a:lnTo>
                  <a:pt x="274637" y="679450"/>
                </a:lnTo>
                <a:lnTo>
                  <a:pt x="484187" y="571500"/>
                </a:lnTo>
                <a:lnTo>
                  <a:pt x="661987" y="349250"/>
                </a:lnTo>
                <a:lnTo>
                  <a:pt x="871537" y="654050"/>
                </a:lnTo>
                <a:lnTo>
                  <a:pt x="1030287" y="438150"/>
                </a:lnTo>
                <a:lnTo>
                  <a:pt x="1030287" y="222250"/>
                </a:lnTo>
                <a:lnTo>
                  <a:pt x="1208087" y="0"/>
                </a:lnTo>
                <a:lnTo>
                  <a:pt x="1385887" y="63500"/>
                </a:lnTo>
                <a:lnTo>
                  <a:pt x="1430337" y="190500"/>
                </a:lnTo>
                <a:lnTo>
                  <a:pt x="1500187" y="323850"/>
                </a:lnTo>
                <a:lnTo>
                  <a:pt x="1570037" y="381000"/>
                </a:lnTo>
                <a:lnTo>
                  <a:pt x="1671637" y="222250"/>
                </a:lnTo>
                <a:lnTo>
                  <a:pt x="1882774" y="374650"/>
                </a:lnTo>
              </a:path>
            </a:pathLst>
          </a:custGeom>
          <a:noFill/>
          <a:ln w="25400">
            <a:solidFill>
              <a:schemeClr val="tx1"/>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6D2E474-6FC9-4612-8393-269A39892DB9}"/>
              </a:ext>
            </a:extLst>
          </p:cNvPr>
          <p:cNvSpPr txBox="1"/>
          <p:nvPr/>
        </p:nvSpPr>
        <p:spPr>
          <a:xfrm>
            <a:off x="4362673" y="1828431"/>
            <a:ext cx="891078" cy="307777"/>
          </a:xfrm>
          <a:prstGeom prst="rect">
            <a:avLst/>
          </a:prstGeom>
          <a:noFill/>
        </p:spPr>
        <p:txBody>
          <a:bodyPr wrap="none" rtlCol="0">
            <a:spAutoFit/>
          </a:bodyPr>
          <a:lstStyle/>
          <a:p>
            <a:r>
              <a:rPr lang="en-US" sz="1400" b="1" dirty="0">
                <a:latin typeface="Arial Narrow" panose="020B0606020202030204" pitchFamily="34" charset="0"/>
              </a:rPr>
              <a:t>Country A</a:t>
            </a:r>
          </a:p>
        </p:txBody>
      </p:sp>
      <p:sp>
        <p:nvSpPr>
          <p:cNvPr id="34" name="TextBox 33">
            <a:extLst>
              <a:ext uri="{FF2B5EF4-FFF2-40B4-BE49-F238E27FC236}">
                <a16:creationId xmlns:a16="http://schemas.microsoft.com/office/drawing/2014/main" id="{2F35AAD1-E8F5-4900-B3F1-6B5A2D4381BA}"/>
              </a:ext>
            </a:extLst>
          </p:cNvPr>
          <p:cNvSpPr txBox="1"/>
          <p:nvPr/>
        </p:nvSpPr>
        <p:spPr>
          <a:xfrm>
            <a:off x="4623023" y="2896546"/>
            <a:ext cx="896399" cy="307777"/>
          </a:xfrm>
          <a:prstGeom prst="rect">
            <a:avLst/>
          </a:prstGeom>
          <a:noFill/>
        </p:spPr>
        <p:txBody>
          <a:bodyPr wrap="none" rtlCol="0">
            <a:spAutoFit/>
          </a:bodyPr>
          <a:lstStyle/>
          <a:p>
            <a:r>
              <a:rPr lang="en-US" sz="1400" b="1" dirty="0">
                <a:latin typeface="Arial Narrow" panose="020B0606020202030204" pitchFamily="34" charset="0"/>
              </a:rPr>
              <a:t>Country B</a:t>
            </a:r>
          </a:p>
        </p:txBody>
      </p:sp>
      <p:sp>
        <p:nvSpPr>
          <p:cNvPr id="35" name="Freeform: Shape 34">
            <a:extLst>
              <a:ext uri="{FF2B5EF4-FFF2-40B4-BE49-F238E27FC236}">
                <a16:creationId xmlns:a16="http://schemas.microsoft.com/office/drawing/2014/main" id="{A4822B29-6147-4797-A447-E9C399E1B08D}"/>
              </a:ext>
            </a:extLst>
          </p:cNvPr>
          <p:cNvSpPr/>
          <p:nvPr/>
        </p:nvSpPr>
        <p:spPr>
          <a:xfrm>
            <a:off x="8390273" y="1722478"/>
            <a:ext cx="1920240" cy="1157501"/>
          </a:xfrm>
          <a:custGeom>
            <a:avLst/>
            <a:gdLst>
              <a:gd name="connsiteX0" fmla="*/ 161959 w 1920240"/>
              <a:gd name="connsiteY0" fmla="*/ 0 h 1157501"/>
              <a:gd name="connsiteX1" fmla="*/ 1758281 w 1920240"/>
              <a:gd name="connsiteY1" fmla="*/ 0 h 1157501"/>
              <a:gd name="connsiteX2" fmla="*/ 1920240 w 1920240"/>
              <a:gd name="connsiteY2" fmla="*/ 161959 h 1157501"/>
              <a:gd name="connsiteX3" fmla="*/ 1920240 w 1920240"/>
              <a:gd name="connsiteY3" fmla="*/ 877225 h 1157501"/>
              <a:gd name="connsiteX4" fmla="*/ 1680845 w 1920240"/>
              <a:gd name="connsiteY4" fmla="*/ 705485 h 1157501"/>
              <a:gd name="connsiteX5" fmla="*/ 1579245 w 1920240"/>
              <a:gd name="connsiteY5" fmla="*/ 864235 h 1157501"/>
              <a:gd name="connsiteX6" fmla="*/ 1509395 w 1920240"/>
              <a:gd name="connsiteY6" fmla="*/ 807085 h 1157501"/>
              <a:gd name="connsiteX7" fmla="*/ 1439545 w 1920240"/>
              <a:gd name="connsiteY7" fmla="*/ 673735 h 1157501"/>
              <a:gd name="connsiteX8" fmla="*/ 1395095 w 1920240"/>
              <a:gd name="connsiteY8" fmla="*/ 546735 h 1157501"/>
              <a:gd name="connsiteX9" fmla="*/ 1217295 w 1920240"/>
              <a:gd name="connsiteY9" fmla="*/ 483235 h 1157501"/>
              <a:gd name="connsiteX10" fmla="*/ 1039495 w 1920240"/>
              <a:gd name="connsiteY10" fmla="*/ 705485 h 1157501"/>
              <a:gd name="connsiteX11" fmla="*/ 1039495 w 1920240"/>
              <a:gd name="connsiteY11" fmla="*/ 798657 h 1157501"/>
              <a:gd name="connsiteX12" fmla="*/ 1039495 w 1920240"/>
              <a:gd name="connsiteY12" fmla="*/ 803841 h 1157501"/>
              <a:gd name="connsiteX13" fmla="*/ 1039495 w 1920240"/>
              <a:gd name="connsiteY13" fmla="*/ 916201 h 1157501"/>
              <a:gd name="connsiteX14" fmla="*/ 880745 w 1920240"/>
              <a:gd name="connsiteY14" fmla="*/ 1132101 h 1157501"/>
              <a:gd name="connsiteX15" fmla="*/ 671195 w 1920240"/>
              <a:gd name="connsiteY15" fmla="*/ 827301 h 1157501"/>
              <a:gd name="connsiteX16" fmla="*/ 493395 w 1920240"/>
              <a:gd name="connsiteY16" fmla="*/ 1049551 h 1157501"/>
              <a:gd name="connsiteX17" fmla="*/ 283845 w 1920240"/>
              <a:gd name="connsiteY17" fmla="*/ 1157501 h 1157501"/>
              <a:gd name="connsiteX18" fmla="*/ 163195 w 1920240"/>
              <a:gd name="connsiteY18" fmla="*/ 763801 h 1157501"/>
              <a:gd name="connsiteX19" fmla="*/ 0 w 1920240"/>
              <a:gd name="connsiteY19" fmla="*/ 691803 h 1157501"/>
              <a:gd name="connsiteX20" fmla="*/ 0 w 1920240"/>
              <a:gd name="connsiteY20" fmla="*/ 680014 h 1157501"/>
              <a:gd name="connsiteX21" fmla="*/ 0 w 1920240"/>
              <a:gd name="connsiteY21" fmla="*/ 674830 h 1157501"/>
              <a:gd name="connsiteX22" fmla="*/ 0 w 1920240"/>
              <a:gd name="connsiteY22" fmla="*/ 161959 h 1157501"/>
              <a:gd name="connsiteX23" fmla="*/ 161959 w 1920240"/>
              <a:gd name="connsiteY23" fmla="*/ 0 h 115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240" h="1157501">
                <a:moveTo>
                  <a:pt x="161959" y="0"/>
                </a:moveTo>
                <a:lnTo>
                  <a:pt x="1758281" y="0"/>
                </a:lnTo>
                <a:cubicBezTo>
                  <a:pt x="1847728" y="0"/>
                  <a:pt x="1920240" y="72512"/>
                  <a:pt x="1920240" y="161959"/>
                </a:cubicBezTo>
                <a:lnTo>
                  <a:pt x="1920240" y="877225"/>
                </a:lnTo>
                <a:lnTo>
                  <a:pt x="1680845" y="705485"/>
                </a:lnTo>
                <a:lnTo>
                  <a:pt x="1579245" y="864235"/>
                </a:lnTo>
                <a:lnTo>
                  <a:pt x="1509395" y="807085"/>
                </a:lnTo>
                <a:lnTo>
                  <a:pt x="1439545" y="673735"/>
                </a:lnTo>
                <a:lnTo>
                  <a:pt x="1395095" y="546735"/>
                </a:lnTo>
                <a:lnTo>
                  <a:pt x="1217295" y="483235"/>
                </a:lnTo>
                <a:lnTo>
                  <a:pt x="1039495" y="705485"/>
                </a:lnTo>
                <a:lnTo>
                  <a:pt x="1039495" y="798657"/>
                </a:lnTo>
                <a:lnTo>
                  <a:pt x="1039495" y="803841"/>
                </a:lnTo>
                <a:lnTo>
                  <a:pt x="1039495" y="916201"/>
                </a:lnTo>
                <a:lnTo>
                  <a:pt x="880745" y="1132101"/>
                </a:lnTo>
                <a:lnTo>
                  <a:pt x="671195" y="827301"/>
                </a:lnTo>
                <a:lnTo>
                  <a:pt x="493395" y="1049551"/>
                </a:lnTo>
                <a:lnTo>
                  <a:pt x="283845" y="1157501"/>
                </a:lnTo>
                <a:lnTo>
                  <a:pt x="163195" y="763801"/>
                </a:lnTo>
                <a:lnTo>
                  <a:pt x="0" y="691803"/>
                </a:lnTo>
                <a:lnTo>
                  <a:pt x="0" y="680014"/>
                </a:lnTo>
                <a:lnTo>
                  <a:pt x="0" y="674830"/>
                </a:lnTo>
                <a:lnTo>
                  <a:pt x="0" y="161959"/>
                </a:lnTo>
                <a:cubicBezTo>
                  <a:pt x="0" y="72512"/>
                  <a:pt x="72512" y="0"/>
                  <a:pt x="161959"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5C1C827D-17A1-46EC-B14B-DA7229A2DDDB}"/>
              </a:ext>
            </a:extLst>
          </p:cNvPr>
          <p:cNvSpPr/>
          <p:nvPr/>
        </p:nvSpPr>
        <p:spPr>
          <a:xfrm>
            <a:off x="8389719" y="2199377"/>
            <a:ext cx="1920794" cy="1161252"/>
          </a:xfrm>
          <a:custGeom>
            <a:avLst/>
            <a:gdLst>
              <a:gd name="connsiteX0" fmla="*/ 1217849 w 1920794"/>
              <a:gd name="connsiteY0" fmla="*/ 0 h 1161252"/>
              <a:gd name="connsiteX1" fmla="*/ 1395649 w 1920794"/>
              <a:gd name="connsiteY1" fmla="*/ 63500 h 1161252"/>
              <a:gd name="connsiteX2" fmla="*/ 1440099 w 1920794"/>
              <a:gd name="connsiteY2" fmla="*/ 190500 h 1161252"/>
              <a:gd name="connsiteX3" fmla="*/ 1509949 w 1920794"/>
              <a:gd name="connsiteY3" fmla="*/ 323850 h 1161252"/>
              <a:gd name="connsiteX4" fmla="*/ 1579799 w 1920794"/>
              <a:gd name="connsiteY4" fmla="*/ 381000 h 1161252"/>
              <a:gd name="connsiteX5" fmla="*/ 1681399 w 1920794"/>
              <a:gd name="connsiteY5" fmla="*/ 222250 h 1161252"/>
              <a:gd name="connsiteX6" fmla="*/ 1920794 w 1920794"/>
              <a:gd name="connsiteY6" fmla="*/ 393990 h 1161252"/>
              <a:gd name="connsiteX7" fmla="*/ 1920794 w 1920794"/>
              <a:gd name="connsiteY7" fmla="*/ 425522 h 1161252"/>
              <a:gd name="connsiteX8" fmla="*/ 1920240 w 1920794"/>
              <a:gd name="connsiteY8" fmla="*/ 425456 h 1161252"/>
              <a:gd name="connsiteX9" fmla="*/ 1920240 w 1920794"/>
              <a:gd name="connsiteY9" fmla="*/ 999293 h 1161252"/>
              <a:gd name="connsiteX10" fmla="*/ 1758281 w 1920794"/>
              <a:gd name="connsiteY10" fmla="*/ 1161252 h 1161252"/>
              <a:gd name="connsiteX11" fmla="*/ 161959 w 1920794"/>
              <a:gd name="connsiteY11" fmla="*/ 1161252 h 1161252"/>
              <a:gd name="connsiteX12" fmla="*/ 0 w 1920794"/>
              <a:gd name="connsiteY12" fmla="*/ 999293 h 1161252"/>
              <a:gd name="connsiteX13" fmla="*/ 0 w 1920794"/>
              <a:gd name="connsiteY13" fmla="*/ 212319 h 1161252"/>
              <a:gd name="connsiteX14" fmla="*/ 163195 w 1920794"/>
              <a:gd name="connsiteY14" fmla="*/ 284317 h 1161252"/>
              <a:gd name="connsiteX15" fmla="*/ 283845 w 1920794"/>
              <a:gd name="connsiteY15" fmla="*/ 678017 h 1161252"/>
              <a:gd name="connsiteX16" fmla="*/ 493395 w 1920794"/>
              <a:gd name="connsiteY16" fmla="*/ 570067 h 1161252"/>
              <a:gd name="connsiteX17" fmla="*/ 671195 w 1920794"/>
              <a:gd name="connsiteY17" fmla="*/ 347817 h 1161252"/>
              <a:gd name="connsiteX18" fmla="*/ 880745 w 1920794"/>
              <a:gd name="connsiteY18" fmla="*/ 652617 h 1161252"/>
              <a:gd name="connsiteX19" fmla="*/ 1039495 w 1920794"/>
              <a:gd name="connsiteY19" fmla="*/ 436717 h 1161252"/>
              <a:gd name="connsiteX20" fmla="*/ 1039495 w 1920794"/>
              <a:gd name="connsiteY20" fmla="*/ 319173 h 1161252"/>
              <a:gd name="connsiteX21" fmla="*/ 1040049 w 1920794"/>
              <a:gd name="connsiteY21" fmla="*/ 319239 h 1161252"/>
              <a:gd name="connsiteX22" fmla="*/ 1040049 w 1920794"/>
              <a:gd name="connsiteY22" fmla="*/ 222250 h 116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20794" h="1161252">
                <a:moveTo>
                  <a:pt x="1217849" y="0"/>
                </a:moveTo>
                <a:lnTo>
                  <a:pt x="1395649" y="63500"/>
                </a:lnTo>
                <a:lnTo>
                  <a:pt x="1440099" y="190500"/>
                </a:lnTo>
                <a:lnTo>
                  <a:pt x="1509949" y="323850"/>
                </a:lnTo>
                <a:lnTo>
                  <a:pt x="1579799" y="381000"/>
                </a:lnTo>
                <a:lnTo>
                  <a:pt x="1681399" y="222250"/>
                </a:lnTo>
                <a:lnTo>
                  <a:pt x="1920794" y="393990"/>
                </a:lnTo>
                <a:lnTo>
                  <a:pt x="1920794" y="425522"/>
                </a:lnTo>
                <a:lnTo>
                  <a:pt x="1920240" y="425456"/>
                </a:lnTo>
                <a:lnTo>
                  <a:pt x="1920240" y="999293"/>
                </a:lnTo>
                <a:cubicBezTo>
                  <a:pt x="1920240" y="1088740"/>
                  <a:pt x="1847728" y="1161252"/>
                  <a:pt x="1758281" y="1161252"/>
                </a:cubicBezTo>
                <a:lnTo>
                  <a:pt x="161959" y="1161252"/>
                </a:lnTo>
                <a:cubicBezTo>
                  <a:pt x="72512" y="1161252"/>
                  <a:pt x="0" y="1088740"/>
                  <a:pt x="0" y="999293"/>
                </a:cubicBezTo>
                <a:lnTo>
                  <a:pt x="0" y="212319"/>
                </a:lnTo>
                <a:lnTo>
                  <a:pt x="163195" y="284317"/>
                </a:lnTo>
                <a:lnTo>
                  <a:pt x="283845" y="678017"/>
                </a:lnTo>
                <a:lnTo>
                  <a:pt x="493395" y="570067"/>
                </a:lnTo>
                <a:lnTo>
                  <a:pt x="671195" y="347817"/>
                </a:lnTo>
                <a:lnTo>
                  <a:pt x="880745" y="652617"/>
                </a:lnTo>
                <a:lnTo>
                  <a:pt x="1039495" y="436717"/>
                </a:lnTo>
                <a:lnTo>
                  <a:pt x="1039495" y="319173"/>
                </a:lnTo>
                <a:lnTo>
                  <a:pt x="1040049" y="319239"/>
                </a:lnTo>
                <a:lnTo>
                  <a:pt x="1040049" y="22225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Rounded Corners 36">
            <a:extLst>
              <a:ext uri="{FF2B5EF4-FFF2-40B4-BE49-F238E27FC236}">
                <a16:creationId xmlns:a16="http://schemas.microsoft.com/office/drawing/2014/main" id="{D31B6CD4-2AC4-45D9-A931-11C4FF2CE7F9}"/>
              </a:ext>
            </a:extLst>
          </p:cNvPr>
          <p:cNvSpPr/>
          <p:nvPr/>
        </p:nvSpPr>
        <p:spPr>
          <a:xfrm>
            <a:off x="8389719" y="1724016"/>
            <a:ext cx="1920240" cy="1645920"/>
          </a:xfrm>
          <a:prstGeom prst="roundRect">
            <a:avLst>
              <a:gd name="adj" fmla="val 9840"/>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84956A5-D437-4128-8C5D-11F443DF11C5}"/>
              </a:ext>
            </a:extLst>
          </p:cNvPr>
          <p:cNvSpPr/>
          <p:nvPr/>
        </p:nvSpPr>
        <p:spPr>
          <a:xfrm>
            <a:off x="8410834" y="2200529"/>
            <a:ext cx="1882774" cy="679450"/>
          </a:xfrm>
          <a:custGeom>
            <a:avLst/>
            <a:gdLst>
              <a:gd name="connsiteX0" fmla="*/ 0 w 2025650"/>
              <a:gd name="connsiteY0" fmla="*/ 190500 h 679450"/>
              <a:gd name="connsiteX1" fmla="*/ 215900 w 2025650"/>
              <a:gd name="connsiteY1" fmla="*/ 285750 h 679450"/>
              <a:gd name="connsiteX2" fmla="*/ 336550 w 2025650"/>
              <a:gd name="connsiteY2" fmla="*/ 679450 h 679450"/>
              <a:gd name="connsiteX3" fmla="*/ 546100 w 2025650"/>
              <a:gd name="connsiteY3" fmla="*/ 571500 h 679450"/>
              <a:gd name="connsiteX4" fmla="*/ 723900 w 2025650"/>
              <a:gd name="connsiteY4" fmla="*/ 349250 h 679450"/>
              <a:gd name="connsiteX5" fmla="*/ 933450 w 2025650"/>
              <a:gd name="connsiteY5" fmla="*/ 654050 h 679450"/>
              <a:gd name="connsiteX6" fmla="*/ 1092200 w 2025650"/>
              <a:gd name="connsiteY6" fmla="*/ 438150 h 679450"/>
              <a:gd name="connsiteX7" fmla="*/ 1092200 w 2025650"/>
              <a:gd name="connsiteY7" fmla="*/ 222250 h 679450"/>
              <a:gd name="connsiteX8" fmla="*/ 1270000 w 2025650"/>
              <a:gd name="connsiteY8" fmla="*/ 0 h 679450"/>
              <a:gd name="connsiteX9" fmla="*/ 1447800 w 2025650"/>
              <a:gd name="connsiteY9" fmla="*/ 63500 h 679450"/>
              <a:gd name="connsiteX10" fmla="*/ 1492250 w 2025650"/>
              <a:gd name="connsiteY10" fmla="*/ 190500 h 679450"/>
              <a:gd name="connsiteX11" fmla="*/ 1562100 w 2025650"/>
              <a:gd name="connsiteY11" fmla="*/ 323850 h 679450"/>
              <a:gd name="connsiteX12" fmla="*/ 1631950 w 2025650"/>
              <a:gd name="connsiteY12" fmla="*/ 381000 h 679450"/>
              <a:gd name="connsiteX13" fmla="*/ 1733550 w 2025650"/>
              <a:gd name="connsiteY13" fmla="*/ 222250 h 679450"/>
              <a:gd name="connsiteX14" fmla="*/ 2025650 w 2025650"/>
              <a:gd name="connsiteY14" fmla="*/ 431800 h 679450"/>
              <a:gd name="connsiteX0" fmla="*/ 0 w 1963737"/>
              <a:gd name="connsiteY0" fmla="*/ 223838 h 679450"/>
              <a:gd name="connsiteX1" fmla="*/ 153987 w 1963737"/>
              <a:gd name="connsiteY1" fmla="*/ 285750 h 679450"/>
              <a:gd name="connsiteX2" fmla="*/ 274637 w 1963737"/>
              <a:gd name="connsiteY2" fmla="*/ 679450 h 679450"/>
              <a:gd name="connsiteX3" fmla="*/ 484187 w 1963737"/>
              <a:gd name="connsiteY3" fmla="*/ 571500 h 679450"/>
              <a:gd name="connsiteX4" fmla="*/ 661987 w 1963737"/>
              <a:gd name="connsiteY4" fmla="*/ 349250 h 679450"/>
              <a:gd name="connsiteX5" fmla="*/ 871537 w 1963737"/>
              <a:gd name="connsiteY5" fmla="*/ 654050 h 679450"/>
              <a:gd name="connsiteX6" fmla="*/ 1030287 w 1963737"/>
              <a:gd name="connsiteY6" fmla="*/ 438150 h 679450"/>
              <a:gd name="connsiteX7" fmla="*/ 1030287 w 1963737"/>
              <a:gd name="connsiteY7" fmla="*/ 222250 h 679450"/>
              <a:gd name="connsiteX8" fmla="*/ 1208087 w 1963737"/>
              <a:gd name="connsiteY8" fmla="*/ 0 h 679450"/>
              <a:gd name="connsiteX9" fmla="*/ 1385887 w 1963737"/>
              <a:gd name="connsiteY9" fmla="*/ 63500 h 679450"/>
              <a:gd name="connsiteX10" fmla="*/ 1430337 w 1963737"/>
              <a:gd name="connsiteY10" fmla="*/ 190500 h 679450"/>
              <a:gd name="connsiteX11" fmla="*/ 1500187 w 1963737"/>
              <a:gd name="connsiteY11" fmla="*/ 323850 h 679450"/>
              <a:gd name="connsiteX12" fmla="*/ 1570037 w 1963737"/>
              <a:gd name="connsiteY12" fmla="*/ 381000 h 679450"/>
              <a:gd name="connsiteX13" fmla="*/ 1671637 w 1963737"/>
              <a:gd name="connsiteY13" fmla="*/ 222250 h 679450"/>
              <a:gd name="connsiteX14" fmla="*/ 1963737 w 1963737"/>
              <a:gd name="connsiteY14" fmla="*/ 431800 h 679450"/>
              <a:gd name="connsiteX0" fmla="*/ 0 w 1882774"/>
              <a:gd name="connsiteY0" fmla="*/ 223838 h 679450"/>
              <a:gd name="connsiteX1" fmla="*/ 153987 w 1882774"/>
              <a:gd name="connsiteY1" fmla="*/ 285750 h 679450"/>
              <a:gd name="connsiteX2" fmla="*/ 274637 w 1882774"/>
              <a:gd name="connsiteY2" fmla="*/ 679450 h 679450"/>
              <a:gd name="connsiteX3" fmla="*/ 484187 w 1882774"/>
              <a:gd name="connsiteY3" fmla="*/ 571500 h 679450"/>
              <a:gd name="connsiteX4" fmla="*/ 661987 w 1882774"/>
              <a:gd name="connsiteY4" fmla="*/ 349250 h 679450"/>
              <a:gd name="connsiteX5" fmla="*/ 871537 w 1882774"/>
              <a:gd name="connsiteY5" fmla="*/ 654050 h 679450"/>
              <a:gd name="connsiteX6" fmla="*/ 1030287 w 1882774"/>
              <a:gd name="connsiteY6" fmla="*/ 438150 h 679450"/>
              <a:gd name="connsiteX7" fmla="*/ 1030287 w 1882774"/>
              <a:gd name="connsiteY7" fmla="*/ 222250 h 679450"/>
              <a:gd name="connsiteX8" fmla="*/ 1208087 w 1882774"/>
              <a:gd name="connsiteY8" fmla="*/ 0 h 679450"/>
              <a:gd name="connsiteX9" fmla="*/ 1385887 w 1882774"/>
              <a:gd name="connsiteY9" fmla="*/ 63500 h 679450"/>
              <a:gd name="connsiteX10" fmla="*/ 1430337 w 1882774"/>
              <a:gd name="connsiteY10" fmla="*/ 190500 h 679450"/>
              <a:gd name="connsiteX11" fmla="*/ 1500187 w 1882774"/>
              <a:gd name="connsiteY11" fmla="*/ 323850 h 679450"/>
              <a:gd name="connsiteX12" fmla="*/ 1570037 w 1882774"/>
              <a:gd name="connsiteY12" fmla="*/ 381000 h 679450"/>
              <a:gd name="connsiteX13" fmla="*/ 1671637 w 1882774"/>
              <a:gd name="connsiteY13" fmla="*/ 222250 h 679450"/>
              <a:gd name="connsiteX14" fmla="*/ 1882774 w 1882774"/>
              <a:gd name="connsiteY14" fmla="*/ 374650 h 679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82774" h="679450">
                <a:moveTo>
                  <a:pt x="0" y="223838"/>
                </a:moveTo>
                <a:lnTo>
                  <a:pt x="153987" y="285750"/>
                </a:lnTo>
                <a:lnTo>
                  <a:pt x="274637" y="679450"/>
                </a:lnTo>
                <a:lnTo>
                  <a:pt x="484187" y="571500"/>
                </a:lnTo>
                <a:lnTo>
                  <a:pt x="661987" y="349250"/>
                </a:lnTo>
                <a:lnTo>
                  <a:pt x="871537" y="654050"/>
                </a:lnTo>
                <a:lnTo>
                  <a:pt x="1030287" y="438150"/>
                </a:lnTo>
                <a:lnTo>
                  <a:pt x="1030287" y="222250"/>
                </a:lnTo>
                <a:lnTo>
                  <a:pt x="1208087" y="0"/>
                </a:lnTo>
                <a:lnTo>
                  <a:pt x="1385887" y="63500"/>
                </a:lnTo>
                <a:lnTo>
                  <a:pt x="1430337" y="190500"/>
                </a:lnTo>
                <a:lnTo>
                  <a:pt x="1500187" y="323850"/>
                </a:lnTo>
                <a:lnTo>
                  <a:pt x="1570037" y="381000"/>
                </a:lnTo>
                <a:lnTo>
                  <a:pt x="1671637" y="222250"/>
                </a:lnTo>
                <a:lnTo>
                  <a:pt x="1882774" y="374650"/>
                </a:lnTo>
              </a:path>
            </a:pathLst>
          </a:custGeom>
          <a:noFill/>
          <a:ln w="25400">
            <a:solidFill>
              <a:schemeClr val="bg1">
                <a:lumMod val="50000"/>
              </a:schemeClr>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94BDC27D-6EED-4CD4-A6E5-46473E35B937}"/>
              </a:ext>
            </a:extLst>
          </p:cNvPr>
          <p:cNvSpPr txBox="1"/>
          <p:nvPr/>
        </p:nvSpPr>
        <p:spPr>
          <a:xfrm>
            <a:off x="8957268" y="2315766"/>
            <a:ext cx="891078" cy="307777"/>
          </a:xfrm>
          <a:prstGeom prst="rect">
            <a:avLst/>
          </a:prstGeom>
          <a:noFill/>
        </p:spPr>
        <p:txBody>
          <a:bodyPr wrap="none" rtlCol="0">
            <a:spAutoFit/>
          </a:bodyPr>
          <a:lstStyle/>
          <a:p>
            <a:r>
              <a:rPr lang="en-US" sz="1400" b="1" dirty="0">
                <a:latin typeface="Arial Narrow" panose="020B0606020202030204" pitchFamily="34" charset="0"/>
              </a:rPr>
              <a:t>Country A</a:t>
            </a:r>
          </a:p>
        </p:txBody>
      </p:sp>
      <p:sp>
        <p:nvSpPr>
          <p:cNvPr id="41" name="Freeform: Shape 40">
            <a:extLst>
              <a:ext uri="{FF2B5EF4-FFF2-40B4-BE49-F238E27FC236}">
                <a16:creationId xmlns:a16="http://schemas.microsoft.com/office/drawing/2014/main" id="{99BF157F-216E-4157-B989-8957320FB641}"/>
              </a:ext>
            </a:extLst>
          </p:cNvPr>
          <p:cNvSpPr/>
          <p:nvPr/>
        </p:nvSpPr>
        <p:spPr>
          <a:xfrm>
            <a:off x="6210487" y="1720940"/>
            <a:ext cx="1920240" cy="1157501"/>
          </a:xfrm>
          <a:custGeom>
            <a:avLst/>
            <a:gdLst>
              <a:gd name="connsiteX0" fmla="*/ 161959 w 1920240"/>
              <a:gd name="connsiteY0" fmla="*/ 0 h 1157501"/>
              <a:gd name="connsiteX1" fmla="*/ 1758281 w 1920240"/>
              <a:gd name="connsiteY1" fmla="*/ 0 h 1157501"/>
              <a:gd name="connsiteX2" fmla="*/ 1920240 w 1920240"/>
              <a:gd name="connsiteY2" fmla="*/ 161959 h 1157501"/>
              <a:gd name="connsiteX3" fmla="*/ 1920240 w 1920240"/>
              <a:gd name="connsiteY3" fmla="*/ 877225 h 1157501"/>
              <a:gd name="connsiteX4" fmla="*/ 1680845 w 1920240"/>
              <a:gd name="connsiteY4" fmla="*/ 705485 h 1157501"/>
              <a:gd name="connsiteX5" fmla="*/ 1579245 w 1920240"/>
              <a:gd name="connsiteY5" fmla="*/ 864235 h 1157501"/>
              <a:gd name="connsiteX6" fmla="*/ 1509395 w 1920240"/>
              <a:gd name="connsiteY6" fmla="*/ 807085 h 1157501"/>
              <a:gd name="connsiteX7" fmla="*/ 1439545 w 1920240"/>
              <a:gd name="connsiteY7" fmla="*/ 673735 h 1157501"/>
              <a:gd name="connsiteX8" fmla="*/ 1395095 w 1920240"/>
              <a:gd name="connsiteY8" fmla="*/ 546735 h 1157501"/>
              <a:gd name="connsiteX9" fmla="*/ 1217295 w 1920240"/>
              <a:gd name="connsiteY9" fmla="*/ 483235 h 1157501"/>
              <a:gd name="connsiteX10" fmla="*/ 1039495 w 1920240"/>
              <a:gd name="connsiteY10" fmla="*/ 705485 h 1157501"/>
              <a:gd name="connsiteX11" fmla="*/ 1039495 w 1920240"/>
              <a:gd name="connsiteY11" fmla="*/ 798657 h 1157501"/>
              <a:gd name="connsiteX12" fmla="*/ 1039495 w 1920240"/>
              <a:gd name="connsiteY12" fmla="*/ 803841 h 1157501"/>
              <a:gd name="connsiteX13" fmla="*/ 1039495 w 1920240"/>
              <a:gd name="connsiteY13" fmla="*/ 916201 h 1157501"/>
              <a:gd name="connsiteX14" fmla="*/ 880745 w 1920240"/>
              <a:gd name="connsiteY14" fmla="*/ 1132101 h 1157501"/>
              <a:gd name="connsiteX15" fmla="*/ 671195 w 1920240"/>
              <a:gd name="connsiteY15" fmla="*/ 827301 h 1157501"/>
              <a:gd name="connsiteX16" fmla="*/ 493395 w 1920240"/>
              <a:gd name="connsiteY16" fmla="*/ 1049551 h 1157501"/>
              <a:gd name="connsiteX17" fmla="*/ 283845 w 1920240"/>
              <a:gd name="connsiteY17" fmla="*/ 1157501 h 1157501"/>
              <a:gd name="connsiteX18" fmla="*/ 163195 w 1920240"/>
              <a:gd name="connsiteY18" fmla="*/ 763801 h 1157501"/>
              <a:gd name="connsiteX19" fmla="*/ 0 w 1920240"/>
              <a:gd name="connsiteY19" fmla="*/ 691803 h 1157501"/>
              <a:gd name="connsiteX20" fmla="*/ 0 w 1920240"/>
              <a:gd name="connsiteY20" fmla="*/ 680014 h 1157501"/>
              <a:gd name="connsiteX21" fmla="*/ 0 w 1920240"/>
              <a:gd name="connsiteY21" fmla="*/ 674830 h 1157501"/>
              <a:gd name="connsiteX22" fmla="*/ 0 w 1920240"/>
              <a:gd name="connsiteY22" fmla="*/ 161959 h 1157501"/>
              <a:gd name="connsiteX23" fmla="*/ 161959 w 1920240"/>
              <a:gd name="connsiteY23" fmla="*/ 0 h 115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920240" h="1157501">
                <a:moveTo>
                  <a:pt x="161959" y="0"/>
                </a:moveTo>
                <a:lnTo>
                  <a:pt x="1758281" y="0"/>
                </a:lnTo>
                <a:cubicBezTo>
                  <a:pt x="1847728" y="0"/>
                  <a:pt x="1920240" y="72512"/>
                  <a:pt x="1920240" y="161959"/>
                </a:cubicBezTo>
                <a:lnTo>
                  <a:pt x="1920240" y="877225"/>
                </a:lnTo>
                <a:lnTo>
                  <a:pt x="1680845" y="705485"/>
                </a:lnTo>
                <a:lnTo>
                  <a:pt x="1579245" y="864235"/>
                </a:lnTo>
                <a:lnTo>
                  <a:pt x="1509395" y="807085"/>
                </a:lnTo>
                <a:lnTo>
                  <a:pt x="1439545" y="673735"/>
                </a:lnTo>
                <a:lnTo>
                  <a:pt x="1395095" y="546735"/>
                </a:lnTo>
                <a:lnTo>
                  <a:pt x="1217295" y="483235"/>
                </a:lnTo>
                <a:lnTo>
                  <a:pt x="1039495" y="705485"/>
                </a:lnTo>
                <a:lnTo>
                  <a:pt x="1039495" y="798657"/>
                </a:lnTo>
                <a:lnTo>
                  <a:pt x="1039495" y="803841"/>
                </a:lnTo>
                <a:lnTo>
                  <a:pt x="1039495" y="916201"/>
                </a:lnTo>
                <a:lnTo>
                  <a:pt x="880745" y="1132101"/>
                </a:lnTo>
                <a:lnTo>
                  <a:pt x="671195" y="827301"/>
                </a:lnTo>
                <a:lnTo>
                  <a:pt x="493395" y="1049551"/>
                </a:lnTo>
                <a:lnTo>
                  <a:pt x="283845" y="1157501"/>
                </a:lnTo>
                <a:lnTo>
                  <a:pt x="163195" y="763801"/>
                </a:lnTo>
                <a:lnTo>
                  <a:pt x="0" y="691803"/>
                </a:lnTo>
                <a:lnTo>
                  <a:pt x="0" y="680014"/>
                </a:lnTo>
                <a:lnTo>
                  <a:pt x="0" y="674830"/>
                </a:lnTo>
                <a:lnTo>
                  <a:pt x="0" y="161959"/>
                </a:lnTo>
                <a:cubicBezTo>
                  <a:pt x="0" y="72512"/>
                  <a:pt x="72512" y="0"/>
                  <a:pt x="161959" y="0"/>
                </a:cubicBezTo>
                <a:close/>
              </a:path>
            </a:pathLst>
          </a:cu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reeform: Shape 41">
            <a:extLst>
              <a:ext uri="{FF2B5EF4-FFF2-40B4-BE49-F238E27FC236}">
                <a16:creationId xmlns:a16="http://schemas.microsoft.com/office/drawing/2014/main" id="{F9C6296B-7372-4465-B2A0-DE062C6D8A7D}"/>
              </a:ext>
            </a:extLst>
          </p:cNvPr>
          <p:cNvSpPr/>
          <p:nvPr/>
        </p:nvSpPr>
        <p:spPr>
          <a:xfrm>
            <a:off x="6209933" y="2197839"/>
            <a:ext cx="1920794" cy="1161252"/>
          </a:xfrm>
          <a:custGeom>
            <a:avLst/>
            <a:gdLst>
              <a:gd name="connsiteX0" fmla="*/ 1217849 w 1920794"/>
              <a:gd name="connsiteY0" fmla="*/ 0 h 1161252"/>
              <a:gd name="connsiteX1" fmla="*/ 1395649 w 1920794"/>
              <a:gd name="connsiteY1" fmla="*/ 63500 h 1161252"/>
              <a:gd name="connsiteX2" fmla="*/ 1440099 w 1920794"/>
              <a:gd name="connsiteY2" fmla="*/ 190500 h 1161252"/>
              <a:gd name="connsiteX3" fmla="*/ 1509949 w 1920794"/>
              <a:gd name="connsiteY3" fmla="*/ 323850 h 1161252"/>
              <a:gd name="connsiteX4" fmla="*/ 1579799 w 1920794"/>
              <a:gd name="connsiteY4" fmla="*/ 381000 h 1161252"/>
              <a:gd name="connsiteX5" fmla="*/ 1681399 w 1920794"/>
              <a:gd name="connsiteY5" fmla="*/ 222250 h 1161252"/>
              <a:gd name="connsiteX6" fmla="*/ 1920794 w 1920794"/>
              <a:gd name="connsiteY6" fmla="*/ 393990 h 1161252"/>
              <a:gd name="connsiteX7" fmla="*/ 1920794 w 1920794"/>
              <a:gd name="connsiteY7" fmla="*/ 425522 h 1161252"/>
              <a:gd name="connsiteX8" fmla="*/ 1920240 w 1920794"/>
              <a:gd name="connsiteY8" fmla="*/ 425456 h 1161252"/>
              <a:gd name="connsiteX9" fmla="*/ 1920240 w 1920794"/>
              <a:gd name="connsiteY9" fmla="*/ 999293 h 1161252"/>
              <a:gd name="connsiteX10" fmla="*/ 1758281 w 1920794"/>
              <a:gd name="connsiteY10" fmla="*/ 1161252 h 1161252"/>
              <a:gd name="connsiteX11" fmla="*/ 161959 w 1920794"/>
              <a:gd name="connsiteY11" fmla="*/ 1161252 h 1161252"/>
              <a:gd name="connsiteX12" fmla="*/ 0 w 1920794"/>
              <a:gd name="connsiteY12" fmla="*/ 999293 h 1161252"/>
              <a:gd name="connsiteX13" fmla="*/ 0 w 1920794"/>
              <a:gd name="connsiteY13" fmla="*/ 212319 h 1161252"/>
              <a:gd name="connsiteX14" fmla="*/ 163195 w 1920794"/>
              <a:gd name="connsiteY14" fmla="*/ 284317 h 1161252"/>
              <a:gd name="connsiteX15" fmla="*/ 283845 w 1920794"/>
              <a:gd name="connsiteY15" fmla="*/ 678017 h 1161252"/>
              <a:gd name="connsiteX16" fmla="*/ 493395 w 1920794"/>
              <a:gd name="connsiteY16" fmla="*/ 570067 h 1161252"/>
              <a:gd name="connsiteX17" fmla="*/ 671195 w 1920794"/>
              <a:gd name="connsiteY17" fmla="*/ 347817 h 1161252"/>
              <a:gd name="connsiteX18" fmla="*/ 880745 w 1920794"/>
              <a:gd name="connsiteY18" fmla="*/ 652617 h 1161252"/>
              <a:gd name="connsiteX19" fmla="*/ 1039495 w 1920794"/>
              <a:gd name="connsiteY19" fmla="*/ 436717 h 1161252"/>
              <a:gd name="connsiteX20" fmla="*/ 1039495 w 1920794"/>
              <a:gd name="connsiteY20" fmla="*/ 319173 h 1161252"/>
              <a:gd name="connsiteX21" fmla="*/ 1040049 w 1920794"/>
              <a:gd name="connsiteY21" fmla="*/ 319239 h 1161252"/>
              <a:gd name="connsiteX22" fmla="*/ 1040049 w 1920794"/>
              <a:gd name="connsiteY22" fmla="*/ 222250 h 1161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920794" h="1161252">
                <a:moveTo>
                  <a:pt x="1217849" y="0"/>
                </a:moveTo>
                <a:lnTo>
                  <a:pt x="1395649" y="63500"/>
                </a:lnTo>
                <a:lnTo>
                  <a:pt x="1440099" y="190500"/>
                </a:lnTo>
                <a:lnTo>
                  <a:pt x="1509949" y="323850"/>
                </a:lnTo>
                <a:lnTo>
                  <a:pt x="1579799" y="381000"/>
                </a:lnTo>
                <a:lnTo>
                  <a:pt x="1681399" y="222250"/>
                </a:lnTo>
                <a:lnTo>
                  <a:pt x="1920794" y="393990"/>
                </a:lnTo>
                <a:lnTo>
                  <a:pt x="1920794" y="425522"/>
                </a:lnTo>
                <a:lnTo>
                  <a:pt x="1920240" y="425456"/>
                </a:lnTo>
                <a:lnTo>
                  <a:pt x="1920240" y="999293"/>
                </a:lnTo>
                <a:cubicBezTo>
                  <a:pt x="1920240" y="1088740"/>
                  <a:pt x="1847728" y="1161252"/>
                  <a:pt x="1758281" y="1161252"/>
                </a:cubicBezTo>
                <a:lnTo>
                  <a:pt x="161959" y="1161252"/>
                </a:lnTo>
                <a:cubicBezTo>
                  <a:pt x="72512" y="1161252"/>
                  <a:pt x="0" y="1088740"/>
                  <a:pt x="0" y="999293"/>
                </a:cubicBezTo>
                <a:lnTo>
                  <a:pt x="0" y="212319"/>
                </a:lnTo>
                <a:lnTo>
                  <a:pt x="163195" y="284317"/>
                </a:lnTo>
                <a:lnTo>
                  <a:pt x="283845" y="678017"/>
                </a:lnTo>
                <a:lnTo>
                  <a:pt x="493395" y="570067"/>
                </a:lnTo>
                <a:lnTo>
                  <a:pt x="671195" y="347817"/>
                </a:lnTo>
                <a:lnTo>
                  <a:pt x="880745" y="652617"/>
                </a:lnTo>
                <a:lnTo>
                  <a:pt x="1039495" y="436717"/>
                </a:lnTo>
                <a:lnTo>
                  <a:pt x="1039495" y="319173"/>
                </a:lnTo>
                <a:lnTo>
                  <a:pt x="1040049" y="319239"/>
                </a:lnTo>
                <a:lnTo>
                  <a:pt x="1040049" y="222250"/>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Rounded Corners 42">
            <a:extLst>
              <a:ext uri="{FF2B5EF4-FFF2-40B4-BE49-F238E27FC236}">
                <a16:creationId xmlns:a16="http://schemas.microsoft.com/office/drawing/2014/main" id="{58E274B4-5EB7-4B5D-A5D1-9B7B10C3867D}"/>
              </a:ext>
            </a:extLst>
          </p:cNvPr>
          <p:cNvSpPr/>
          <p:nvPr/>
        </p:nvSpPr>
        <p:spPr>
          <a:xfrm>
            <a:off x="6209933" y="1722478"/>
            <a:ext cx="1920240" cy="1645920"/>
          </a:xfrm>
          <a:prstGeom prst="roundRect">
            <a:avLst>
              <a:gd name="adj" fmla="val 9840"/>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a:extLst>
              <a:ext uri="{FF2B5EF4-FFF2-40B4-BE49-F238E27FC236}">
                <a16:creationId xmlns:a16="http://schemas.microsoft.com/office/drawing/2014/main" id="{53C5E062-0340-4F3A-AA81-5EC1655CDE5B}"/>
              </a:ext>
            </a:extLst>
          </p:cNvPr>
          <p:cNvSpPr txBox="1"/>
          <p:nvPr/>
        </p:nvSpPr>
        <p:spPr>
          <a:xfrm>
            <a:off x="6273183" y="2095663"/>
            <a:ext cx="891078" cy="307777"/>
          </a:xfrm>
          <a:prstGeom prst="rect">
            <a:avLst/>
          </a:prstGeom>
          <a:noFill/>
        </p:spPr>
        <p:txBody>
          <a:bodyPr wrap="none" rtlCol="0">
            <a:spAutoFit/>
          </a:bodyPr>
          <a:lstStyle/>
          <a:p>
            <a:r>
              <a:rPr lang="en-US" sz="1400" b="1" dirty="0">
                <a:latin typeface="Arial Narrow" panose="020B0606020202030204" pitchFamily="34" charset="0"/>
              </a:rPr>
              <a:t>Country A</a:t>
            </a:r>
          </a:p>
        </p:txBody>
      </p:sp>
      <p:sp>
        <p:nvSpPr>
          <p:cNvPr id="46" name="TextBox 45">
            <a:extLst>
              <a:ext uri="{FF2B5EF4-FFF2-40B4-BE49-F238E27FC236}">
                <a16:creationId xmlns:a16="http://schemas.microsoft.com/office/drawing/2014/main" id="{515F963B-F62B-45B0-9393-90ED6971BBED}"/>
              </a:ext>
            </a:extLst>
          </p:cNvPr>
          <p:cNvSpPr txBox="1"/>
          <p:nvPr/>
        </p:nvSpPr>
        <p:spPr>
          <a:xfrm>
            <a:off x="7216979" y="2455280"/>
            <a:ext cx="896399" cy="307777"/>
          </a:xfrm>
          <a:prstGeom prst="rect">
            <a:avLst/>
          </a:prstGeom>
          <a:noFill/>
        </p:spPr>
        <p:txBody>
          <a:bodyPr wrap="none" rtlCol="0">
            <a:spAutoFit/>
          </a:bodyPr>
          <a:lstStyle/>
          <a:p>
            <a:r>
              <a:rPr lang="en-US" sz="1400" b="1" dirty="0">
                <a:latin typeface="Arial Narrow" panose="020B0606020202030204" pitchFamily="34" charset="0"/>
              </a:rPr>
              <a:t>Country B</a:t>
            </a:r>
          </a:p>
        </p:txBody>
      </p:sp>
      <p:cxnSp>
        <p:nvCxnSpPr>
          <p:cNvPr id="48" name="Straight Connector 47">
            <a:extLst>
              <a:ext uri="{FF2B5EF4-FFF2-40B4-BE49-F238E27FC236}">
                <a16:creationId xmlns:a16="http://schemas.microsoft.com/office/drawing/2014/main" id="{4ACDBE07-0B0F-48E2-A850-7FC2E4D1FD17}"/>
              </a:ext>
            </a:extLst>
          </p:cNvPr>
          <p:cNvCxnSpPr>
            <a:cxnSpLocks/>
          </p:cNvCxnSpPr>
          <p:nvPr/>
        </p:nvCxnSpPr>
        <p:spPr>
          <a:xfrm flipH="1">
            <a:off x="6643646" y="1744751"/>
            <a:ext cx="891036" cy="1614340"/>
          </a:xfrm>
          <a:prstGeom prst="line">
            <a:avLst/>
          </a:prstGeom>
          <a:ln w="25400">
            <a:solidFill>
              <a:schemeClr val="tx1"/>
            </a:solidFill>
            <a:prstDash val="dashDot"/>
          </a:ln>
        </p:spPr>
        <p:style>
          <a:lnRef idx="1">
            <a:schemeClr val="accent1"/>
          </a:lnRef>
          <a:fillRef idx="0">
            <a:schemeClr val="accent1"/>
          </a:fillRef>
          <a:effectRef idx="0">
            <a:schemeClr val="accent1"/>
          </a:effectRef>
          <a:fontRef idx="minor">
            <a:schemeClr val="tx1"/>
          </a:fontRef>
        </p:style>
      </p:cxnSp>
      <p:sp>
        <p:nvSpPr>
          <p:cNvPr id="51" name="Rounded Rectangle 19">
            <a:extLst>
              <a:ext uri="{FF2B5EF4-FFF2-40B4-BE49-F238E27FC236}">
                <a16:creationId xmlns:a16="http://schemas.microsoft.com/office/drawing/2014/main" id="{BB6E39DF-5A44-471B-A002-232E75522750}"/>
              </a:ext>
            </a:extLst>
          </p:cNvPr>
          <p:cNvSpPr/>
          <p:nvPr/>
        </p:nvSpPr>
        <p:spPr bwMode="auto">
          <a:xfrm>
            <a:off x="1839575" y="3543272"/>
            <a:ext cx="19202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Antecedent</a:t>
            </a:r>
          </a:p>
        </p:txBody>
      </p:sp>
      <p:sp>
        <p:nvSpPr>
          <p:cNvPr id="52" name="Rounded Rectangle 19">
            <a:extLst>
              <a:ext uri="{FF2B5EF4-FFF2-40B4-BE49-F238E27FC236}">
                <a16:creationId xmlns:a16="http://schemas.microsoft.com/office/drawing/2014/main" id="{43D32AA5-B9B7-4AEA-A510-B6D7DB564D65}"/>
              </a:ext>
            </a:extLst>
          </p:cNvPr>
          <p:cNvSpPr/>
          <p:nvPr/>
        </p:nvSpPr>
        <p:spPr bwMode="auto">
          <a:xfrm>
            <a:off x="4025945" y="3548278"/>
            <a:ext cx="19202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Subsequent</a:t>
            </a:r>
          </a:p>
        </p:txBody>
      </p:sp>
      <p:sp>
        <p:nvSpPr>
          <p:cNvPr id="53" name="Rounded Rectangle 19">
            <a:extLst>
              <a:ext uri="{FF2B5EF4-FFF2-40B4-BE49-F238E27FC236}">
                <a16:creationId xmlns:a16="http://schemas.microsoft.com/office/drawing/2014/main" id="{D08C6044-6477-43C4-AEEE-77C09873A0CD}"/>
              </a:ext>
            </a:extLst>
          </p:cNvPr>
          <p:cNvSpPr/>
          <p:nvPr/>
        </p:nvSpPr>
        <p:spPr bwMode="auto">
          <a:xfrm>
            <a:off x="6212315" y="3553284"/>
            <a:ext cx="19202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Superimposed</a:t>
            </a:r>
          </a:p>
        </p:txBody>
      </p:sp>
      <p:sp>
        <p:nvSpPr>
          <p:cNvPr id="54" name="Rounded Rectangle 19">
            <a:extLst>
              <a:ext uri="{FF2B5EF4-FFF2-40B4-BE49-F238E27FC236}">
                <a16:creationId xmlns:a16="http://schemas.microsoft.com/office/drawing/2014/main" id="{93AEBCB3-32F9-4F23-8885-2E4799D4DB82}"/>
              </a:ext>
            </a:extLst>
          </p:cNvPr>
          <p:cNvSpPr/>
          <p:nvPr/>
        </p:nvSpPr>
        <p:spPr bwMode="auto">
          <a:xfrm>
            <a:off x="8389719" y="3553284"/>
            <a:ext cx="19202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Relic</a:t>
            </a:r>
          </a:p>
        </p:txBody>
      </p:sp>
      <p:sp>
        <p:nvSpPr>
          <p:cNvPr id="55" name="Rectangle 54">
            <a:extLst>
              <a:ext uri="{FF2B5EF4-FFF2-40B4-BE49-F238E27FC236}">
                <a16:creationId xmlns:a16="http://schemas.microsoft.com/office/drawing/2014/main" id="{46745E96-FC69-4668-8EDD-548F7E9EC583}"/>
              </a:ext>
            </a:extLst>
          </p:cNvPr>
          <p:cNvSpPr/>
          <p:nvPr/>
        </p:nvSpPr>
        <p:spPr>
          <a:xfrm>
            <a:off x="1839575" y="3932045"/>
            <a:ext cx="1920240" cy="1323439"/>
          </a:xfrm>
          <a:prstGeom prst="rect">
            <a:avLst/>
          </a:prstGeom>
        </p:spPr>
        <p:txBody>
          <a:bodyPr wrap="square">
            <a:spAutoFit/>
          </a:bodyPr>
          <a:lstStyle/>
          <a:p>
            <a:pPr lvl="0"/>
            <a:r>
              <a:rPr lang="en-US" sz="1600" dirty="0">
                <a:latin typeface="Arial Narrow" panose="020B0606020202030204" pitchFamily="34" charset="0"/>
                <a:cs typeface="Calibri" pitchFamily="34" charset="0"/>
              </a:rPr>
              <a:t>Pre-existing; commonly corresponds to a physical feature.</a:t>
            </a:r>
          </a:p>
          <a:p>
            <a:pPr lvl="0"/>
            <a:r>
              <a:rPr lang="en-US" sz="1600" dirty="0">
                <a:latin typeface="Arial Narrow" panose="020B0606020202030204" pitchFamily="34" charset="0"/>
                <a:cs typeface="Calibri" pitchFamily="34" charset="0"/>
              </a:rPr>
              <a:t>Rivers, Bays, Lakes, Mountains.</a:t>
            </a:r>
          </a:p>
        </p:txBody>
      </p:sp>
      <p:sp>
        <p:nvSpPr>
          <p:cNvPr id="56" name="Rectangle 55">
            <a:extLst>
              <a:ext uri="{FF2B5EF4-FFF2-40B4-BE49-F238E27FC236}">
                <a16:creationId xmlns:a16="http://schemas.microsoft.com/office/drawing/2014/main" id="{2AE01901-611E-4DDA-A7D2-FD492F79C787}"/>
              </a:ext>
            </a:extLst>
          </p:cNvPr>
          <p:cNvSpPr/>
          <p:nvPr/>
        </p:nvSpPr>
        <p:spPr>
          <a:xfrm>
            <a:off x="4025945" y="3932045"/>
            <a:ext cx="1903889" cy="1569660"/>
          </a:xfrm>
          <a:prstGeom prst="rect">
            <a:avLst/>
          </a:prstGeom>
        </p:spPr>
        <p:txBody>
          <a:bodyPr wrap="square">
            <a:spAutoFit/>
          </a:bodyPr>
          <a:lstStyle/>
          <a:p>
            <a:pPr lvl="0"/>
            <a:r>
              <a:rPr lang="en-US" sz="1600" dirty="0">
                <a:latin typeface="Arial Narrow" panose="020B0606020202030204" pitchFamily="34" charset="0"/>
                <a:cs typeface="Calibri" pitchFamily="34" charset="0"/>
              </a:rPr>
              <a:t>Set after the settlements of different groups meet.</a:t>
            </a:r>
          </a:p>
          <a:p>
            <a:pPr lvl="0"/>
            <a:r>
              <a:rPr lang="en-US" sz="1600" dirty="0">
                <a:latin typeface="Arial Narrow" panose="020B0606020202030204" pitchFamily="34" charset="0"/>
                <a:cs typeface="Calibri" pitchFamily="34" charset="0"/>
              </a:rPr>
              <a:t>Often correspond to their respective ecumene.</a:t>
            </a:r>
            <a:endParaRPr lang="en-US" sz="1600" dirty="0"/>
          </a:p>
        </p:txBody>
      </p:sp>
      <p:sp>
        <p:nvSpPr>
          <p:cNvPr id="57" name="Rectangle 56">
            <a:extLst>
              <a:ext uri="{FF2B5EF4-FFF2-40B4-BE49-F238E27FC236}">
                <a16:creationId xmlns:a16="http://schemas.microsoft.com/office/drawing/2014/main" id="{1EE7449F-1E91-4B89-B8F4-2A9CD175C191}"/>
              </a:ext>
            </a:extLst>
          </p:cNvPr>
          <p:cNvSpPr/>
          <p:nvPr/>
        </p:nvSpPr>
        <p:spPr>
          <a:xfrm>
            <a:off x="6195964" y="3932045"/>
            <a:ext cx="1989940" cy="1077218"/>
          </a:xfrm>
          <a:prstGeom prst="rect">
            <a:avLst/>
          </a:prstGeom>
        </p:spPr>
        <p:txBody>
          <a:bodyPr wrap="square">
            <a:spAutoFit/>
          </a:bodyPr>
          <a:lstStyle/>
          <a:p>
            <a:pPr lvl="0"/>
            <a:r>
              <a:rPr lang="en-US" sz="1600" dirty="0">
                <a:latin typeface="Arial Narrow" panose="020B0606020202030204" pitchFamily="34" charset="0"/>
                <a:cs typeface="Calibri" pitchFamily="34" charset="0"/>
              </a:rPr>
              <a:t>Boundary is imposed by an outside force (treaty).</a:t>
            </a:r>
          </a:p>
          <a:p>
            <a:pPr lvl="0"/>
            <a:r>
              <a:rPr lang="en-US" sz="1600" dirty="0">
                <a:latin typeface="Arial Narrow" panose="020B0606020202030204" pitchFamily="34" charset="0"/>
                <a:cs typeface="Calibri" pitchFamily="34" charset="0"/>
              </a:rPr>
              <a:t>May not reflect existing cultural landscape.</a:t>
            </a:r>
          </a:p>
        </p:txBody>
      </p:sp>
      <p:sp>
        <p:nvSpPr>
          <p:cNvPr id="58" name="Rectangle 57">
            <a:extLst>
              <a:ext uri="{FF2B5EF4-FFF2-40B4-BE49-F238E27FC236}">
                <a16:creationId xmlns:a16="http://schemas.microsoft.com/office/drawing/2014/main" id="{97710DE9-015F-4A62-9D38-348403C50536}"/>
              </a:ext>
            </a:extLst>
          </p:cNvPr>
          <p:cNvSpPr/>
          <p:nvPr/>
        </p:nvSpPr>
        <p:spPr>
          <a:xfrm>
            <a:off x="8389719" y="3932045"/>
            <a:ext cx="1920240" cy="1323439"/>
          </a:xfrm>
          <a:prstGeom prst="rect">
            <a:avLst/>
          </a:prstGeom>
        </p:spPr>
        <p:txBody>
          <a:bodyPr wrap="square">
            <a:spAutoFit/>
          </a:bodyPr>
          <a:lstStyle/>
          <a:p>
            <a:pPr lvl="0"/>
            <a:r>
              <a:rPr lang="en-US" sz="1600" dirty="0">
                <a:latin typeface="Arial Narrow" panose="020B0606020202030204" pitchFamily="34" charset="0"/>
                <a:cs typeface="Calibri" pitchFamily="34" charset="0"/>
              </a:rPr>
              <a:t>No longer a boundary.</a:t>
            </a:r>
          </a:p>
          <a:p>
            <a:pPr lvl="0"/>
            <a:r>
              <a:rPr lang="en-US" sz="1600" dirty="0">
                <a:latin typeface="Arial Narrow" panose="020B0606020202030204" pitchFamily="34" charset="0"/>
                <a:cs typeface="Calibri" pitchFamily="34" charset="0"/>
              </a:rPr>
              <a:t>Often the outcome of political changes.</a:t>
            </a:r>
          </a:p>
          <a:p>
            <a:pPr lvl="0"/>
            <a:r>
              <a:rPr lang="en-US" sz="1600" dirty="0">
                <a:latin typeface="Arial Narrow" panose="020B0606020202030204" pitchFamily="34" charset="0"/>
                <a:cs typeface="Calibri" pitchFamily="34" charset="0"/>
              </a:rPr>
              <a:t>Still a visible imprint on the landscape.</a:t>
            </a:r>
          </a:p>
        </p:txBody>
      </p:sp>
    </p:spTree>
    <p:extLst>
      <p:ext uri="{BB962C8B-B14F-4D97-AF65-F5344CB8AC3E}">
        <p14:creationId xmlns:p14="http://schemas.microsoft.com/office/powerpoint/2010/main" val="40104531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Average Order Lead Times of European Manufacturers, Wholesalers, and Retailers</a:t>
            </a:r>
          </a:p>
        </p:txBody>
      </p:sp>
      <p:graphicFrame>
        <p:nvGraphicFramePr>
          <p:cNvPr id="5" name="Object 4"/>
          <p:cNvGraphicFramePr>
            <a:graphicFrameLocks noGrp="1" noChangeAspect="1"/>
          </p:cNvGraphicFramePr>
          <p:nvPr>
            <p:ph idx="1"/>
            <p:extLst>
              <p:ext uri="{D42A27DB-BD31-4B8C-83A1-F6EECF244321}">
                <p14:modId xmlns:p14="http://schemas.microsoft.com/office/powerpoint/2010/main" val="1202543054"/>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412830727"/>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Costs, United States, 1980-2017 (in billions of $)</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107484075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79494851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7" name="Title 1"/>
          <p:cNvSpPr>
            <a:spLocks noGrp="1"/>
          </p:cNvSpPr>
          <p:nvPr>
            <p:ph type="title"/>
          </p:nvPr>
        </p:nvSpPr>
        <p:spPr/>
        <p:txBody>
          <a:bodyPr/>
          <a:lstStyle/>
          <a:p>
            <a:pPr eaLnBrk="1" hangingPunct="1"/>
            <a:r>
              <a:rPr lang="en-US"/>
              <a:t>Logistics Costs as % of GDP</a:t>
            </a:r>
          </a:p>
        </p:txBody>
      </p:sp>
      <p:graphicFrame>
        <p:nvGraphicFramePr>
          <p:cNvPr id="5" name="Object 3"/>
          <p:cNvGraphicFramePr>
            <a:graphicFrameLocks noGrp="1" noChangeAspect="1"/>
          </p:cNvGraphicFramePr>
          <p:nvPr>
            <p:ph idx="1"/>
            <p:extLst>
              <p:ext uri="{D42A27DB-BD31-4B8C-83A1-F6EECF244321}">
                <p14:modId xmlns:p14="http://schemas.microsoft.com/office/powerpoint/2010/main" val="100518462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1637181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 of Products Shipped for “Just-in-Time” Manufacturing</a:t>
            </a:r>
          </a:p>
        </p:txBody>
      </p:sp>
      <p:graphicFrame>
        <p:nvGraphicFramePr>
          <p:cNvPr id="5" name="Object 5"/>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0512632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Rectangle: Rounded Corners 68">
            <a:extLst>
              <a:ext uri="{FF2B5EF4-FFF2-40B4-BE49-F238E27FC236}">
                <a16:creationId xmlns:a16="http://schemas.microsoft.com/office/drawing/2014/main" id="{D96B1332-9199-46BB-B90A-97EF0B112937}"/>
              </a:ext>
            </a:extLst>
          </p:cNvPr>
          <p:cNvSpPr/>
          <p:nvPr/>
        </p:nvSpPr>
        <p:spPr>
          <a:xfrm>
            <a:off x="4744761" y="2307832"/>
            <a:ext cx="1645920" cy="1280160"/>
          </a:xfrm>
          <a:prstGeom prst="roundRect">
            <a:avLst/>
          </a:prstGeom>
          <a:noFill/>
          <a:ln w="19050">
            <a:solidFill>
              <a:schemeClr val="accent3">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32438CC-0651-4915-9CAA-24158E98843E}"/>
              </a:ext>
            </a:extLst>
          </p:cNvPr>
          <p:cNvSpPr/>
          <p:nvPr/>
        </p:nvSpPr>
        <p:spPr>
          <a:xfrm>
            <a:off x="2656881" y="2307832"/>
            <a:ext cx="2011680" cy="1280160"/>
          </a:xfrm>
          <a:prstGeom prst="roundRect">
            <a:avLst/>
          </a:prstGeom>
          <a:noFill/>
          <a:ln w="1905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Conventional and Contemporary Arrangement of Goods Flow</a:t>
            </a:r>
          </a:p>
        </p:txBody>
      </p:sp>
      <p:sp>
        <p:nvSpPr>
          <p:cNvPr id="61"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31079" name="AutoShape 7"/>
          <p:cNvSpPr>
            <a:spLocks noChangeArrowheads="1"/>
          </p:cNvSpPr>
          <p:nvPr/>
        </p:nvSpPr>
        <p:spPr bwMode="auto">
          <a:xfrm>
            <a:off x="3057936" y="2708276"/>
            <a:ext cx="304800" cy="263525"/>
          </a:xfrm>
          <a:prstGeom prst="triangle">
            <a:avLst>
              <a:gd name="adj" fmla="val 50000"/>
            </a:avLst>
          </a:prstGeom>
          <a:solidFill>
            <a:srgbClr val="FFFFFF"/>
          </a:solidFill>
          <a:ln w="38100">
            <a:solidFill>
              <a:srgbClr val="808080"/>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1080" name="Rectangle 8"/>
          <p:cNvSpPr>
            <a:spLocks noChangeArrowheads="1"/>
          </p:cNvSpPr>
          <p:nvPr/>
        </p:nvSpPr>
        <p:spPr bwMode="auto">
          <a:xfrm>
            <a:off x="5420136" y="2667000"/>
            <a:ext cx="304800" cy="304800"/>
          </a:xfrm>
          <a:prstGeom prst="rect">
            <a:avLst/>
          </a:prstGeom>
          <a:solidFill>
            <a:schemeClr val="accent3">
              <a:lumMod val="75000"/>
            </a:schemeClr>
          </a:solidFill>
          <a:ln w="38100">
            <a:solidFill>
              <a:srgbClr val="000000"/>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1081" name="Oval 9"/>
          <p:cNvSpPr>
            <a:spLocks noChangeArrowheads="1"/>
          </p:cNvSpPr>
          <p:nvPr/>
        </p:nvSpPr>
        <p:spPr bwMode="auto">
          <a:xfrm>
            <a:off x="6746016" y="2667000"/>
            <a:ext cx="304800" cy="304800"/>
          </a:xfrm>
          <a:prstGeom prst="ellipse">
            <a:avLst/>
          </a:prstGeom>
          <a:solidFill>
            <a:schemeClr val="bg2">
              <a:lumMod val="75000"/>
            </a:schemeClr>
          </a:solidFill>
          <a:ln w="3810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31082" name="AutoShape 10"/>
          <p:cNvSpPr>
            <a:spLocks noChangeArrowheads="1"/>
          </p:cNvSpPr>
          <p:nvPr/>
        </p:nvSpPr>
        <p:spPr bwMode="auto">
          <a:xfrm>
            <a:off x="3896136" y="2667000"/>
            <a:ext cx="304800" cy="304800"/>
          </a:xfrm>
          <a:prstGeom prst="diamond">
            <a:avLst/>
          </a:prstGeom>
          <a:solidFill>
            <a:schemeClr val="accent4">
              <a:lumMod val="75000"/>
            </a:schemeClr>
          </a:solidFill>
          <a:ln w="38100">
            <a:solidFill>
              <a:srgbClr val="000000"/>
            </a:solidFill>
            <a:miter lim="800000"/>
            <a:headEnd/>
            <a:tailEnd/>
          </a:ln>
        </p:spPr>
        <p:txBody>
          <a:bodyPr wrap="none" anchor="ctr"/>
          <a:lstStyle/>
          <a:p>
            <a:endParaRPr lang="en-US">
              <a:latin typeface="Arial Narrow" panose="020B0606020202030204" pitchFamily="34" charset="0"/>
            </a:endParaRPr>
          </a:p>
        </p:txBody>
      </p:sp>
      <p:sp>
        <p:nvSpPr>
          <p:cNvPr id="131086" name="AutoShape 14"/>
          <p:cNvSpPr>
            <a:spLocks noChangeArrowheads="1"/>
          </p:cNvSpPr>
          <p:nvPr/>
        </p:nvSpPr>
        <p:spPr bwMode="auto">
          <a:xfrm>
            <a:off x="7508016" y="2667000"/>
            <a:ext cx="304800" cy="304800"/>
          </a:xfrm>
          <a:prstGeom prst="diamond">
            <a:avLst/>
          </a:prstGeom>
          <a:solidFill>
            <a:schemeClr val="accent4">
              <a:lumMod val="75000"/>
            </a:schemeClr>
          </a:solidFill>
          <a:ln w="38100">
            <a:solidFill>
              <a:srgbClr val="000000"/>
            </a:solidFill>
            <a:miter lim="800000"/>
            <a:headEnd/>
            <a:tailEnd/>
          </a:ln>
        </p:spPr>
        <p:txBody>
          <a:bodyPr wrap="none" anchor="ctr"/>
          <a:lstStyle/>
          <a:p>
            <a:endParaRPr lang="en-US">
              <a:latin typeface="Arial Narrow" panose="020B0606020202030204" pitchFamily="34" charset="0"/>
            </a:endParaRPr>
          </a:p>
        </p:txBody>
      </p:sp>
      <p:sp>
        <p:nvSpPr>
          <p:cNvPr id="131087" name="Oval 15"/>
          <p:cNvSpPr>
            <a:spLocks noChangeArrowheads="1"/>
          </p:cNvSpPr>
          <p:nvPr/>
        </p:nvSpPr>
        <p:spPr bwMode="auto">
          <a:xfrm>
            <a:off x="8193816" y="2667000"/>
            <a:ext cx="304800" cy="304800"/>
          </a:xfrm>
          <a:prstGeom prst="ellipse">
            <a:avLst/>
          </a:prstGeom>
          <a:solidFill>
            <a:schemeClr val="bg2">
              <a:lumMod val="75000"/>
            </a:schemeClr>
          </a:solidFill>
          <a:ln w="3810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31088" name="Oval 16"/>
          <p:cNvSpPr>
            <a:spLocks noChangeArrowheads="1"/>
          </p:cNvSpPr>
          <p:nvPr/>
        </p:nvSpPr>
        <p:spPr bwMode="auto">
          <a:xfrm>
            <a:off x="8879616" y="2667000"/>
            <a:ext cx="304800" cy="304800"/>
          </a:xfrm>
          <a:prstGeom prst="ellipse">
            <a:avLst/>
          </a:prstGeom>
          <a:solidFill>
            <a:schemeClr val="bg2">
              <a:lumMod val="75000"/>
            </a:schemeClr>
          </a:solidFill>
          <a:ln w="3810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31089" name="Line 17"/>
          <p:cNvSpPr>
            <a:spLocks noChangeShapeType="1"/>
          </p:cNvSpPr>
          <p:nvPr/>
        </p:nvSpPr>
        <p:spPr bwMode="auto">
          <a:xfrm>
            <a:off x="3438936" y="2819400"/>
            <a:ext cx="3810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0" name="Line 18"/>
          <p:cNvSpPr>
            <a:spLocks noChangeShapeType="1"/>
          </p:cNvSpPr>
          <p:nvPr/>
        </p:nvSpPr>
        <p:spPr bwMode="auto">
          <a:xfrm>
            <a:off x="4277136" y="2819400"/>
            <a:ext cx="10668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1" name="Line 19"/>
          <p:cNvSpPr>
            <a:spLocks noChangeShapeType="1"/>
          </p:cNvSpPr>
          <p:nvPr/>
        </p:nvSpPr>
        <p:spPr bwMode="auto">
          <a:xfrm>
            <a:off x="5801136" y="2819400"/>
            <a:ext cx="8382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2" name="Line 20"/>
          <p:cNvSpPr>
            <a:spLocks noChangeShapeType="1"/>
          </p:cNvSpPr>
          <p:nvPr/>
        </p:nvSpPr>
        <p:spPr bwMode="auto">
          <a:xfrm>
            <a:off x="7127016" y="2819400"/>
            <a:ext cx="3048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3" name="Line 21"/>
          <p:cNvSpPr>
            <a:spLocks noChangeShapeType="1"/>
          </p:cNvSpPr>
          <p:nvPr/>
        </p:nvSpPr>
        <p:spPr bwMode="auto">
          <a:xfrm>
            <a:off x="7889016" y="2819400"/>
            <a:ext cx="2286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4" name="Line 22"/>
          <p:cNvSpPr>
            <a:spLocks noChangeShapeType="1"/>
          </p:cNvSpPr>
          <p:nvPr/>
        </p:nvSpPr>
        <p:spPr bwMode="auto">
          <a:xfrm>
            <a:off x="8574816" y="2819400"/>
            <a:ext cx="2286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5" name="Line 23"/>
          <p:cNvSpPr>
            <a:spLocks noChangeShapeType="1"/>
          </p:cNvSpPr>
          <p:nvPr/>
        </p:nvSpPr>
        <p:spPr bwMode="auto">
          <a:xfrm>
            <a:off x="9260616" y="2819400"/>
            <a:ext cx="2286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096" name="Text Box 24"/>
          <p:cNvSpPr txBox="1">
            <a:spLocks noChangeArrowheads="1"/>
          </p:cNvSpPr>
          <p:nvPr/>
        </p:nvSpPr>
        <p:spPr bwMode="auto">
          <a:xfrm>
            <a:off x="2843882" y="3046897"/>
            <a:ext cx="734496" cy="461665"/>
          </a:xfrm>
          <a:prstGeom prst="rect">
            <a:avLst/>
          </a:prstGeom>
          <a:noFill/>
          <a:ln w="9525">
            <a:noFill/>
            <a:miter lim="800000"/>
            <a:headEnd/>
            <a:tailEnd/>
          </a:ln>
        </p:spPr>
        <p:txBody>
          <a:bodyPr wrap="none">
            <a:spAutoFit/>
          </a:bodyPr>
          <a:lstStyle/>
          <a:p>
            <a:pPr algn="ctr" eaLnBrk="1" hangingPunct="1"/>
            <a:r>
              <a:rPr lang="en-US" sz="1200" b="1" dirty="0">
                <a:latin typeface="Arial Narrow" panose="020B0606020202030204" pitchFamily="34" charset="0"/>
              </a:rPr>
              <a:t>Raw</a:t>
            </a:r>
          </a:p>
          <a:p>
            <a:pPr algn="ctr" eaLnBrk="1" hangingPunct="1"/>
            <a:r>
              <a:rPr lang="en-US" sz="1200" b="1" dirty="0">
                <a:latin typeface="Arial Narrow" panose="020B0606020202030204" pitchFamily="34" charset="0"/>
              </a:rPr>
              <a:t>Materials</a:t>
            </a:r>
          </a:p>
        </p:txBody>
      </p:sp>
      <p:sp>
        <p:nvSpPr>
          <p:cNvPr id="131097" name="Text Box 25"/>
          <p:cNvSpPr txBox="1">
            <a:spLocks noChangeArrowheads="1"/>
          </p:cNvSpPr>
          <p:nvPr/>
        </p:nvSpPr>
        <p:spPr bwMode="auto">
          <a:xfrm>
            <a:off x="3726118" y="3097697"/>
            <a:ext cx="655950" cy="276999"/>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Storage</a:t>
            </a:r>
          </a:p>
        </p:txBody>
      </p:sp>
      <p:sp>
        <p:nvSpPr>
          <p:cNvPr id="131098" name="Text Box 27"/>
          <p:cNvSpPr txBox="1">
            <a:spLocks noChangeArrowheads="1"/>
          </p:cNvSpPr>
          <p:nvPr/>
        </p:nvSpPr>
        <p:spPr bwMode="auto">
          <a:xfrm>
            <a:off x="6460553" y="3046897"/>
            <a:ext cx="893194" cy="461665"/>
          </a:xfrm>
          <a:prstGeom prst="rect">
            <a:avLst/>
          </a:prstGeom>
          <a:noFill/>
          <a:ln w="9525">
            <a:noFill/>
            <a:miter lim="800000"/>
            <a:headEnd/>
            <a:tailEnd/>
          </a:ln>
        </p:spPr>
        <p:txBody>
          <a:bodyPr wrap="none">
            <a:spAutoFit/>
          </a:bodyPr>
          <a:lstStyle/>
          <a:p>
            <a:pPr algn="ctr" eaLnBrk="1" hangingPunct="1"/>
            <a:r>
              <a:rPr lang="en-US" sz="1200" b="1" dirty="0">
                <a:latin typeface="Arial Narrow" panose="020B0606020202030204" pitchFamily="34" charset="0"/>
              </a:rPr>
              <a:t>National</a:t>
            </a:r>
          </a:p>
          <a:p>
            <a:pPr algn="ctr" eaLnBrk="1" hangingPunct="1"/>
            <a:r>
              <a:rPr lang="en-US" sz="1200" b="1" dirty="0">
                <a:latin typeface="Arial Narrow" panose="020B0606020202030204" pitchFamily="34" charset="0"/>
              </a:rPr>
              <a:t>Distribution</a:t>
            </a:r>
          </a:p>
        </p:txBody>
      </p:sp>
      <p:sp>
        <p:nvSpPr>
          <p:cNvPr id="131099" name="Text Box 28"/>
          <p:cNvSpPr txBox="1">
            <a:spLocks noChangeArrowheads="1"/>
          </p:cNvSpPr>
          <p:nvPr/>
        </p:nvSpPr>
        <p:spPr bwMode="auto">
          <a:xfrm>
            <a:off x="7294992" y="3046897"/>
            <a:ext cx="718466" cy="461665"/>
          </a:xfrm>
          <a:prstGeom prst="rect">
            <a:avLst/>
          </a:prstGeom>
          <a:noFill/>
          <a:ln w="9525">
            <a:noFill/>
            <a:miter lim="800000"/>
            <a:headEnd/>
            <a:tailEnd/>
          </a:ln>
        </p:spPr>
        <p:txBody>
          <a:bodyPr wrap="none">
            <a:spAutoFit/>
          </a:bodyPr>
          <a:lstStyle/>
          <a:p>
            <a:pPr algn="ctr" eaLnBrk="1" hangingPunct="1"/>
            <a:r>
              <a:rPr lang="en-US" sz="1200" b="1" dirty="0">
                <a:latin typeface="Arial Narrow" panose="020B0606020202030204" pitchFamily="34" charset="0"/>
              </a:rPr>
              <a:t>Regional</a:t>
            </a:r>
          </a:p>
          <a:p>
            <a:pPr algn="ctr" eaLnBrk="1" hangingPunct="1"/>
            <a:r>
              <a:rPr lang="en-US" sz="1200" b="1" dirty="0">
                <a:latin typeface="Arial Narrow" panose="020B0606020202030204" pitchFamily="34" charset="0"/>
              </a:rPr>
              <a:t>Storage</a:t>
            </a:r>
          </a:p>
        </p:txBody>
      </p:sp>
      <p:sp>
        <p:nvSpPr>
          <p:cNvPr id="131100" name="Text Box 29"/>
          <p:cNvSpPr txBox="1">
            <a:spLocks noChangeArrowheads="1"/>
          </p:cNvSpPr>
          <p:nvPr/>
        </p:nvSpPr>
        <p:spPr bwMode="auto">
          <a:xfrm>
            <a:off x="7908353" y="3021497"/>
            <a:ext cx="893194" cy="461665"/>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Local</a:t>
            </a:r>
          </a:p>
          <a:p>
            <a:pPr algn="ctr" eaLnBrk="1" hangingPunct="1"/>
            <a:r>
              <a:rPr lang="en-US" sz="1200" b="1">
                <a:latin typeface="Arial Narrow" panose="020B0606020202030204" pitchFamily="34" charset="0"/>
              </a:rPr>
              <a:t>Distribution</a:t>
            </a:r>
          </a:p>
        </p:txBody>
      </p:sp>
      <p:sp>
        <p:nvSpPr>
          <p:cNvPr id="131101" name="Text Box 30"/>
          <p:cNvSpPr txBox="1">
            <a:spLocks noChangeArrowheads="1"/>
          </p:cNvSpPr>
          <p:nvPr/>
        </p:nvSpPr>
        <p:spPr bwMode="auto">
          <a:xfrm>
            <a:off x="8694206" y="3081822"/>
            <a:ext cx="720070" cy="276999"/>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Retailers</a:t>
            </a:r>
          </a:p>
        </p:txBody>
      </p:sp>
      <p:sp>
        <p:nvSpPr>
          <p:cNvPr id="131103" name="AutoShape 32"/>
          <p:cNvSpPr>
            <a:spLocks noChangeArrowheads="1"/>
          </p:cNvSpPr>
          <p:nvPr/>
        </p:nvSpPr>
        <p:spPr bwMode="auto">
          <a:xfrm>
            <a:off x="3488149" y="4765676"/>
            <a:ext cx="304800" cy="263525"/>
          </a:xfrm>
          <a:prstGeom prst="triangle">
            <a:avLst>
              <a:gd name="adj" fmla="val 50000"/>
            </a:avLst>
          </a:prstGeom>
          <a:solidFill>
            <a:srgbClr val="FFFFFF"/>
          </a:solidFill>
          <a:ln w="38100">
            <a:solidFill>
              <a:srgbClr val="808080"/>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1104" name="Rectangle 33"/>
          <p:cNvSpPr>
            <a:spLocks noChangeArrowheads="1"/>
          </p:cNvSpPr>
          <p:nvPr/>
        </p:nvSpPr>
        <p:spPr bwMode="auto">
          <a:xfrm>
            <a:off x="5407436" y="4724400"/>
            <a:ext cx="304800" cy="304800"/>
          </a:xfrm>
          <a:prstGeom prst="rect">
            <a:avLst/>
          </a:prstGeom>
          <a:solidFill>
            <a:schemeClr val="accent3">
              <a:lumMod val="75000"/>
            </a:schemeClr>
          </a:solidFill>
          <a:ln w="38100">
            <a:solidFill>
              <a:srgbClr val="808080"/>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31105" name="Oval 34"/>
          <p:cNvSpPr>
            <a:spLocks noChangeArrowheads="1"/>
          </p:cNvSpPr>
          <p:nvPr/>
        </p:nvSpPr>
        <p:spPr bwMode="auto">
          <a:xfrm>
            <a:off x="7020336" y="4724400"/>
            <a:ext cx="304800" cy="304800"/>
          </a:xfrm>
          <a:prstGeom prst="ellipse">
            <a:avLst/>
          </a:prstGeom>
          <a:solidFill>
            <a:schemeClr val="accent2">
              <a:lumMod val="60000"/>
              <a:lumOff val="40000"/>
            </a:schemeClr>
          </a:solidFill>
          <a:ln w="381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31107" name="Oval 36"/>
          <p:cNvSpPr>
            <a:spLocks noChangeArrowheads="1"/>
          </p:cNvSpPr>
          <p:nvPr/>
        </p:nvSpPr>
        <p:spPr bwMode="auto">
          <a:xfrm>
            <a:off x="8239536" y="4724400"/>
            <a:ext cx="304800" cy="304800"/>
          </a:xfrm>
          <a:prstGeom prst="ellipse">
            <a:avLst/>
          </a:prstGeom>
          <a:solidFill>
            <a:schemeClr val="bg2">
              <a:lumMod val="75000"/>
            </a:schemeClr>
          </a:solidFill>
          <a:ln w="3810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31108" name="Line 37"/>
          <p:cNvSpPr>
            <a:spLocks noChangeShapeType="1"/>
          </p:cNvSpPr>
          <p:nvPr/>
        </p:nvSpPr>
        <p:spPr bwMode="auto">
          <a:xfrm>
            <a:off x="3896136" y="4841875"/>
            <a:ext cx="14351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109" name="Line 38"/>
          <p:cNvSpPr>
            <a:spLocks noChangeShapeType="1"/>
          </p:cNvSpPr>
          <p:nvPr/>
        </p:nvSpPr>
        <p:spPr bwMode="auto">
          <a:xfrm>
            <a:off x="5788436" y="4841875"/>
            <a:ext cx="11557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110" name="Line 39"/>
          <p:cNvSpPr>
            <a:spLocks noChangeShapeType="1"/>
          </p:cNvSpPr>
          <p:nvPr/>
        </p:nvSpPr>
        <p:spPr bwMode="auto">
          <a:xfrm>
            <a:off x="7401336" y="4841875"/>
            <a:ext cx="7620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111" name="Line 40"/>
          <p:cNvSpPr>
            <a:spLocks noChangeShapeType="1"/>
          </p:cNvSpPr>
          <p:nvPr/>
        </p:nvSpPr>
        <p:spPr bwMode="auto">
          <a:xfrm>
            <a:off x="8620536" y="4841875"/>
            <a:ext cx="8382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112" name="Text Box 41"/>
          <p:cNvSpPr txBox="1">
            <a:spLocks noChangeArrowheads="1"/>
          </p:cNvSpPr>
          <p:nvPr/>
        </p:nvSpPr>
        <p:spPr bwMode="auto">
          <a:xfrm>
            <a:off x="3274095" y="5120172"/>
            <a:ext cx="734496" cy="461665"/>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Raw</a:t>
            </a:r>
          </a:p>
          <a:p>
            <a:pPr algn="ctr" eaLnBrk="1" hangingPunct="1"/>
            <a:r>
              <a:rPr lang="en-US" sz="1200" b="1">
                <a:latin typeface="Arial Narrow" panose="020B0606020202030204" pitchFamily="34" charset="0"/>
              </a:rPr>
              <a:t>Materials</a:t>
            </a:r>
          </a:p>
        </p:txBody>
      </p:sp>
      <p:sp>
        <p:nvSpPr>
          <p:cNvPr id="131113" name="Text Box 42"/>
          <p:cNvSpPr txBox="1">
            <a:spLocks noChangeArrowheads="1"/>
          </p:cNvSpPr>
          <p:nvPr/>
        </p:nvSpPr>
        <p:spPr bwMode="auto">
          <a:xfrm>
            <a:off x="6734873" y="5120172"/>
            <a:ext cx="893194" cy="461665"/>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Distribution</a:t>
            </a:r>
          </a:p>
          <a:p>
            <a:pPr algn="ctr" eaLnBrk="1" hangingPunct="1"/>
            <a:r>
              <a:rPr lang="en-US" sz="1200" b="1">
                <a:latin typeface="Arial Narrow" panose="020B0606020202030204" pitchFamily="34" charset="0"/>
              </a:rPr>
              <a:t>Center</a:t>
            </a:r>
          </a:p>
        </p:txBody>
      </p:sp>
      <p:sp>
        <p:nvSpPr>
          <p:cNvPr id="131114" name="Text Box 43"/>
          <p:cNvSpPr txBox="1">
            <a:spLocks noChangeArrowheads="1"/>
          </p:cNvSpPr>
          <p:nvPr/>
        </p:nvSpPr>
        <p:spPr bwMode="auto">
          <a:xfrm>
            <a:off x="8009676" y="5155097"/>
            <a:ext cx="720070" cy="276999"/>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Retailers</a:t>
            </a:r>
          </a:p>
        </p:txBody>
      </p:sp>
      <p:sp>
        <p:nvSpPr>
          <p:cNvPr id="131115" name="Text Box 44"/>
          <p:cNvSpPr txBox="1">
            <a:spLocks noChangeArrowheads="1"/>
          </p:cNvSpPr>
          <p:nvPr/>
        </p:nvSpPr>
        <p:spPr bwMode="auto">
          <a:xfrm>
            <a:off x="5041021" y="5136047"/>
            <a:ext cx="1055097" cy="276999"/>
          </a:xfrm>
          <a:prstGeom prst="rect">
            <a:avLst/>
          </a:prstGeom>
          <a:noFill/>
          <a:ln w="9525">
            <a:noFill/>
            <a:miter lim="800000"/>
            <a:headEnd/>
            <a:tailEnd/>
          </a:ln>
        </p:spPr>
        <p:txBody>
          <a:bodyPr wrap="none">
            <a:spAutoFit/>
          </a:bodyPr>
          <a:lstStyle/>
          <a:p>
            <a:pPr algn="ctr" eaLnBrk="1" hangingPunct="1"/>
            <a:r>
              <a:rPr lang="en-US" sz="1200" b="1">
                <a:latin typeface="Arial Narrow" panose="020B0606020202030204" pitchFamily="34" charset="0"/>
              </a:rPr>
              <a:t>Manufacturing</a:t>
            </a:r>
          </a:p>
        </p:txBody>
      </p:sp>
      <p:sp>
        <p:nvSpPr>
          <p:cNvPr id="131116" name="Line 45"/>
          <p:cNvSpPr>
            <a:spLocks noChangeShapeType="1"/>
          </p:cNvSpPr>
          <p:nvPr/>
        </p:nvSpPr>
        <p:spPr bwMode="auto">
          <a:xfrm flipH="1">
            <a:off x="7401336" y="4918075"/>
            <a:ext cx="762000" cy="0"/>
          </a:xfrm>
          <a:prstGeom prst="line">
            <a:avLst/>
          </a:prstGeom>
          <a:noFill/>
          <a:ln w="25400">
            <a:solidFill>
              <a:schemeClr val="tx1"/>
            </a:solidFill>
            <a:prstDash val="sysDot"/>
            <a:round/>
            <a:headEnd/>
            <a:tailEnd type="triangle" w="med" len="med"/>
          </a:ln>
        </p:spPr>
        <p:txBody>
          <a:bodyPr/>
          <a:lstStyle/>
          <a:p>
            <a:endParaRPr lang="en-US">
              <a:latin typeface="Arial Narrow" panose="020B0606020202030204" pitchFamily="34" charset="0"/>
            </a:endParaRPr>
          </a:p>
        </p:txBody>
      </p:sp>
      <p:sp>
        <p:nvSpPr>
          <p:cNvPr id="131117" name="Line 46"/>
          <p:cNvSpPr>
            <a:spLocks noChangeShapeType="1"/>
          </p:cNvSpPr>
          <p:nvPr/>
        </p:nvSpPr>
        <p:spPr bwMode="auto">
          <a:xfrm flipH="1">
            <a:off x="5801136" y="4918075"/>
            <a:ext cx="1143000" cy="0"/>
          </a:xfrm>
          <a:prstGeom prst="line">
            <a:avLst/>
          </a:prstGeom>
          <a:noFill/>
          <a:ln w="25400">
            <a:solidFill>
              <a:schemeClr val="tx1"/>
            </a:solidFill>
            <a:prstDash val="sysDot"/>
            <a:round/>
            <a:headEnd/>
            <a:tailEnd type="triangle" w="med" len="med"/>
          </a:ln>
        </p:spPr>
        <p:txBody>
          <a:bodyPr/>
          <a:lstStyle/>
          <a:p>
            <a:endParaRPr lang="en-US">
              <a:latin typeface="Arial Narrow" panose="020B0606020202030204" pitchFamily="34" charset="0"/>
            </a:endParaRPr>
          </a:p>
        </p:txBody>
      </p:sp>
      <p:sp>
        <p:nvSpPr>
          <p:cNvPr id="131118" name="Line 47"/>
          <p:cNvSpPr>
            <a:spLocks noChangeShapeType="1"/>
          </p:cNvSpPr>
          <p:nvPr/>
        </p:nvSpPr>
        <p:spPr bwMode="auto">
          <a:xfrm flipH="1">
            <a:off x="8620536" y="4918075"/>
            <a:ext cx="762000" cy="0"/>
          </a:xfrm>
          <a:prstGeom prst="line">
            <a:avLst/>
          </a:prstGeom>
          <a:noFill/>
          <a:ln w="25400">
            <a:solidFill>
              <a:schemeClr val="tx1"/>
            </a:solidFill>
            <a:prstDash val="sysDot"/>
            <a:round/>
            <a:headEnd/>
            <a:tailEnd type="triangle" w="med" len="med"/>
          </a:ln>
        </p:spPr>
        <p:txBody>
          <a:bodyPr/>
          <a:lstStyle/>
          <a:p>
            <a:endParaRPr lang="en-US">
              <a:latin typeface="Arial Narrow" panose="020B0606020202030204" pitchFamily="34" charset="0"/>
            </a:endParaRPr>
          </a:p>
        </p:txBody>
      </p:sp>
      <p:sp>
        <p:nvSpPr>
          <p:cNvPr id="131119" name="Line 48"/>
          <p:cNvSpPr>
            <a:spLocks noChangeShapeType="1"/>
          </p:cNvSpPr>
          <p:nvPr/>
        </p:nvSpPr>
        <p:spPr bwMode="auto">
          <a:xfrm flipH="1">
            <a:off x="3896136" y="4918075"/>
            <a:ext cx="1371600" cy="0"/>
          </a:xfrm>
          <a:prstGeom prst="line">
            <a:avLst/>
          </a:prstGeom>
          <a:noFill/>
          <a:ln w="25400">
            <a:solidFill>
              <a:schemeClr val="tx1"/>
            </a:solidFill>
            <a:prstDash val="sysDot"/>
            <a:round/>
            <a:headEnd/>
            <a:tailEnd type="triangle" w="med" len="med"/>
          </a:ln>
        </p:spPr>
        <p:txBody>
          <a:bodyPr/>
          <a:lstStyle/>
          <a:p>
            <a:endParaRPr lang="en-US">
              <a:latin typeface="Arial Narrow" panose="020B0606020202030204" pitchFamily="34" charset="0"/>
            </a:endParaRPr>
          </a:p>
        </p:txBody>
      </p:sp>
      <p:sp>
        <p:nvSpPr>
          <p:cNvPr id="308275" name="Text Box 51"/>
          <p:cNvSpPr txBox="1">
            <a:spLocks noChangeArrowheads="1"/>
          </p:cNvSpPr>
          <p:nvPr/>
        </p:nvSpPr>
        <p:spPr bwMode="auto">
          <a:xfrm rot="5400000">
            <a:off x="1746796" y="2720177"/>
            <a:ext cx="1330492" cy="307777"/>
          </a:xfrm>
          <a:prstGeom prst="rect">
            <a:avLst/>
          </a:prstGeom>
          <a:noFill/>
          <a:ln w="9525">
            <a:noFill/>
            <a:miter lim="800000"/>
            <a:headEnd/>
            <a:tailEnd/>
          </a:ln>
          <a:effectLst/>
        </p:spPr>
        <p:txBody>
          <a:bodyPr wrap="none" lIns="0" tIns="0" rIns="0" bIns="0">
            <a:spAutoFit/>
          </a:bodyPr>
          <a:lstStyle/>
          <a:p>
            <a:pPr algn="ctr" eaLnBrk="1" hangingPunct="1">
              <a:defRPr/>
            </a:pPr>
            <a:r>
              <a:rPr lang="en-US" sz="2000" b="1" dirty="0">
                <a:latin typeface="Arial Narrow" panose="020B0606020202030204" pitchFamily="34" charset="0"/>
              </a:rPr>
              <a:t>Conventional</a:t>
            </a:r>
            <a:endParaRPr lang="en-US" b="1" dirty="0">
              <a:latin typeface="Arial Narrow" panose="020B0606020202030204" pitchFamily="34" charset="0"/>
            </a:endParaRPr>
          </a:p>
        </p:txBody>
      </p:sp>
      <p:sp>
        <p:nvSpPr>
          <p:cNvPr id="308276" name="Text Box 52"/>
          <p:cNvSpPr txBox="1">
            <a:spLocks noChangeArrowheads="1"/>
          </p:cNvSpPr>
          <p:nvPr/>
        </p:nvSpPr>
        <p:spPr bwMode="auto">
          <a:xfrm rot="5400000">
            <a:off x="1693094" y="4735758"/>
            <a:ext cx="1437894" cy="307777"/>
          </a:xfrm>
          <a:prstGeom prst="rect">
            <a:avLst/>
          </a:prstGeom>
          <a:noFill/>
          <a:ln w="9525">
            <a:noFill/>
            <a:miter lim="800000"/>
            <a:headEnd/>
            <a:tailEnd/>
          </a:ln>
          <a:effectLst/>
        </p:spPr>
        <p:txBody>
          <a:bodyPr wrap="none" lIns="0" tIns="0" rIns="0" bIns="0">
            <a:spAutoFit/>
          </a:bodyPr>
          <a:lstStyle/>
          <a:p>
            <a:pPr algn="ctr" eaLnBrk="1" hangingPunct="1">
              <a:defRPr/>
            </a:pPr>
            <a:r>
              <a:rPr lang="en-US" sz="2000" b="1" dirty="0">
                <a:latin typeface="Arial Narrow" panose="020B0606020202030204" pitchFamily="34" charset="0"/>
              </a:rPr>
              <a:t>Contemporary</a:t>
            </a:r>
          </a:p>
        </p:txBody>
      </p:sp>
      <p:sp>
        <p:nvSpPr>
          <p:cNvPr id="131124" name="Line 53"/>
          <p:cNvSpPr>
            <a:spLocks noChangeShapeType="1"/>
          </p:cNvSpPr>
          <p:nvPr/>
        </p:nvSpPr>
        <p:spPr bwMode="auto">
          <a:xfrm>
            <a:off x="3247801" y="5867400"/>
            <a:ext cx="304800" cy="0"/>
          </a:xfrm>
          <a:prstGeom prst="line">
            <a:avLst/>
          </a:prstGeom>
          <a:noFill/>
          <a:ln w="25400">
            <a:solidFill>
              <a:schemeClr val="tx1"/>
            </a:solidFill>
            <a:round/>
            <a:headEnd/>
            <a:tailEnd type="triangle" w="med" len="med"/>
          </a:ln>
        </p:spPr>
        <p:txBody>
          <a:bodyPr/>
          <a:lstStyle/>
          <a:p>
            <a:endParaRPr lang="en-US">
              <a:latin typeface="Arial Narrow" panose="020B0606020202030204" pitchFamily="34" charset="0"/>
            </a:endParaRPr>
          </a:p>
        </p:txBody>
      </p:sp>
      <p:sp>
        <p:nvSpPr>
          <p:cNvPr id="131125" name="Line 54"/>
          <p:cNvSpPr>
            <a:spLocks noChangeShapeType="1"/>
          </p:cNvSpPr>
          <p:nvPr/>
        </p:nvSpPr>
        <p:spPr bwMode="auto">
          <a:xfrm>
            <a:off x="5094469" y="5867400"/>
            <a:ext cx="304800" cy="0"/>
          </a:xfrm>
          <a:prstGeom prst="line">
            <a:avLst/>
          </a:prstGeom>
          <a:noFill/>
          <a:ln w="25400">
            <a:solidFill>
              <a:schemeClr val="tx1"/>
            </a:solidFill>
            <a:prstDash val="sysDot"/>
            <a:round/>
            <a:headEnd/>
            <a:tailEnd type="triangle" w="med" len="med"/>
          </a:ln>
        </p:spPr>
        <p:txBody>
          <a:bodyPr/>
          <a:lstStyle/>
          <a:p>
            <a:endParaRPr lang="en-US">
              <a:latin typeface="Arial Narrow" panose="020B0606020202030204" pitchFamily="34" charset="0"/>
            </a:endParaRPr>
          </a:p>
        </p:txBody>
      </p:sp>
      <p:sp>
        <p:nvSpPr>
          <p:cNvPr id="131126" name="Text Box 55"/>
          <p:cNvSpPr txBox="1">
            <a:spLocks noChangeArrowheads="1"/>
          </p:cNvSpPr>
          <p:nvPr/>
        </p:nvSpPr>
        <p:spPr bwMode="auto">
          <a:xfrm>
            <a:off x="3614514" y="5772150"/>
            <a:ext cx="1364156" cy="184666"/>
          </a:xfrm>
          <a:prstGeom prst="rect">
            <a:avLst/>
          </a:prstGeom>
          <a:noFill/>
          <a:ln w="9525">
            <a:noFill/>
            <a:miter lim="800000"/>
            <a:headEnd/>
            <a:tailEnd/>
          </a:ln>
        </p:spPr>
        <p:txBody>
          <a:bodyPr wrap="none" lIns="0" tIns="0" rIns="0" bIns="0">
            <a:spAutoFit/>
          </a:bodyPr>
          <a:lstStyle/>
          <a:p>
            <a:pPr eaLnBrk="1" hangingPunct="1"/>
            <a:r>
              <a:rPr lang="en-US" sz="1200" b="1" dirty="0">
                <a:latin typeface="Arial Narrow" panose="020B0606020202030204" pitchFamily="34" charset="0"/>
              </a:rPr>
              <a:t>Material flow (delivery)</a:t>
            </a:r>
          </a:p>
        </p:txBody>
      </p:sp>
      <p:sp>
        <p:nvSpPr>
          <p:cNvPr id="131127" name="Text Box 56"/>
          <p:cNvSpPr txBox="1">
            <a:spLocks noChangeArrowheads="1"/>
          </p:cNvSpPr>
          <p:nvPr/>
        </p:nvSpPr>
        <p:spPr bwMode="auto">
          <a:xfrm>
            <a:off x="5461182" y="5772150"/>
            <a:ext cx="1423467" cy="184666"/>
          </a:xfrm>
          <a:prstGeom prst="rect">
            <a:avLst/>
          </a:prstGeom>
          <a:noFill/>
          <a:ln w="9525">
            <a:noFill/>
            <a:miter lim="800000"/>
            <a:headEnd/>
            <a:tailEnd/>
          </a:ln>
        </p:spPr>
        <p:txBody>
          <a:bodyPr wrap="none" lIns="0" tIns="0" rIns="0" bIns="0">
            <a:spAutoFit/>
          </a:bodyPr>
          <a:lstStyle/>
          <a:p>
            <a:pPr eaLnBrk="1" hangingPunct="1"/>
            <a:r>
              <a:rPr lang="en-US" sz="1200" b="1" dirty="0">
                <a:latin typeface="Arial Narrow" panose="020B0606020202030204" pitchFamily="34" charset="0"/>
              </a:rPr>
              <a:t>Information flow (order)</a:t>
            </a:r>
          </a:p>
        </p:txBody>
      </p:sp>
      <p:sp>
        <p:nvSpPr>
          <p:cNvPr id="131128" name="AutoShape 57"/>
          <p:cNvSpPr>
            <a:spLocks noChangeArrowheads="1"/>
          </p:cNvSpPr>
          <p:nvPr/>
        </p:nvSpPr>
        <p:spPr bwMode="auto">
          <a:xfrm>
            <a:off x="7094860" y="5800588"/>
            <a:ext cx="152400" cy="152400"/>
          </a:xfrm>
          <a:prstGeom prst="downArrow">
            <a:avLst>
              <a:gd name="adj1" fmla="val 50000"/>
              <a:gd name="adj2" fmla="val 25000"/>
            </a:avLst>
          </a:prstGeom>
          <a:solidFill>
            <a:srgbClr val="000000"/>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1129" name="Text Box 58"/>
          <p:cNvSpPr txBox="1">
            <a:spLocks noChangeArrowheads="1"/>
          </p:cNvSpPr>
          <p:nvPr/>
        </p:nvSpPr>
        <p:spPr bwMode="auto">
          <a:xfrm>
            <a:off x="7186453" y="5720110"/>
            <a:ext cx="1188146" cy="276999"/>
          </a:xfrm>
          <a:prstGeom prst="rect">
            <a:avLst/>
          </a:prstGeom>
          <a:noFill/>
          <a:ln w="9525">
            <a:noFill/>
            <a:miter lim="800000"/>
            <a:headEnd/>
            <a:tailEnd/>
          </a:ln>
        </p:spPr>
        <p:txBody>
          <a:bodyPr wrap="none">
            <a:spAutoFit/>
          </a:bodyPr>
          <a:lstStyle/>
          <a:p>
            <a:pPr eaLnBrk="1" hangingPunct="1"/>
            <a:r>
              <a:rPr lang="en-US" sz="1200" b="1" dirty="0">
                <a:latin typeface="Arial Narrow" panose="020B0606020202030204" pitchFamily="34" charset="0"/>
              </a:rPr>
              <a:t>Core component</a:t>
            </a:r>
          </a:p>
        </p:txBody>
      </p:sp>
      <p:sp>
        <p:nvSpPr>
          <p:cNvPr id="131130" name="AutoShape 59"/>
          <p:cNvSpPr>
            <a:spLocks noChangeArrowheads="1"/>
          </p:cNvSpPr>
          <p:nvPr/>
        </p:nvSpPr>
        <p:spPr bwMode="auto">
          <a:xfrm>
            <a:off x="3972336" y="2438400"/>
            <a:ext cx="152400" cy="152400"/>
          </a:xfrm>
          <a:prstGeom prst="downArrow">
            <a:avLst>
              <a:gd name="adj1" fmla="val 50000"/>
              <a:gd name="adj2" fmla="val 25000"/>
            </a:avLst>
          </a:prstGeom>
          <a:solidFill>
            <a:srgbClr val="000000"/>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1131" name="AutoShape 60"/>
          <p:cNvSpPr>
            <a:spLocks noChangeArrowheads="1"/>
          </p:cNvSpPr>
          <p:nvPr/>
        </p:nvSpPr>
        <p:spPr bwMode="auto">
          <a:xfrm>
            <a:off x="5496336" y="2438400"/>
            <a:ext cx="152400" cy="152400"/>
          </a:xfrm>
          <a:prstGeom prst="downArrow">
            <a:avLst>
              <a:gd name="adj1" fmla="val 50000"/>
              <a:gd name="adj2" fmla="val 25000"/>
            </a:avLst>
          </a:prstGeom>
          <a:solidFill>
            <a:srgbClr val="000000"/>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1132" name="AutoShape 61"/>
          <p:cNvSpPr>
            <a:spLocks noChangeArrowheads="1"/>
          </p:cNvSpPr>
          <p:nvPr/>
        </p:nvSpPr>
        <p:spPr bwMode="auto">
          <a:xfrm>
            <a:off x="7584216" y="2438400"/>
            <a:ext cx="152400" cy="152400"/>
          </a:xfrm>
          <a:prstGeom prst="downArrow">
            <a:avLst>
              <a:gd name="adj1" fmla="val 50000"/>
              <a:gd name="adj2" fmla="val 25000"/>
            </a:avLst>
          </a:prstGeom>
          <a:solidFill>
            <a:srgbClr val="000000"/>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1133" name="AutoShape 62"/>
          <p:cNvSpPr>
            <a:spLocks noChangeArrowheads="1"/>
          </p:cNvSpPr>
          <p:nvPr/>
        </p:nvSpPr>
        <p:spPr bwMode="auto">
          <a:xfrm>
            <a:off x="7096536" y="4495800"/>
            <a:ext cx="152400" cy="152400"/>
          </a:xfrm>
          <a:prstGeom prst="downArrow">
            <a:avLst>
              <a:gd name="adj1" fmla="val 50000"/>
              <a:gd name="adj2" fmla="val 25000"/>
            </a:avLst>
          </a:prstGeom>
          <a:solidFill>
            <a:srgbClr val="000000"/>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3" name="Rectangle: Rounded Corners 2">
            <a:extLst>
              <a:ext uri="{FF2B5EF4-FFF2-40B4-BE49-F238E27FC236}">
                <a16:creationId xmlns:a16="http://schemas.microsoft.com/office/drawing/2014/main" id="{73B99740-2BD1-430E-BDC5-AC9E29AFF92A}"/>
              </a:ext>
            </a:extLst>
          </p:cNvPr>
          <p:cNvSpPr/>
          <p:nvPr/>
        </p:nvSpPr>
        <p:spPr>
          <a:xfrm>
            <a:off x="2657569" y="1908104"/>
            <a:ext cx="2011680" cy="365760"/>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Raw Materials &amp; Parts</a:t>
            </a:r>
          </a:p>
        </p:txBody>
      </p:sp>
      <p:sp>
        <p:nvSpPr>
          <p:cNvPr id="63" name="Rectangle: Rounded Corners 62">
            <a:extLst>
              <a:ext uri="{FF2B5EF4-FFF2-40B4-BE49-F238E27FC236}">
                <a16:creationId xmlns:a16="http://schemas.microsoft.com/office/drawing/2014/main" id="{1F90DC9E-9507-44B8-BE06-F71E8C8DC204}"/>
              </a:ext>
            </a:extLst>
          </p:cNvPr>
          <p:cNvSpPr/>
          <p:nvPr/>
        </p:nvSpPr>
        <p:spPr>
          <a:xfrm>
            <a:off x="4759512" y="1908104"/>
            <a:ext cx="1645920" cy="365760"/>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Manufacturing</a:t>
            </a:r>
          </a:p>
        </p:txBody>
      </p:sp>
      <p:sp>
        <p:nvSpPr>
          <p:cNvPr id="64" name="Rectangle: Rounded Corners 63">
            <a:extLst>
              <a:ext uri="{FF2B5EF4-FFF2-40B4-BE49-F238E27FC236}">
                <a16:creationId xmlns:a16="http://schemas.microsoft.com/office/drawing/2014/main" id="{9D208956-F479-49C1-B81E-DBC1E98017EB}"/>
              </a:ext>
            </a:extLst>
          </p:cNvPr>
          <p:cNvSpPr/>
          <p:nvPr/>
        </p:nvSpPr>
        <p:spPr>
          <a:xfrm>
            <a:off x="6486936" y="1905000"/>
            <a:ext cx="3017520" cy="365760"/>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Distribution</a:t>
            </a:r>
          </a:p>
        </p:txBody>
      </p:sp>
      <p:sp>
        <p:nvSpPr>
          <p:cNvPr id="65" name="Rectangle: Rounded Corners 64">
            <a:extLst>
              <a:ext uri="{FF2B5EF4-FFF2-40B4-BE49-F238E27FC236}">
                <a16:creationId xmlns:a16="http://schemas.microsoft.com/office/drawing/2014/main" id="{07AC2662-33D3-439E-82DC-CDD158192D4B}"/>
              </a:ext>
            </a:extLst>
          </p:cNvPr>
          <p:cNvSpPr/>
          <p:nvPr/>
        </p:nvSpPr>
        <p:spPr>
          <a:xfrm rot="16200000">
            <a:off x="9124143" y="2788920"/>
            <a:ext cx="1280160" cy="36576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Customers</a:t>
            </a:r>
          </a:p>
        </p:txBody>
      </p:sp>
      <p:sp>
        <p:nvSpPr>
          <p:cNvPr id="66" name="Rectangle: Rounded Corners 65">
            <a:extLst>
              <a:ext uri="{FF2B5EF4-FFF2-40B4-BE49-F238E27FC236}">
                <a16:creationId xmlns:a16="http://schemas.microsoft.com/office/drawing/2014/main" id="{C7936529-EE34-4CEA-9205-E1F819E76864}"/>
              </a:ext>
            </a:extLst>
          </p:cNvPr>
          <p:cNvSpPr/>
          <p:nvPr/>
        </p:nvSpPr>
        <p:spPr>
          <a:xfrm rot="16200000">
            <a:off x="9124143" y="4832966"/>
            <a:ext cx="1280160" cy="365760"/>
          </a:xfrm>
          <a:prstGeom prst="round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Arial Narrow" panose="020B0606020202030204" pitchFamily="34" charset="0"/>
              </a:rPr>
              <a:t>Customers</a:t>
            </a:r>
          </a:p>
        </p:txBody>
      </p:sp>
      <p:sp>
        <p:nvSpPr>
          <p:cNvPr id="67" name="Rectangle: Rounded Corners 66">
            <a:extLst>
              <a:ext uri="{FF2B5EF4-FFF2-40B4-BE49-F238E27FC236}">
                <a16:creationId xmlns:a16="http://schemas.microsoft.com/office/drawing/2014/main" id="{18AB9451-C3D6-4FD5-8E78-60F8B7217D82}"/>
              </a:ext>
            </a:extLst>
          </p:cNvPr>
          <p:cNvSpPr/>
          <p:nvPr/>
        </p:nvSpPr>
        <p:spPr>
          <a:xfrm>
            <a:off x="2661696" y="3981149"/>
            <a:ext cx="6766560" cy="365760"/>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Arial Narrow" panose="020B0606020202030204" pitchFamily="34" charset="0"/>
              </a:rPr>
              <a:t>Supply Chain Management</a:t>
            </a:r>
          </a:p>
        </p:txBody>
      </p:sp>
      <p:sp>
        <p:nvSpPr>
          <p:cNvPr id="70" name="Rectangle: Rounded Corners 69">
            <a:extLst>
              <a:ext uri="{FF2B5EF4-FFF2-40B4-BE49-F238E27FC236}">
                <a16:creationId xmlns:a16="http://schemas.microsoft.com/office/drawing/2014/main" id="{62E03D6C-0D53-4A76-95DD-3DB604CB4FC7}"/>
              </a:ext>
            </a:extLst>
          </p:cNvPr>
          <p:cNvSpPr/>
          <p:nvPr/>
        </p:nvSpPr>
        <p:spPr>
          <a:xfrm>
            <a:off x="6492114" y="2307832"/>
            <a:ext cx="3017520" cy="1280160"/>
          </a:xfrm>
          <a:prstGeom prst="roundRect">
            <a:avLst>
              <a:gd name="adj" fmla="val 10715"/>
            </a:avLst>
          </a:prstGeom>
          <a:noFill/>
          <a:ln w="190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Rounded Corners 70">
            <a:extLst>
              <a:ext uri="{FF2B5EF4-FFF2-40B4-BE49-F238E27FC236}">
                <a16:creationId xmlns:a16="http://schemas.microsoft.com/office/drawing/2014/main" id="{5E8BBEFD-C45C-406E-A115-33366AA73E8F}"/>
              </a:ext>
            </a:extLst>
          </p:cNvPr>
          <p:cNvSpPr/>
          <p:nvPr/>
        </p:nvSpPr>
        <p:spPr>
          <a:xfrm>
            <a:off x="2671513" y="4371926"/>
            <a:ext cx="6766560" cy="1280160"/>
          </a:xfrm>
          <a:prstGeom prst="roundRect">
            <a:avLst>
              <a:gd name="adj" fmla="val 10715"/>
            </a:avLst>
          </a:prstGeom>
          <a:noFill/>
          <a:ln w="19050">
            <a:solidFill>
              <a:schemeClr val="bg1">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577286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dirty="0"/>
              <a:t>Logistical Activities Related to Containerization</a:t>
            </a:r>
          </a:p>
        </p:txBody>
      </p:sp>
      <p:graphicFrame>
        <p:nvGraphicFramePr>
          <p:cNvPr id="5" name="Content Placeholder 4"/>
          <p:cNvGraphicFramePr>
            <a:graphicFrameLocks noGrp="1"/>
          </p:cNvGraphicFramePr>
          <p:nvPr>
            <p:ph idx="1"/>
          </p:nvPr>
        </p:nvGraphicFramePr>
        <p:xfrm>
          <a:off x="152400" y="914400"/>
          <a:ext cx="11887201" cy="3657600"/>
        </p:xfrm>
        <a:graphic>
          <a:graphicData uri="http://schemas.openxmlformats.org/drawingml/2006/table">
            <a:tbl>
              <a:tblPr firstCol="1" bandRow="1">
                <a:tableStyleId>{37CE84F3-28C3-443E-9E96-99CF82512B78}</a:tableStyleId>
              </a:tblPr>
              <a:tblGrid>
                <a:gridCol w="3779303">
                  <a:extLst>
                    <a:ext uri="{9D8B030D-6E8A-4147-A177-3AD203B41FA5}">
                      <a16:colId xmlns:a16="http://schemas.microsoft.com/office/drawing/2014/main" val="20000"/>
                    </a:ext>
                  </a:extLst>
                </a:gridCol>
                <a:gridCol w="8107898">
                  <a:extLst>
                    <a:ext uri="{9D8B030D-6E8A-4147-A177-3AD203B41FA5}">
                      <a16:colId xmlns:a16="http://schemas.microsoft.com/office/drawing/2014/main" val="20001"/>
                    </a:ext>
                  </a:extLst>
                </a:gridCol>
              </a:tblGrid>
              <a:tr h="370840">
                <a:tc>
                  <a:txBody>
                    <a:bodyPr/>
                    <a:lstStyle/>
                    <a:p>
                      <a:r>
                        <a:rPr lang="en-US" dirty="0"/>
                        <a:t>Container Management</a:t>
                      </a:r>
                    </a:p>
                  </a:txBody>
                  <a:tcPr marL="122159" marR="122159"/>
                </a:tc>
                <a:tc>
                  <a:txBody>
                    <a:bodyPr/>
                    <a:lstStyle/>
                    <a:p>
                      <a:r>
                        <a:rPr lang="en-US" dirty="0"/>
                        <a:t>Broking/Leasing.</a:t>
                      </a:r>
                    </a:p>
                    <a:p>
                      <a:r>
                        <a:rPr lang="en-US" dirty="0"/>
                        <a:t>Inventory management.</a:t>
                      </a:r>
                    </a:p>
                    <a:p>
                      <a:r>
                        <a:rPr lang="en-US" baseline="0" dirty="0"/>
                        <a:t>Transport chain routing.</a:t>
                      </a:r>
                      <a:endParaRPr lang="en-US" dirty="0"/>
                    </a:p>
                  </a:txBody>
                  <a:tcPr marL="122159" marR="122159"/>
                </a:tc>
                <a:extLst>
                  <a:ext uri="{0D108BD9-81ED-4DB2-BD59-A6C34878D82A}">
                    <a16:rowId xmlns:a16="http://schemas.microsoft.com/office/drawing/2014/main" val="10000"/>
                  </a:ext>
                </a:extLst>
              </a:tr>
              <a:tr h="370840">
                <a:tc>
                  <a:txBody>
                    <a:bodyPr/>
                    <a:lstStyle/>
                    <a:p>
                      <a:r>
                        <a:rPr lang="en-US" dirty="0"/>
                        <a:t>Container Transportation</a:t>
                      </a:r>
                    </a:p>
                  </a:txBody>
                  <a:tcPr marL="122159" marR="122159"/>
                </a:tc>
                <a:tc>
                  <a:txBody>
                    <a:bodyPr/>
                    <a:lstStyle/>
                    <a:p>
                      <a:r>
                        <a:rPr lang="en-US" dirty="0"/>
                        <a:t>Maritime shipping (Routing, Scheduling).</a:t>
                      </a:r>
                    </a:p>
                    <a:p>
                      <a:r>
                        <a:rPr lang="en-US" dirty="0"/>
                        <a:t>Terminal operations (Transshipment, Storage/Stacking, Gate access).</a:t>
                      </a:r>
                    </a:p>
                    <a:p>
                      <a:r>
                        <a:rPr lang="en-US" dirty="0"/>
                        <a:t>Inland transportation (Rail operations, Drayage,</a:t>
                      </a:r>
                      <a:r>
                        <a:rPr lang="en-US" baseline="0" dirty="0"/>
                        <a:t> Repositioning).</a:t>
                      </a:r>
                      <a:endParaRPr lang="en-US" dirty="0"/>
                    </a:p>
                  </a:txBody>
                  <a:tcPr marL="122159" marR="122159"/>
                </a:tc>
                <a:extLst>
                  <a:ext uri="{0D108BD9-81ED-4DB2-BD59-A6C34878D82A}">
                    <a16:rowId xmlns:a16="http://schemas.microsoft.com/office/drawing/2014/main" val="10001"/>
                  </a:ext>
                </a:extLst>
              </a:tr>
              <a:tr h="370840">
                <a:tc>
                  <a:txBody>
                    <a:bodyPr/>
                    <a:lstStyle/>
                    <a:p>
                      <a:r>
                        <a:rPr lang="en-US" dirty="0"/>
                        <a:t>Container</a:t>
                      </a:r>
                      <a:r>
                        <a:rPr lang="en-US" baseline="0" dirty="0"/>
                        <a:t> </a:t>
                      </a:r>
                      <a:r>
                        <a:rPr lang="en-US" dirty="0"/>
                        <a:t>Handling</a:t>
                      </a:r>
                    </a:p>
                  </a:txBody>
                  <a:tcPr marL="122159" marR="122159"/>
                </a:tc>
                <a:tc>
                  <a:txBody>
                    <a:bodyPr/>
                    <a:lstStyle/>
                    <a:p>
                      <a:r>
                        <a:rPr lang="en-US" dirty="0"/>
                        <a:t>Loading (Packing, Palletizing and Bundling).</a:t>
                      </a:r>
                    </a:p>
                    <a:p>
                      <a:r>
                        <a:rPr lang="en-US" dirty="0" err="1"/>
                        <a:t>Transloading</a:t>
                      </a:r>
                      <a:r>
                        <a:rPr lang="en-US" dirty="0"/>
                        <a:t> (Re-bundling).</a:t>
                      </a:r>
                    </a:p>
                    <a:p>
                      <a:r>
                        <a:rPr lang="en-US"/>
                        <a:t>Unloading </a:t>
                      </a:r>
                      <a:r>
                        <a:rPr lang="en-US" dirty="0"/>
                        <a:t>(Unbundling, de-palletizing and Unpacking).</a:t>
                      </a:r>
                    </a:p>
                  </a:txBody>
                  <a:tcPr marL="122159" marR="122159"/>
                </a:tc>
                <a:extLst>
                  <a:ext uri="{0D108BD9-81ED-4DB2-BD59-A6C34878D82A}">
                    <a16:rowId xmlns:a16="http://schemas.microsoft.com/office/drawing/2014/main" val="10002"/>
                  </a:ext>
                </a:extLst>
              </a:tr>
              <a:tr h="370840">
                <a:tc>
                  <a:txBody>
                    <a:bodyPr/>
                    <a:lstStyle/>
                    <a:p>
                      <a:r>
                        <a:rPr lang="en-US" dirty="0"/>
                        <a:t>Container Storage and Maintenance</a:t>
                      </a:r>
                    </a:p>
                  </a:txBody>
                  <a:tcPr marL="122159" marR="122159"/>
                </a:tc>
                <a:tc>
                  <a:txBody>
                    <a:bodyPr/>
                    <a:lstStyle/>
                    <a:p>
                      <a:r>
                        <a:rPr lang="en-US" dirty="0"/>
                        <a:t>Empty stacking.</a:t>
                      </a:r>
                      <a:br>
                        <a:rPr lang="en-US" dirty="0"/>
                      </a:br>
                      <a:r>
                        <a:rPr lang="en-US" dirty="0"/>
                        <a:t>Inspection.</a:t>
                      </a:r>
                    </a:p>
                    <a:p>
                      <a:r>
                        <a:rPr lang="en-US" dirty="0"/>
                        <a:t>Cleaning &amp; </a:t>
                      </a:r>
                      <a:r>
                        <a:rPr lang="en-US" baseline="0" dirty="0"/>
                        <a:t>Repair.</a:t>
                      </a:r>
                      <a:endParaRPr lang="en-US" dirty="0"/>
                    </a:p>
                  </a:txBody>
                  <a:tcPr marL="122159" marR="122159"/>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7854957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Layers to Logistics Services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0" name="Freeform: Shape 19">
            <a:extLst>
              <a:ext uri="{FF2B5EF4-FFF2-40B4-BE49-F238E27FC236}">
                <a16:creationId xmlns:a16="http://schemas.microsoft.com/office/drawing/2014/main" id="{E5BB56D4-5D2C-439A-B909-CF511A0BC278}"/>
              </a:ext>
            </a:extLst>
          </p:cNvPr>
          <p:cNvSpPr/>
          <p:nvPr/>
        </p:nvSpPr>
        <p:spPr>
          <a:xfrm>
            <a:off x="5519422" y="1636632"/>
            <a:ext cx="1126121" cy="1016000"/>
          </a:xfrm>
          <a:custGeom>
            <a:avLst/>
            <a:gdLst>
              <a:gd name="connsiteX0" fmla="*/ 0 w 1126121"/>
              <a:gd name="connsiteY0" fmla="*/ 1016000 h 1016000"/>
              <a:gd name="connsiteX1" fmla="*/ 563057 w 1126121"/>
              <a:gd name="connsiteY1" fmla="*/ 0 h 1016000"/>
              <a:gd name="connsiteX2" fmla="*/ 563064 w 1126121"/>
              <a:gd name="connsiteY2" fmla="*/ 0 h 1016000"/>
              <a:gd name="connsiteX3" fmla="*/ 1126121 w 1126121"/>
              <a:gd name="connsiteY3" fmla="*/ 1016000 h 1016000"/>
              <a:gd name="connsiteX4" fmla="*/ 0 w 1126121"/>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6121" h="1016000">
                <a:moveTo>
                  <a:pt x="0" y="1016000"/>
                </a:moveTo>
                <a:lnTo>
                  <a:pt x="563057" y="0"/>
                </a:lnTo>
                <a:lnTo>
                  <a:pt x="563064" y="0"/>
                </a:lnTo>
                <a:lnTo>
                  <a:pt x="1126121" y="1016000"/>
                </a:lnTo>
                <a:lnTo>
                  <a:pt x="0" y="1016000"/>
                </a:lnTo>
                <a:close/>
              </a:path>
            </a:pathLst>
          </a:custGeom>
          <a:solidFill>
            <a:schemeClr val="accent2">
              <a:lumMod val="75000"/>
            </a:schemeClr>
          </a:solidFill>
          <a:ln w="38100">
            <a:solidFill>
              <a:schemeClr val="bg1"/>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r>
              <a:rPr lang="en-US" sz="3200" b="1" kern="1200" dirty="0">
                <a:solidFill>
                  <a:schemeClr val="tx1"/>
                </a:solidFill>
                <a:effectLst/>
                <a:latin typeface="Arial Narrow" panose="020B0606020202030204" pitchFamily="34" charset="0"/>
              </a:rPr>
              <a:t>1PL</a:t>
            </a:r>
          </a:p>
        </p:txBody>
      </p:sp>
      <p:sp>
        <p:nvSpPr>
          <p:cNvPr id="32" name="Freeform: Shape 31">
            <a:extLst>
              <a:ext uri="{FF2B5EF4-FFF2-40B4-BE49-F238E27FC236}">
                <a16:creationId xmlns:a16="http://schemas.microsoft.com/office/drawing/2014/main" id="{2C6BAA10-3A3B-4D77-9CFB-FAFA56B49AAA}"/>
              </a:ext>
            </a:extLst>
          </p:cNvPr>
          <p:cNvSpPr/>
          <p:nvPr/>
        </p:nvSpPr>
        <p:spPr>
          <a:xfrm>
            <a:off x="4956361" y="2652631"/>
            <a:ext cx="2252243" cy="1016000"/>
          </a:xfrm>
          <a:custGeom>
            <a:avLst/>
            <a:gdLst>
              <a:gd name="connsiteX0" fmla="*/ 0 w 2252243"/>
              <a:gd name="connsiteY0" fmla="*/ 1016000 h 1016000"/>
              <a:gd name="connsiteX1" fmla="*/ 563057 w 2252243"/>
              <a:gd name="connsiteY1" fmla="*/ 0 h 1016000"/>
              <a:gd name="connsiteX2" fmla="*/ 1689186 w 2252243"/>
              <a:gd name="connsiteY2" fmla="*/ 0 h 1016000"/>
              <a:gd name="connsiteX3" fmla="*/ 2252243 w 2252243"/>
              <a:gd name="connsiteY3" fmla="*/ 1016000 h 1016000"/>
              <a:gd name="connsiteX4" fmla="*/ 0 w 2252243"/>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2243" h="1016000">
                <a:moveTo>
                  <a:pt x="0" y="1016000"/>
                </a:moveTo>
                <a:lnTo>
                  <a:pt x="563057" y="0"/>
                </a:lnTo>
                <a:lnTo>
                  <a:pt x="1689186" y="0"/>
                </a:lnTo>
                <a:lnTo>
                  <a:pt x="2252243" y="1016000"/>
                </a:lnTo>
                <a:lnTo>
                  <a:pt x="0" y="1016000"/>
                </a:lnTo>
                <a:close/>
              </a:path>
            </a:pathLst>
          </a:custGeom>
          <a:solidFill>
            <a:schemeClr val="accent3">
              <a:lumMod val="75000"/>
            </a:schemeClr>
          </a:solidFill>
          <a:ln w="38100">
            <a:solidFill>
              <a:schemeClr val="bg1"/>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439863" tIns="45720" rIns="439862" bIns="45720" numCol="1" spcCol="1270" anchor="ctr" anchorCtr="0">
            <a:noAutofit/>
          </a:bodyPr>
          <a:lstStyle/>
          <a:p>
            <a:pPr marL="0" lvl="0" indent="0" algn="ctr" defTabSz="1600200">
              <a:lnSpc>
                <a:spcPct val="90000"/>
              </a:lnSpc>
              <a:spcBef>
                <a:spcPct val="0"/>
              </a:spcBef>
              <a:spcAft>
                <a:spcPct val="35000"/>
              </a:spcAft>
              <a:buNone/>
            </a:pPr>
            <a:r>
              <a:rPr lang="en-US" sz="3200" b="1" kern="1200" dirty="0">
                <a:solidFill>
                  <a:schemeClr val="tx1"/>
                </a:solidFill>
                <a:effectLst/>
                <a:latin typeface="Arial Narrow" panose="020B0606020202030204" pitchFamily="34" charset="0"/>
              </a:rPr>
              <a:t>2PL</a:t>
            </a:r>
          </a:p>
        </p:txBody>
      </p:sp>
      <p:sp>
        <p:nvSpPr>
          <p:cNvPr id="33" name="Freeform: Shape 32">
            <a:extLst>
              <a:ext uri="{FF2B5EF4-FFF2-40B4-BE49-F238E27FC236}">
                <a16:creationId xmlns:a16="http://schemas.microsoft.com/office/drawing/2014/main" id="{9AF97444-668C-4F23-B2D1-FFCD0900BB83}"/>
              </a:ext>
            </a:extLst>
          </p:cNvPr>
          <p:cNvSpPr/>
          <p:nvPr/>
        </p:nvSpPr>
        <p:spPr>
          <a:xfrm>
            <a:off x="4393300" y="3668631"/>
            <a:ext cx="3378365" cy="1016000"/>
          </a:xfrm>
          <a:custGeom>
            <a:avLst/>
            <a:gdLst>
              <a:gd name="connsiteX0" fmla="*/ 0 w 3378365"/>
              <a:gd name="connsiteY0" fmla="*/ 1016000 h 1016000"/>
              <a:gd name="connsiteX1" fmla="*/ 563057 w 3378365"/>
              <a:gd name="connsiteY1" fmla="*/ 0 h 1016000"/>
              <a:gd name="connsiteX2" fmla="*/ 2815308 w 3378365"/>
              <a:gd name="connsiteY2" fmla="*/ 0 h 1016000"/>
              <a:gd name="connsiteX3" fmla="*/ 3378365 w 3378365"/>
              <a:gd name="connsiteY3" fmla="*/ 1016000 h 1016000"/>
              <a:gd name="connsiteX4" fmla="*/ 0 w 3378365"/>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78365" h="1016000">
                <a:moveTo>
                  <a:pt x="0" y="1016000"/>
                </a:moveTo>
                <a:lnTo>
                  <a:pt x="563057" y="0"/>
                </a:lnTo>
                <a:lnTo>
                  <a:pt x="2815308" y="0"/>
                </a:lnTo>
                <a:lnTo>
                  <a:pt x="3378365" y="1016000"/>
                </a:lnTo>
                <a:lnTo>
                  <a:pt x="0" y="1016000"/>
                </a:lnTo>
                <a:close/>
              </a:path>
            </a:pathLst>
          </a:custGeom>
          <a:solidFill>
            <a:schemeClr val="accent4">
              <a:lumMod val="75000"/>
            </a:schemeClr>
          </a:solidFill>
          <a:ln w="38100">
            <a:solidFill>
              <a:schemeClr val="bg1"/>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636934" tIns="45720" rIns="636934" bIns="45720" numCol="1" spcCol="1270" anchor="ctr" anchorCtr="0">
            <a:noAutofit/>
          </a:bodyPr>
          <a:lstStyle/>
          <a:p>
            <a:pPr marL="0" lvl="0" indent="0" algn="ctr" defTabSz="1600200">
              <a:lnSpc>
                <a:spcPct val="90000"/>
              </a:lnSpc>
              <a:spcBef>
                <a:spcPct val="0"/>
              </a:spcBef>
              <a:spcAft>
                <a:spcPct val="35000"/>
              </a:spcAft>
              <a:buNone/>
            </a:pPr>
            <a:r>
              <a:rPr lang="en-US" sz="3200" b="1" kern="1200" dirty="0">
                <a:solidFill>
                  <a:schemeClr val="tx1"/>
                </a:solidFill>
                <a:effectLst/>
                <a:latin typeface="Arial Narrow" panose="020B0606020202030204" pitchFamily="34" charset="0"/>
              </a:rPr>
              <a:t>3PL</a:t>
            </a:r>
            <a:endParaRPr lang="en-US" sz="4000" b="1" kern="1200" dirty="0">
              <a:solidFill>
                <a:schemeClr val="tx1"/>
              </a:solidFill>
              <a:effectLst/>
              <a:latin typeface="Arial Narrow" panose="020B0606020202030204" pitchFamily="34" charset="0"/>
            </a:endParaRPr>
          </a:p>
        </p:txBody>
      </p:sp>
      <p:sp>
        <p:nvSpPr>
          <p:cNvPr id="34" name="Freeform: Shape 33">
            <a:extLst>
              <a:ext uri="{FF2B5EF4-FFF2-40B4-BE49-F238E27FC236}">
                <a16:creationId xmlns:a16="http://schemas.microsoft.com/office/drawing/2014/main" id="{8E04E4EE-279C-429E-AEC7-21836D5DE912}"/>
              </a:ext>
            </a:extLst>
          </p:cNvPr>
          <p:cNvSpPr/>
          <p:nvPr/>
        </p:nvSpPr>
        <p:spPr>
          <a:xfrm>
            <a:off x="3830240" y="4684631"/>
            <a:ext cx="4504487" cy="1016000"/>
          </a:xfrm>
          <a:custGeom>
            <a:avLst/>
            <a:gdLst>
              <a:gd name="connsiteX0" fmla="*/ 0 w 4504487"/>
              <a:gd name="connsiteY0" fmla="*/ 1016000 h 1016000"/>
              <a:gd name="connsiteX1" fmla="*/ 563057 w 4504487"/>
              <a:gd name="connsiteY1" fmla="*/ 0 h 1016000"/>
              <a:gd name="connsiteX2" fmla="*/ 3941430 w 4504487"/>
              <a:gd name="connsiteY2" fmla="*/ 0 h 1016000"/>
              <a:gd name="connsiteX3" fmla="*/ 4504487 w 4504487"/>
              <a:gd name="connsiteY3" fmla="*/ 1016000 h 1016000"/>
              <a:gd name="connsiteX4" fmla="*/ 0 w 4504487"/>
              <a:gd name="connsiteY4" fmla="*/ 1016000 h 1016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4487" h="1016000">
                <a:moveTo>
                  <a:pt x="0" y="1016000"/>
                </a:moveTo>
                <a:lnTo>
                  <a:pt x="563057" y="0"/>
                </a:lnTo>
                <a:lnTo>
                  <a:pt x="3941430" y="0"/>
                </a:lnTo>
                <a:lnTo>
                  <a:pt x="4504487" y="1016000"/>
                </a:lnTo>
                <a:lnTo>
                  <a:pt x="0" y="1016000"/>
                </a:lnTo>
                <a:close/>
              </a:path>
            </a:pathLst>
          </a:custGeom>
          <a:solidFill>
            <a:schemeClr val="bg1">
              <a:lumMod val="85000"/>
            </a:schemeClr>
          </a:solidFill>
          <a:ln w="38100">
            <a:solidFill>
              <a:schemeClr val="bg1"/>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834005" tIns="45720" rIns="834006" bIns="45720" numCol="1" spcCol="1270" anchor="ctr" anchorCtr="0">
            <a:noAutofit/>
          </a:bodyPr>
          <a:lstStyle/>
          <a:p>
            <a:pPr marL="0" lvl="0" indent="0" algn="ctr" defTabSz="1600200">
              <a:lnSpc>
                <a:spcPct val="90000"/>
              </a:lnSpc>
              <a:spcBef>
                <a:spcPct val="0"/>
              </a:spcBef>
              <a:spcAft>
                <a:spcPct val="35000"/>
              </a:spcAft>
              <a:buNone/>
            </a:pPr>
            <a:r>
              <a:rPr lang="en-US" sz="3200" b="1" kern="1200" dirty="0">
                <a:solidFill>
                  <a:schemeClr val="tx1"/>
                </a:solidFill>
                <a:effectLst/>
                <a:latin typeface="Arial Narrow" panose="020B0606020202030204" pitchFamily="34" charset="0"/>
              </a:rPr>
              <a:t>4PL</a:t>
            </a:r>
          </a:p>
        </p:txBody>
      </p:sp>
      <p:sp>
        <p:nvSpPr>
          <p:cNvPr id="7" name="TextBox 6"/>
          <p:cNvSpPr txBox="1"/>
          <p:nvPr/>
        </p:nvSpPr>
        <p:spPr>
          <a:xfrm>
            <a:off x="7570626" y="1793775"/>
            <a:ext cx="2422458" cy="707886"/>
          </a:xfrm>
          <a:prstGeom prst="rect">
            <a:avLst/>
          </a:prstGeom>
          <a:noFill/>
        </p:spPr>
        <p:txBody>
          <a:bodyPr wrap="none" rtlCol="0">
            <a:spAutoFit/>
          </a:bodyPr>
          <a:lstStyle/>
          <a:p>
            <a:pPr algn="r"/>
            <a:r>
              <a:rPr lang="en-US" sz="2000" b="1" dirty="0">
                <a:latin typeface="Arial Narrow" panose="020B0606020202030204" pitchFamily="34" charset="0"/>
                <a:cs typeface="Calibri" pitchFamily="34" charset="0"/>
              </a:rPr>
              <a:t>Manufacturing, </a:t>
            </a:r>
          </a:p>
          <a:p>
            <a:pPr algn="r"/>
            <a:r>
              <a:rPr lang="en-US" sz="2000" b="1" dirty="0">
                <a:latin typeface="Arial Narrow" panose="020B0606020202030204" pitchFamily="34" charset="0"/>
                <a:cs typeface="Calibri" pitchFamily="34" charset="0"/>
              </a:rPr>
              <a:t>Wholesaling, Retailing</a:t>
            </a:r>
          </a:p>
        </p:txBody>
      </p:sp>
      <p:sp>
        <p:nvSpPr>
          <p:cNvPr id="8" name="TextBox 7"/>
          <p:cNvSpPr txBox="1"/>
          <p:nvPr/>
        </p:nvSpPr>
        <p:spPr>
          <a:xfrm>
            <a:off x="8337181" y="2950519"/>
            <a:ext cx="1655903" cy="400110"/>
          </a:xfrm>
          <a:prstGeom prst="rect">
            <a:avLst/>
          </a:prstGeom>
          <a:noFill/>
        </p:spPr>
        <p:txBody>
          <a:bodyPr wrap="none" rtlCol="0">
            <a:spAutoFit/>
          </a:bodyPr>
          <a:lstStyle/>
          <a:p>
            <a:r>
              <a:rPr lang="en-US" sz="2000" b="1" dirty="0">
                <a:latin typeface="Arial Narrow" panose="020B0606020202030204" pitchFamily="34" charset="0"/>
                <a:cs typeface="Calibri" pitchFamily="34" charset="0"/>
              </a:rPr>
              <a:t>Transportation</a:t>
            </a:r>
          </a:p>
        </p:txBody>
      </p:sp>
      <p:sp>
        <p:nvSpPr>
          <p:cNvPr id="9" name="TextBox 8"/>
          <p:cNvSpPr txBox="1"/>
          <p:nvPr/>
        </p:nvSpPr>
        <p:spPr>
          <a:xfrm>
            <a:off x="8886691" y="4012945"/>
            <a:ext cx="1106393" cy="400110"/>
          </a:xfrm>
          <a:prstGeom prst="rect">
            <a:avLst/>
          </a:prstGeom>
          <a:noFill/>
        </p:spPr>
        <p:txBody>
          <a:bodyPr wrap="none" rtlCol="0">
            <a:spAutoFit/>
          </a:bodyPr>
          <a:lstStyle/>
          <a:p>
            <a:r>
              <a:rPr lang="en-US" sz="2000" b="1" dirty="0">
                <a:latin typeface="Arial Narrow" panose="020B0606020202030204" pitchFamily="34" charset="0"/>
                <a:cs typeface="Calibri" pitchFamily="34" charset="0"/>
              </a:rPr>
              <a:t>Logistics</a:t>
            </a:r>
          </a:p>
        </p:txBody>
      </p:sp>
      <p:sp>
        <p:nvSpPr>
          <p:cNvPr id="10" name="TextBox 9"/>
          <p:cNvSpPr txBox="1"/>
          <p:nvPr/>
        </p:nvSpPr>
        <p:spPr>
          <a:xfrm>
            <a:off x="8501970" y="4786376"/>
            <a:ext cx="1491114" cy="707886"/>
          </a:xfrm>
          <a:prstGeom prst="rect">
            <a:avLst/>
          </a:prstGeom>
          <a:noFill/>
        </p:spPr>
        <p:txBody>
          <a:bodyPr wrap="none" rtlCol="0">
            <a:spAutoFit/>
          </a:bodyPr>
          <a:lstStyle/>
          <a:p>
            <a:r>
              <a:rPr lang="en-US" sz="2000" b="1" dirty="0">
                <a:latin typeface="Arial Narrow" panose="020B0606020202030204" pitchFamily="34" charset="0"/>
                <a:cs typeface="Calibri" pitchFamily="34" charset="0"/>
              </a:rPr>
              <a:t>Supply chain</a:t>
            </a:r>
            <a:br>
              <a:rPr lang="en-US" sz="2000" b="1" dirty="0">
                <a:latin typeface="Arial Narrow" panose="020B0606020202030204" pitchFamily="34" charset="0"/>
                <a:cs typeface="Calibri" pitchFamily="34" charset="0"/>
              </a:rPr>
            </a:br>
            <a:r>
              <a:rPr lang="en-US" sz="2000" b="1" dirty="0">
                <a:latin typeface="Arial Narrow" panose="020B0606020202030204" pitchFamily="34" charset="0"/>
                <a:cs typeface="Calibri" pitchFamily="34" charset="0"/>
              </a:rPr>
              <a:t>management</a:t>
            </a:r>
          </a:p>
        </p:txBody>
      </p:sp>
      <p:sp>
        <p:nvSpPr>
          <p:cNvPr id="11" name="Rectangle 10"/>
          <p:cNvSpPr/>
          <p:nvPr/>
        </p:nvSpPr>
        <p:spPr>
          <a:xfrm>
            <a:off x="2334500" y="2110799"/>
            <a:ext cx="1585690" cy="400110"/>
          </a:xfrm>
          <a:prstGeom prst="rect">
            <a:avLst/>
          </a:prstGeom>
        </p:spPr>
        <p:txBody>
          <a:bodyPr wrap="none">
            <a:spAutoFit/>
          </a:bodyPr>
          <a:lstStyle/>
          <a:p>
            <a:r>
              <a:rPr lang="en-US" sz="2000" b="1" dirty="0">
                <a:latin typeface="Arial Narrow" panose="020B0606020202030204" pitchFamily="34" charset="0"/>
                <a:cs typeface="Calibri" pitchFamily="34" charset="0"/>
              </a:rPr>
              <a:t>Cargo owners</a:t>
            </a:r>
          </a:p>
        </p:txBody>
      </p:sp>
      <p:sp>
        <p:nvSpPr>
          <p:cNvPr id="12" name="Rectangle 11"/>
          <p:cNvSpPr/>
          <p:nvPr/>
        </p:nvSpPr>
        <p:spPr>
          <a:xfrm>
            <a:off x="2334500" y="2998999"/>
            <a:ext cx="990977" cy="400110"/>
          </a:xfrm>
          <a:prstGeom prst="rect">
            <a:avLst/>
          </a:prstGeom>
        </p:spPr>
        <p:txBody>
          <a:bodyPr wrap="none">
            <a:spAutoFit/>
          </a:bodyPr>
          <a:lstStyle/>
          <a:p>
            <a:r>
              <a:rPr lang="en-US" sz="2000" b="1" dirty="0">
                <a:latin typeface="Arial Narrow" panose="020B0606020202030204" pitchFamily="34" charset="0"/>
                <a:cs typeface="Calibri" pitchFamily="34" charset="0"/>
              </a:rPr>
              <a:t>Carriers</a:t>
            </a:r>
          </a:p>
        </p:txBody>
      </p:sp>
      <p:sp>
        <p:nvSpPr>
          <p:cNvPr id="13" name="Rectangle 12"/>
          <p:cNvSpPr/>
          <p:nvPr/>
        </p:nvSpPr>
        <p:spPr>
          <a:xfrm>
            <a:off x="2334500" y="3720283"/>
            <a:ext cx="1888659" cy="707886"/>
          </a:xfrm>
          <a:prstGeom prst="rect">
            <a:avLst/>
          </a:prstGeom>
        </p:spPr>
        <p:txBody>
          <a:bodyPr wrap="none">
            <a:spAutoFit/>
          </a:bodyPr>
          <a:lstStyle/>
          <a:p>
            <a:r>
              <a:rPr lang="en-US" sz="2000" b="1" dirty="0">
                <a:latin typeface="Arial Narrow" panose="020B0606020202030204" pitchFamily="34" charset="0"/>
                <a:cs typeface="Calibri" pitchFamily="34" charset="0"/>
              </a:rPr>
              <a:t>Logistics service</a:t>
            </a:r>
            <a:br>
              <a:rPr lang="en-US" sz="2000" b="1" dirty="0">
                <a:latin typeface="Arial Narrow" panose="020B0606020202030204" pitchFamily="34" charset="0"/>
                <a:cs typeface="Calibri" pitchFamily="34" charset="0"/>
              </a:rPr>
            </a:br>
            <a:r>
              <a:rPr lang="en-US" sz="2000" b="1" dirty="0">
                <a:latin typeface="Arial Narrow" panose="020B0606020202030204" pitchFamily="34" charset="0"/>
                <a:cs typeface="Calibri" pitchFamily="34" charset="0"/>
              </a:rPr>
              <a:t>providers</a:t>
            </a:r>
          </a:p>
        </p:txBody>
      </p:sp>
      <p:sp>
        <p:nvSpPr>
          <p:cNvPr id="14" name="Rectangle 13"/>
          <p:cNvSpPr/>
          <p:nvPr/>
        </p:nvSpPr>
        <p:spPr>
          <a:xfrm>
            <a:off x="2334500" y="4796002"/>
            <a:ext cx="2598788" cy="707886"/>
          </a:xfrm>
          <a:prstGeom prst="rect">
            <a:avLst/>
          </a:prstGeom>
        </p:spPr>
        <p:txBody>
          <a:bodyPr wrap="none">
            <a:spAutoFit/>
          </a:bodyPr>
          <a:lstStyle/>
          <a:p>
            <a:r>
              <a:rPr lang="en-US" sz="2000" b="1" dirty="0">
                <a:latin typeface="Arial Narrow" panose="020B0606020202030204" pitchFamily="34" charset="0"/>
                <a:cs typeface="Calibri" pitchFamily="34" charset="0"/>
              </a:rPr>
              <a:t>Lead logistics providers</a:t>
            </a:r>
            <a:br>
              <a:rPr lang="en-US" sz="2000" b="1" dirty="0">
                <a:latin typeface="Arial Narrow" panose="020B0606020202030204" pitchFamily="34" charset="0"/>
                <a:cs typeface="Calibri" pitchFamily="34" charset="0"/>
              </a:rPr>
            </a:br>
            <a:r>
              <a:rPr lang="en-US" sz="2000" b="1" dirty="0">
                <a:latin typeface="Arial Narrow" panose="020B0606020202030204" pitchFamily="34" charset="0"/>
                <a:cs typeface="Calibri" pitchFamily="34" charset="0"/>
              </a:rPr>
              <a:t>&amp; consultants</a:t>
            </a:r>
          </a:p>
        </p:txBody>
      </p:sp>
      <p:sp>
        <p:nvSpPr>
          <p:cNvPr id="15" name="Rectangle 14"/>
          <p:cNvSpPr/>
          <p:nvPr/>
        </p:nvSpPr>
        <p:spPr>
          <a:xfrm>
            <a:off x="4823375" y="5709431"/>
            <a:ext cx="2634054" cy="400110"/>
          </a:xfrm>
          <a:prstGeom prst="rect">
            <a:avLst/>
          </a:prstGeom>
        </p:spPr>
        <p:txBody>
          <a:bodyPr wrap="none">
            <a:spAutoFit/>
          </a:bodyPr>
          <a:lstStyle/>
          <a:p>
            <a:r>
              <a:rPr lang="en-US" sz="2000" b="1" i="1" dirty="0">
                <a:latin typeface="Arial Narrow" panose="020B0606020202030204" pitchFamily="34" charset="0"/>
                <a:cs typeface="Calibri" pitchFamily="34" charset="0"/>
              </a:rPr>
              <a:t>Supply chain integration</a:t>
            </a:r>
          </a:p>
        </p:txBody>
      </p:sp>
      <p:cxnSp>
        <p:nvCxnSpPr>
          <p:cNvPr id="3" name="Straight Arrow Connector 2"/>
          <p:cNvCxnSpPr>
            <a:stCxn id="15" idx="1"/>
          </p:cNvCxnSpPr>
          <p:nvPr/>
        </p:nvCxnSpPr>
        <p:spPr bwMode="auto">
          <a:xfrm flipH="1">
            <a:off x="3130261" y="5909486"/>
            <a:ext cx="1693114" cy="0"/>
          </a:xfrm>
          <a:prstGeom prst="straightConnector1">
            <a:avLst/>
          </a:prstGeom>
          <a:solidFill>
            <a:schemeClr val="accent1"/>
          </a:solidFill>
          <a:ln w="38100" cap="flat" cmpd="sng" algn="ctr">
            <a:solidFill>
              <a:schemeClr val="tx2">
                <a:lumMod val="75000"/>
              </a:schemeClr>
            </a:solidFill>
            <a:prstDash val="solid"/>
            <a:round/>
            <a:headEnd type="none" w="med" len="med"/>
            <a:tailEnd type="triangle"/>
          </a:ln>
          <a:effectLst/>
        </p:spPr>
      </p:cxnSp>
      <p:cxnSp>
        <p:nvCxnSpPr>
          <p:cNvPr id="19" name="Straight Arrow Connector 18"/>
          <p:cNvCxnSpPr>
            <a:stCxn id="15" idx="3"/>
          </p:cNvCxnSpPr>
          <p:nvPr/>
        </p:nvCxnSpPr>
        <p:spPr bwMode="auto">
          <a:xfrm>
            <a:off x="7457429" y="5909486"/>
            <a:ext cx="1641282" cy="0"/>
          </a:xfrm>
          <a:prstGeom prst="straightConnector1">
            <a:avLst/>
          </a:prstGeom>
          <a:solidFill>
            <a:schemeClr val="accent1"/>
          </a:solidFill>
          <a:ln w="38100" cap="flat" cmpd="sng" algn="ctr">
            <a:solidFill>
              <a:schemeClr val="tx2">
                <a:lumMod val="75000"/>
              </a:schemeClr>
            </a:solidFill>
            <a:prstDash val="solid"/>
            <a:round/>
            <a:headEnd type="none" w="med" len="med"/>
            <a:tailEnd type="triangle"/>
          </a:ln>
          <a:effectLst/>
        </p:spPr>
      </p:cxnSp>
      <p:sp>
        <p:nvSpPr>
          <p:cNvPr id="22" name="Rectangle 21"/>
          <p:cNvSpPr/>
          <p:nvPr/>
        </p:nvSpPr>
        <p:spPr>
          <a:xfrm rot="16200000">
            <a:off x="9135549" y="3446472"/>
            <a:ext cx="2076209" cy="400110"/>
          </a:xfrm>
          <a:prstGeom prst="rect">
            <a:avLst/>
          </a:prstGeom>
        </p:spPr>
        <p:txBody>
          <a:bodyPr wrap="none">
            <a:spAutoFit/>
          </a:bodyPr>
          <a:lstStyle/>
          <a:p>
            <a:r>
              <a:rPr lang="en-US" sz="2000" b="1" i="1" dirty="0">
                <a:latin typeface="Arial Narrow" panose="020B0606020202030204" pitchFamily="34" charset="0"/>
                <a:cs typeface="Calibri" pitchFamily="34" charset="0"/>
              </a:rPr>
              <a:t>Service integration</a:t>
            </a:r>
          </a:p>
        </p:txBody>
      </p:sp>
      <p:sp>
        <p:nvSpPr>
          <p:cNvPr id="2" name="Arrow: Down 1"/>
          <p:cNvSpPr/>
          <p:nvPr/>
        </p:nvSpPr>
        <p:spPr>
          <a:xfrm>
            <a:off x="5945904" y="2419879"/>
            <a:ext cx="274320" cy="4572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1" name="Arrow: Down 20"/>
          <p:cNvSpPr/>
          <p:nvPr/>
        </p:nvSpPr>
        <p:spPr>
          <a:xfrm>
            <a:off x="5939928" y="3440032"/>
            <a:ext cx="274320" cy="4572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3" name="Arrow: Down 22"/>
          <p:cNvSpPr/>
          <p:nvPr/>
        </p:nvSpPr>
        <p:spPr>
          <a:xfrm>
            <a:off x="5933952" y="4460185"/>
            <a:ext cx="274320" cy="457200"/>
          </a:xfrm>
          <a:prstGeom prst="down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24" name="Straight Connector 23"/>
          <p:cNvCxnSpPr/>
          <p:nvPr/>
        </p:nvCxnSpPr>
        <p:spPr>
          <a:xfrm>
            <a:off x="2404382" y="2503699"/>
            <a:ext cx="28346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6970746" y="2503699"/>
            <a:ext cx="283464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465342" y="3404972"/>
            <a:ext cx="246888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7427946" y="3372033"/>
            <a:ext cx="2468880"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404382" y="4451397"/>
            <a:ext cx="1828800"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8068026" y="4428169"/>
            <a:ext cx="1828800" cy="0"/>
          </a:xfrm>
          <a:prstGeom prst="line">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2404382" y="5494262"/>
            <a:ext cx="128016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a:off x="8616666" y="5494262"/>
            <a:ext cx="1280160" cy="0"/>
          </a:xfrm>
          <a:prstGeom prst="line">
            <a:avLst/>
          </a:prstGeom>
          <a:ln w="381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5" name="Rounded Rectangle 19">
            <a:extLst>
              <a:ext uri="{FF2B5EF4-FFF2-40B4-BE49-F238E27FC236}">
                <a16:creationId xmlns:a16="http://schemas.microsoft.com/office/drawing/2014/main" id="{66743928-3F01-4FED-8159-1F74246496A6}"/>
              </a:ext>
            </a:extLst>
          </p:cNvPr>
          <p:cNvSpPr/>
          <p:nvPr/>
        </p:nvSpPr>
        <p:spPr bwMode="auto">
          <a:xfrm>
            <a:off x="2017741" y="1454642"/>
            <a:ext cx="15544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Actors</a:t>
            </a:r>
          </a:p>
        </p:txBody>
      </p:sp>
      <p:sp>
        <p:nvSpPr>
          <p:cNvPr id="36" name="Rounded Rectangle 19">
            <a:extLst>
              <a:ext uri="{FF2B5EF4-FFF2-40B4-BE49-F238E27FC236}">
                <a16:creationId xmlns:a16="http://schemas.microsoft.com/office/drawing/2014/main" id="{6684E7B6-4672-4439-B19B-0A291C1D7AF0}"/>
              </a:ext>
            </a:extLst>
          </p:cNvPr>
          <p:cNvSpPr/>
          <p:nvPr/>
        </p:nvSpPr>
        <p:spPr bwMode="auto">
          <a:xfrm>
            <a:off x="8775624" y="1454642"/>
            <a:ext cx="15544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r" eaLnBrk="0" fontAlgn="base" hangingPunct="0">
              <a:spcBef>
                <a:spcPct val="0"/>
              </a:spcBef>
              <a:spcAft>
                <a:spcPct val="0"/>
              </a:spcAft>
            </a:pPr>
            <a:r>
              <a:rPr lang="en-US" sz="2000" b="1" dirty="0">
                <a:solidFill>
                  <a:schemeClr val="bg1"/>
                </a:solidFill>
                <a:latin typeface="Arial Narrow" panose="020B0606020202030204" pitchFamily="34" charset="0"/>
              </a:rPr>
              <a:t>Services</a:t>
            </a:r>
          </a:p>
        </p:txBody>
      </p:sp>
      <p:cxnSp>
        <p:nvCxnSpPr>
          <p:cNvPr id="38" name="Straight Arrow Connector 37">
            <a:extLst>
              <a:ext uri="{FF2B5EF4-FFF2-40B4-BE49-F238E27FC236}">
                <a16:creationId xmlns:a16="http://schemas.microsoft.com/office/drawing/2014/main" id="{E3AF1CAB-8707-4ADA-9379-9DB653C42189}"/>
              </a:ext>
            </a:extLst>
          </p:cNvPr>
          <p:cNvCxnSpPr>
            <a:cxnSpLocks/>
          </p:cNvCxnSpPr>
          <p:nvPr/>
        </p:nvCxnSpPr>
        <p:spPr bwMode="auto">
          <a:xfrm flipV="1">
            <a:off x="10182228" y="1896462"/>
            <a:ext cx="0" cy="727893"/>
          </a:xfrm>
          <a:prstGeom prst="straightConnector1">
            <a:avLst/>
          </a:prstGeom>
          <a:solidFill>
            <a:schemeClr val="accent1"/>
          </a:solidFill>
          <a:ln w="38100" cap="flat" cmpd="sng" algn="ctr">
            <a:solidFill>
              <a:schemeClr val="tx2">
                <a:lumMod val="75000"/>
              </a:schemeClr>
            </a:solidFill>
            <a:prstDash val="solid"/>
            <a:round/>
            <a:headEnd type="none" w="med" len="med"/>
            <a:tailEnd type="triangle"/>
          </a:ln>
          <a:effectLst/>
        </p:spPr>
      </p:cxnSp>
      <p:cxnSp>
        <p:nvCxnSpPr>
          <p:cNvPr id="44" name="Straight Arrow Connector 43">
            <a:extLst>
              <a:ext uri="{FF2B5EF4-FFF2-40B4-BE49-F238E27FC236}">
                <a16:creationId xmlns:a16="http://schemas.microsoft.com/office/drawing/2014/main" id="{55AF3E06-D3D3-482F-9004-A6161F003E18}"/>
              </a:ext>
            </a:extLst>
          </p:cNvPr>
          <p:cNvCxnSpPr>
            <a:cxnSpLocks/>
            <a:stCxn id="22" idx="1"/>
          </p:cNvCxnSpPr>
          <p:nvPr/>
        </p:nvCxnSpPr>
        <p:spPr bwMode="auto">
          <a:xfrm>
            <a:off x="10173654" y="4684632"/>
            <a:ext cx="0" cy="961788"/>
          </a:xfrm>
          <a:prstGeom prst="straightConnector1">
            <a:avLst/>
          </a:prstGeom>
          <a:solidFill>
            <a:schemeClr val="accent1"/>
          </a:solidFill>
          <a:ln w="38100" cap="flat" cmpd="sng" algn="ctr">
            <a:solidFill>
              <a:schemeClr val="tx2">
                <a:lumMod val="75000"/>
              </a:schemeClr>
            </a:solidFill>
            <a:prstDash val="solid"/>
            <a:round/>
            <a:headEnd type="none" w="med" len="med"/>
            <a:tailEnd type="triangle"/>
          </a:ln>
          <a:effectLst/>
        </p:spPr>
      </p:cxnSp>
    </p:spTree>
    <p:extLst>
      <p:ext uri="{BB962C8B-B14F-4D97-AF65-F5344CB8AC3E}">
        <p14:creationId xmlns:p14="http://schemas.microsoft.com/office/powerpoint/2010/main" val="346139027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1026" name="Picture 2" descr="https://image-store.slidesharecdn.com/a0b1ed98-b6ec-436a-bb8d-e99c2cf6cc38-original.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75560" y="50802"/>
            <a:ext cx="7040880" cy="67144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849863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442363C-A268-4A72-A52D-BBD06C907AFC}"/>
              </a:ext>
            </a:extLst>
          </p:cNvPr>
          <p:cNvSpPr>
            <a:spLocks noGrp="1"/>
          </p:cNvSpPr>
          <p:nvPr>
            <p:ph type="title"/>
          </p:nvPr>
        </p:nvSpPr>
        <p:spPr/>
        <p:txBody>
          <a:bodyPr/>
          <a:lstStyle/>
          <a:p>
            <a:r>
              <a:rPr lang="en-US" dirty="0"/>
              <a:t>Key Drivers for Third- and Fourth-Party Logistics Providers</a:t>
            </a:r>
          </a:p>
        </p:txBody>
      </p:sp>
      <p:sp>
        <p:nvSpPr>
          <p:cNvPr id="17" name="Footer Placeholder 3">
            <a:extLst>
              <a:ext uri="{FF2B5EF4-FFF2-40B4-BE49-F238E27FC236}">
                <a16:creationId xmlns:a16="http://schemas.microsoft.com/office/drawing/2014/main" id="{CA17DB83-3411-4D13-8B9C-E1B3AFEAA67D}"/>
              </a:ext>
            </a:extLst>
          </p:cNvPr>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19">
            <a:extLst>
              <a:ext uri="{FF2B5EF4-FFF2-40B4-BE49-F238E27FC236}">
                <a16:creationId xmlns:a16="http://schemas.microsoft.com/office/drawing/2014/main" id="{F8E366E9-2AD1-4F1A-8CEB-7DEACD93B2FB}"/>
              </a:ext>
            </a:extLst>
          </p:cNvPr>
          <p:cNvSpPr/>
          <p:nvPr/>
        </p:nvSpPr>
        <p:spPr bwMode="auto">
          <a:xfrm>
            <a:off x="865061" y="1797458"/>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Globalization</a:t>
            </a:r>
          </a:p>
        </p:txBody>
      </p:sp>
      <p:sp>
        <p:nvSpPr>
          <p:cNvPr id="6" name="Rectangle 5">
            <a:extLst>
              <a:ext uri="{FF2B5EF4-FFF2-40B4-BE49-F238E27FC236}">
                <a16:creationId xmlns:a16="http://schemas.microsoft.com/office/drawing/2014/main" id="{A052D244-7DBB-453B-8B9B-879EB2030ADC}"/>
              </a:ext>
            </a:extLst>
          </p:cNvPr>
          <p:cNvSpPr/>
          <p:nvPr/>
        </p:nvSpPr>
        <p:spPr>
          <a:xfrm>
            <a:off x="1867267" y="2230552"/>
            <a:ext cx="4114800" cy="923330"/>
          </a:xfrm>
          <a:prstGeom prst="rect">
            <a:avLst/>
          </a:prstGeom>
        </p:spPr>
        <p:txBody>
          <a:bodyPr>
            <a:noAutofit/>
          </a:bodyPr>
          <a:lstStyle/>
          <a:p>
            <a:pPr lvl="0"/>
            <a:r>
              <a:rPr lang="en-US" dirty="0">
                <a:latin typeface="Arial Narrow" panose="020B0606020202030204" pitchFamily="34" charset="0"/>
              </a:rPr>
              <a:t>Supply chains and manufacturing increasingly global, requiring greater management of supply chains.</a:t>
            </a:r>
          </a:p>
        </p:txBody>
      </p:sp>
      <p:pic>
        <p:nvPicPr>
          <p:cNvPr id="1026" name="Picture 2" descr="Image result for globalization icon">
            <a:extLst>
              <a:ext uri="{FF2B5EF4-FFF2-40B4-BE49-F238E27FC236}">
                <a16:creationId xmlns:a16="http://schemas.microsoft.com/office/drawing/2014/main" id="{96E78154-425F-4263-AFEA-681FDBE93E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061" y="2327335"/>
            <a:ext cx="923330" cy="923330"/>
          </a:xfrm>
          <a:prstGeom prst="rect">
            <a:avLst/>
          </a:prstGeom>
          <a:noFill/>
          <a:extLst>
            <a:ext uri="{909E8E84-426E-40DD-AFC4-6F175D3DCCD1}">
              <a14:hiddenFill xmlns:a14="http://schemas.microsoft.com/office/drawing/2010/main">
                <a:solidFill>
                  <a:srgbClr val="FFFFFF"/>
                </a:solidFill>
              </a14:hiddenFill>
            </a:ext>
          </a:extLst>
        </p:spPr>
      </p:pic>
      <p:sp>
        <p:nvSpPr>
          <p:cNvPr id="8" name="Rounded Rectangle 19">
            <a:extLst>
              <a:ext uri="{FF2B5EF4-FFF2-40B4-BE49-F238E27FC236}">
                <a16:creationId xmlns:a16="http://schemas.microsoft.com/office/drawing/2014/main" id="{6DE13083-C7CD-4FDC-995F-5304F0C333B5}"/>
              </a:ext>
            </a:extLst>
          </p:cNvPr>
          <p:cNvSpPr/>
          <p:nvPr/>
        </p:nvSpPr>
        <p:spPr bwMode="auto">
          <a:xfrm>
            <a:off x="865061" y="3542507"/>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Core Competencies</a:t>
            </a:r>
          </a:p>
        </p:txBody>
      </p:sp>
      <p:sp>
        <p:nvSpPr>
          <p:cNvPr id="7" name="Rectangle 6">
            <a:extLst>
              <a:ext uri="{FF2B5EF4-FFF2-40B4-BE49-F238E27FC236}">
                <a16:creationId xmlns:a16="http://schemas.microsoft.com/office/drawing/2014/main" id="{3E7CB8AC-F25E-420F-8BDD-A13E40ABDAB7}"/>
              </a:ext>
            </a:extLst>
          </p:cNvPr>
          <p:cNvSpPr/>
          <p:nvPr/>
        </p:nvSpPr>
        <p:spPr>
          <a:xfrm>
            <a:off x="1867267" y="4070597"/>
            <a:ext cx="4114800" cy="646331"/>
          </a:xfrm>
          <a:prstGeom prst="rect">
            <a:avLst/>
          </a:prstGeom>
        </p:spPr>
        <p:txBody>
          <a:bodyPr>
            <a:noAutofit/>
          </a:bodyPr>
          <a:lstStyle/>
          <a:p>
            <a:pPr lvl="0"/>
            <a:r>
              <a:rPr lang="en-US" dirty="0">
                <a:latin typeface="Arial Narrow" panose="020B0606020202030204" pitchFamily="34" charset="0"/>
              </a:rPr>
              <a:t>Manufacturers and retailers are focusing on their core business and outsourcing logistics services to specialized firms.</a:t>
            </a:r>
          </a:p>
        </p:txBody>
      </p:sp>
      <p:pic>
        <p:nvPicPr>
          <p:cNvPr id="1028" name="Picture 4" descr="Image result for focus icon">
            <a:extLst>
              <a:ext uri="{FF2B5EF4-FFF2-40B4-BE49-F238E27FC236}">
                <a16:creationId xmlns:a16="http://schemas.microsoft.com/office/drawing/2014/main" id="{D260250E-D804-4B46-8C04-B27F9C4B2CB7}"/>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846502" y="4070597"/>
            <a:ext cx="960448" cy="968001"/>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9">
            <a:extLst>
              <a:ext uri="{FF2B5EF4-FFF2-40B4-BE49-F238E27FC236}">
                <a16:creationId xmlns:a16="http://schemas.microsoft.com/office/drawing/2014/main" id="{4721AEFF-70A6-4A29-9627-7B1B367FEAD0}"/>
              </a:ext>
            </a:extLst>
          </p:cNvPr>
          <p:cNvSpPr/>
          <p:nvPr/>
        </p:nvSpPr>
        <p:spPr bwMode="auto">
          <a:xfrm>
            <a:off x="5982067" y="1797458"/>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Innovation &amp; Management</a:t>
            </a:r>
          </a:p>
        </p:txBody>
      </p:sp>
      <p:sp>
        <p:nvSpPr>
          <p:cNvPr id="9" name="Rectangle 8">
            <a:extLst>
              <a:ext uri="{FF2B5EF4-FFF2-40B4-BE49-F238E27FC236}">
                <a16:creationId xmlns:a16="http://schemas.microsoft.com/office/drawing/2014/main" id="{9AE4027E-EE0C-425E-BB92-17AFBB41FD87}"/>
              </a:ext>
            </a:extLst>
          </p:cNvPr>
          <p:cNvSpPr/>
          <p:nvPr/>
        </p:nvSpPr>
        <p:spPr>
          <a:xfrm>
            <a:off x="7100580" y="2230552"/>
            <a:ext cx="4114800" cy="646331"/>
          </a:xfrm>
          <a:prstGeom prst="rect">
            <a:avLst/>
          </a:prstGeom>
        </p:spPr>
        <p:txBody>
          <a:bodyPr>
            <a:noAutofit/>
          </a:bodyPr>
          <a:lstStyle/>
          <a:p>
            <a:pPr lvl="0"/>
            <a:r>
              <a:rPr lang="en-US" dirty="0">
                <a:latin typeface="Arial Narrow" panose="020B0606020202030204" pitchFamily="34" charset="0"/>
              </a:rPr>
              <a:t>3PLs becoming increasingly sophisticated in supply chain management, making investments, realizing economies of scale.</a:t>
            </a:r>
          </a:p>
        </p:txBody>
      </p:sp>
      <p:pic>
        <p:nvPicPr>
          <p:cNvPr id="1030" name="Picture 6" descr="Image result for innovation icon">
            <a:extLst>
              <a:ext uri="{FF2B5EF4-FFF2-40B4-BE49-F238E27FC236}">
                <a16:creationId xmlns:a16="http://schemas.microsoft.com/office/drawing/2014/main" id="{E4B7DDC3-0D48-4341-89C0-E205B3B4CB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0943" y="2264212"/>
            <a:ext cx="986453" cy="986453"/>
          </a:xfrm>
          <a:prstGeom prst="rect">
            <a:avLst/>
          </a:prstGeom>
          <a:noFill/>
          <a:extLst>
            <a:ext uri="{909E8E84-426E-40DD-AFC4-6F175D3DCCD1}">
              <a14:hiddenFill xmlns:a14="http://schemas.microsoft.com/office/drawing/2010/main">
                <a:solidFill>
                  <a:srgbClr val="FFFFFF"/>
                </a:solidFill>
              </a14:hiddenFill>
            </a:ext>
          </a:extLst>
        </p:spPr>
      </p:pic>
      <p:sp>
        <p:nvSpPr>
          <p:cNvPr id="14" name="Rounded Rectangle 19">
            <a:extLst>
              <a:ext uri="{FF2B5EF4-FFF2-40B4-BE49-F238E27FC236}">
                <a16:creationId xmlns:a16="http://schemas.microsoft.com/office/drawing/2014/main" id="{A922A571-DAB0-46AD-8821-B19CD2FDFEA9}"/>
              </a:ext>
            </a:extLst>
          </p:cNvPr>
          <p:cNvSpPr/>
          <p:nvPr/>
        </p:nvSpPr>
        <p:spPr bwMode="auto">
          <a:xfrm>
            <a:off x="5982067" y="3542507"/>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Asset Utilization</a:t>
            </a:r>
          </a:p>
        </p:txBody>
      </p:sp>
      <p:pic>
        <p:nvPicPr>
          <p:cNvPr id="1032" name="Picture 8" descr="Image result for asset icon">
            <a:extLst>
              <a:ext uri="{FF2B5EF4-FFF2-40B4-BE49-F238E27FC236}">
                <a16:creationId xmlns:a16="http://schemas.microsoft.com/office/drawing/2014/main" id="{D4D6D064-DEBC-4EF8-98E7-7B047A0528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78471" y="4070597"/>
            <a:ext cx="951396" cy="951396"/>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EAEA8F8A-8D7A-47A6-8D3E-6D7ADF9D3C6C}"/>
              </a:ext>
            </a:extLst>
          </p:cNvPr>
          <p:cNvSpPr/>
          <p:nvPr/>
        </p:nvSpPr>
        <p:spPr>
          <a:xfrm>
            <a:off x="7100580" y="4070596"/>
            <a:ext cx="4114800" cy="646331"/>
          </a:xfrm>
          <a:prstGeom prst="rect">
            <a:avLst/>
          </a:prstGeom>
        </p:spPr>
        <p:txBody>
          <a:bodyPr>
            <a:noAutofit/>
          </a:bodyPr>
          <a:lstStyle/>
          <a:p>
            <a:pPr lvl="0"/>
            <a:r>
              <a:rPr lang="en-US" dirty="0">
                <a:latin typeface="Arial Narrow" panose="020B0606020202030204" pitchFamily="34" charset="0"/>
              </a:rPr>
              <a:t>3PL model promotes greater asset utilization (e.g. balancing flows, backhaul, within their networks) and asset-sharing alliances.</a:t>
            </a:r>
          </a:p>
        </p:txBody>
      </p:sp>
    </p:spTree>
    <p:extLst>
      <p:ext uri="{BB962C8B-B14F-4D97-AF65-F5344CB8AC3E}">
        <p14:creationId xmlns:p14="http://schemas.microsoft.com/office/powerpoint/2010/main" val="341030550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Core Competencies of Third Party Logistics Providers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8" name="Diamond 7">
            <a:extLst>
              <a:ext uri="{FF2B5EF4-FFF2-40B4-BE49-F238E27FC236}">
                <a16:creationId xmlns:a16="http://schemas.microsoft.com/office/drawing/2014/main" id="{DC377761-EA35-48B4-A71C-D3F980BA1CC2}"/>
              </a:ext>
            </a:extLst>
          </p:cNvPr>
          <p:cNvSpPr/>
          <p:nvPr/>
        </p:nvSpPr>
        <p:spPr>
          <a:xfrm>
            <a:off x="3398837" y="1365544"/>
            <a:ext cx="5394325" cy="4937760"/>
          </a:xfrm>
          <a:prstGeom prst="diamond">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9" name="Freeform: Shape 8">
            <a:extLst>
              <a:ext uri="{FF2B5EF4-FFF2-40B4-BE49-F238E27FC236}">
                <a16:creationId xmlns:a16="http://schemas.microsoft.com/office/drawing/2014/main" id="{A548DB52-AEF3-4800-B791-95A7EFEC1EDA}"/>
              </a:ext>
            </a:extLst>
          </p:cNvPr>
          <p:cNvSpPr/>
          <p:nvPr/>
        </p:nvSpPr>
        <p:spPr>
          <a:xfrm>
            <a:off x="3911298" y="1897742"/>
            <a:ext cx="2103786" cy="1645920"/>
          </a:xfrm>
          <a:custGeom>
            <a:avLst/>
            <a:gdLst>
              <a:gd name="connsiteX0" fmla="*/ 0 w 2103786"/>
              <a:gd name="connsiteY0" fmla="*/ 350638 h 2103786"/>
              <a:gd name="connsiteX1" fmla="*/ 350638 w 2103786"/>
              <a:gd name="connsiteY1" fmla="*/ 0 h 2103786"/>
              <a:gd name="connsiteX2" fmla="*/ 1753148 w 2103786"/>
              <a:gd name="connsiteY2" fmla="*/ 0 h 2103786"/>
              <a:gd name="connsiteX3" fmla="*/ 2103786 w 2103786"/>
              <a:gd name="connsiteY3" fmla="*/ 350638 h 2103786"/>
              <a:gd name="connsiteX4" fmla="*/ 2103786 w 2103786"/>
              <a:gd name="connsiteY4" fmla="*/ 1753148 h 2103786"/>
              <a:gd name="connsiteX5" fmla="*/ 1753148 w 2103786"/>
              <a:gd name="connsiteY5" fmla="*/ 2103786 h 2103786"/>
              <a:gd name="connsiteX6" fmla="*/ 350638 w 2103786"/>
              <a:gd name="connsiteY6" fmla="*/ 2103786 h 2103786"/>
              <a:gd name="connsiteX7" fmla="*/ 0 w 2103786"/>
              <a:gd name="connsiteY7" fmla="*/ 1753148 h 2103786"/>
              <a:gd name="connsiteX8" fmla="*/ 0 w 2103786"/>
              <a:gd name="connsiteY8" fmla="*/ 350638 h 2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786" h="2103786">
                <a:moveTo>
                  <a:pt x="0" y="350638"/>
                </a:moveTo>
                <a:cubicBezTo>
                  <a:pt x="0" y="156986"/>
                  <a:pt x="156986" y="0"/>
                  <a:pt x="350638" y="0"/>
                </a:cubicBezTo>
                <a:lnTo>
                  <a:pt x="1753148" y="0"/>
                </a:lnTo>
                <a:cubicBezTo>
                  <a:pt x="1946800" y="0"/>
                  <a:pt x="2103786" y="156986"/>
                  <a:pt x="2103786" y="350638"/>
                </a:cubicBezTo>
                <a:lnTo>
                  <a:pt x="2103786" y="1753148"/>
                </a:lnTo>
                <a:cubicBezTo>
                  <a:pt x="2103786" y="1946800"/>
                  <a:pt x="1946800" y="2103786"/>
                  <a:pt x="1753148" y="2103786"/>
                </a:cubicBezTo>
                <a:lnTo>
                  <a:pt x="350638" y="2103786"/>
                </a:lnTo>
                <a:cubicBezTo>
                  <a:pt x="156986" y="2103786"/>
                  <a:pt x="0" y="1946800"/>
                  <a:pt x="0" y="1753148"/>
                </a:cubicBezTo>
                <a:lnTo>
                  <a:pt x="0" y="350638"/>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13188" tIns="213188" rIns="213188" bIns="213188" numCol="1" spcCol="1270" anchor="ctr" anchorCtr="0">
            <a:noAutofit/>
          </a:bodyPr>
          <a:lstStyle/>
          <a:p>
            <a:pPr marL="0" lvl="0" indent="0" algn="ctr" defTabSz="1289050">
              <a:lnSpc>
                <a:spcPct val="90000"/>
              </a:lnSpc>
              <a:spcBef>
                <a:spcPct val="0"/>
              </a:spcBef>
              <a:spcAft>
                <a:spcPct val="35000"/>
              </a:spcAft>
              <a:buNone/>
            </a:pPr>
            <a:r>
              <a:rPr lang="en-US" sz="2400" b="1" kern="1200" dirty="0">
                <a:latin typeface="Arial Narrow" panose="020B0606020202030204" pitchFamily="34" charset="0"/>
                <a:cs typeface="Calibri" pitchFamily="34" charset="0"/>
              </a:rPr>
              <a:t>Sourcing</a:t>
            </a:r>
          </a:p>
        </p:txBody>
      </p:sp>
      <p:sp>
        <p:nvSpPr>
          <p:cNvPr id="10" name="Freeform: Shape 9">
            <a:extLst>
              <a:ext uri="{FF2B5EF4-FFF2-40B4-BE49-F238E27FC236}">
                <a16:creationId xmlns:a16="http://schemas.microsoft.com/office/drawing/2014/main" id="{6E03C566-F85F-4217-9C4C-93D1FBE48CF7}"/>
              </a:ext>
            </a:extLst>
          </p:cNvPr>
          <p:cNvSpPr/>
          <p:nvPr/>
        </p:nvSpPr>
        <p:spPr>
          <a:xfrm>
            <a:off x="6176914" y="1897742"/>
            <a:ext cx="2103786" cy="1645920"/>
          </a:xfrm>
          <a:custGeom>
            <a:avLst/>
            <a:gdLst>
              <a:gd name="connsiteX0" fmla="*/ 0 w 2103786"/>
              <a:gd name="connsiteY0" fmla="*/ 350638 h 2103786"/>
              <a:gd name="connsiteX1" fmla="*/ 350638 w 2103786"/>
              <a:gd name="connsiteY1" fmla="*/ 0 h 2103786"/>
              <a:gd name="connsiteX2" fmla="*/ 1753148 w 2103786"/>
              <a:gd name="connsiteY2" fmla="*/ 0 h 2103786"/>
              <a:gd name="connsiteX3" fmla="*/ 2103786 w 2103786"/>
              <a:gd name="connsiteY3" fmla="*/ 350638 h 2103786"/>
              <a:gd name="connsiteX4" fmla="*/ 2103786 w 2103786"/>
              <a:gd name="connsiteY4" fmla="*/ 1753148 h 2103786"/>
              <a:gd name="connsiteX5" fmla="*/ 1753148 w 2103786"/>
              <a:gd name="connsiteY5" fmla="*/ 2103786 h 2103786"/>
              <a:gd name="connsiteX6" fmla="*/ 350638 w 2103786"/>
              <a:gd name="connsiteY6" fmla="*/ 2103786 h 2103786"/>
              <a:gd name="connsiteX7" fmla="*/ 0 w 2103786"/>
              <a:gd name="connsiteY7" fmla="*/ 1753148 h 2103786"/>
              <a:gd name="connsiteX8" fmla="*/ 0 w 2103786"/>
              <a:gd name="connsiteY8" fmla="*/ 350638 h 2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786" h="2103786">
                <a:moveTo>
                  <a:pt x="0" y="350638"/>
                </a:moveTo>
                <a:cubicBezTo>
                  <a:pt x="0" y="156986"/>
                  <a:pt x="156986" y="0"/>
                  <a:pt x="350638" y="0"/>
                </a:cubicBezTo>
                <a:lnTo>
                  <a:pt x="1753148" y="0"/>
                </a:lnTo>
                <a:cubicBezTo>
                  <a:pt x="1946800" y="0"/>
                  <a:pt x="2103786" y="156986"/>
                  <a:pt x="2103786" y="350638"/>
                </a:cubicBezTo>
                <a:lnTo>
                  <a:pt x="2103786" y="1753148"/>
                </a:lnTo>
                <a:cubicBezTo>
                  <a:pt x="2103786" y="1946800"/>
                  <a:pt x="1946800" y="2103786"/>
                  <a:pt x="1753148" y="2103786"/>
                </a:cubicBezTo>
                <a:lnTo>
                  <a:pt x="350638" y="2103786"/>
                </a:lnTo>
                <a:cubicBezTo>
                  <a:pt x="156986" y="2103786"/>
                  <a:pt x="0" y="1946800"/>
                  <a:pt x="0" y="1753148"/>
                </a:cubicBezTo>
                <a:lnTo>
                  <a:pt x="0" y="350638"/>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13188" tIns="213188" rIns="213188" bIns="213188" numCol="1" spcCol="1270" anchor="ctr" anchorCtr="0">
            <a:noAutofit/>
          </a:bodyPr>
          <a:lstStyle/>
          <a:p>
            <a:pPr marL="0" lvl="0" indent="0" algn="ctr" defTabSz="1289050">
              <a:lnSpc>
                <a:spcPct val="90000"/>
              </a:lnSpc>
              <a:spcBef>
                <a:spcPct val="0"/>
              </a:spcBef>
              <a:spcAft>
                <a:spcPct val="35000"/>
              </a:spcAft>
              <a:buNone/>
            </a:pPr>
            <a:r>
              <a:rPr lang="en-US" sz="2400" b="1" kern="1200" dirty="0">
                <a:latin typeface="Arial Narrow" panose="020B0606020202030204" pitchFamily="34" charset="0"/>
                <a:cs typeface="Calibri" pitchFamily="34" charset="0"/>
              </a:rPr>
              <a:t>Shipping</a:t>
            </a:r>
          </a:p>
        </p:txBody>
      </p:sp>
      <p:sp>
        <p:nvSpPr>
          <p:cNvPr id="11" name="Freeform: Shape 10">
            <a:extLst>
              <a:ext uri="{FF2B5EF4-FFF2-40B4-BE49-F238E27FC236}">
                <a16:creationId xmlns:a16="http://schemas.microsoft.com/office/drawing/2014/main" id="{FD55B2DC-52C6-4961-99A7-6B472EADDFB2}"/>
              </a:ext>
            </a:extLst>
          </p:cNvPr>
          <p:cNvSpPr/>
          <p:nvPr/>
        </p:nvSpPr>
        <p:spPr>
          <a:xfrm>
            <a:off x="3911298" y="4163359"/>
            <a:ext cx="2103786" cy="1645920"/>
          </a:xfrm>
          <a:custGeom>
            <a:avLst/>
            <a:gdLst>
              <a:gd name="connsiteX0" fmla="*/ 0 w 2103786"/>
              <a:gd name="connsiteY0" fmla="*/ 350638 h 2103786"/>
              <a:gd name="connsiteX1" fmla="*/ 350638 w 2103786"/>
              <a:gd name="connsiteY1" fmla="*/ 0 h 2103786"/>
              <a:gd name="connsiteX2" fmla="*/ 1753148 w 2103786"/>
              <a:gd name="connsiteY2" fmla="*/ 0 h 2103786"/>
              <a:gd name="connsiteX3" fmla="*/ 2103786 w 2103786"/>
              <a:gd name="connsiteY3" fmla="*/ 350638 h 2103786"/>
              <a:gd name="connsiteX4" fmla="*/ 2103786 w 2103786"/>
              <a:gd name="connsiteY4" fmla="*/ 1753148 h 2103786"/>
              <a:gd name="connsiteX5" fmla="*/ 1753148 w 2103786"/>
              <a:gd name="connsiteY5" fmla="*/ 2103786 h 2103786"/>
              <a:gd name="connsiteX6" fmla="*/ 350638 w 2103786"/>
              <a:gd name="connsiteY6" fmla="*/ 2103786 h 2103786"/>
              <a:gd name="connsiteX7" fmla="*/ 0 w 2103786"/>
              <a:gd name="connsiteY7" fmla="*/ 1753148 h 2103786"/>
              <a:gd name="connsiteX8" fmla="*/ 0 w 2103786"/>
              <a:gd name="connsiteY8" fmla="*/ 350638 h 2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786" h="2103786">
                <a:moveTo>
                  <a:pt x="0" y="350638"/>
                </a:moveTo>
                <a:cubicBezTo>
                  <a:pt x="0" y="156986"/>
                  <a:pt x="156986" y="0"/>
                  <a:pt x="350638" y="0"/>
                </a:cubicBezTo>
                <a:lnTo>
                  <a:pt x="1753148" y="0"/>
                </a:lnTo>
                <a:cubicBezTo>
                  <a:pt x="1946800" y="0"/>
                  <a:pt x="2103786" y="156986"/>
                  <a:pt x="2103786" y="350638"/>
                </a:cubicBezTo>
                <a:lnTo>
                  <a:pt x="2103786" y="1753148"/>
                </a:lnTo>
                <a:cubicBezTo>
                  <a:pt x="2103786" y="1946800"/>
                  <a:pt x="1946800" y="2103786"/>
                  <a:pt x="1753148" y="2103786"/>
                </a:cubicBezTo>
                <a:lnTo>
                  <a:pt x="350638" y="2103786"/>
                </a:lnTo>
                <a:cubicBezTo>
                  <a:pt x="156986" y="2103786"/>
                  <a:pt x="0" y="1946800"/>
                  <a:pt x="0" y="1753148"/>
                </a:cubicBezTo>
                <a:lnTo>
                  <a:pt x="0" y="350638"/>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13188" tIns="213188" rIns="213188" bIns="213188" numCol="1" spcCol="1270" anchor="ctr" anchorCtr="0">
            <a:noAutofit/>
          </a:bodyPr>
          <a:lstStyle/>
          <a:p>
            <a:pPr marL="0" lvl="0" indent="0" algn="ctr" defTabSz="1289050">
              <a:lnSpc>
                <a:spcPct val="90000"/>
              </a:lnSpc>
              <a:spcBef>
                <a:spcPct val="0"/>
              </a:spcBef>
              <a:spcAft>
                <a:spcPct val="35000"/>
              </a:spcAft>
              <a:buNone/>
            </a:pPr>
            <a:r>
              <a:rPr lang="en-US" sz="2400" b="1" kern="1200" dirty="0">
                <a:latin typeface="Arial Narrow" panose="020B0606020202030204" pitchFamily="34" charset="0"/>
                <a:cs typeface="Calibri" pitchFamily="34" charset="0"/>
              </a:rPr>
              <a:t>Warehousing</a:t>
            </a:r>
          </a:p>
        </p:txBody>
      </p:sp>
      <p:sp>
        <p:nvSpPr>
          <p:cNvPr id="12" name="Freeform: Shape 11">
            <a:extLst>
              <a:ext uri="{FF2B5EF4-FFF2-40B4-BE49-F238E27FC236}">
                <a16:creationId xmlns:a16="http://schemas.microsoft.com/office/drawing/2014/main" id="{31B65F81-1644-4AE0-B992-89F3599BA21A}"/>
              </a:ext>
            </a:extLst>
          </p:cNvPr>
          <p:cNvSpPr/>
          <p:nvPr/>
        </p:nvSpPr>
        <p:spPr>
          <a:xfrm>
            <a:off x="6176914" y="4163359"/>
            <a:ext cx="2103786" cy="1645920"/>
          </a:xfrm>
          <a:custGeom>
            <a:avLst/>
            <a:gdLst>
              <a:gd name="connsiteX0" fmla="*/ 0 w 2103786"/>
              <a:gd name="connsiteY0" fmla="*/ 350638 h 2103786"/>
              <a:gd name="connsiteX1" fmla="*/ 350638 w 2103786"/>
              <a:gd name="connsiteY1" fmla="*/ 0 h 2103786"/>
              <a:gd name="connsiteX2" fmla="*/ 1753148 w 2103786"/>
              <a:gd name="connsiteY2" fmla="*/ 0 h 2103786"/>
              <a:gd name="connsiteX3" fmla="*/ 2103786 w 2103786"/>
              <a:gd name="connsiteY3" fmla="*/ 350638 h 2103786"/>
              <a:gd name="connsiteX4" fmla="*/ 2103786 w 2103786"/>
              <a:gd name="connsiteY4" fmla="*/ 1753148 h 2103786"/>
              <a:gd name="connsiteX5" fmla="*/ 1753148 w 2103786"/>
              <a:gd name="connsiteY5" fmla="*/ 2103786 h 2103786"/>
              <a:gd name="connsiteX6" fmla="*/ 350638 w 2103786"/>
              <a:gd name="connsiteY6" fmla="*/ 2103786 h 2103786"/>
              <a:gd name="connsiteX7" fmla="*/ 0 w 2103786"/>
              <a:gd name="connsiteY7" fmla="*/ 1753148 h 2103786"/>
              <a:gd name="connsiteX8" fmla="*/ 0 w 2103786"/>
              <a:gd name="connsiteY8" fmla="*/ 350638 h 21037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3786" h="2103786">
                <a:moveTo>
                  <a:pt x="0" y="350638"/>
                </a:moveTo>
                <a:cubicBezTo>
                  <a:pt x="0" y="156986"/>
                  <a:pt x="156986" y="0"/>
                  <a:pt x="350638" y="0"/>
                </a:cubicBezTo>
                <a:lnTo>
                  <a:pt x="1753148" y="0"/>
                </a:lnTo>
                <a:cubicBezTo>
                  <a:pt x="1946800" y="0"/>
                  <a:pt x="2103786" y="156986"/>
                  <a:pt x="2103786" y="350638"/>
                </a:cubicBezTo>
                <a:lnTo>
                  <a:pt x="2103786" y="1753148"/>
                </a:lnTo>
                <a:cubicBezTo>
                  <a:pt x="2103786" y="1946800"/>
                  <a:pt x="1946800" y="2103786"/>
                  <a:pt x="1753148" y="2103786"/>
                </a:cubicBezTo>
                <a:lnTo>
                  <a:pt x="350638" y="2103786"/>
                </a:lnTo>
                <a:cubicBezTo>
                  <a:pt x="156986" y="2103786"/>
                  <a:pt x="0" y="1946800"/>
                  <a:pt x="0" y="1753148"/>
                </a:cubicBezTo>
                <a:lnTo>
                  <a:pt x="0" y="350638"/>
                </a:lnTo>
                <a:close/>
              </a:path>
            </a:pathLst>
          </a:cu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213188" tIns="213188" rIns="213188" bIns="213188" numCol="1" spcCol="1270" anchor="ctr" anchorCtr="0">
            <a:noAutofit/>
          </a:bodyPr>
          <a:lstStyle/>
          <a:p>
            <a:pPr marL="0" lvl="0" indent="0" algn="ctr" defTabSz="1289050">
              <a:lnSpc>
                <a:spcPct val="90000"/>
              </a:lnSpc>
              <a:spcBef>
                <a:spcPct val="0"/>
              </a:spcBef>
              <a:spcAft>
                <a:spcPct val="35000"/>
              </a:spcAft>
              <a:buNone/>
            </a:pPr>
            <a:r>
              <a:rPr lang="en-US" sz="2400" b="1" kern="1200" dirty="0">
                <a:latin typeface="Arial Narrow" panose="020B0606020202030204" pitchFamily="34" charset="0"/>
                <a:cs typeface="Calibri" pitchFamily="34" charset="0"/>
              </a:rPr>
              <a:t>Routing</a:t>
            </a:r>
          </a:p>
        </p:txBody>
      </p:sp>
      <p:sp>
        <p:nvSpPr>
          <p:cNvPr id="6" name="TextBox 5"/>
          <p:cNvSpPr txBox="1"/>
          <p:nvPr/>
        </p:nvSpPr>
        <p:spPr>
          <a:xfrm>
            <a:off x="8237216" y="3538621"/>
            <a:ext cx="1539076" cy="523220"/>
          </a:xfrm>
          <a:prstGeom prst="rect">
            <a:avLst/>
          </a:prstGeom>
          <a:noFill/>
        </p:spPr>
        <p:txBody>
          <a:bodyPr wrap="none" rtlCol="0">
            <a:spAutoFit/>
          </a:bodyPr>
          <a:lstStyle/>
          <a:p>
            <a:r>
              <a:rPr lang="en-US" sz="2800" b="1" dirty="0">
                <a:latin typeface="Arial Narrow" panose="020B0606020202030204" pitchFamily="34" charset="0"/>
                <a:cs typeface="Calibri" pitchFamily="34" charset="0"/>
              </a:rPr>
              <a:t>Transport</a:t>
            </a:r>
          </a:p>
        </p:txBody>
      </p:sp>
      <p:sp>
        <p:nvSpPr>
          <p:cNvPr id="7" name="TextBox 6"/>
          <p:cNvSpPr txBox="1"/>
          <p:nvPr/>
        </p:nvSpPr>
        <p:spPr>
          <a:xfrm>
            <a:off x="2763753" y="3538622"/>
            <a:ext cx="1295547" cy="523220"/>
          </a:xfrm>
          <a:prstGeom prst="rect">
            <a:avLst/>
          </a:prstGeom>
          <a:noFill/>
        </p:spPr>
        <p:txBody>
          <a:bodyPr wrap="none" rtlCol="0">
            <a:spAutoFit/>
          </a:bodyPr>
          <a:lstStyle/>
          <a:p>
            <a:r>
              <a:rPr lang="en-US" sz="2800" b="1" dirty="0">
                <a:latin typeface="Arial Narrow" panose="020B0606020202030204" pitchFamily="34" charset="0"/>
                <a:cs typeface="Calibri" pitchFamily="34" charset="0"/>
              </a:rPr>
              <a:t>Product</a:t>
            </a:r>
          </a:p>
        </p:txBody>
      </p:sp>
    </p:spTree>
    <p:extLst>
      <p:ext uri="{BB962C8B-B14F-4D97-AF65-F5344CB8AC3E}">
        <p14:creationId xmlns:p14="http://schemas.microsoft.com/office/powerpoint/2010/main" val="39521586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1" name="Straight Connector 130"/>
          <p:cNvCxnSpPr/>
          <p:nvPr/>
        </p:nvCxnSpPr>
        <p:spPr bwMode="auto">
          <a:xfrm>
            <a:off x="3591340" y="3687480"/>
            <a:ext cx="5418867" cy="0"/>
          </a:xfrm>
          <a:prstGeom prst="line">
            <a:avLst/>
          </a:prstGeom>
          <a:solidFill>
            <a:schemeClr val="accent1"/>
          </a:solidFill>
          <a:ln w="25400" cap="flat" cmpd="sng" algn="ctr">
            <a:solidFill>
              <a:schemeClr val="accent6">
                <a:lumMod val="75000"/>
              </a:schemeClr>
            </a:solidFill>
            <a:prstDash val="dashDot"/>
            <a:round/>
            <a:headEnd type="none" w="med" len="med"/>
            <a:tailEnd type="none" w="med" len="med"/>
          </a:ln>
          <a:effectLst/>
        </p:spPr>
      </p:cxnSp>
      <p:sp>
        <p:nvSpPr>
          <p:cNvPr id="5" name="Title 4"/>
          <p:cNvSpPr>
            <a:spLocks noGrp="1"/>
          </p:cNvSpPr>
          <p:nvPr>
            <p:ph type="title"/>
          </p:nvPr>
        </p:nvSpPr>
        <p:spPr/>
        <p:txBody>
          <a:bodyPr/>
          <a:lstStyle/>
          <a:p>
            <a:r>
              <a:rPr lang="en-US" dirty="0"/>
              <a:t>The Effect of a Border on a Transportation Network</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7" name="TextBox 66"/>
          <p:cNvSpPr txBox="1"/>
          <p:nvPr/>
        </p:nvSpPr>
        <p:spPr>
          <a:xfrm>
            <a:off x="2790108" y="3470200"/>
            <a:ext cx="805029" cy="369332"/>
          </a:xfrm>
          <a:prstGeom prst="rect">
            <a:avLst/>
          </a:prstGeom>
          <a:noFill/>
        </p:spPr>
        <p:txBody>
          <a:bodyPr wrap="none" rtlCol="0" anchor="ctr">
            <a:spAutoFit/>
          </a:bodyPr>
          <a:lstStyle/>
          <a:p>
            <a:r>
              <a:rPr lang="en-US" b="1" dirty="0">
                <a:latin typeface="Arial Narrow" panose="020B0606020202030204" pitchFamily="34" charset="0"/>
                <a:cs typeface="Calibri" pitchFamily="34" charset="0"/>
              </a:rPr>
              <a:t>Border</a:t>
            </a:r>
          </a:p>
        </p:txBody>
      </p:sp>
      <p:cxnSp>
        <p:nvCxnSpPr>
          <p:cNvPr id="90" name="Straight Connector 89"/>
          <p:cNvCxnSpPr>
            <a:stCxn id="79" idx="4"/>
            <a:endCxn id="79" idx="6"/>
          </p:cNvCxnSpPr>
          <p:nvPr/>
        </p:nvCxnSpPr>
        <p:spPr>
          <a:xfrm flipV="1">
            <a:off x="5641025" y="4317382"/>
            <a:ext cx="91440" cy="91440"/>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73" idx="3"/>
            <a:endCxn id="69" idx="7"/>
          </p:cNvCxnSpPr>
          <p:nvPr/>
        </p:nvCxnSpPr>
        <p:spPr>
          <a:xfrm flipH="1">
            <a:off x="5231259" y="1627802"/>
            <a:ext cx="297924" cy="525236"/>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9" idx="2"/>
            <a:endCxn id="68" idx="6"/>
          </p:cNvCxnSpPr>
          <p:nvPr/>
        </p:nvCxnSpPr>
        <p:spPr>
          <a:xfrm flipH="1" flipV="1">
            <a:off x="4275362" y="1776482"/>
            <a:ext cx="799799" cy="441214"/>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69" idx="5"/>
            <a:endCxn id="74" idx="0"/>
          </p:cNvCxnSpPr>
          <p:nvPr/>
        </p:nvCxnSpPr>
        <p:spPr>
          <a:xfrm>
            <a:off x="5231259" y="2282354"/>
            <a:ext cx="349054" cy="761774"/>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86" idx="6"/>
            <a:endCxn id="74" idx="2"/>
          </p:cNvCxnSpPr>
          <p:nvPr/>
        </p:nvCxnSpPr>
        <p:spPr>
          <a:xfrm flipV="1">
            <a:off x="4578925" y="3135569"/>
            <a:ext cx="909948" cy="1181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70" idx="5"/>
            <a:endCxn id="74" idx="2"/>
          </p:cNvCxnSpPr>
          <p:nvPr/>
        </p:nvCxnSpPr>
        <p:spPr>
          <a:xfrm>
            <a:off x="4248581" y="2727500"/>
            <a:ext cx="1240293" cy="408068"/>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p:cNvCxnSpPr>
            <a:stCxn id="72" idx="4"/>
            <a:endCxn id="71" idx="0"/>
          </p:cNvCxnSpPr>
          <p:nvPr/>
        </p:nvCxnSpPr>
        <p:spPr>
          <a:xfrm>
            <a:off x="6612428" y="1631560"/>
            <a:ext cx="60713" cy="141256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p:cNvCxnSpPr>
            <a:stCxn id="71" idx="2"/>
            <a:endCxn id="74" idx="6"/>
          </p:cNvCxnSpPr>
          <p:nvPr/>
        </p:nvCxnSpPr>
        <p:spPr>
          <a:xfrm flipH="1">
            <a:off x="5671754" y="3135568"/>
            <a:ext cx="909947"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71" idx="2"/>
            <a:endCxn id="71" idx="3"/>
          </p:cNvCxnSpPr>
          <p:nvPr/>
        </p:nvCxnSpPr>
        <p:spPr>
          <a:xfrm>
            <a:off x="6581700" y="3135568"/>
            <a:ext cx="26782" cy="646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03" name="Straight Connector 102"/>
          <p:cNvCxnSpPr>
            <a:stCxn id="71" idx="6"/>
            <a:endCxn id="102" idx="2"/>
          </p:cNvCxnSpPr>
          <p:nvPr/>
        </p:nvCxnSpPr>
        <p:spPr>
          <a:xfrm>
            <a:off x="6764580" y="3135568"/>
            <a:ext cx="606384" cy="0"/>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75" idx="4"/>
            <a:endCxn id="102" idx="0"/>
          </p:cNvCxnSpPr>
          <p:nvPr/>
        </p:nvCxnSpPr>
        <p:spPr>
          <a:xfrm>
            <a:off x="7462404" y="2517920"/>
            <a:ext cx="0" cy="52620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stCxn id="77" idx="4"/>
            <a:endCxn id="76" idx="0"/>
          </p:cNvCxnSpPr>
          <p:nvPr/>
        </p:nvCxnSpPr>
        <p:spPr>
          <a:xfrm>
            <a:off x="8433807" y="1690650"/>
            <a:ext cx="60713" cy="70348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p:cNvCxnSpPr>
            <a:stCxn id="76" idx="4"/>
            <a:endCxn id="78" idx="0"/>
          </p:cNvCxnSpPr>
          <p:nvPr/>
        </p:nvCxnSpPr>
        <p:spPr>
          <a:xfrm>
            <a:off x="8494519" y="2577011"/>
            <a:ext cx="0" cy="526209"/>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78" idx="2"/>
            <a:endCxn id="102" idx="6"/>
          </p:cNvCxnSpPr>
          <p:nvPr/>
        </p:nvCxnSpPr>
        <p:spPr>
          <a:xfrm flipH="1" flipV="1">
            <a:off x="7553845" y="3135569"/>
            <a:ext cx="849235" cy="59091"/>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74" idx="4"/>
            <a:endCxn id="92" idx="0"/>
          </p:cNvCxnSpPr>
          <p:nvPr/>
        </p:nvCxnSpPr>
        <p:spPr>
          <a:xfrm flipH="1">
            <a:off x="5579943" y="3227009"/>
            <a:ext cx="370" cy="348937"/>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p:cNvCxnSpPr>
            <a:stCxn id="102" idx="4"/>
            <a:endCxn id="93" idx="0"/>
          </p:cNvCxnSpPr>
          <p:nvPr/>
        </p:nvCxnSpPr>
        <p:spPr>
          <a:xfrm flipH="1">
            <a:off x="7462034" y="3227009"/>
            <a:ext cx="370" cy="348937"/>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91" idx="6"/>
            <a:endCxn id="79" idx="2"/>
          </p:cNvCxnSpPr>
          <p:nvPr/>
        </p:nvCxnSpPr>
        <p:spPr>
          <a:xfrm>
            <a:off x="3850375" y="4199202"/>
            <a:ext cx="1699211" cy="11818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a:stCxn id="79" idx="0"/>
            <a:endCxn id="92" idx="3"/>
          </p:cNvCxnSpPr>
          <p:nvPr/>
        </p:nvCxnSpPr>
        <p:spPr>
          <a:xfrm flipH="1" flipV="1">
            <a:off x="5579943" y="3758826"/>
            <a:ext cx="61082" cy="46711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p:cNvCxnSpPr>
            <a:stCxn id="79" idx="6"/>
            <a:endCxn id="84" idx="2"/>
          </p:cNvCxnSpPr>
          <p:nvPr/>
        </p:nvCxnSpPr>
        <p:spPr>
          <a:xfrm flipV="1">
            <a:off x="5732465" y="4140110"/>
            <a:ext cx="1699212" cy="177272"/>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93" idx="3"/>
            <a:endCxn id="84" idx="0"/>
          </p:cNvCxnSpPr>
          <p:nvPr/>
        </p:nvCxnSpPr>
        <p:spPr>
          <a:xfrm>
            <a:off x="7462035" y="3758826"/>
            <a:ext cx="61083" cy="28984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p:cNvCxnSpPr>
            <a:stCxn id="84" idx="6"/>
            <a:endCxn id="87" idx="2"/>
          </p:cNvCxnSpPr>
          <p:nvPr/>
        </p:nvCxnSpPr>
        <p:spPr>
          <a:xfrm>
            <a:off x="7614557" y="4140110"/>
            <a:ext cx="66709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p:cNvCxnSpPr>
            <a:stCxn id="91" idx="4"/>
            <a:endCxn id="82" idx="0"/>
          </p:cNvCxnSpPr>
          <p:nvPr/>
        </p:nvCxnSpPr>
        <p:spPr>
          <a:xfrm>
            <a:off x="3758934" y="4290642"/>
            <a:ext cx="0" cy="105802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79" idx="4"/>
            <a:endCxn id="81" idx="0"/>
          </p:cNvCxnSpPr>
          <p:nvPr/>
        </p:nvCxnSpPr>
        <p:spPr>
          <a:xfrm>
            <a:off x="5641026" y="4408822"/>
            <a:ext cx="122573" cy="848404"/>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p:cNvCxnSpPr>
            <a:stCxn id="80" idx="6"/>
            <a:endCxn id="81" idx="2"/>
          </p:cNvCxnSpPr>
          <p:nvPr/>
        </p:nvCxnSpPr>
        <p:spPr>
          <a:xfrm flipV="1">
            <a:off x="5003914" y="5348666"/>
            <a:ext cx="668244" cy="9144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p:cNvCxnSpPr>
            <a:stCxn id="82" idx="6"/>
            <a:endCxn id="80" idx="2"/>
          </p:cNvCxnSpPr>
          <p:nvPr/>
        </p:nvCxnSpPr>
        <p:spPr>
          <a:xfrm>
            <a:off x="3850374" y="5440106"/>
            <a:ext cx="970660"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81" idx="4"/>
            <a:endCxn id="83" idx="0"/>
          </p:cNvCxnSpPr>
          <p:nvPr/>
        </p:nvCxnSpPr>
        <p:spPr>
          <a:xfrm>
            <a:off x="5763598" y="5440107"/>
            <a:ext cx="35612" cy="397707"/>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p:cNvCxnSpPr>
            <a:stCxn id="81" idx="6"/>
            <a:endCxn id="85" idx="2"/>
          </p:cNvCxnSpPr>
          <p:nvPr/>
        </p:nvCxnSpPr>
        <p:spPr>
          <a:xfrm>
            <a:off x="5855039" y="5348666"/>
            <a:ext cx="725407" cy="3112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a:stCxn id="85" idx="6"/>
            <a:endCxn id="89" idx="2"/>
          </p:cNvCxnSpPr>
          <p:nvPr/>
        </p:nvCxnSpPr>
        <p:spPr>
          <a:xfrm>
            <a:off x="6763326" y="5379795"/>
            <a:ext cx="607639" cy="1221"/>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89" idx="6"/>
            <a:endCxn id="88" idx="2"/>
          </p:cNvCxnSpPr>
          <p:nvPr/>
        </p:nvCxnSpPr>
        <p:spPr>
          <a:xfrm>
            <a:off x="7553845" y="5381015"/>
            <a:ext cx="727809"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p:cNvCxnSpPr>
            <a:stCxn id="87" idx="4"/>
            <a:endCxn id="88" idx="0"/>
          </p:cNvCxnSpPr>
          <p:nvPr/>
        </p:nvCxnSpPr>
        <p:spPr>
          <a:xfrm>
            <a:off x="8373093" y="4231551"/>
            <a:ext cx="0" cy="105802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84" idx="4"/>
            <a:endCxn id="89" idx="0"/>
          </p:cNvCxnSpPr>
          <p:nvPr/>
        </p:nvCxnSpPr>
        <p:spPr>
          <a:xfrm flipH="1">
            <a:off x="7462405" y="4231551"/>
            <a:ext cx="60713" cy="1058025"/>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85" idx="7"/>
            <a:endCxn id="84" idx="3"/>
          </p:cNvCxnSpPr>
          <p:nvPr/>
        </p:nvCxnSpPr>
        <p:spPr>
          <a:xfrm flipV="1">
            <a:off x="6736543" y="4204768"/>
            <a:ext cx="721916" cy="1110368"/>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79" name="Flowchart: Connector 78"/>
          <p:cNvSpPr/>
          <p:nvPr/>
        </p:nvSpPr>
        <p:spPr>
          <a:xfrm>
            <a:off x="5549585" y="4225942"/>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Flowchart: Connector 79"/>
          <p:cNvSpPr/>
          <p:nvPr/>
        </p:nvSpPr>
        <p:spPr>
          <a:xfrm>
            <a:off x="4821034" y="5348666"/>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Flowchart: Connector 80"/>
          <p:cNvSpPr/>
          <p:nvPr/>
        </p:nvSpPr>
        <p:spPr>
          <a:xfrm>
            <a:off x="5672158" y="5257226"/>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Flowchart: Connector 81"/>
          <p:cNvSpPr/>
          <p:nvPr/>
        </p:nvSpPr>
        <p:spPr>
          <a:xfrm>
            <a:off x="3667494" y="5348666"/>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Flowchart: Connector 82"/>
          <p:cNvSpPr/>
          <p:nvPr/>
        </p:nvSpPr>
        <p:spPr>
          <a:xfrm>
            <a:off x="5707770" y="5837813"/>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Flowchart: Connector 83"/>
          <p:cNvSpPr/>
          <p:nvPr/>
        </p:nvSpPr>
        <p:spPr>
          <a:xfrm>
            <a:off x="7431677" y="4048670"/>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Flowchart: Connector 84"/>
          <p:cNvSpPr/>
          <p:nvPr/>
        </p:nvSpPr>
        <p:spPr>
          <a:xfrm>
            <a:off x="6580445" y="5288354"/>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Flowchart: Connector 86"/>
          <p:cNvSpPr/>
          <p:nvPr/>
        </p:nvSpPr>
        <p:spPr>
          <a:xfrm>
            <a:off x="8281653" y="4048670"/>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Flowchart: Connector 87"/>
          <p:cNvSpPr/>
          <p:nvPr/>
        </p:nvSpPr>
        <p:spPr>
          <a:xfrm>
            <a:off x="8281653" y="5289575"/>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Flowchart: Connector 88"/>
          <p:cNvSpPr/>
          <p:nvPr/>
        </p:nvSpPr>
        <p:spPr>
          <a:xfrm>
            <a:off x="7370964" y="5289575"/>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Connector 90"/>
          <p:cNvSpPr/>
          <p:nvPr/>
        </p:nvSpPr>
        <p:spPr>
          <a:xfrm>
            <a:off x="3667494" y="4107761"/>
            <a:ext cx="182880" cy="182880"/>
          </a:xfrm>
          <a:prstGeom prst="flowChartConnector">
            <a:avLst/>
          </a:prstGeom>
          <a:solidFill>
            <a:schemeClr val="bg1"/>
          </a:solid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p:nvSpPr>
        <p:spPr>
          <a:xfrm>
            <a:off x="5488874" y="3575945"/>
            <a:ext cx="182138" cy="182880"/>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p:nvSpPr>
        <p:spPr>
          <a:xfrm>
            <a:off x="7370965" y="3575945"/>
            <a:ext cx="182138" cy="182880"/>
          </a:xfrm>
          <a:prstGeom prst="triangl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lowchart: Connector 67"/>
          <p:cNvSpPr/>
          <p:nvPr/>
        </p:nvSpPr>
        <p:spPr>
          <a:xfrm>
            <a:off x="4092482" y="1685042"/>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lowchart: Connector 68"/>
          <p:cNvSpPr/>
          <p:nvPr/>
        </p:nvSpPr>
        <p:spPr>
          <a:xfrm>
            <a:off x="5075161" y="2126256"/>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lowchart: Connector 69"/>
          <p:cNvSpPr/>
          <p:nvPr/>
        </p:nvSpPr>
        <p:spPr>
          <a:xfrm>
            <a:off x="4092482" y="2571402"/>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Connector 70"/>
          <p:cNvSpPr/>
          <p:nvPr/>
        </p:nvSpPr>
        <p:spPr>
          <a:xfrm>
            <a:off x="6581700" y="3044128"/>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lowchart: Connector 71"/>
          <p:cNvSpPr/>
          <p:nvPr/>
        </p:nvSpPr>
        <p:spPr>
          <a:xfrm>
            <a:off x="6520987" y="1448679"/>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lowchart: Connector 72"/>
          <p:cNvSpPr/>
          <p:nvPr/>
        </p:nvSpPr>
        <p:spPr>
          <a:xfrm>
            <a:off x="5502401" y="1471704"/>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lowchart: Connector 73"/>
          <p:cNvSpPr/>
          <p:nvPr/>
        </p:nvSpPr>
        <p:spPr>
          <a:xfrm>
            <a:off x="5488873" y="3044128"/>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lowchart: Connector 74"/>
          <p:cNvSpPr/>
          <p:nvPr/>
        </p:nvSpPr>
        <p:spPr>
          <a:xfrm>
            <a:off x="7370964" y="2335039"/>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Flowchart: Connector 75"/>
          <p:cNvSpPr/>
          <p:nvPr/>
        </p:nvSpPr>
        <p:spPr>
          <a:xfrm>
            <a:off x="8403079" y="2394130"/>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Flowchart: Connector 76"/>
          <p:cNvSpPr/>
          <p:nvPr/>
        </p:nvSpPr>
        <p:spPr>
          <a:xfrm>
            <a:off x="8342366" y="1507769"/>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Flowchart: Connector 77"/>
          <p:cNvSpPr/>
          <p:nvPr/>
        </p:nvSpPr>
        <p:spPr>
          <a:xfrm>
            <a:off x="8403079" y="3103219"/>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lowchart: Connector 85"/>
          <p:cNvSpPr/>
          <p:nvPr/>
        </p:nvSpPr>
        <p:spPr>
          <a:xfrm>
            <a:off x="4396045" y="3162309"/>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Flowchart: Connector 101"/>
          <p:cNvSpPr/>
          <p:nvPr/>
        </p:nvSpPr>
        <p:spPr>
          <a:xfrm>
            <a:off x="7370964" y="3044128"/>
            <a:ext cx="182880" cy="182880"/>
          </a:xfrm>
          <a:prstGeom prst="flowChartConnector">
            <a:avLst/>
          </a:prstGeom>
          <a:solidFill>
            <a:schemeClr val="bg1"/>
          </a:solidFill>
          <a:ln w="3175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p:cNvSpPr txBox="1"/>
          <p:nvPr/>
        </p:nvSpPr>
        <p:spPr>
          <a:xfrm>
            <a:off x="5595305" y="3322097"/>
            <a:ext cx="1481496" cy="338554"/>
          </a:xfrm>
          <a:prstGeom prst="rect">
            <a:avLst/>
          </a:prstGeom>
          <a:noFill/>
        </p:spPr>
        <p:txBody>
          <a:bodyPr wrap="none" rtlCol="0" anchor="ctr">
            <a:spAutoFit/>
          </a:bodyPr>
          <a:lstStyle/>
          <a:p>
            <a:r>
              <a:rPr lang="en-US" sz="1600" b="1" dirty="0">
                <a:latin typeface="Arial Narrow" panose="020B0606020202030204" pitchFamily="34" charset="0"/>
                <a:cs typeface="Calibri" pitchFamily="34" charset="0"/>
              </a:rPr>
              <a:t>Border crossing</a:t>
            </a:r>
          </a:p>
        </p:txBody>
      </p:sp>
      <p:sp>
        <p:nvSpPr>
          <p:cNvPr id="65" name="Rounded Rectangle 6">
            <a:extLst>
              <a:ext uri="{FF2B5EF4-FFF2-40B4-BE49-F238E27FC236}">
                <a16:creationId xmlns:a16="http://schemas.microsoft.com/office/drawing/2014/main" id="{AE49B560-E3BF-4468-BC0A-3E9201D3C35B}"/>
              </a:ext>
            </a:extLst>
          </p:cNvPr>
          <p:cNvSpPr/>
          <p:nvPr/>
        </p:nvSpPr>
        <p:spPr bwMode="auto">
          <a:xfrm>
            <a:off x="2683386" y="1303090"/>
            <a:ext cx="6675120" cy="4846320"/>
          </a:xfrm>
          <a:prstGeom prst="roundRect">
            <a:avLst>
              <a:gd name="adj" fmla="val 7030"/>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24460575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26"/>
          <p:cNvSpPr>
            <a:spLocks noGrp="1" noChangeArrowheads="1"/>
          </p:cNvSpPr>
          <p:nvPr>
            <p:ph type="title"/>
          </p:nvPr>
        </p:nvSpPr>
        <p:spPr/>
        <p:txBody>
          <a:bodyPr/>
          <a:lstStyle/>
          <a:p>
            <a:pPr eaLnBrk="1" hangingPunct="1"/>
            <a:r>
              <a:rPr lang="en-US" dirty="0"/>
              <a:t>Services Offered by Third and Fourth Party </a:t>
            </a:r>
            <a:r>
              <a:rPr lang="en-US"/>
              <a:t>Logistics Service </a:t>
            </a:r>
            <a:r>
              <a:rPr lang="en-US" dirty="0"/>
              <a:t>Providers</a:t>
            </a:r>
          </a:p>
        </p:txBody>
      </p:sp>
      <p:graphicFrame>
        <p:nvGraphicFramePr>
          <p:cNvPr id="623657" name="Group 41"/>
          <p:cNvGraphicFramePr>
            <a:graphicFrameLocks noGrp="1"/>
          </p:cNvGraphicFramePr>
          <p:nvPr>
            <p:ph idx="1"/>
          </p:nvPr>
        </p:nvGraphicFramePr>
        <p:xfrm>
          <a:off x="152400" y="914400"/>
          <a:ext cx="11887204" cy="4724400"/>
        </p:xfrm>
        <a:graphic>
          <a:graphicData uri="http://schemas.openxmlformats.org/drawingml/2006/table">
            <a:tbl>
              <a:tblPr firstRow="1" bandRow="1">
                <a:tableStyleId>{37CE84F3-28C3-443E-9E96-99CF82512B78}</a:tableStyleId>
              </a:tblPr>
              <a:tblGrid>
                <a:gridCol w="2971801">
                  <a:extLst>
                    <a:ext uri="{9D8B030D-6E8A-4147-A177-3AD203B41FA5}">
                      <a16:colId xmlns:a16="http://schemas.microsoft.com/office/drawing/2014/main" val="20000"/>
                    </a:ext>
                  </a:extLst>
                </a:gridCol>
                <a:gridCol w="2971801">
                  <a:extLst>
                    <a:ext uri="{9D8B030D-6E8A-4147-A177-3AD203B41FA5}">
                      <a16:colId xmlns:a16="http://schemas.microsoft.com/office/drawing/2014/main" val="20001"/>
                    </a:ext>
                  </a:extLst>
                </a:gridCol>
                <a:gridCol w="2971801">
                  <a:extLst>
                    <a:ext uri="{9D8B030D-6E8A-4147-A177-3AD203B41FA5}">
                      <a16:colId xmlns:a16="http://schemas.microsoft.com/office/drawing/2014/main" val="20002"/>
                    </a:ext>
                  </a:extLst>
                </a:gridCol>
                <a:gridCol w="2971801">
                  <a:extLst>
                    <a:ext uri="{9D8B030D-6E8A-4147-A177-3AD203B41FA5}">
                      <a16:colId xmlns:a16="http://schemas.microsoft.com/office/drawing/2014/main" val="20003"/>
                    </a:ext>
                  </a:extLst>
                </a:gridCol>
              </a:tblGrid>
              <a:tr h="3657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3PL ►</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pP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r" defTabSz="914400" rtl="0" eaLnBrk="0" fontAlgn="base" latinLnBrk="0" hangingPunct="0">
                        <a:lnSpc>
                          <a:spcPct val="100000"/>
                        </a:lnSpc>
                        <a:spcBef>
                          <a:spcPct val="20000"/>
                        </a:spcBef>
                        <a:spcAft>
                          <a:spcPct val="0"/>
                        </a:spcAft>
                        <a:buClrTx/>
                        <a:buSzTx/>
                        <a:buFontTx/>
                        <a:buNone/>
                        <a:tabLst/>
                        <a:defRPr/>
                      </a:pPr>
                      <a:r>
                        <a:rPr kumimoji="0" lang="en-US" sz="2000" u="none" strike="noStrike" cap="none" normalizeH="0" baseline="0" dirty="0">
                          <a:ln>
                            <a:noFill/>
                          </a:ln>
                          <a:effectLst/>
                        </a:rPr>
                        <a:t>◄ 4PL</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extLst>
                  <a:ext uri="{0D108BD9-81ED-4DB2-BD59-A6C34878D82A}">
                    <a16:rowId xmlns:a16="http://schemas.microsoft.com/office/drawing/2014/main" val="10000"/>
                  </a:ext>
                </a:extLst>
              </a:tr>
              <a:tr h="3657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Standard</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Advanced</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Complete</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Integrated</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extLst>
                  <a:ext uri="{0D108BD9-81ED-4DB2-BD59-A6C34878D82A}">
                    <a16:rowId xmlns:a16="http://schemas.microsoft.com/office/drawing/2014/main" val="10001"/>
                  </a:ext>
                </a:extLst>
              </a:tr>
              <a:tr h="182880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Transportation services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Carrier selection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Rate negotiation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Fleet management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Warehousing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Cross docking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Pick and Pack</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Distribution (direct to store/home)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Dispatching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Delivery documentation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Shipment consolidation</a:t>
                      </a:r>
                      <a:endParaRPr kumimoji="0" lang="en-US" sz="1800" u="none" strike="noStrike" cap="none" normalizeH="0" baseline="0" dirty="0">
                        <a:ln>
                          <a:noFill/>
                        </a:ln>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Vendor managed inventories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Stock accounting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Customs clearance and documentation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Assembly</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Packaging and labeling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Managing product returns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Financing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Retail delivery, set up and on site training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Inventory tracking</a:t>
                      </a:r>
                      <a:endParaRPr kumimoji="0" lang="en-US" sz="1800" u="none" strike="noStrike" cap="none" normalizeH="0" baseline="0" dirty="0">
                        <a:ln>
                          <a:noFill/>
                        </a:ln>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Order planning and processing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Information and Communications Technologies (ICT) management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Single invoice</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Landed duty paid cost</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Payment collection</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Real time inventory updates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Just in Time (JIT) inventory management</a:t>
                      </a:r>
                      <a:endParaRPr kumimoji="0" lang="en-US" sz="1800" u="none" strike="noStrike" cap="none" normalizeH="0" baseline="0" dirty="0">
                        <a:ln>
                          <a:noFill/>
                        </a:ln>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Production planning </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Global sourcing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Multiple routing options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Supply chain consulting</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800" u="none" strike="noStrike" cap="none" normalizeH="0" baseline="0" dirty="0">
                          <a:ln>
                            <a:noFill/>
                          </a:ln>
                          <a:effectLst/>
                        </a:rPr>
                        <a:t>Real time supply chain monitoring and adjustment </a:t>
                      </a:r>
                      <a:endParaRPr kumimoji="0" lang="en-US" sz="18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2"/>
                  </a:ext>
                </a:extLst>
              </a:tr>
            </a:tbl>
          </a:graphicData>
        </a:graphic>
      </p:graphicFrame>
      <p:sp>
        <p:nvSpPr>
          <p:cNvPr id="17"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625900619"/>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World’s Largest Third Party Logistics Providers, 2013</a:t>
            </a:r>
          </a:p>
        </p:txBody>
      </p:sp>
      <p:graphicFrame>
        <p:nvGraphicFramePr>
          <p:cNvPr id="5" name="Content Placeholder 4"/>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079595898"/>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World’s Largest Freight Forwarders, 2015</a:t>
            </a:r>
          </a:p>
        </p:txBody>
      </p:sp>
      <p:graphicFrame>
        <p:nvGraphicFramePr>
          <p:cNvPr id="7" name="Content Placeholder 6"/>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74905976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7502305" y="1275307"/>
            <a:ext cx="457200" cy="5212080"/>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9" name="Rectangle 8"/>
          <p:cNvSpPr/>
          <p:nvPr/>
        </p:nvSpPr>
        <p:spPr>
          <a:xfrm>
            <a:off x="8767290" y="1269024"/>
            <a:ext cx="457200" cy="5212080"/>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 name="Rectangle 6"/>
          <p:cNvSpPr/>
          <p:nvPr/>
        </p:nvSpPr>
        <p:spPr>
          <a:xfrm>
            <a:off x="6169225" y="1275307"/>
            <a:ext cx="457200" cy="5212080"/>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 name="Title 1"/>
          <p:cNvSpPr>
            <a:spLocks noGrp="1"/>
          </p:cNvSpPr>
          <p:nvPr>
            <p:ph type="title"/>
          </p:nvPr>
        </p:nvSpPr>
        <p:spPr/>
        <p:txBody>
          <a:bodyPr/>
          <a:lstStyle/>
          <a:p>
            <a:r>
              <a:rPr lang="en-US" dirty="0"/>
              <a:t>Types of Freight Facilities</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 name="TextBox 9"/>
          <p:cNvSpPr txBox="1"/>
          <p:nvPr/>
        </p:nvSpPr>
        <p:spPr>
          <a:xfrm>
            <a:off x="3968877" y="1336358"/>
            <a:ext cx="1770036" cy="338554"/>
          </a:xfrm>
          <a:prstGeom prst="rect">
            <a:avLst/>
          </a:prstGeom>
          <a:noFill/>
        </p:spPr>
        <p:txBody>
          <a:bodyPr wrap="none" rtlCol="0">
            <a:spAutoFit/>
          </a:bodyPr>
          <a:lstStyle/>
          <a:p>
            <a:pPr algn="ctr"/>
            <a:r>
              <a:rPr lang="en-US" sz="1600" dirty="0">
                <a:latin typeface="Arial Narrow" panose="020B0606020202030204" pitchFamily="34" charset="0"/>
              </a:rPr>
              <a:t>Heavy manufacturing</a:t>
            </a:r>
          </a:p>
        </p:txBody>
      </p:sp>
      <p:sp>
        <p:nvSpPr>
          <p:cNvPr id="11" name="TextBox 10"/>
          <p:cNvSpPr txBox="1"/>
          <p:nvPr/>
        </p:nvSpPr>
        <p:spPr>
          <a:xfrm>
            <a:off x="4068264" y="1726818"/>
            <a:ext cx="1654620" cy="338554"/>
          </a:xfrm>
          <a:prstGeom prst="rect">
            <a:avLst/>
          </a:prstGeom>
          <a:noFill/>
        </p:spPr>
        <p:txBody>
          <a:bodyPr wrap="none" rtlCol="0">
            <a:spAutoFit/>
          </a:bodyPr>
          <a:lstStyle/>
          <a:p>
            <a:pPr algn="ctr"/>
            <a:r>
              <a:rPr lang="en-US" sz="1600" dirty="0">
                <a:latin typeface="Arial Narrow" panose="020B0606020202030204" pitchFamily="34" charset="0"/>
              </a:rPr>
              <a:t>Light manufacturing</a:t>
            </a:r>
          </a:p>
        </p:txBody>
      </p:sp>
      <p:sp>
        <p:nvSpPr>
          <p:cNvPr id="12" name="TextBox 11"/>
          <p:cNvSpPr txBox="1"/>
          <p:nvPr/>
        </p:nvSpPr>
        <p:spPr>
          <a:xfrm>
            <a:off x="4352796" y="2898198"/>
            <a:ext cx="1378904" cy="338554"/>
          </a:xfrm>
          <a:prstGeom prst="rect">
            <a:avLst/>
          </a:prstGeom>
          <a:noFill/>
        </p:spPr>
        <p:txBody>
          <a:bodyPr wrap="none" rtlCol="0">
            <a:spAutoFit/>
          </a:bodyPr>
          <a:lstStyle/>
          <a:p>
            <a:pPr algn="ctr"/>
            <a:r>
              <a:rPr lang="en-US" sz="1600" dirty="0">
                <a:latin typeface="Arial Narrow" panose="020B0606020202030204" pitchFamily="34" charset="0"/>
              </a:rPr>
              <a:t>Bulk warehouse</a:t>
            </a:r>
          </a:p>
        </p:txBody>
      </p:sp>
      <p:sp>
        <p:nvSpPr>
          <p:cNvPr id="13" name="TextBox 12"/>
          <p:cNvSpPr txBox="1"/>
          <p:nvPr/>
        </p:nvSpPr>
        <p:spPr>
          <a:xfrm>
            <a:off x="4685260" y="3288658"/>
            <a:ext cx="1036181" cy="338554"/>
          </a:xfrm>
          <a:prstGeom prst="rect">
            <a:avLst/>
          </a:prstGeom>
          <a:noFill/>
        </p:spPr>
        <p:txBody>
          <a:bodyPr wrap="none" rtlCol="0">
            <a:spAutoFit/>
          </a:bodyPr>
          <a:lstStyle/>
          <a:p>
            <a:pPr algn="ctr"/>
            <a:r>
              <a:rPr lang="en-US" sz="1600" dirty="0">
                <a:latin typeface="Arial Narrow" panose="020B0606020202030204" pitchFamily="34" charset="0"/>
              </a:rPr>
              <a:t>Warehouse</a:t>
            </a:r>
          </a:p>
        </p:txBody>
      </p:sp>
      <p:sp>
        <p:nvSpPr>
          <p:cNvPr id="14" name="TextBox 13"/>
          <p:cNvSpPr txBox="1"/>
          <p:nvPr/>
        </p:nvSpPr>
        <p:spPr>
          <a:xfrm>
            <a:off x="4190894" y="3679118"/>
            <a:ext cx="1515158" cy="338554"/>
          </a:xfrm>
          <a:prstGeom prst="rect">
            <a:avLst/>
          </a:prstGeom>
          <a:noFill/>
        </p:spPr>
        <p:txBody>
          <a:bodyPr wrap="none" rtlCol="0">
            <a:spAutoFit/>
          </a:bodyPr>
          <a:lstStyle/>
          <a:p>
            <a:pPr algn="ctr"/>
            <a:r>
              <a:rPr lang="en-US" sz="1600" dirty="0">
                <a:latin typeface="Arial Narrow" panose="020B0606020202030204" pitchFamily="34" charset="0"/>
              </a:rPr>
              <a:t>Multitenant facility</a:t>
            </a:r>
          </a:p>
        </p:txBody>
      </p:sp>
      <p:sp>
        <p:nvSpPr>
          <p:cNvPr id="15" name="TextBox 14"/>
          <p:cNvSpPr txBox="1"/>
          <p:nvPr/>
        </p:nvSpPr>
        <p:spPr>
          <a:xfrm>
            <a:off x="4068263" y="4853657"/>
            <a:ext cx="1648208" cy="338554"/>
          </a:xfrm>
          <a:prstGeom prst="rect">
            <a:avLst/>
          </a:prstGeom>
          <a:noFill/>
        </p:spPr>
        <p:txBody>
          <a:bodyPr wrap="none" rtlCol="0">
            <a:spAutoFit/>
          </a:bodyPr>
          <a:lstStyle/>
          <a:p>
            <a:pPr algn="ctr"/>
            <a:r>
              <a:rPr lang="en-US" sz="1600" dirty="0">
                <a:latin typeface="Arial Narrow" panose="020B0606020202030204" pitchFamily="34" charset="0"/>
              </a:rPr>
              <a:t>Cold storage facility</a:t>
            </a:r>
          </a:p>
        </p:txBody>
      </p:sp>
      <p:sp>
        <p:nvSpPr>
          <p:cNvPr id="16" name="TextBox 15"/>
          <p:cNvSpPr txBox="1"/>
          <p:nvPr/>
        </p:nvSpPr>
        <p:spPr>
          <a:xfrm>
            <a:off x="4164444" y="4069578"/>
            <a:ext cx="1535998" cy="338554"/>
          </a:xfrm>
          <a:prstGeom prst="rect">
            <a:avLst/>
          </a:prstGeom>
          <a:noFill/>
        </p:spPr>
        <p:txBody>
          <a:bodyPr wrap="none" rtlCol="0">
            <a:spAutoFit/>
          </a:bodyPr>
          <a:lstStyle/>
          <a:p>
            <a:pPr algn="ctr"/>
            <a:r>
              <a:rPr lang="en-US" sz="1600" dirty="0">
                <a:latin typeface="Arial Narrow" panose="020B0606020202030204" pitchFamily="34" charset="0"/>
              </a:rPr>
              <a:t>Distribution center</a:t>
            </a:r>
          </a:p>
        </p:txBody>
      </p:sp>
      <p:sp>
        <p:nvSpPr>
          <p:cNvPr id="17" name="TextBox 16"/>
          <p:cNvSpPr txBox="1"/>
          <p:nvPr/>
        </p:nvSpPr>
        <p:spPr>
          <a:xfrm>
            <a:off x="3944031" y="4441614"/>
            <a:ext cx="1773242" cy="338554"/>
          </a:xfrm>
          <a:prstGeom prst="rect">
            <a:avLst/>
          </a:prstGeom>
          <a:noFill/>
        </p:spPr>
        <p:txBody>
          <a:bodyPr wrap="none" rtlCol="0">
            <a:spAutoFit/>
          </a:bodyPr>
          <a:lstStyle/>
          <a:p>
            <a:pPr algn="ctr"/>
            <a:r>
              <a:rPr lang="en-US" sz="1600" dirty="0">
                <a:latin typeface="Arial Narrow" panose="020B0606020202030204" pitchFamily="34" charset="0"/>
              </a:rPr>
              <a:t>Cross-docking facility</a:t>
            </a:r>
          </a:p>
        </p:txBody>
      </p:sp>
      <p:sp>
        <p:nvSpPr>
          <p:cNvPr id="18" name="TextBox 17"/>
          <p:cNvSpPr txBox="1"/>
          <p:nvPr/>
        </p:nvSpPr>
        <p:spPr>
          <a:xfrm>
            <a:off x="4134788" y="5661698"/>
            <a:ext cx="1571264" cy="338554"/>
          </a:xfrm>
          <a:prstGeom prst="rect">
            <a:avLst/>
          </a:prstGeom>
          <a:noFill/>
        </p:spPr>
        <p:txBody>
          <a:bodyPr wrap="none" rtlCol="0">
            <a:spAutoFit/>
          </a:bodyPr>
          <a:lstStyle/>
          <a:p>
            <a:pPr algn="ctr"/>
            <a:r>
              <a:rPr lang="en-US" sz="1600" dirty="0">
                <a:latin typeface="Arial Narrow" panose="020B0606020202030204" pitchFamily="34" charset="0"/>
              </a:rPr>
              <a:t>E-fulfillment center</a:t>
            </a:r>
          </a:p>
        </p:txBody>
      </p:sp>
      <p:sp>
        <p:nvSpPr>
          <p:cNvPr id="19" name="TextBox 18"/>
          <p:cNvSpPr txBox="1"/>
          <p:nvPr/>
        </p:nvSpPr>
        <p:spPr>
          <a:xfrm>
            <a:off x="4330355" y="6061345"/>
            <a:ext cx="1367683" cy="338554"/>
          </a:xfrm>
          <a:prstGeom prst="rect">
            <a:avLst/>
          </a:prstGeom>
          <a:noFill/>
        </p:spPr>
        <p:txBody>
          <a:bodyPr wrap="none" rtlCol="0">
            <a:spAutoFit/>
          </a:bodyPr>
          <a:lstStyle/>
          <a:p>
            <a:pPr algn="ctr"/>
            <a:r>
              <a:rPr lang="en-US" sz="1600" dirty="0">
                <a:latin typeface="Arial Narrow" panose="020B0606020202030204" pitchFamily="34" charset="0"/>
              </a:rPr>
              <a:t>Sortation center</a:t>
            </a:r>
          </a:p>
        </p:txBody>
      </p:sp>
      <p:sp>
        <p:nvSpPr>
          <p:cNvPr id="20" name="TextBox 19"/>
          <p:cNvSpPr txBox="1"/>
          <p:nvPr/>
        </p:nvSpPr>
        <p:spPr>
          <a:xfrm>
            <a:off x="3978495" y="5274397"/>
            <a:ext cx="1750800" cy="338554"/>
          </a:xfrm>
          <a:prstGeom prst="rect">
            <a:avLst/>
          </a:prstGeom>
          <a:noFill/>
        </p:spPr>
        <p:txBody>
          <a:bodyPr wrap="none" rtlCol="0">
            <a:spAutoFit/>
          </a:bodyPr>
          <a:lstStyle/>
          <a:p>
            <a:pPr algn="ctr"/>
            <a:r>
              <a:rPr lang="en-US" sz="1600" dirty="0">
                <a:latin typeface="Arial Narrow" panose="020B0606020202030204" pitchFamily="34" charset="0"/>
              </a:rPr>
              <a:t>Urban logistics depot</a:t>
            </a:r>
          </a:p>
        </p:txBody>
      </p:sp>
      <p:sp>
        <p:nvSpPr>
          <p:cNvPr id="21" name="Oval 20"/>
          <p:cNvSpPr/>
          <p:nvPr/>
        </p:nvSpPr>
        <p:spPr>
          <a:xfrm>
            <a:off x="9830288" y="3304009"/>
            <a:ext cx="365760" cy="36576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2" name="Oval 21"/>
          <p:cNvSpPr/>
          <p:nvPr/>
        </p:nvSpPr>
        <p:spPr>
          <a:xfrm>
            <a:off x="9876008" y="3704019"/>
            <a:ext cx="274320" cy="27432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3" name="Oval 22"/>
          <p:cNvSpPr/>
          <p:nvPr/>
        </p:nvSpPr>
        <p:spPr>
          <a:xfrm>
            <a:off x="9921728" y="4019382"/>
            <a:ext cx="182880" cy="18288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2" name="Oval 31"/>
          <p:cNvSpPr/>
          <p:nvPr/>
        </p:nvSpPr>
        <p:spPr>
          <a:xfrm>
            <a:off x="6302292" y="1837157"/>
            <a:ext cx="182880" cy="18288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3" name="Oval 32"/>
          <p:cNvSpPr/>
          <p:nvPr/>
        </p:nvSpPr>
        <p:spPr>
          <a:xfrm>
            <a:off x="6256572" y="1385650"/>
            <a:ext cx="274320" cy="27432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5" name="Oval 34"/>
          <p:cNvSpPr/>
          <p:nvPr/>
        </p:nvSpPr>
        <p:spPr>
          <a:xfrm>
            <a:off x="8811245" y="1339930"/>
            <a:ext cx="365760" cy="36576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6" name="Oval 35"/>
          <p:cNvSpPr/>
          <p:nvPr/>
        </p:nvSpPr>
        <p:spPr>
          <a:xfrm>
            <a:off x="8811245" y="1745717"/>
            <a:ext cx="365760" cy="36576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7" name="Oval 36"/>
          <p:cNvSpPr/>
          <p:nvPr/>
        </p:nvSpPr>
        <p:spPr>
          <a:xfrm>
            <a:off x="7589387" y="2946782"/>
            <a:ext cx="274320" cy="27432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9" name="Oval 38"/>
          <p:cNvSpPr/>
          <p:nvPr/>
        </p:nvSpPr>
        <p:spPr>
          <a:xfrm>
            <a:off x="6210852" y="3301503"/>
            <a:ext cx="365760" cy="36576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0" name="Oval 39"/>
          <p:cNvSpPr/>
          <p:nvPr/>
        </p:nvSpPr>
        <p:spPr>
          <a:xfrm>
            <a:off x="7635107" y="3392943"/>
            <a:ext cx="182880" cy="18288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1" name="Oval 40"/>
          <p:cNvSpPr/>
          <p:nvPr/>
        </p:nvSpPr>
        <p:spPr>
          <a:xfrm>
            <a:off x="6256572" y="3727405"/>
            <a:ext cx="274320" cy="27432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2" name="Oval 41"/>
          <p:cNvSpPr/>
          <p:nvPr/>
        </p:nvSpPr>
        <p:spPr>
          <a:xfrm>
            <a:off x="7589387" y="3727405"/>
            <a:ext cx="274320" cy="27432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3" name="Oval 42"/>
          <p:cNvSpPr/>
          <p:nvPr/>
        </p:nvSpPr>
        <p:spPr>
          <a:xfrm>
            <a:off x="8856965" y="3727405"/>
            <a:ext cx="274320" cy="27432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5" name="Oval 44"/>
          <p:cNvSpPr/>
          <p:nvPr/>
        </p:nvSpPr>
        <p:spPr>
          <a:xfrm>
            <a:off x="8856965" y="4903382"/>
            <a:ext cx="274320" cy="27432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6" name="Oval 45"/>
          <p:cNvSpPr/>
          <p:nvPr/>
        </p:nvSpPr>
        <p:spPr>
          <a:xfrm>
            <a:off x="7543667" y="4857662"/>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9" name="Oval 48"/>
          <p:cNvSpPr/>
          <p:nvPr/>
        </p:nvSpPr>
        <p:spPr>
          <a:xfrm>
            <a:off x="7543667" y="5264565"/>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0" name="Oval 49"/>
          <p:cNvSpPr/>
          <p:nvPr/>
        </p:nvSpPr>
        <p:spPr>
          <a:xfrm>
            <a:off x="7543667" y="4463054"/>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1" name="Oval 50"/>
          <p:cNvSpPr/>
          <p:nvPr/>
        </p:nvSpPr>
        <p:spPr>
          <a:xfrm>
            <a:off x="7543667" y="5660116"/>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2" name="Oval 51"/>
          <p:cNvSpPr/>
          <p:nvPr/>
        </p:nvSpPr>
        <p:spPr>
          <a:xfrm>
            <a:off x="6256572" y="5704256"/>
            <a:ext cx="274320" cy="27432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3" name="Oval 52"/>
          <p:cNvSpPr/>
          <p:nvPr/>
        </p:nvSpPr>
        <p:spPr>
          <a:xfrm>
            <a:off x="7543667" y="4063915"/>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4" name="Oval 53"/>
          <p:cNvSpPr/>
          <p:nvPr/>
        </p:nvSpPr>
        <p:spPr>
          <a:xfrm>
            <a:off x="8902685" y="4155355"/>
            <a:ext cx="182880" cy="182880"/>
          </a:xfrm>
          <a:prstGeom prst="ellipse">
            <a:avLst/>
          </a:prstGeom>
          <a:solidFill>
            <a:schemeClr val="accent3">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5" name="Oval 54"/>
          <p:cNvSpPr/>
          <p:nvPr/>
        </p:nvSpPr>
        <p:spPr>
          <a:xfrm>
            <a:off x="6302292" y="4155355"/>
            <a:ext cx="182880" cy="18288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6" name="Oval 55"/>
          <p:cNvSpPr/>
          <p:nvPr/>
        </p:nvSpPr>
        <p:spPr>
          <a:xfrm>
            <a:off x="7543667" y="6067279"/>
            <a:ext cx="365760" cy="36576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7" name="Oval 56"/>
          <p:cNvSpPr/>
          <p:nvPr/>
        </p:nvSpPr>
        <p:spPr>
          <a:xfrm>
            <a:off x="7635107" y="1837157"/>
            <a:ext cx="182880" cy="18288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8" name="Oval 57"/>
          <p:cNvSpPr/>
          <p:nvPr/>
        </p:nvSpPr>
        <p:spPr>
          <a:xfrm>
            <a:off x="6302292" y="4949102"/>
            <a:ext cx="182880" cy="18288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9" name="Oval 58"/>
          <p:cNvSpPr/>
          <p:nvPr/>
        </p:nvSpPr>
        <p:spPr>
          <a:xfrm>
            <a:off x="6302292" y="5355474"/>
            <a:ext cx="182880" cy="18288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0" name="Oval 59"/>
          <p:cNvSpPr/>
          <p:nvPr/>
        </p:nvSpPr>
        <p:spPr>
          <a:xfrm>
            <a:off x="6210852" y="2901062"/>
            <a:ext cx="365760" cy="36576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1" name="TextBox 60"/>
          <p:cNvSpPr txBox="1"/>
          <p:nvPr/>
        </p:nvSpPr>
        <p:spPr>
          <a:xfrm>
            <a:off x="9495593" y="2928268"/>
            <a:ext cx="1023037" cy="338554"/>
          </a:xfrm>
          <a:prstGeom prst="rect">
            <a:avLst/>
          </a:prstGeom>
          <a:noFill/>
        </p:spPr>
        <p:txBody>
          <a:bodyPr wrap="none" rtlCol="0">
            <a:spAutoFit/>
          </a:bodyPr>
          <a:lstStyle/>
          <a:p>
            <a:pPr algn="ctr"/>
            <a:r>
              <a:rPr lang="en-US" sz="1600" dirty="0">
                <a:latin typeface="Arial Narrow" panose="020B0606020202030204" pitchFamily="34" charset="0"/>
              </a:rPr>
              <a:t>Importance</a:t>
            </a:r>
          </a:p>
        </p:txBody>
      </p:sp>
      <p:sp>
        <p:nvSpPr>
          <p:cNvPr id="62" name="TextBox 61"/>
          <p:cNvSpPr txBox="1"/>
          <p:nvPr/>
        </p:nvSpPr>
        <p:spPr>
          <a:xfrm>
            <a:off x="10151933" y="3301073"/>
            <a:ext cx="486031" cy="307777"/>
          </a:xfrm>
          <a:prstGeom prst="rect">
            <a:avLst/>
          </a:prstGeom>
          <a:noFill/>
        </p:spPr>
        <p:txBody>
          <a:bodyPr wrap="none" rtlCol="0">
            <a:spAutoFit/>
          </a:bodyPr>
          <a:lstStyle/>
          <a:p>
            <a:pPr algn="ctr"/>
            <a:r>
              <a:rPr lang="en-US" sz="1400" dirty="0">
                <a:latin typeface="Arial Narrow" panose="020B0606020202030204" pitchFamily="34" charset="0"/>
              </a:rPr>
              <a:t>High</a:t>
            </a:r>
          </a:p>
        </p:txBody>
      </p:sp>
      <p:sp>
        <p:nvSpPr>
          <p:cNvPr id="63" name="TextBox 62"/>
          <p:cNvSpPr txBox="1"/>
          <p:nvPr/>
        </p:nvSpPr>
        <p:spPr>
          <a:xfrm>
            <a:off x="10150810" y="3667324"/>
            <a:ext cx="730328" cy="307777"/>
          </a:xfrm>
          <a:prstGeom prst="rect">
            <a:avLst/>
          </a:prstGeom>
          <a:noFill/>
        </p:spPr>
        <p:txBody>
          <a:bodyPr wrap="none" rtlCol="0">
            <a:spAutoFit/>
          </a:bodyPr>
          <a:lstStyle/>
          <a:p>
            <a:pPr algn="ctr"/>
            <a:r>
              <a:rPr lang="en-US" sz="1400" dirty="0">
                <a:latin typeface="Arial Narrow" panose="020B0606020202030204" pitchFamily="34" charset="0"/>
              </a:rPr>
              <a:t>Average</a:t>
            </a:r>
          </a:p>
        </p:txBody>
      </p:sp>
      <p:sp>
        <p:nvSpPr>
          <p:cNvPr id="64" name="TextBox 63"/>
          <p:cNvSpPr txBox="1"/>
          <p:nvPr/>
        </p:nvSpPr>
        <p:spPr>
          <a:xfrm>
            <a:off x="10183993" y="3951873"/>
            <a:ext cx="453971" cy="307777"/>
          </a:xfrm>
          <a:prstGeom prst="rect">
            <a:avLst/>
          </a:prstGeom>
          <a:noFill/>
        </p:spPr>
        <p:txBody>
          <a:bodyPr wrap="none" rtlCol="0">
            <a:spAutoFit/>
          </a:bodyPr>
          <a:lstStyle/>
          <a:p>
            <a:pPr algn="ctr"/>
            <a:r>
              <a:rPr lang="en-US" sz="1400" dirty="0">
                <a:latin typeface="Arial Narrow" panose="020B0606020202030204" pitchFamily="34" charset="0"/>
              </a:rPr>
              <a:t>Low</a:t>
            </a:r>
          </a:p>
        </p:txBody>
      </p:sp>
      <p:sp>
        <p:nvSpPr>
          <p:cNvPr id="65" name="TextBox 64"/>
          <p:cNvSpPr txBox="1"/>
          <p:nvPr/>
        </p:nvSpPr>
        <p:spPr>
          <a:xfrm>
            <a:off x="4062205" y="2117278"/>
            <a:ext cx="1650709" cy="338554"/>
          </a:xfrm>
          <a:prstGeom prst="rect">
            <a:avLst/>
          </a:prstGeom>
          <a:noFill/>
        </p:spPr>
        <p:txBody>
          <a:bodyPr wrap="none" rtlCol="0">
            <a:spAutoFit/>
          </a:bodyPr>
          <a:lstStyle/>
          <a:p>
            <a:pPr algn="ctr"/>
            <a:r>
              <a:rPr lang="en-US" sz="1600" dirty="0">
                <a:latin typeface="Arial Narrow" panose="020B0606020202030204" pitchFamily="34" charset="0"/>
              </a:rPr>
              <a:t>Intermodal Terminal</a:t>
            </a:r>
          </a:p>
        </p:txBody>
      </p:sp>
      <p:sp>
        <p:nvSpPr>
          <p:cNvPr id="66" name="TextBox 65"/>
          <p:cNvSpPr txBox="1"/>
          <p:nvPr/>
        </p:nvSpPr>
        <p:spPr>
          <a:xfrm>
            <a:off x="3633049" y="2481426"/>
            <a:ext cx="2084225" cy="338554"/>
          </a:xfrm>
          <a:prstGeom prst="rect">
            <a:avLst/>
          </a:prstGeom>
          <a:noFill/>
        </p:spPr>
        <p:txBody>
          <a:bodyPr wrap="none" rtlCol="0">
            <a:spAutoFit/>
          </a:bodyPr>
          <a:lstStyle/>
          <a:p>
            <a:pPr algn="ctr"/>
            <a:r>
              <a:rPr lang="en-US" sz="1600" dirty="0">
                <a:latin typeface="Arial Narrow" panose="020B0606020202030204" pitchFamily="34" charset="0"/>
              </a:rPr>
              <a:t>Bulk or </a:t>
            </a:r>
            <a:r>
              <a:rPr lang="en-US" sz="1600" dirty="0" err="1">
                <a:latin typeface="Arial Narrow" panose="020B0606020202030204" pitchFamily="34" charset="0"/>
              </a:rPr>
              <a:t>transload</a:t>
            </a:r>
            <a:r>
              <a:rPr lang="en-US" sz="1600" dirty="0">
                <a:latin typeface="Arial Narrow" panose="020B0606020202030204" pitchFamily="34" charset="0"/>
              </a:rPr>
              <a:t> terminal</a:t>
            </a:r>
          </a:p>
        </p:txBody>
      </p:sp>
      <p:sp>
        <p:nvSpPr>
          <p:cNvPr id="67" name="Oval 66"/>
          <p:cNvSpPr/>
          <p:nvPr/>
        </p:nvSpPr>
        <p:spPr>
          <a:xfrm>
            <a:off x="6210852" y="2482881"/>
            <a:ext cx="365760" cy="36576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8" name="Oval 67"/>
          <p:cNvSpPr/>
          <p:nvPr/>
        </p:nvSpPr>
        <p:spPr>
          <a:xfrm>
            <a:off x="6256572" y="2147492"/>
            <a:ext cx="274320" cy="274320"/>
          </a:xfrm>
          <a:prstGeom prst="ellipse">
            <a:avLst/>
          </a:prstGeom>
          <a:solidFill>
            <a:schemeClr val="accent2">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9" name="Oval 68"/>
          <p:cNvSpPr/>
          <p:nvPr/>
        </p:nvSpPr>
        <p:spPr>
          <a:xfrm>
            <a:off x="7635107" y="2574321"/>
            <a:ext cx="182880" cy="18288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0" name="Oval 69"/>
          <p:cNvSpPr/>
          <p:nvPr/>
        </p:nvSpPr>
        <p:spPr>
          <a:xfrm>
            <a:off x="7595875" y="2147492"/>
            <a:ext cx="274320" cy="27432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1" name="Rectangle 70"/>
          <p:cNvSpPr/>
          <p:nvPr/>
        </p:nvSpPr>
        <p:spPr>
          <a:xfrm>
            <a:off x="3166288" y="1399256"/>
            <a:ext cx="18288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3" name="Rectangle 72"/>
          <p:cNvSpPr/>
          <p:nvPr/>
        </p:nvSpPr>
        <p:spPr>
          <a:xfrm>
            <a:off x="3166288" y="2223198"/>
            <a:ext cx="182880" cy="548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5" name="Rectangle 74"/>
          <p:cNvSpPr/>
          <p:nvPr/>
        </p:nvSpPr>
        <p:spPr>
          <a:xfrm>
            <a:off x="3166288" y="3002687"/>
            <a:ext cx="182880" cy="8229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7" name="Rectangle 76"/>
          <p:cNvSpPr/>
          <p:nvPr/>
        </p:nvSpPr>
        <p:spPr>
          <a:xfrm>
            <a:off x="3166288" y="3879222"/>
            <a:ext cx="182880" cy="15544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83" name="Straight Connector 82"/>
          <p:cNvCxnSpPr/>
          <p:nvPr/>
        </p:nvCxnSpPr>
        <p:spPr>
          <a:xfrm>
            <a:off x="3407296" y="3852453"/>
            <a:ext cx="73152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3166288" y="5481089"/>
            <a:ext cx="182880" cy="82296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86" name="Oval 85"/>
          <p:cNvSpPr/>
          <p:nvPr/>
        </p:nvSpPr>
        <p:spPr>
          <a:xfrm>
            <a:off x="3123002" y="3715094"/>
            <a:ext cx="274320" cy="274320"/>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87" name="Straight Connector 86"/>
          <p:cNvCxnSpPr/>
          <p:nvPr/>
        </p:nvCxnSpPr>
        <p:spPr>
          <a:xfrm>
            <a:off x="3407296" y="5447176"/>
            <a:ext cx="640080" cy="0"/>
          </a:xfrm>
          <a:prstGeom prst="line">
            <a:avLst/>
          </a:prstGeom>
          <a:ln w="158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Oval 87"/>
          <p:cNvSpPr/>
          <p:nvPr/>
        </p:nvSpPr>
        <p:spPr>
          <a:xfrm>
            <a:off x="3123002" y="5309817"/>
            <a:ext cx="274320" cy="274320"/>
          </a:xfrm>
          <a:prstGeom prst="ellipse">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90" name="Straight Connector 89"/>
          <p:cNvCxnSpPr>
            <a:stCxn id="33" idx="6"/>
            <a:endCxn id="35" idx="2"/>
          </p:cNvCxnSpPr>
          <p:nvPr/>
        </p:nvCxnSpPr>
        <p:spPr>
          <a:xfrm>
            <a:off x="6530892" y="1522810"/>
            <a:ext cx="228035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32" idx="6"/>
            <a:endCxn id="57" idx="2"/>
          </p:cNvCxnSpPr>
          <p:nvPr/>
        </p:nvCxnSpPr>
        <p:spPr>
          <a:xfrm>
            <a:off x="6485172" y="1928597"/>
            <a:ext cx="114993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57" idx="6"/>
            <a:endCxn id="36" idx="2"/>
          </p:cNvCxnSpPr>
          <p:nvPr/>
        </p:nvCxnSpPr>
        <p:spPr>
          <a:xfrm>
            <a:off x="7817987" y="1928597"/>
            <a:ext cx="9932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68" idx="6"/>
            <a:endCxn id="70" idx="2"/>
          </p:cNvCxnSpPr>
          <p:nvPr/>
        </p:nvCxnSpPr>
        <p:spPr>
          <a:xfrm>
            <a:off x="6530892" y="2284652"/>
            <a:ext cx="1064983"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67" idx="6"/>
            <a:endCxn id="69" idx="2"/>
          </p:cNvCxnSpPr>
          <p:nvPr/>
        </p:nvCxnSpPr>
        <p:spPr>
          <a:xfrm>
            <a:off x="6576612" y="2665761"/>
            <a:ext cx="105849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p:cNvCxnSpPr>
            <a:stCxn id="60" idx="6"/>
            <a:endCxn id="37" idx="2"/>
          </p:cNvCxnSpPr>
          <p:nvPr/>
        </p:nvCxnSpPr>
        <p:spPr>
          <a:xfrm>
            <a:off x="6576612" y="3083942"/>
            <a:ext cx="101277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p:cNvCxnSpPr>
            <a:stCxn id="39" idx="6"/>
            <a:endCxn id="40" idx="2"/>
          </p:cNvCxnSpPr>
          <p:nvPr/>
        </p:nvCxnSpPr>
        <p:spPr>
          <a:xfrm>
            <a:off x="6576612" y="3484383"/>
            <a:ext cx="105849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p:cNvCxnSpPr>
            <a:stCxn id="41" idx="6"/>
            <a:endCxn id="42" idx="2"/>
          </p:cNvCxnSpPr>
          <p:nvPr/>
        </p:nvCxnSpPr>
        <p:spPr>
          <a:xfrm>
            <a:off x="6530892" y="3864565"/>
            <a:ext cx="105849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p:cNvCxnSpPr>
            <a:stCxn id="42" idx="6"/>
            <a:endCxn id="43" idx="2"/>
          </p:cNvCxnSpPr>
          <p:nvPr/>
        </p:nvCxnSpPr>
        <p:spPr>
          <a:xfrm>
            <a:off x="7863707" y="3864565"/>
            <a:ext cx="9932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p:cNvCxnSpPr>
            <a:stCxn id="55" idx="6"/>
            <a:endCxn id="53" idx="2"/>
          </p:cNvCxnSpPr>
          <p:nvPr/>
        </p:nvCxnSpPr>
        <p:spPr>
          <a:xfrm>
            <a:off x="6485172" y="4246795"/>
            <a:ext cx="105849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p:cNvCxnSpPr>
            <a:stCxn id="53" idx="6"/>
            <a:endCxn id="54" idx="2"/>
          </p:cNvCxnSpPr>
          <p:nvPr/>
        </p:nvCxnSpPr>
        <p:spPr>
          <a:xfrm>
            <a:off x="7909427" y="4246795"/>
            <a:ext cx="99325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a:stCxn id="58" idx="6"/>
            <a:endCxn id="46" idx="2"/>
          </p:cNvCxnSpPr>
          <p:nvPr/>
        </p:nvCxnSpPr>
        <p:spPr>
          <a:xfrm>
            <a:off x="6485172" y="5040542"/>
            <a:ext cx="1058495"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46" idx="6"/>
            <a:endCxn id="45" idx="2"/>
          </p:cNvCxnSpPr>
          <p:nvPr/>
        </p:nvCxnSpPr>
        <p:spPr>
          <a:xfrm>
            <a:off x="7909427" y="5040542"/>
            <a:ext cx="947538"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59" idx="6"/>
            <a:endCxn id="49" idx="2"/>
          </p:cNvCxnSpPr>
          <p:nvPr/>
        </p:nvCxnSpPr>
        <p:spPr>
          <a:xfrm>
            <a:off x="6485172" y="5446914"/>
            <a:ext cx="1058495" cy="531"/>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52" idx="6"/>
            <a:endCxn id="51" idx="2"/>
          </p:cNvCxnSpPr>
          <p:nvPr/>
        </p:nvCxnSpPr>
        <p:spPr>
          <a:xfrm>
            <a:off x="6530892" y="5841416"/>
            <a:ext cx="1012775" cy="158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89" name="Rounded Rectangle 19">
            <a:extLst>
              <a:ext uri="{FF2B5EF4-FFF2-40B4-BE49-F238E27FC236}">
                <a16:creationId xmlns:a16="http://schemas.microsoft.com/office/drawing/2014/main" id="{E8B88130-746E-4B85-B3F9-0DF039576690}"/>
              </a:ext>
            </a:extLst>
          </p:cNvPr>
          <p:cNvSpPr/>
          <p:nvPr/>
        </p:nvSpPr>
        <p:spPr bwMode="auto">
          <a:xfrm>
            <a:off x="1324314" y="1507405"/>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Manufacturing</a:t>
            </a:r>
          </a:p>
        </p:txBody>
      </p:sp>
      <p:sp>
        <p:nvSpPr>
          <p:cNvPr id="92" name="Rounded Rectangle 19">
            <a:extLst>
              <a:ext uri="{FF2B5EF4-FFF2-40B4-BE49-F238E27FC236}">
                <a16:creationId xmlns:a16="http://schemas.microsoft.com/office/drawing/2014/main" id="{B08E2834-2976-48F0-9C8B-F2C61B4A514B}"/>
              </a:ext>
            </a:extLst>
          </p:cNvPr>
          <p:cNvSpPr/>
          <p:nvPr/>
        </p:nvSpPr>
        <p:spPr bwMode="auto">
          <a:xfrm>
            <a:off x="1318387" y="2332709"/>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Terminals</a:t>
            </a:r>
          </a:p>
        </p:txBody>
      </p:sp>
      <p:sp>
        <p:nvSpPr>
          <p:cNvPr id="93" name="Rounded Rectangle 19">
            <a:extLst>
              <a:ext uri="{FF2B5EF4-FFF2-40B4-BE49-F238E27FC236}">
                <a16:creationId xmlns:a16="http://schemas.microsoft.com/office/drawing/2014/main" id="{CA773CC2-0B89-4566-B4BF-68E50ABBD900}"/>
              </a:ext>
            </a:extLst>
          </p:cNvPr>
          <p:cNvSpPr/>
          <p:nvPr/>
        </p:nvSpPr>
        <p:spPr bwMode="auto">
          <a:xfrm>
            <a:off x="1324314" y="3250238"/>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Storage</a:t>
            </a:r>
          </a:p>
        </p:txBody>
      </p:sp>
      <p:sp>
        <p:nvSpPr>
          <p:cNvPr id="95" name="Rounded Rectangle 19">
            <a:extLst>
              <a:ext uri="{FF2B5EF4-FFF2-40B4-BE49-F238E27FC236}">
                <a16:creationId xmlns:a16="http://schemas.microsoft.com/office/drawing/2014/main" id="{D597606C-77E5-4ECE-AD35-64BF2F4C1426}"/>
              </a:ext>
            </a:extLst>
          </p:cNvPr>
          <p:cNvSpPr/>
          <p:nvPr/>
        </p:nvSpPr>
        <p:spPr bwMode="auto">
          <a:xfrm>
            <a:off x="1327670" y="4463054"/>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Distribution</a:t>
            </a:r>
          </a:p>
        </p:txBody>
      </p:sp>
      <p:sp>
        <p:nvSpPr>
          <p:cNvPr id="96" name="Rounded Rectangle 19">
            <a:extLst>
              <a:ext uri="{FF2B5EF4-FFF2-40B4-BE49-F238E27FC236}">
                <a16:creationId xmlns:a16="http://schemas.microsoft.com/office/drawing/2014/main" id="{C589F462-6BC7-470D-B16E-970F5C76C7F1}"/>
              </a:ext>
            </a:extLst>
          </p:cNvPr>
          <p:cNvSpPr/>
          <p:nvPr/>
        </p:nvSpPr>
        <p:spPr bwMode="auto">
          <a:xfrm>
            <a:off x="1327670" y="5712967"/>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Parcel</a:t>
            </a:r>
          </a:p>
        </p:txBody>
      </p:sp>
      <p:sp>
        <p:nvSpPr>
          <p:cNvPr id="98" name="Rounded Rectangle 19">
            <a:extLst>
              <a:ext uri="{FF2B5EF4-FFF2-40B4-BE49-F238E27FC236}">
                <a16:creationId xmlns:a16="http://schemas.microsoft.com/office/drawing/2014/main" id="{569AB294-19F1-44C3-A7C2-D107A67BED46}"/>
              </a:ext>
            </a:extLst>
          </p:cNvPr>
          <p:cNvSpPr/>
          <p:nvPr/>
        </p:nvSpPr>
        <p:spPr bwMode="auto">
          <a:xfrm>
            <a:off x="3935122" y="943057"/>
            <a:ext cx="173736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Facility</a:t>
            </a:r>
          </a:p>
        </p:txBody>
      </p:sp>
      <p:sp>
        <p:nvSpPr>
          <p:cNvPr id="99" name="Rounded Rectangle 19">
            <a:extLst>
              <a:ext uri="{FF2B5EF4-FFF2-40B4-BE49-F238E27FC236}">
                <a16:creationId xmlns:a16="http://schemas.microsoft.com/office/drawing/2014/main" id="{B51A854E-DC23-4B0D-B7B1-B76EEA1BFA9B}"/>
              </a:ext>
            </a:extLst>
          </p:cNvPr>
          <p:cNvSpPr/>
          <p:nvPr/>
        </p:nvSpPr>
        <p:spPr bwMode="auto">
          <a:xfrm>
            <a:off x="5772730" y="943057"/>
            <a:ext cx="1280160" cy="274320"/>
          </a:xfrm>
          <a:prstGeom prst="roundRect">
            <a:avLst/>
          </a:prstGeom>
          <a:solidFill>
            <a:schemeClr val="accent1">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Storage</a:t>
            </a:r>
          </a:p>
        </p:txBody>
      </p:sp>
      <p:sp>
        <p:nvSpPr>
          <p:cNvPr id="100" name="Rounded Rectangle 19">
            <a:extLst>
              <a:ext uri="{FF2B5EF4-FFF2-40B4-BE49-F238E27FC236}">
                <a16:creationId xmlns:a16="http://schemas.microsoft.com/office/drawing/2014/main" id="{AC010279-3038-4C7C-B5F1-235F64A6D3B3}"/>
              </a:ext>
            </a:extLst>
          </p:cNvPr>
          <p:cNvSpPr/>
          <p:nvPr/>
        </p:nvSpPr>
        <p:spPr bwMode="auto">
          <a:xfrm>
            <a:off x="7100514" y="943057"/>
            <a:ext cx="1280160" cy="27432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Distribution</a:t>
            </a:r>
          </a:p>
        </p:txBody>
      </p:sp>
      <p:sp>
        <p:nvSpPr>
          <p:cNvPr id="102" name="Rounded Rectangle 19">
            <a:extLst>
              <a:ext uri="{FF2B5EF4-FFF2-40B4-BE49-F238E27FC236}">
                <a16:creationId xmlns:a16="http://schemas.microsoft.com/office/drawing/2014/main" id="{3FA98FB0-0D85-4E14-A10D-D8E26A349C5E}"/>
              </a:ext>
            </a:extLst>
          </p:cNvPr>
          <p:cNvSpPr/>
          <p:nvPr/>
        </p:nvSpPr>
        <p:spPr bwMode="auto">
          <a:xfrm>
            <a:off x="8412054" y="943057"/>
            <a:ext cx="1280160" cy="27432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Fabrication</a:t>
            </a:r>
          </a:p>
        </p:txBody>
      </p:sp>
    </p:spTree>
    <p:extLst>
      <p:ext uri="{BB962C8B-B14F-4D97-AF65-F5344CB8AC3E}">
        <p14:creationId xmlns:p14="http://schemas.microsoft.com/office/powerpoint/2010/main" val="1993825039"/>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8"/>
          <p:cNvSpPr>
            <a:spLocks noGrp="1" noChangeArrowheads="1"/>
          </p:cNvSpPr>
          <p:nvPr>
            <p:ph type="title"/>
          </p:nvPr>
        </p:nvSpPr>
        <p:spPr/>
        <p:txBody>
          <a:bodyPr/>
          <a:lstStyle/>
          <a:p>
            <a:pPr eaLnBrk="1" hangingPunct="1"/>
            <a:r>
              <a:rPr lang="en-US"/>
              <a:t>Nodes and Freight Distribution</a:t>
            </a:r>
          </a:p>
        </p:txBody>
      </p:sp>
      <p:sp>
        <p:nvSpPr>
          <p:cNvPr id="22"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36196" name="Rectangle 9"/>
          <p:cNvSpPr>
            <a:spLocks noChangeArrowheads="1"/>
          </p:cNvSpPr>
          <p:nvPr/>
        </p:nvSpPr>
        <p:spPr bwMode="auto">
          <a:xfrm>
            <a:off x="4029075" y="1852614"/>
            <a:ext cx="5041900" cy="3552825"/>
          </a:xfrm>
          <a:prstGeom prst="rect">
            <a:avLst/>
          </a:prstGeom>
          <a:noFill/>
          <a:ln w="3175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136197" name="AutoShape 2"/>
          <p:cNvSpPr>
            <a:spLocks noChangeArrowheads="1"/>
          </p:cNvSpPr>
          <p:nvPr/>
        </p:nvSpPr>
        <p:spPr bwMode="auto">
          <a:xfrm>
            <a:off x="4189413" y="4564064"/>
            <a:ext cx="4787900" cy="769937"/>
          </a:xfrm>
          <a:prstGeom prst="rightArrow">
            <a:avLst>
              <a:gd name="adj1" fmla="val 50102"/>
              <a:gd name="adj2" fmla="val 136693"/>
            </a:avLst>
          </a:prstGeom>
          <a:solidFill>
            <a:srgbClr val="99CC00"/>
          </a:solidFill>
          <a:ln w="9525">
            <a:noFill/>
            <a:miter lim="800000"/>
            <a:headEnd/>
            <a:tailEnd/>
          </a:ln>
        </p:spPr>
        <p:txBody>
          <a:bodyPr wrap="none" anchor="ctr"/>
          <a:lstStyle/>
          <a:p>
            <a:endParaRPr lang="en-US">
              <a:latin typeface="Arial Narrow" panose="020B0606020202030204" pitchFamily="34" charset="0"/>
            </a:endParaRPr>
          </a:p>
        </p:txBody>
      </p:sp>
      <p:sp>
        <p:nvSpPr>
          <p:cNvPr id="136198" name="AutoShape 3"/>
          <p:cNvSpPr>
            <a:spLocks noChangeArrowheads="1"/>
          </p:cNvSpPr>
          <p:nvPr/>
        </p:nvSpPr>
        <p:spPr bwMode="auto">
          <a:xfrm>
            <a:off x="4152900" y="1930400"/>
            <a:ext cx="4787900" cy="769938"/>
          </a:xfrm>
          <a:prstGeom prst="rightArrow">
            <a:avLst>
              <a:gd name="adj1" fmla="val 50102"/>
              <a:gd name="adj2" fmla="val 136693"/>
            </a:avLst>
          </a:prstGeom>
          <a:solidFill>
            <a:srgbClr val="FFFF99"/>
          </a:solidFill>
          <a:ln w="9525">
            <a:noFill/>
            <a:miter lim="800000"/>
            <a:headEnd/>
            <a:tailEnd/>
          </a:ln>
        </p:spPr>
        <p:txBody>
          <a:bodyPr wrap="none" anchor="ctr"/>
          <a:lstStyle/>
          <a:p>
            <a:endParaRPr lang="en-US">
              <a:latin typeface="Arial Narrow" panose="020B0606020202030204" pitchFamily="34" charset="0"/>
            </a:endParaRPr>
          </a:p>
        </p:txBody>
      </p:sp>
      <p:sp>
        <p:nvSpPr>
          <p:cNvPr id="136199" name="Line 4"/>
          <p:cNvSpPr>
            <a:spLocks noChangeShapeType="1"/>
          </p:cNvSpPr>
          <p:nvPr/>
        </p:nvSpPr>
        <p:spPr bwMode="auto">
          <a:xfrm>
            <a:off x="4049714" y="1871664"/>
            <a:ext cx="4992687" cy="3513137"/>
          </a:xfrm>
          <a:prstGeom prst="line">
            <a:avLst/>
          </a:prstGeom>
          <a:noFill/>
          <a:ln w="44450">
            <a:solidFill>
              <a:srgbClr val="C0C0C0"/>
            </a:solidFill>
            <a:prstDash val="dash"/>
            <a:round/>
            <a:headEnd/>
            <a:tailEnd/>
          </a:ln>
        </p:spPr>
        <p:txBody>
          <a:bodyPr/>
          <a:lstStyle/>
          <a:p>
            <a:endParaRPr lang="en-US">
              <a:latin typeface="Arial Narrow" panose="020B0606020202030204" pitchFamily="34" charset="0"/>
            </a:endParaRPr>
          </a:p>
        </p:txBody>
      </p:sp>
      <p:sp>
        <p:nvSpPr>
          <p:cNvPr id="136200" name="Line 5"/>
          <p:cNvSpPr>
            <a:spLocks noChangeShapeType="1"/>
          </p:cNvSpPr>
          <p:nvPr/>
        </p:nvSpPr>
        <p:spPr bwMode="auto">
          <a:xfrm flipH="1">
            <a:off x="4070350" y="1863725"/>
            <a:ext cx="4972050" cy="3500438"/>
          </a:xfrm>
          <a:prstGeom prst="line">
            <a:avLst/>
          </a:prstGeom>
          <a:noFill/>
          <a:ln w="44450">
            <a:solidFill>
              <a:srgbClr val="C0C0C0"/>
            </a:solidFill>
            <a:prstDash val="dash"/>
            <a:round/>
            <a:headEnd/>
            <a:tailEnd/>
          </a:ln>
        </p:spPr>
        <p:txBody>
          <a:bodyPr/>
          <a:lstStyle/>
          <a:p>
            <a:endParaRPr lang="en-US">
              <a:latin typeface="Arial Narrow" panose="020B0606020202030204" pitchFamily="34" charset="0"/>
            </a:endParaRPr>
          </a:p>
        </p:txBody>
      </p:sp>
      <p:sp>
        <p:nvSpPr>
          <p:cNvPr id="136201" name="AutoShape 6"/>
          <p:cNvSpPr>
            <a:spLocks noChangeArrowheads="1"/>
          </p:cNvSpPr>
          <p:nvPr/>
        </p:nvSpPr>
        <p:spPr bwMode="auto">
          <a:xfrm>
            <a:off x="5529264" y="2611439"/>
            <a:ext cx="1989137" cy="1989137"/>
          </a:xfrm>
          <a:custGeom>
            <a:avLst/>
            <a:gdLst>
              <a:gd name="T0" fmla="*/ 2147483647 w 21600"/>
              <a:gd name="T1" fmla="*/ 2147483647 h 21600"/>
              <a:gd name="T2" fmla="*/ 2147483647 w 21600"/>
              <a:gd name="T3" fmla="*/ 2147483647 h 21600"/>
              <a:gd name="T4" fmla="*/ 0 w 21600"/>
              <a:gd name="T5" fmla="*/ 2147483647 h 21600"/>
              <a:gd name="T6" fmla="*/ 2147483647 w 21600"/>
              <a:gd name="T7" fmla="*/ 0 h 21600"/>
              <a:gd name="T8" fmla="*/ 0 60000 65536"/>
              <a:gd name="T9" fmla="*/ 5898240 60000 65536"/>
              <a:gd name="T10" fmla="*/ 11796480 60000 65536"/>
              <a:gd name="T11" fmla="*/ 17694720 60000 65536"/>
              <a:gd name="T12" fmla="*/ 2507 w 21600"/>
              <a:gd name="T13" fmla="*/ 8464 h 21600"/>
              <a:gd name="T14" fmla="*/ 19093 w 21600"/>
              <a:gd name="T15" fmla="*/ 13136 h 21600"/>
            </a:gdLst>
            <a:ahLst/>
            <a:cxnLst>
              <a:cxn ang="T8">
                <a:pos x="T0" y="T1"/>
              </a:cxn>
              <a:cxn ang="T9">
                <a:pos x="T2" y="T3"/>
              </a:cxn>
              <a:cxn ang="T10">
                <a:pos x="T4" y="T5"/>
              </a:cxn>
              <a:cxn ang="T11">
                <a:pos x="T6" y="T7"/>
              </a:cxn>
            </a:cxnLst>
            <a:rect l="T12" t="T13" r="T14" b="T15"/>
            <a:pathLst>
              <a:path w="21600" h="21600">
                <a:moveTo>
                  <a:pt x="10800" y="0"/>
                </a:moveTo>
                <a:lnTo>
                  <a:pt x="6480" y="4637"/>
                </a:lnTo>
                <a:lnTo>
                  <a:pt x="8464" y="4637"/>
                </a:lnTo>
                <a:lnTo>
                  <a:pt x="8464" y="8464"/>
                </a:lnTo>
                <a:lnTo>
                  <a:pt x="4637" y="8464"/>
                </a:lnTo>
                <a:lnTo>
                  <a:pt x="4637" y="6480"/>
                </a:lnTo>
                <a:lnTo>
                  <a:pt x="0" y="10800"/>
                </a:lnTo>
                <a:lnTo>
                  <a:pt x="4637" y="15120"/>
                </a:lnTo>
                <a:lnTo>
                  <a:pt x="4637" y="13136"/>
                </a:lnTo>
                <a:lnTo>
                  <a:pt x="8464" y="13136"/>
                </a:lnTo>
                <a:lnTo>
                  <a:pt x="8464" y="16963"/>
                </a:lnTo>
                <a:lnTo>
                  <a:pt x="6480" y="16963"/>
                </a:lnTo>
                <a:lnTo>
                  <a:pt x="10800" y="21600"/>
                </a:lnTo>
                <a:lnTo>
                  <a:pt x="15120" y="16963"/>
                </a:lnTo>
                <a:lnTo>
                  <a:pt x="13136" y="16963"/>
                </a:lnTo>
                <a:lnTo>
                  <a:pt x="13136" y="13136"/>
                </a:lnTo>
                <a:lnTo>
                  <a:pt x="16963" y="13136"/>
                </a:lnTo>
                <a:lnTo>
                  <a:pt x="16963" y="15120"/>
                </a:lnTo>
                <a:lnTo>
                  <a:pt x="21600" y="10800"/>
                </a:lnTo>
                <a:lnTo>
                  <a:pt x="16963" y="6480"/>
                </a:lnTo>
                <a:lnTo>
                  <a:pt x="16963" y="8464"/>
                </a:lnTo>
                <a:lnTo>
                  <a:pt x="13136" y="8464"/>
                </a:lnTo>
                <a:lnTo>
                  <a:pt x="13136" y="4637"/>
                </a:lnTo>
                <a:lnTo>
                  <a:pt x="15120" y="4637"/>
                </a:lnTo>
                <a:close/>
              </a:path>
            </a:pathLst>
          </a:custGeom>
          <a:solidFill>
            <a:srgbClr val="FFCC00"/>
          </a:solidFill>
          <a:ln w="25400">
            <a:solidFill>
              <a:srgbClr val="969696"/>
            </a:solidFill>
            <a:miter lim="800000"/>
            <a:headEnd/>
            <a:tailEnd/>
          </a:ln>
        </p:spPr>
        <p:txBody>
          <a:bodyPr wrap="none" anchor="ctr"/>
          <a:lstStyle/>
          <a:p>
            <a:endParaRPr lang="en-US">
              <a:latin typeface="Arial Narrow" panose="020B0606020202030204" pitchFamily="34" charset="0"/>
            </a:endParaRPr>
          </a:p>
        </p:txBody>
      </p:sp>
      <p:sp>
        <p:nvSpPr>
          <p:cNvPr id="136202" name="Text Box 7"/>
          <p:cNvSpPr txBox="1">
            <a:spLocks noChangeArrowheads="1"/>
          </p:cNvSpPr>
          <p:nvPr/>
        </p:nvSpPr>
        <p:spPr bwMode="auto">
          <a:xfrm>
            <a:off x="5006975" y="4775200"/>
            <a:ext cx="2876108" cy="369332"/>
          </a:xfrm>
          <a:prstGeom prst="rect">
            <a:avLst/>
          </a:prstGeom>
          <a:noFill/>
          <a:ln w="9525">
            <a:noFill/>
            <a:miter lim="800000"/>
            <a:headEnd/>
            <a:tailEnd/>
          </a:ln>
        </p:spPr>
        <p:txBody>
          <a:bodyPr wrap="none">
            <a:spAutoFit/>
          </a:bodyPr>
          <a:lstStyle/>
          <a:p>
            <a:pPr eaLnBrk="1" hangingPunct="1"/>
            <a:r>
              <a:rPr lang="en-US" b="1">
                <a:solidFill>
                  <a:srgbClr val="5F5F5F"/>
                </a:solidFill>
                <a:latin typeface="Arial Narrow" panose="020B0606020202030204" pitchFamily="34" charset="0"/>
              </a:rPr>
              <a:t>Globalization of Consumption</a:t>
            </a:r>
          </a:p>
        </p:txBody>
      </p:sp>
      <p:sp>
        <p:nvSpPr>
          <p:cNvPr id="136203" name="Text Box 10"/>
          <p:cNvSpPr txBox="1">
            <a:spLocks noChangeArrowheads="1"/>
          </p:cNvSpPr>
          <p:nvPr/>
        </p:nvSpPr>
        <p:spPr bwMode="auto">
          <a:xfrm>
            <a:off x="2965451" y="1911351"/>
            <a:ext cx="998671" cy="276999"/>
          </a:xfrm>
          <a:prstGeom prst="rect">
            <a:avLst/>
          </a:prstGeom>
          <a:noFill/>
          <a:ln w="9525">
            <a:noFill/>
            <a:miter lim="800000"/>
            <a:headEnd/>
            <a:tailEnd/>
          </a:ln>
        </p:spPr>
        <p:txBody>
          <a:bodyPr wrap="none" lIns="0" tIns="0" rIns="0" bIns="0">
            <a:spAutoFit/>
          </a:bodyPr>
          <a:lstStyle/>
          <a:p>
            <a:pPr eaLnBrk="1" hangingPunct="1"/>
            <a:r>
              <a:rPr lang="en-US" b="1" i="1">
                <a:latin typeface="Arial Narrow" panose="020B0606020202030204" pitchFamily="34" charset="0"/>
              </a:rPr>
              <a:t>Production</a:t>
            </a:r>
          </a:p>
        </p:txBody>
      </p:sp>
      <p:sp>
        <p:nvSpPr>
          <p:cNvPr id="136204" name="Text Box 11"/>
          <p:cNvSpPr txBox="1">
            <a:spLocks noChangeArrowheads="1"/>
          </p:cNvSpPr>
          <p:nvPr/>
        </p:nvSpPr>
        <p:spPr bwMode="auto">
          <a:xfrm>
            <a:off x="2747964" y="5033964"/>
            <a:ext cx="1218282" cy="276999"/>
          </a:xfrm>
          <a:prstGeom prst="rect">
            <a:avLst/>
          </a:prstGeom>
          <a:noFill/>
          <a:ln w="9525">
            <a:noFill/>
            <a:miter lim="800000"/>
            <a:headEnd/>
            <a:tailEnd/>
          </a:ln>
        </p:spPr>
        <p:txBody>
          <a:bodyPr wrap="none" lIns="0" tIns="0" rIns="0" bIns="0">
            <a:spAutoFit/>
          </a:bodyPr>
          <a:lstStyle/>
          <a:p>
            <a:pPr eaLnBrk="1" hangingPunct="1"/>
            <a:r>
              <a:rPr lang="en-US" b="1" i="1">
                <a:latin typeface="Arial Narrow" panose="020B0606020202030204" pitchFamily="34" charset="0"/>
              </a:rPr>
              <a:t>Consumption</a:t>
            </a:r>
          </a:p>
        </p:txBody>
      </p:sp>
      <p:sp>
        <p:nvSpPr>
          <p:cNvPr id="136205" name="Text Box 12"/>
          <p:cNvSpPr txBox="1">
            <a:spLocks noChangeArrowheads="1"/>
          </p:cNvSpPr>
          <p:nvPr/>
        </p:nvSpPr>
        <p:spPr bwMode="auto">
          <a:xfrm>
            <a:off x="4186238" y="5441951"/>
            <a:ext cx="495328" cy="276999"/>
          </a:xfrm>
          <a:prstGeom prst="rect">
            <a:avLst/>
          </a:prstGeom>
          <a:noFill/>
          <a:ln w="9525">
            <a:noFill/>
            <a:miter lim="800000"/>
            <a:headEnd/>
            <a:tailEnd/>
          </a:ln>
        </p:spPr>
        <p:txBody>
          <a:bodyPr wrap="none" lIns="0" tIns="0" rIns="0" bIns="0">
            <a:spAutoFit/>
          </a:bodyPr>
          <a:lstStyle/>
          <a:p>
            <a:pPr eaLnBrk="1" hangingPunct="1"/>
            <a:r>
              <a:rPr lang="en-US" b="1" i="1">
                <a:latin typeface="Arial Narrow" panose="020B0606020202030204" pitchFamily="34" charset="0"/>
              </a:rPr>
              <a:t>Local</a:t>
            </a:r>
          </a:p>
        </p:txBody>
      </p:sp>
      <p:sp>
        <p:nvSpPr>
          <p:cNvPr id="136206" name="Text Box 13"/>
          <p:cNvSpPr txBox="1">
            <a:spLocks noChangeArrowheads="1"/>
          </p:cNvSpPr>
          <p:nvPr/>
        </p:nvSpPr>
        <p:spPr bwMode="auto">
          <a:xfrm>
            <a:off x="8364539" y="5441951"/>
            <a:ext cx="589905" cy="276999"/>
          </a:xfrm>
          <a:prstGeom prst="rect">
            <a:avLst/>
          </a:prstGeom>
          <a:noFill/>
          <a:ln w="9525">
            <a:noFill/>
            <a:miter lim="800000"/>
            <a:headEnd/>
            <a:tailEnd/>
          </a:ln>
        </p:spPr>
        <p:txBody>
          <a:bodyPr wrap="none" lIns="0" tIns="0" rIns="0" bIns="0">
            <a:spAutoFit/>
          </a:bodyPr>
          <a:lstStyle/>
          <a:p>
            <a:pPr eaLnBrk="1" hangingPunct="1"/>
            <a:r>
              <a:rPr lang="en-US" b="1" i="1">
                <a:latin typeface="Arial Narrow" panose="020B0606020202030204" pitchFamily="34" charset="0"/>
              </a:rPr>
              <a:t>Global</a:t>
            </a:r>
          </a:p>
        </p:txBody>
      </p:sp>
      <p:sp>
        <p:nvSpPr>
          <p:cNvPr id="136207" name="Text Box 14"/>
          <p:cNvSpPr txBox="1">
            <a:spLocks noChangeArrowheads="1"/>
          </p:cNvSpPr>
          <p:nvPr/>
        </p:nvSpPr>
        <p:spPr bwMode="auto">
          <a:xfrm>
            <a:off x="5667375" y="5514976"/>
            <a:ext cx="1611018" cy="276999"/>
          </a:xfrm>
          <a:prstGeom prst="rect">
            <a:avLst/>
          </a:prstGeom>
          <a:noFill/>
          <a:ln w="9525">
            <a:noFill/>
            <a:miter lim="800000"/>
            <a:headEnd/>
            <a:tailEnd/>
          </a:ln>
        </p:spPr>
        <p:txBody>
          <a:bodyPr wrap="none" lIns="0" tIns="0" rIns="0" bIns="0">
            <a:spAutoFit/>
          </a:bodyPr>
          <a:lstStyle/>
          <a:p>
            <a:pPr eaLnBrk="1" hangingPunct="1"/>
            <a:r>
              <a:rPr lang="en-US" b="1">
                <a:latin typeface="Arial Narrow" panose="020B0606020202030204" pitchFamily="34" charset="0"/>
              </a:rPr>
              <a:t>Distribution Scale</a:t>
            </a:r>
          </a:p>
        </p:txBody>
      </p:sp>
      <p:sp>
        <p:nvSpPr>
          <p:cNvPr id="136208" name="Text Box 15"/>
          <p:cNvSpPr txBox="1">
            <a:spLocks noChangeArrowheads="1"/>
          </p:cNvSpPr>
          <p:nvPr/>
        </p:nvSpPr>
        <p:spPr bwMode="auto">
          <a:xfrm rot="-5400000">
            <a:off x="2893017" y="3561965"/>
            <a:ext cx="1683153" cy="276999"/>
          </a:xfrm>
          <a:prstGeom prst="rect">
            <a:avLst/>
          </a:prstGeom>
          <a:noFill/>
          <a:ln w="9525">
            <a:noFill/>
            <a:miter lim="800000"/>
            <a:headEnd/>
            <a:tailEnd/>
          </a:ln>
        </p:spPr>
        <p:txBody>
          <a:bodyPr wrap="none" lIns="0" tIns="0" rIns="0" bIns="0">
            <a:spAutoFit/>
          </a:bodyPr>
          <a:lstStyle/>
          <a:p>
            <a:pPr eaLnBrk="1" hangingPunct="1"/>
            <a:r>
              <a:rPr lang="en-US" b="1">
                <a:latin typeface="Arial Narrow" panose="020B0606020202030204" pitchFamily="34" charset="0"/>
              </a:rPr>
              <a:t>Distribution Scope</a:t>
            </a:r>
          </a:p>
        </p:txBody>
      </p:sp>
      <p:sp>
        <p:nvSpPr>
          <p:cNvPr id="136209" name="Text Box 16"/>
          <p:cNvSpPr txBox="1">
            <a:spLocks noChangeArrowheads="1"/>
          </p:cNvSpPr>
          <p:nvPr/>
        </p:nvSpPr>
        <p:spPr bwMode="auto">
          <a:xfrm>
            <a:off x="5041900" y="2141538"/>
            <a:ext cx="2656496" cy="369332"/>
          </a:xfrm>
          <a:prstGeom prst="rect">
            <a:avLst/>
          </a:prstGeom>
          <a:noFill/>
          <a:ln w="9525">
            <a:noFill/>
            <a:miter lim="800000"/>
            <a:headEnd/>
            <a:tailEnd/>
          </a:ln>
        </p:spPr>
        <p:txBody>
          <a:bodyPr wrap="none">
            <a:spAutoFit/>
          </a:bodyPr>
          <a:lstStyle/>
          <a:p>
            <a:pPr eaLnBrk="1" hangingPunct="1"/>
            <a:r>
              <a:rPr lang="en-US" b="1" dirty="0">
                <a:solidFill>
                  <a:srgbClr val="5F5F5F"/>
                </a:solidFill>
                <a:latin typeface="Arial Narrow" panose="020B0606020202030204" pitchFamily="34" charset="0"/>
              </a:rPr>
              <a:t>Globalization of Production</a:t>
            </a:r>
          </a:p>
        </p:txBody>
      </p:sp>
      <p:sp>
        <p:nvSpPr>
          <p:cNvPr id="136210" name="Oval 17"/>
          <p:cNvSpPr>
            <a:spLocks noChangeArrowheads="1"/>
          </p:cNvSpPr>
          <p:nvPr/>
        </p:nvSpPr>
        <p:spPr bwMode="auto">
          <a:xfrm>
            <a:off x="6327776" y="3411539"/>
            <a:ext cx="377825" cy="377825"/>
          </a:xfrm>
          <a:prstGeom prst="ellipse">
            <a:avLst/>
          </a:prstGeom>
          <a:solidFill>
            <a:srgbClr val="FFFF99"/>
          </a:solidFill>
          <a:ln w="63500">
            <a:solidFill>
              <a:srgbClr val="993300"/>
            </a:solidFill>
            <a:round/>
            <a:headEnd/>
            <a:tailEnd/>
          </a:ln>
        </p:spPr>
        <p:txBody>
          <a:bodyPr wrap="none" anchor="ctr"/>
          <a:lstStyle/>
          <a:p>
            <a:pPr algn="ctr" eaLnBrk="1" hangingPunct="1"/>
            <a:r>
              <a:rPr lang="en-US" sz="1600" b="1">
                <a:latin typeface="Arial Narrow" panose="020B0606020202030204" pitchFamily="34" charset="0"/>
              </a:rPr>
              <a:t>DC</a:t>
            </a:r>
          </a:p>
        </p:txBody>
      </p:sp>
      <p:sp>
        <p:nvSpPr>
          <p:cNvPr id="136211" name="Text Box 18"/>
          <p:cNvSpPr txBox="1">
            <a:spLocks noChangeArrowheads="1"/>
          </p:cNvSpPr>
          <p:nvPr/>
        </p:nvSpPr>
        <p:spPr bwMode="auto">
          <a:xfrm>
            <a:off x="6727825" y="3429000"/>
            <a:ext cx="1696298" cy="338554"/>
          </a:xfrm>
          <a:prstGeom prst="rect">
            <a:avLst/>
          </a:prstGeom>
          <a:noFill/>
          <a:ln w="9525">
            <a:noFill/>
            <a:miter lim="800000"/>
            <a:headEnd/>
            <a:tailEnd/>
          </a:ln>
        </p:spPr>
        <p:txBody>
          <a:bodyPr wrap="none">
            <a:spAutoFit/>
          </a:bodyPr>
          <a:lstStyle/>
          <a:p>
            <a:pPr eaLnBrk="1" hangingPunct="1"/>
            <a:r>
              <a:rPr lang="en-US" sz="1600" b="1">
                <a:latin typeface="Arial Narrow" panose="020B0606020202030204" pitchFamily="34" charset="0"/>
              </a:rPr>
              <a:t>Global Distribution</a:t>
            </a:r>
          </a:p>
        </p:txBody>
      </p:sp>
      <p:sp>
        <p:nvSpPr>
          <p:cNvPr id="136212" name="Text Box 19"/>
          <p:cNvSpPr txBox="1">
            <a:spLocks noChangeArrowheads="1"/>
          </p:cNvSpPr>
          <p:nvPr/>
        </p:nvSpPr>
        <p:spPr bwMode="auto">
          <a:xfrm>
            <a:off x="5878514" y="2713038"/>
            <a:ext cx="1340432" cy="338554"/>
          </a:xfrm>
          <a:prstGeom prst="rect">
            <a:avLst/>
          </a:prstGeom>
          <a:noFill/>
          <a:ln w="9525">
            <a:noFill/>
            <a:miter lim="800000"/>
            <a:headEnd/>
            <a:tailEnd/>
          </a:ln>
        </p:spPr>
        <p:txBody>
          <a:bodyPr wrap="none">
            <a:spAutoFit/>
          </a:bodyPr>
          <a:lstStyle/>
          <a:p>
            <a:pPr eaLnBrk="1" hangingPunct="1"/>
            <a:r>
              <a:rPr lang="en-US" sz="1600" b="1" i="1">
                <a:latin typeface="Arial Narrow" panose="020B0606020202030204" pitchFamily="34" charset="0"/>
              </a:rPr>
              <a:t>Manufacturing</a:t>
            </a:r>
          </a:p>
        </p:txBody>
      </p:sp>
      <p:sp>
        <p:nvSpPr>
          <p:cNvPr id="136213" name="Text Box 20"/>
          <p:cNvSpPr txBox="1">
            <a:spLocks noChangeArrowheads="1"/>
          </p:cNvSpPr>
          <p:nvPr/>
        </p:nvSpPr>
        <p:spPr bwMode="auto">
          <a:xfrm>
            <a:off x="6088064" y="4122738"/>
            <a:ext cx="893193" cy="338554"/>
          </a:xfrm>
          <a:prstGeom prst="rect">
            <a:avLst/>
          </a:prstGeom>
          <a:noFill/>
          <a:ln w="9525">
            <a:noFill/>
            <a:miter lim="800000"/>
            <a:headEnd/>
            <a:tailEnd/>
          </a:ln>
        </p:spPr>
        <p:txBody>
          <a:bodyPr wrap="none">
            <a:spAutoFit/>
          </a:bodyPr>
          <a:lstStyle/>
          <a:p>
            <a:pPr eaLnBrk="1" hangingPunct="1"/>
            <a:r>
              <a:rPr lang="en-US" sz="1600" b="1" i="1">
                <a:latin typeface="Arial Narrow" panose="020B0606020202030204" pitchFamily="34" charset="0"/>
              </a:rPr>
              <a:t>Retailing</a:t>
            </a:r>
          </a:p>
        </p:txBody>
      </p:sp>
      <p:sp>
        <p:nvSpPr>
          <p:cNvPr id="136214" name="Text Box 21"/>
          <p:cNvSpPr txBox="1">
            <a:spLocks noChangeArrowheads="1"/>
          </p:cNvSpPr>
          <p:nvPr/>
        </p:nvSpPr>
        <p:spPr bwMode="auto">
          <a:xfrm>
            <a:off x="4468814" y="3408363"/>
            <a:ext cx="1882247" cy="338554"/>
          </a:xfrm>
          <a:prstGeom prst="rect">
            <a:avLst/>
          </a:prstGeom>
          <a:noFill/>
          <a:ln w="9525">
            <a:noFill/>
            <a:miter lim="800000"/>
            <a:headEnd/>
            <a:tailEnd/>
          </a:ln>
        </p:spPr>
        <p:txBody>
          <a:bodyPr wrap="none">
            <a:spAutoFit/>
          </a:bodyPr>
          <a:lstStyle/>
          <a:p>
            <a:pPr eaLnBrk="1" hangingPunct="1"/>
            <a:r>
              <a:rPr lang="en-US" sz="1600" b="1">
                <a:latin typeface="Arial Narrow" panose="020B0606020202030204" pitchFamily="34" charset="0"/>
              </a:rPr>
              <a:t>Regional Distribution</a:t>
            </a:r>
          </a:p>
        </p:txBody>
      </p:sp>
    </p:spTree>
    <p:extLst>
      <p:ext uri="{BB962C8B-B14F-4D97-AF65-F5344CB8AC3E}">
        <p14:creationId xmlns:p14="http://schemas.microsoft.com/office/powerpoint/2010/main" val="122540562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3" name="Straight Connector 122"/>
          <p:cNvCxnSpPr>
            <a:stCxn id="120" idx="2"/>
          </p:cNvCxnSpPr>
          <p:nvPr/>
        </p:nvCxnSpPr>
        <p:spPr>
          <a:xfrm>
            <a:off x="7329677" y="1993956"/>
            <a:ext cx="325247" cy="649794"/>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22" idx="2"/>
          </p:cNvCxnSpPr>
          <p:nvPr/>
        </p:nvCxnSpPr>
        <p:spPr>
          <a:xfrm flipH="1">
            <a:off x="8238647" y="1993956"/>
            <a:ext cx="345154" cy="656502"/>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15" idx="2"/>
            <a:endCxn id="11" idx="0"/>
          </p:cNvCxnSpPr>
          <p:nvPr/>
        </p:nvCxnSpPr>
        <p:spPr>
          <a:xfrm flipH="1">
            <a:off x="3798766" y="3624606"/>
            <a:ext cx="643758" cy="1142803"/>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15" idx="2"/>
            <a:endCxn id="77" idx="0"/>
          </p:cNvCxnSpPr>
          <p:nvPr/>
        </p:nvCxnSpPr>
        <p:spPr>
          <a:xfrm flipH="1">
            <a:off x="4431920" y="3624606"/>
            <a:ext cx="10604" cy="1142803"/>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p:cNvCxnSpPr>
            <a:stCxn id="15" idx="2"/>
            <a:endCxn id="78" idx="0"/>
          </p:cNvCxnSpPr>
          <p:nvPr/>
        </p:nvCxnSpPr>
        <p:spPr>
          <a:xfrm>
            <a:off x="4442524" y="3624606"/>
            <a:ext cx="616458" cy="1142803"/>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a:stCxn id="101" idx="2"/>
            <a:endCxn id="132" idx="0"/>
          </p:cNvCxnSpPr>
          <p:nvPr/>
        </p:nvCxnSpPr>
        <p:spPr>
          <a:xfrm flipH="1">
            <a:off x="7323585" y="4167040"/>
            <a:ext cx="632328" cy="600368"/>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a:stCxn id="101" idx="2"/>
            <a:endCxn id="133" idx="0"/>
          </p:cNvCxnSpPr>
          <p:nvPr/>
        </p:nvCxnSpPr>
        <p:spPr>
          <a:xfrm>
            <a:off x="7955913" y="4167040"/>
            <a:ext cx="826" cy="600368"/>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p:cNvCxnSpPr>
            <a:stCxn id="101" idx="2"/>
            <a:endCxn id="134" idx="0"/>
          </p:cNvCxnSpPr>
          <p:nvPr/>
        </p:nvCxnSpPr>
        <p:spPr>
          <a:xfrm>
            <a:off x="7955913" y="4167040"/>
            <a:ext cx="627888" cy="600368"/>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p:cNvCxnSpPr>
            <a:stCxn id="47" idx="2"/>
            <a:endCxn id="101" idx="0"/>
          </p:cNvCxnSpPr>
          <p:nvPr/>
        </p:nvCxnSpPr>
        <p:spPr>
          <a:xfrm>
            <a:off x="7955913" y="3167046"/>
            <a:ext cx="0" cy="451355"/>
          </a:xfrm>
          <a:prstGeom prst="line">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en-US" dirty="0"/>
              <a:t>The Role of Distribution Centers and Warehouses</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5" name="Rectangle 151"/>
          <p:cNvSpPr>
            <a:spLocks noChangeArrowheads="1"/>
          </p:cNvSpPr>
          <p:nvPr/>
        </p:nvSpPr>
        <p:spPr bwMode="auto">
          <a:xfrm>
            <a:off x="3939604" y="3075965"/>
            <a:ext cx="1005840" cy="548640"/>
          </a:xfrm>
          <a:prstGeom prst="rect">
            <a:avLst/>
          </a:prstGeom>
          <a:solidFill>
            <a:schemeClr val="bg1">
              <a:lumMod val="95000"/>
            </a:schemeClr>
          </a:solidFill>
          <a:ln w="254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6" name="TextBox 15"/>
          <p:cNvSpPr txBox="1"/>
          <p:nvPr/>
        </p:nvSpPr>
        <p:spPr>
          <a:xfrm>
            <a:off x="3488104" y="5410956"/>
            <a:ext cx="1425390" cy="338554"/>
          </a:xfrm>
          <a:prstGeom prst="rect">
            <a:avLst/>
          </a:prstGeom>
          <a:noFill/>
        </p:spPr>
        <p:txBody>
          <a:bodyPr wrap="none" rtlCol="0">
            <a:spAutoFit/>
          </a:bodyPr>
          <a:lstStyle/>
          <a:p>
            <a:r>
              <a:rPr lang="en-US" sz="1600" b="1" dirty="0">
                <a:latin typeface="Arial Narrow" panose="020B0606020202030204" pitchFamily="34" charset="0"/>
              </a:rPr>
              <a:t>Production unit</a:t>
            </a:r>
          </a:p>
        </p:txBody>
      </p:sp>
      <p:sp>
        <p:nvSpPr>
          <p:cNvPr id="29" name="Rectangle 15"/>
          <p:cNvSpPr>
            <a:spLocks noChangeArrowheads="1"/>
          </p:cNvSpPr>
          <p:nvPr/>
        </p:nvSpPr>
        <p:spPr bwMode="auto">
          <a:xfrm>
            <a:off x="3984372" y="314243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0" name="Rectangle 16"/>
          <p:cNvSpPr>
            <a:spLocks noChangeArrowheads="1"/>
          </p:cNvSpPr>
          <p:nvPr/>
        </p:nvSpPr>
        <p:spPr bwMode="auto">
          <a:xfrm>
            <a:off x="4614610" y="3440474"/>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1" name="Rectangle 25"/>
          <p:cNvSpPr>
            <a:spLocks noChangeArrowheads="1"/>
          </p:cNvSpPr>
          <p:nvPr/>
        </p:nvSpPr>
        <p:spPr bwMode="auto">
          <a:xfrm>
            <a:off x="4300285" y="3142435"/>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2" name="Rectangle 26"/>
          <p:cNvSpPr>
            <a:spLocks noChangeArrowheads="1"/>
          </p:cNvSpPr>
          <p:nvPr/>
        </p:nvSpPr>
        <p:spPr bwMode="auto">
          <a:xfrm>
            <a:off x="4771773" y="3292538"/>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3" name="Rectangle 35"/>
          <p:cNvSpPr>
            <a:spLocks noChangeArrowheads="1"/>
          </p:cNvSpPr>
          <p:nvPr/>
        </p:nvSpPr>
        <p:spPr bwMode="auto">
          <a:xfrm>
            <a:off x="4614610" y="3292538"/>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4" name="Rectangle 36"/>
          <p:cNvSpPr>
            <a:spLocks noChangeArrowheads="1"/>
          </p:cNvSpPr>
          <p:nvPr/>
        </p:nvSpPr>
        <p:spPr bwMode="auto">
          <a:xfrm>
            <a:off x="4771773" y="3142435"/>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5" name="Rectangle 15"/>
          <p:cNvSpPr>
            <a:spLocks noChangeArrowheads="1"/>
          </p:cNvSpPr>
          <p:nvPr/>
        </p:nvSpPr>
        <p:spPr bwMode="auto">
          <a:xfrm>
            <a:off x="4614609" y="314243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6" name="Rectangle 16"/>
          <p:cNvSpPr>
            <a:spLocks noChangeArrowheads="1"/>
          </p:cNvSpPr>
          <p:nvPr/>
        </p:nvSpPr>
        <p:spPr bwMode="auto">
          <a:xfrm>
            <a:off x="4139946" y="329253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7" name="Rectangle 25"/>
          <p:cNvSpPr>
            <a:spLocks noChangeArrowheads="1"/>
          </p:cNvSpPr>
          <p:nvPr/>
        </p:nvSpPr>
        <p:spPr bwMode="auto">
          <a:xfrm>
            <a:off x="4139947" y="3440474"/>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8" name="Rectangle 26"/>
          <p:cNvSpPr>
            <a:spLocks noChangeArrowheads="1"/>
          </p:cNvSpPr>
          <p:nvPr/>
        </p:nvSpPr>
        <p:spPr bwMode="auto">
          <a:xfrm>
            <a:off x="4457447" y="3292538"/>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39" name="Rectangle 35"/>
          <p:cNvSpPr>
            <a:spLocks noChangeArrowheads="1"/>
          </p:cNvSpPr>
          <p:nvPr/>
        </p:nvSpPr>
        <p:spPr bwMode="auto">
          <a:xfrm>
            <a:off x="3984371" y="3292538"/>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0" name="Rectangle 36"/>
          <p:cNvSpPr>
            <a:spLocks noChangeArrowheads="1"/>
          </p:cNvSpPr>
          <p:nvPr/>
        </p:nvSpPr>
        <p:spPr bwMode="auto">
          <a:xfrm>
            <a:off x="4457447" y="3142435"/>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1" name="Rectangle 15"/>
          <p:cNvSpPr>
            <a:spLocks noChangeArrowheads="1"/>
          </p:cNvSpPr>
          <p:nvPr/>
        </p:nvSpPr>
        <p:spPr bwMode="auto">
          <a:xfrm>
            <a:off x="3984372" y="3440474"/>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2" name="Rectangle 16"/>
          <p:cNvSpPr>
            <a:spLocks noChangeArrowheads="1"/>
          </p:cNvSpPr>
          <p:nvPr/>
        </p:nvSpPr>
        <p:spPr bwMode="auto">
          <a:xfrm>
            <a:off x="4302633" y="329253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3" name="Rectangle 25"/>
          <p:cNvSpPr>
            <a:spLocks noChangeArrowheads="1"/>
          </p:cNvSpPr>
          <p:nvPr/>
        </p:nvSpPr>
        <p:spPr bwMode="auto">
          <a:xfrm>
            <a:off x="4300285" y="3440474"/>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4" name="Rectangle 26"/>
          <p:cNvSpPr>
            <a:spLocks noChangeArrowheads="1"/>
          </p:cNvSpPr>
          <p:nvPr/>
        </p:nvSpPr>
        <p:spPr bwMode="auto">
          <a:xfrm>
            <a:off x="4457447" y="3440474"/>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5" name="Rectangle 35"/>
          <p:cNvSpPr>
            <a:spLocks noChangeArrowheads="1"/>
          </p:cNvSpPr>
          <p:nvPr/>
        </p:nvSpPr>
        <p:spPr bwMode="auto">
          <a:xfrm>
            <a:off x="4139946" y="3142435"/>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6" name="Rectangle 36"/>
          <p:cNvSpPr>
            <a:spLocks noChangeArrowheads="1"/>
          </p:cNvSpPr>
          <p:nvPr/>
        </p:nvSpPr>
        <p:spPr bwMode="auto">
          <a:xfrm>
            <a:off x="4771773" y="3440474"/>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7" name="Rectangle 151"/>
          <p:cNvSpPr>
            <a:spLocks noChangeArrowheads="1"/>
          </p:cNvSpPr>
          <p:nvPr/>
        </p:nvSpPr>
        <p:spPr bwMode="auto">
          <a:xfrm>
            <a:off x="7452993" y="2618405"/>
            <a:ext cx="1005840" cy="548640"/>
          </a:xfrm>
          <a:prstGeom prst="rect">
            <a:avLst/>
          </a:prstGeom>
          <a:solidFill>
            <a:schemeClr val="bg1">
              <a:lumMod val="95000"/>
            </a:schemeClr>
          </a:solidFill>
          <a:ln w="254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48" name="Rectangle 15"/>
          <p:cNvSpPr>
            <a:spLocks noChangeArrowheads="1"/>
          </p:cNvSpPr>
          <p:nvPr/>
        </p:nvSpPr>
        <p:spPr bwMode="auto">
          <a:xfrm>
            <a:off x="7497761" y="268487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49" name="Rectangle 16"/>
          <p:cNvSpPr>
            <a:spLocks noChangeArrowheads="1"/>
          </p:cNvSpPr>
          <p:nvPr/>
        </p:nvSpPr>
        <p:spPr bwMode="auto">
          <a:xfrm>
            <a:off x="7654923" y="2684875"/>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0" name="Rectangle 25"/>
          <p:cNvSpPr>
            <a:spLocks noChangeArrowheads="1"/>
          </p:cNvSpPr>
          <p:nvPr/>
        </p:nvSpPr>
        <p:spPr bwMode="auto">
          <a:xfrm>
            <a:off x="7813674" y="2684875"/>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1" name="Rectangle 26"/>
          <p:cNvSpPr>
            <a:spLocks noChangeArrowheads="1"/>
          </p:cNvSpPr>
          <p:nvPr/>
        </p:nvSpPr>
        <p:spPr bwMode="auto">
          <a:xfrm>
            <a:off x="7970836" y="2684875"/>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2" name="Rectangle 35"/>
          <p:cNvSpPr>
            <a:spLocks noChangeArrowheads="1"/>
          </p:cNvSpPr>
          <p:nvPr/>
        </p:nvSpPr>
        <p:spPr bwMode="auto">
          <a:xfrm>
            <a:off x="8127999" y="2684875"/>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3" name="Rectangle 36"/>
          <p:cNvSpPr>
            <a:spLocks noChangeArrowheads="1"/>
          </p:cNvSpPr>
          <p:nvPr/>
        </p:nvSpPr>
        <p:spPr bwMode="auto">
          <a:xfrm>
            <a:off x="8285162" y="2684875"/>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4" name="Rectangle 15"/>
          <p:cNvSpPr>
            <a:spLocks noChangeArrowheads="1"/>
          </p:cNvSpPr>
          <p:nvPr/>
        </p:nvSpPr>
        <p:spPr bwMode="auto">
          <a:xfrm>
            <a:off x="7497761" y="2834978"/>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5" name="Rectangle 16"/>
          <p:cNvSpPr>
            <a:spLocks noChangeArrowheads="1"/>
          </p:cNvSpPr>
          <p:nvPr/>
        </p:nvSpPr>
        <p:spPr bwMode="auto">
          <a:xfrm>
            <a:off x="7654923" y="283497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6" name="Rectangle 25"/>
          <p:cNvSpPr>
            <a:spLocks noChangeArrowheads="1"/>
          </p:cNvSpPr>
          <p:nvPr/>
        </p:nvSpPr>
        <p:spPr bwMode="auto">
          <a:xfrm>
            <a:off x="7813674" y="2834978"/>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7" name="Rectangle 26"/>
          <p:cNvSpPr>
            <a:spLocks noChangeArrowheads="1"/>
          </p:cNvSpPr>
          <p:nvPr/>
        </p:nvSpPr>
        <p:spPr bwMode="auto">
          <a:xfrm>
            <a:off x="7970836" y="2834978"/>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8" name="Rectangle 35"/>
          <p:cNvSpPr>
            <a:spLocks noChangeArrowheads="1"/>
          </p:cNvSpPr>
          <p:nvPr/>
        </p:nvSpPr>
        <p:spPr bwMode="auto">
          <a:xfrm>
            <a:off x="8127999" y="2834978"/>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59" name="Rectangle 36"/>
          <p:cNvSpPr>
            <a:spLocks noChangeArrowheads="1"/>
          </p:cNvSpPr>
          <p:nvPr/>
        </p:nvSpPr>
        <p:spPr bwMode="auto">
          <a:xfrm>
            <a:off x="8285162" y="2834978"/>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0" name="Rectangle 15"/>
          <p:cNvSpPr>
            <a:spLocks noChangeArrowheads="1"/>
          </p:cNvSpPr>
          <p:nvPr/>
        </p:nvSpPr>
        <p:spPr bwMode="auto">
          <a:xfrm>
            <a:off x="7497761" y="298291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1" name="Rectangle 16"/>
          <p:cNvSpPr>
            <a:spLocks noChangeArrowheads="1"/>
          </p:cNvSpPr>
          <p:nvPr/>
        </p:nvSpPr>
        <p:spPr bwMode="auto">
          <a:xfrm>
            <a:off x="7654923" y="2982915"/>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2" name="Rectangle 25"/>
          <p:cNvSpPr>
            <a:spLocks noChangeArrowheads="1"/>
          </p:cNvSpPr>
          <p:nvPr/>
        </p:nvSpPr>
        <p:spPr bwMode="auto">
          <a:xfrm>
            <a:off x="7813674" y="2982915"/>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3" name="Rectangle 26"/>
          <p:cNvSpPr>
            <a:spLocks noChangeArrowheads="1"/>
          </p:cNvSpPr>
          <p:nvPr/>
        </p:nvSpPr>
        <p:spPr bwMode="auto">
          <a:xfrm>
            <a:off x="7970836" y="2982915"/>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4" name="Rectangle 35"/>
          <p:cNvSpPr>
            <a:spLocks noChangeArrowheads="1"/>
          </p:cNvSpPr>
          <p:nvPr/>
        </p:nvSpPr>
        <p:spPr bwMode="auto">
          <a:xfrm>
            <a:off x="8127999" y="2982915"/>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5" name="Rectangle 36"/>
          <p:cNvSpPr>
            <a:spLocks noChangeArrowheads="1"/>
          </p:cNvSpPr>
          <p:nvPr/>
        </p:nvSpPr>
        <p:spPr bwMode="auto">
          <a:xfrm>
            <a:off x="8285162" y="2982915"/>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cxnSp>
        <p:nvCxnSpPr>
          <p:cNvPr id="67" name="Straight Connector 66"/>
          <p:cNvCxnSpPr>
            <a:stCxn id="12" idx="2"/>
          </p:cNvCxnSpPr>
          <p:nvPr/>
        </p:nvCxnSpPr>
        <p:spPr>
          <a:xfrm>
            <a:off x="3804857" y="1990457"/>
            <a:ext cx="419676" cy="1085509"/>
          </a:xfrm>
          <a:prstGeom prst="line">
            <a:avLst/>
          </a:prstGeom>
          <a:ln w="2540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a:stCxn id="13" idx="2"/>
            <a:endCxn id="15" idx="0"/>
          </p:cNvCxnSpPr>
          <p:nvPr/>
        </p:nvCxnSpPr>
        <p:spPr>
          <a:xfrm>
            <a:off x="4431920" y="1990457"/>
            <a:ext cx="10604" cy="1085509"/>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p:cNvCxnSpPr>
            <a:stCxn id="14" idx="2"/>
          </p:cNvCxnSpPr>
          <p:nvPr/>
        </p:nvCxnSpPr>
        <p:spPr>
          <a:xfrm flipH="1">
            <a:off x="4718116" y="1990457"/>
            <a:ext cx="340867" cy="1085509"/>
          </a:xfrm>
          <a:prstGeom prst="line">
            <a:avLst/>
          </a:prstGeom>
          <a:ln w="25400">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52"/>
          <p:cNvSpPr>
            <a:spLocks noChangeArrowheads="1"/>
          </p:cNvSpPr>
          <p:nvPr/>
        </p:nvSpPr>
        <p:spPr bwMode="auto">
          <a:xfrm>
            <a:off x="3667697" y="1716136"/>
            <a:ext cx="274320" cy="274320"/>
          </a:xfrm>
          <a:prstGeom prst="rect">
            <a:avLst/>
          </a:prstGeom>
          <a:solidFill>
            <a:schemeClr val="accent2">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 name="Rectangle 153"/>
          <p:cNvSpPr>
            <a:spLocks noChangeArrowheads="1"/>
          </p:cNvSpPr>
          <p:nvPr/>
        </p:nvSpPr>
        <p:spPr bwMode="auto">
          <a:xfrm>
            <a:off x="4294760" y="1716136"/>
            <a:ext cx="274320" cy="274320"/>
          </a:xfrm>
          <a:prstGeom prst="rect">
            <a:avLst/>
          </a:prstGeom>
          <a:solidFill>
            <a:schemeClr val="accent4">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 name="Rectangle 154"/>
          <p:cNvSpPr>
            <a:spLocks noChangeArrowheads="1"/>
          </p:cNvSpPr>
          <p:nvPr/>
        </p:nvSpPr>
        <p:spPr bwMode="auto">
          <a:xfrm>
            <a:off x="4921822" y="1716136"/>
            <a:ext cx="274320" cy="274320"/>
          </a:xfrm>
          <a:prstGeom prst="rect">
            <a:avLst/>
          </a:prstGeom>
          <a:solidFill>
            <a:schemeClr val="accent3">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76" name="TextBox 75"/>
          <p:cNvSpPr txBox="1"/>
          <p:nvPr/>
        </p:nvSpPr>
        <p:spPr>
          <a:xfrm>
            <a:off x="4897186" y="3057898"/>
            <a:ext cx="1173719" cy="584775"/>
          </a:xfrm>
          <a:prstGeom prst="rect">
            <a:avLst/>
          </a:prstGeom>
          <a:noFill/>
        </p:spPr>
        <p:txBody>
          <a:bodyPr wrap="none" rtlCol="0">
            <a:spAutoFit/>
          </a:bodyPr>
          <a:lstStyle/>
          <a:p>
            <a:r>
              <a:rPr lang="en-US" sz="1600" b="1" dirty="0">
                <a:latin typeface="Arial Narrow" panose="020B0606020202030204" pitchFamily="34" charset="0"/>
              </a:rPr>
              <a:t>Distribution </a:t>
            </a:r>
          </a:p>
          <a:p>
            <a:r>
              <a:rPr lang="en-US" sz="1600" b="1" dirty="0">
                <a:latin typeface="Arial Narrow" panose="020B0606020202030204" pitchFamily="34" charset="0"/>
              </a:rPr>
              <a:t>center</a:t>
            </a:r>
          </a:p>
        </p:txBody>
      </p:sp>
      <p:sp>
        <p:nvSpPr>
          <p:cNvPr id="100" name="TextBox 99"/>
          <p:cNvSpPr txBox="1"/>
          <p:nvPr/>
        </p:nvSpPr>
        <p:spPr>
          <a:xfrm>
            <a:off x="7989454" y="5410956"/>
            <a:ext cx="1098378" cy="338554"/>
          </a:xfrm>
          <a:prstGeom prst="rect">
            <a:avLst/>
          </a:prstGeom>
          <a:noFill/>
        </p:spPr>
        <p:txBody>
          <a:bodyPr wrap="none" rtlCol="0">
            <a:spAutoFit/>
          </a:bodyPr>
          <a:lstStyle/>
          <a:p>
            <a:r>
              <a:rPr lang="en-US" sz="1600" b="1" dirty="0">
                <a:latin typeface="Arial Narrow" panose="020B0606020202030204" pitchFamily="34" charset="0"/>
              </a:rPr>
              <a:t>Retail store</a:t>
            </a:r>
          </a:p>
        </p:txBody>
      </p:sp>
      <p:sp>
        <p:nvSpPr>
          <p:cNvPr id="101" name="Rectangle 151"/>
          <p:cNvSpPr>
            <a:spLocks noChangeArrowheads="1"/>
          </p:cNvSpPr>
          <p:nvPr/>
        </p:nvSpPr>
        <p:spPr bwMode="auto">
          <a:xfrm>
            <a:off x="7452993" y="3618400"/>
            <a:ext cx="1005840" cy="548640"/>
          </a:xfrm>
          <a:prstGeom prst="rect">
            <a:avLst/>
          </a:prstGeom>
          <a:solidFill>
            <a:schemeClr val="bg1">
              <a:lumMod val="95000"/>
            </a:schemeClr>
          </a:solidFill>
          <a:ln w="254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02" name="Rectangle 15"/>
          <p:cNvSpPr>
            <a:spLocks noChangeArrowheads="1"/>
          </p:cNvSpPr>
          <p:nvPr/>
        </p:nvSpPr>
        <p:spPr bwMode="auto">
          <a:xfrm>
            <a:off x="7497761" y="3684870"/>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3" name="Rectangle 16"/>
          <p:cNvSpPr>
            <a:spLocks noChangeArrowheads="1"/>
          </p:cNvSpPr>
          <p:nvPr/>
        </p:nvSpPr>
        <p:spPr bwMode="auto">
          <a:xfrm>
            <a:off x="8127999" y="3982909"/>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4" name="Rectangle 25"/>
          <p:cNvSpPr>
            <a:spLocks noChangeArrowheads="1"/>
          </p:cNvSpPr>
          <p:nvPr/>
        </p:nvSpPr>
        <p:spPr bwMode="auto">
          <a:xfrm>
            <a:off x="7813674" y="3684870"/>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5" name="Rectangle 26"/>
          <p:cNvSpPr>
            <a:spLocks noChangeArrowheads="1"/>
          </p:cNvSpPr>
          <p:nvPr/>
        </p:nvSpPr>
        <p:spPr bwMode="auto">
          <a:xfrm>
            <a:off x="8285162" y="3834973"/>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6" name="Rectangle 35"/>
          <p:cNvSpPr>
            <a:spLocks noChangeArrowheads="1"/>
          </p:cNvSpPr>
          <p:nvPr/>
        </p:nvSpPr>
        <p:spPr bwMode="auto">
          <a:xfrm>
            <a:off x="8127999" y="3834973"/>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7" name="Rectangle 36"/>
          <p:cNvSpPr>
            <a:spLocks noChangeArrowheads="1"/>
          </p:cNvSpPr>
          <p:nvPr/>
        </p:nvSpPr>
        <p:spPr bwMode="auto">
          <a:xfrm>
            <a:off x="8285162" y="3684870"/>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8" name="Rectangle 15"/>
          <p:cNvSpPr>
            <a:spLocks noChangeArrowheads="1"/>
          </p:cNvSpPr>
          <p:nvPr/>
        </p:nvSpPr>
        <p:spPr bwMode="auto">
          <a:xfrm>
            <a:off x="8127998" y="3684870"/>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9" name="Rectangle 16"/>
          <p:cNvSpPr>
            <a:spLocks noChangeArrowheads="1"/>
          </p:cNvSpPr>
          <p:nvPr/>
        </p:nvSpPr>
        <p:spPr bwMode="auto">
          <a:xfrm>
            <a:off x="7653335" y="3834973"/>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0" name="Rectangle 25"/>
          <p:cNvSpPr>
            <a:spLocks noChangeArrowheads="1"/>
          </p:cNvSpPr>
          <p:nvPr/>
        </p:nvSpPr>
        <p:spPr bwMode="auto">
          <a:xfrm>
            <a:off x="7653336" y="3982909"/>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1" name="Rectangle 26"/>
          <p:cNvSpPr>
            <a:spLocks noChangeArrowheads="1"/>
          </p:cNvSpPr>
          <p:nvPr/>
        </p:nvSpPr>
        <p:spPr bwMode="auto">
          <a:xfrm>
            <a:off x="7970836" y="3834973"/>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2" name="Rectangle 35"/>
          <p:cNvSpPr>
            <a:spLocks noChangeArrowheads="1"/>
          </p:cNvSpPr>
          <p:nvPr/>
        </p:nvSpPr>
        <p:spPr bwMode="auto">
          <a:xfrm>
            <a:off x="7497760" y="3834973"/>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3" name="Rectangle 36"/>
          <p:cNvSpPr>
            <a:spLocks noChangeArrowheads="1"/>
          </p:cNvSpPr>
          <p:nvPr/>
        </p:nvSpPr>
        <p:spPr bwMode="auto">
          <a:xfrm>
            <a:off x="7970836" y="3684870"/>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4" name="Rectangle 15"/>
          <p:cNvSpPr>
            <a:spLocks noChangeArrowheads="1"/>
          </p:cNvSpPr>
          <p:nvPr/>
        </p:nvSpPr>
        <p:spPr bwMode="auto">
          <a:xfrm>
            <a:off x="7497761" y="3982909"/>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5" name="Rectangle 16"/>
          <p:cNvSpPr>
            <a:spLocks noChangeArrowheads="1"/>
          </p:cNvSpPr>
          <p:nvPr/>
        </p:nvSpPr>
        <p:spPr bwMode="auto">
          <a:xfrm>
            <a:off x="7816022" y="3834973"/>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6" name="Rectangle 25"/>
          <p:cNvSpPr>
            <a:spLocks noChangeArrowheads="1"/>
          </p:cNvSpPr>
          <p:nvPr/>
        </p:nvSpPr>
        <p:spPr bwMode="auto">
          <a:xfrm>
            <a:off x="7813674" y="3982909"/>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7" name="Rectangle 26"/>
          <p:cNvSpPr>
            <a:spLocks noChangeArrowheads="1"/>
          </p:cNvSpPr>
          <p:nvPr/>
        </p:nvSpPr>
        <p:spPr bwMode="auto">
          <a:xfrm>
            <a:off x="7970836" y="3982909"/>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8" name="Rectangle 35"/>
          <p:cNvSpPr>
            <a:spLocks noChangeArrowheads="1"/>
          </p:cNvSpPr>
          <p:nvPr/>
        </p:nvSpPr>
        <p:spPr bwMode="auto">
          <a:xfrm>
            <a:off x="7653335" y="3684870"/>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19" name="Rectangle 36"/>
          <p:cNvSpPr>
            <a:spLocks noChangeArrowheads="1"/>
          </p:cNvSpPr>
          <p:nvPr/>
        </p:nvSpPr>
        <p:spPr bwMode="auto">
          <a:xfrm>
            <a:off x="8285162" y="3982909"/>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cxnSp>
        <p:nvCxnSpPr>
          <p:cNvPr id="126" name="Straight Connector 125"/>
          <p:cNvCxnSpPr>
            <a:stCxn id="121" idx="2"/>
            <a:endCxn id="47" idx="0"/>
          </p:cNvCxnSpPr>
          <p:nvPr/>
        </p:nvCxnSpPr>
        <p:spPr>
          <a:xfrm flipH="1">
            <a:off x="7955913" y="1993957"/>
            <a:ext cx="826" cy="624449"/>
          </a:xfrm>
          <a:prstGeom prst="line">
            <a:avLst/>
          </a:prstGeom>
          <a:ln w="25400">
            <a:solidFill>
              <a:schemeClr val="accent4">
                <a:lumMod val="50000"/>
              </a:schemeClr>
            </a:solidFill>
          </a:ln>
        </p:spPr>
        <p:style>
          <a:lnRef idx="1">
            <a:schemeClr val="accent1"/>
          </a:lnRef>
          <a:fillRef idx="0">
            <a:schemeClr val="accent1"/>
          </a:fillRef>
          <a:effectRef idx="0">
            <a:schemeClr val="accent1"/>
          </a:effectRef>
          <a:fontRef idx="minor">
            <a:schemeClr val="tx1"/>
          </a:fontRef>
        </p:style>
      </p:cxnSp>
      <p:sp>
        <p:nvSpPr>
          <p:cNvPr id="120" name="Rectangle 152"/>
          <p:cNvSpPr>
            <a:spLocks noChangeArrowheads="1"/>
          </p:cNvSpPr>
          <p:nvPr/>
        </p:nvSpPr>
        <p:spPr bwMode="auto">
          <a:xfrm>
            <a:off x="7192516" y="1719636"/>
            <a:ext cx="274320" cy="274320"/>
          </a:xfrm>
          <a:prstGeom prst="rect">
            <a:avLst/>
          </a:prstGeom>
          <a:solidFill>
            <a:schemeClr val="accent2">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21" name="Rectangle 153"/>
          <p:cNvSpPr>
            <a:spLocks noChangeArrowheads="1"/>
          </p:cNvSpPr>
          <p:nvPr/>
        </p:nvSpPr>
        <p:spPr bwMode="auto">
          <a:xfrm>
            <a:off x="7819579" y="1719636"/>
            <a:ext cx="274320" cy="274320"/>
          </a:xfrm>
          <a:prstGeom prst="rect">
            <a:avLst/>
          </a:prstGeom>
          <a:solidFill>
            <a:schemeClr val="accent4">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22" name="Rectangle 154"/>
          <p:cNvSpPr>
            <a:spLocks noChangeArrowheads="1"/>
          </p:cNvSpPr>
          <p:nvPr/>
        </p:nvSpPr>
        <p:spPr bwMode="auto">
          <a:xfrm>
            <a:off x="8446641" y="1719636"/>
            <a:ext cx="274320" cy="274320"/>
          </a:xfrm>
          <a:prstGeom prst="rect">
            <a:avLst/>
          </a:prstGeom>
          <a:solidFill>
            <a:schemeClr val="accent3">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1" name="Oval 157"/>
          <p:cNvSpPr>
            <a:spLocks noChangeArrowheads="1"/>
          </p:cNvSpPr>
          <p:nvPr/>
        </p:nvSpPr>
        <p:spPr bwMode="auto">
          <a:xfrm>
            <a:off x="3661606"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77" name="Oval 157"/>
          <p:cNvSpPr>
            <a:spLocks noChangeArrowheads="1"/>
          </p:cNvSpPr>
          <p:nvPr/>
        </p:nvSpPr>
        <p:spPr bwMode="auto">
          <a:xfrm>
            <a:off x="4294760"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78" name="Oval 157"/>
          <p:cNvSpPr>
            <a:spLocks noChangeArrowheads="1"/>
          </p:cNvSpPr>
          <p:nvPr/>
        </p:nvSpPr>
        <p:spPr bwMode="auto">
          <a:xfrm>
            <a:off x="4921822"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132" name="Oval 157"/>
          <p:cNvSpPr>
            <a:spLocks noChangeArrowheads="1"/>
          </p:cNvSpPr>
          <p:nvPr/>
        </p:nvSpPr>
        <p:spPr bwMode="auto">
          <a:xfrm>
            <a:off x="7186425"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133" name="Oval 157"/>
          <p:cNvSpPr>
            <a:spLocks noChangeArrowheads="1"/>
          </p:cNvSpPr>
          <p:nvPr/>
        </p:nvSpPr>
        <p:spPr bwMode="auto">
          <a:xfrm>
            <a:off x="7819579"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134" name="Oval 157"/>
          <p:cNvSpPr>
            <a:spLocks noChangeArrowheads="1"/>
          </p:cNvSpPr>
          <p:nvPr/>
        </p:nvSpPr>
        <p:spPr bwMode="auto">
          <a:xfrm>
            <a:off x="8446641" y="4767408"/>
            <a:ext cx="274320" cy="274320"/>
          </a:xfrm>
          <a:prstGeom prst="ellipse">
            <a:avLst/>
          </a:prstGeom>
          <a:solidFill>
            <a:srgbClr val="EAEAEA"/>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159" name="Rounded Rectangle 158"/>
          <p:cNvSpPr/>
          <p:nvPr/>
        </p:nvSpPr>
        <p:spPr>
          <a:xfrm>
            <a:off x="4690048" y="230818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0" name="Rounded Rectangle 159"/>
          <p:cNvSpPr/>
          <p:nvPr/>
        </p:nvSpPr>
        <p:spPr>
          <a:xfrm>
            <a:off x="4251268" y="230818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1" name="Rounded Rectangle 160"/>
          <p:cNvSpPr/>
          <p:nvPr/>
        </p:nvSpPr>
        <p:spPr>
          <a:xfrm>
            <a:off x="3829027" y="230818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 name="Rectangle 15"/>
          <p:cNvSpPr>
            <a:spLocks noChangeArrowheads="1"/>
          </p:cNvSpPr>
          <p:nvPr/>
        </p:nvSpPr>
        <p:spPr bwMode="auto">
          <a:xfrm>
            <a:off x="3874015" y="2361458"/>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6" name="Rectangle 16"/>
          <p:cNvSpPr>
            <a:spLocks noChangeArrowheads="1"/>
          </p:cNvSpPr>
          <p:nvPr/>
        </p:nvSpPr>
        <p:spPr bwMode="auto">
          <a:xfrm>
            <a:off x="4031177" y="236145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7" name="Rectangle 25"/>
          <p:cNvSpPr>
            <a:spLocks noChangeArrowheads="1"/>
          </p:cNvSpPr>
          <p:nvPr/>
        </p:nvSpPr>
        <p:spPr bwMode="auto">
          <a:xfrm>
            <a:off x="4294761" y="2358283"/>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8" name="Rectangle 26"/>
          <p:cNvSpPr>
            <a:spLocks noChangeArrowheads="1"/>
          </p:cNvSpPr>
          <p:nvPr/>
        </p:nvSpPr>
        <p:spPr bwMode="auto">
          <a:xfrm>
            <a:off x="4451923" y="2358283"/>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 name="Rectangle 35"/>
          <p:cNvSpPr>
            <a:spLocks noChangeArrowheads="1"/>
          </p:cNvSpPr>
          <p:nvPr/>
        </p:nvSpPr>
        <p:spPr bwMode="auto">
          <a:xfrm>
            <a:off x="4729359" y="2358283"/>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0" name="Rectangle 36"/>
          <p:cNvSpPr>
            <a:spLocks noChangeArrowheads="1"/>
          </p:cNvSpPr>
          <p:nvPr/>
        </p:nvSpPr>
        <p:spPr bwMode="auto">
          <a:xfrm>
            <a:off x="4886522" y="2358283"/>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 name="Rectangle 15"/>
          <p:cNvSpPr>
            <a:spLocks noChangeArrowheads="1"/>
          </p:cNvSpPr>
          <p:nvPr/>
        </p:nvSpPr>
        <p:spPr bwMode="auto">
          <a:xfrm>
            <a:off x="3874015" y="2508386"/>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 name="Rectangle 16"/>
          <p:cNvSpPr>
            <a:spLocks noChangeArrowheads="1"/>
          </p:cNvSpPr>
          <p:nvPr/>
        </p:nvSpPr>
        <p:spPr bwMode="auto">
          <a:xfrm>
            <a:off x="4031177" y="2508386"/>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 name="Rectangle 25"/>
          <p:cNvSpPr>
            <a:spLocks noChangeArrowheads="1"/>
          </p:cNvSpPr>
          <p:nvPr/>
        </p:nvSpPr>
        <p:spPr bwMode="auto">
          <a:xfrm>
            <a:off x="4294761" y="2508386"/>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20" name="Rectangle 26"/>
          <p:cNvSpPr>
            <a:spLocks noChangeArrowheads="1"/>
          </p:cNvSpPr>
          <p:nvPr/>
        </p:nvSpPr>
        <p:spPr bwMode="auto">
          <a:xfrm>
            <a:off x="4451923" y="2508386"/>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21" name="Rectangle 35"/>
          <p:cNvSpPr>
            <a:spLocks noChangeArrowheads="1"/>
          </p:cNvSpPr>
          <p:nvPr/>
        </p:nvSpPr>
        <p:spPr bwMode="auto">
          <a:xfrm>
            <a:off x="4729359" y="2511473"/>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22" name="Rectangle 36"/>
          <p:cNvSpPr>
            <a:spLocks noChangeArrowheads="1"/>
          </p:cNvSpPr>
          <p:nvPr/>
        </p:nvSpPr>
        <p:spPr bwMode="auto">
          <a:xfrm>
            <a:off x="4886522" y="2511473"/>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62" name="Rounded Rectangle 161"/>
          <p:cNvSpPr/>
          <p:nvPr/>
        </p:nvSpPr>
        <p:spPr>
          <a:xfrm>
            <a:off x="4669495" y="4146461"/>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3" name="Rounded Rectangle 162"/>
          <p:cNvSpPr/>
          <p:nvPr/>
        </p:nvSpPr>
        <p:spPr>
          <a:xfrm>
            <a:off x="4255993" y="4146461"/>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4" name="Rounded Rectangle 163"/>
          <p:cNvSpPr/>
          <p:nvPr/>
        </p:nvSpPr>
        <p:spPr>
          <a:xfrm>
            <a:off x="3854831" y="4146461"/>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82" name="Rectangle 16"/>
          <p:cNvSpPr>
            <a:spLocks noChangeArrowheads="1"/>
          </p:cNvSpPr>
          <p:nvPr/>
        </p:nvSpPr>
        <p:spPr bwMode="auto">
          <a:xfrm>
            <a:off x="4054379" y="4197749"/>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83" name="Rectangle 25"/>
          <p:cNvSpPr>
            <a:spLocks noChangeArrowheads="1"/>
          </p:cNvSpPr>
          <p:nvPr/>
        </p:nvSpPr>
        <p:spPr bwMode="auto">
          <a:xfrm>
            <a:off x="4054380" y="4348605"/>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84" name="Rectangle 35"/>
          <p:cNvSpPr>
            <a:spLocks noChangeArrowheads="1"/>
          </p:cNvSpPr>
          <p:nvPr/>
        </p:nvSpPr>
        <p:spPr bwMode="auto">
          <a:xfrm>
            <a:off x="3898804" y="4197749"/>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85" name="Rectangle 15"/>
          <p:cNvSpPr>
            <a:spLocks noChangeArrowheads="1"/>
          </p:cNvSpPr>
          <p:nvPr/>
        </p:nvSpPr>
        <p:spPr bwMode="auto">
          <a:xfrm>
            <a:off x="3898805" y="434568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89" name="Rectangle 16"/>
          <p:cNvSpPr>
            <a:spLocks noChangeArrowheads="1"/>
          </p:cNvSpPr>
          <p:nvPr/>
        </p:nvSpPr>
        <p:spPr bwMode="auto">
          <a:xfrm>
            <a:off x="4298639" y="4346920"/>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0" name="Rectangle 26"/>
          <p:cNvSpPr>
            <a:spLocks noChangeArrowheads="1"/>
          </p:cNvSpPr>
          <p:nvPr/>
        </p:nvSpPr>
        <p:spPr bwMode="auto">
          <a:xfrm>
            <a:off x="4455802" y="4198984"/>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1" name="Rectangle 35"/>
          <p:cNvSpPr>
            <a:spLocks noChangeArrowheads="1"/>
          </p:cNvSpPr>
          <p:nvPr/>
        </p:nvSpPr>
        <p:spPr bwMode="auto">
          <a:xfrm>
            <a:off x="4298639" y="4198984"/>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2" name="Rectangle 36"/>
          <p:cNvSpPr>
            <a:spLocks noChangeArrowheads="1"/>
          </p:cNvSpPr>
          <p:nvPr/>
        </p:nvSpPr>
        <p:spPr bwMode="auto">
          <a:xfrm>
            <a:off x="4455802" y="4346920"/>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3" name="Rectangle 25"/>
          <p:cNvSpPr>
            <a:spLocks noChangeArrowheads="1"/>
          </p:cNvSpPr>
          <p:nvPr/>
        </p:nvSpPr>
        <p:spPr bwMode="auto">
          <a:xfrm>
            <a:off x="4709291" y="4192285"/>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4" name="Rectangle 26"/>
          <p:cNvSpPr>
            <a:spLocks noChangeArrowheads="1"/>
          </p:cNvSpPr>
          <p:nvPr/>
        </p:nvSpPr>
        <p:spPr bwMode="auto">
          <a:xfrm>
            <a:off x="4866453" y="4342388"/>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5" name="Rectangle 36"/>
          <p:cNvSpPr>
            <a:spLocks noChangeArrowheads="1"/>
          </p:cNvSpPr>
          <p:nvPr/>
        </p:nvSpPr>
        <p:spPr bwMode="auto">
          <a:xfrm>
            <a:off x="4866453" y="4192285"/>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96" name="Rectangle 16"/>
          <p:cNvSpPr>
            <a:spLocks noChangeArrowheads="1"/>
          </p:cNvSpPr>
          <p:nvPr/>
        </p:nvSpPr>
        <p:spPr bwMode="auto">
          <a:xfrm>
            <a:off x="4711639" y="434238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65" name="TextBox 164"/>
          <p:cNvSpPr txBox="1"/>
          <p:nvPr/>
        </p:nvSpPr>
        <p:spPr>
          <a:xfrm>
            <a:off x="2907098" y="2320340"/>
            <a:ext cx="976549" cy="338554"/>
          </a:xfrm>
          <a:prstGeom prst="rect">
            <a:avLst/>
          </a:prstGeom>
          <a:noFill/>
        </p:spPr>
        <p:txBody>
          <a:bodyPr wrap="none" rtlCol="0">
            <a:spAutoFit/>
          </a:bodyPr>
          <a:lstStyle/>
          <a:p>
            <a:r>
              <a:rPr lang="en-US" sz="1600" b="1" i="1" dirty="0">
                <a:latin typeface="Arial Narrow" panose="020B0606020202030204" pitchFamily="34" charset="0"/>
              </a:rPr>
              <a:t>Deliveries</a:t>
            </a:r>
          </a:p>
        </p:txBody>
      </p:sp>
      <p:sp>
        <p:nvSpPr>
          <p:cNvPr id="166" name="TextBox 165"/>
          <p:cNvSpPr txBox="1"/>
          <p:nvPr/>
        </p:nvSpPr>
        <p:spPr>
          <a:xfrm>
            <a:off x="2934084" y="4165582"/>
            <a:ext cx="976549" cy="338554"/>
          </a:xfrm>
          <a:prstGeom prst="rect">
            <a:avLst/>
          </a:prstGeom>
          <a:noFill/>
        </p:spPr>
        <p:txBody>
          <a:bodyPr wrap="none" rtlCol="0">
            <a:spAutoFit/>
          </a:bodyPr>
          <a:lstStyle/>
          <a:p>
            <a:r>
              <a:rPr lang="en-US" sz="1600" b="1" i="1" dirty="0">
                <a:latin typeface="Arial Narrow" panose="020B0606020202030204" pitchFamily="34" charset="0"/>
              </a:rPr>
              <a:t>Deliveries</a:t>
            </a:r>
          </a:p>
        </p:txBody>
      </p:sp>
      <p:sp>
        <p:nvSpPr>
          <p:cNvPr id="167" name="Rounded Rectangle 166"/>
          <p:cNvSpPr/>
          <p:nvPr/>
        </p:nvSpPr>
        <p:spPr>
          <a:xfrm>
            <a:off x="8209940" y="2140226"/>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8" name="Rounded Rectangle 167"/>
          <p:cNvSpPr/>
          <p:nvPr/>
        </p:nvSpPr>
        <p:spPr>
          <a:xfrm>
            <a:off x="7771160" y="2140226"/>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9" name="Rounded Rectangle 168"/>
          <p:cNvSpPr/>
          <p:nvPr/>
        </p:nvSpPr>
        <p:spPr>
          <a:xfrm>
            <a:off x="7348919" y="2140226"/>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70" name="Rectangle 15"/>
          <p:cNvSpPr>
            <a:spLocks noChangeArrowheads="1"/>
          </p:cNvSpPr>
          <p:nvPr/>
        </p:nvSpPr>
        <p:spPr bwMode="auto">
          <a:xfrm>
            <a:off x="7393907" y="2193495"/>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1" name="Rectangle 16"/>
          <p:cNvSpPr>
            <a:spLocks noChangeArrowheads="1"/>
          </p:cNvSpPr>
          <p:nvPr/>
        </p:nvSpPr>
        <p:spPr bwMode="auto">
          <a:xfrm>
            <a:off x="7551069" y="2193495"/>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2" name="Rectangle 25"/>
          <p:cNvSpPr>
            <a:spLocks noChangeArrowheads="1"/>
          </p:cNvSpPr>
          <p:nvPr/>
        </p:nvSpPr>
        <p:spPr bwMode="auto">
          <a:xfrm>
            <a:off x="7814653" y="2190320"/>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3" name="Rectangle 26"/>
          <p:cNvSpPr>
            <a:spLocks noChangeArrowheads="1"/>
          </p:cNvSpPr>
          <p:nvPr/>
        </p:nvSpPr>
        <p:spPr bwMode="auto">
          <a:xfrm>
            <a:off x="7971815" y="2190320"/>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4" name="Rectangle 35"/>
          <p:cNvSpPr>
            <a:spLocks noChangeArrowheads="1"/>
          </p:cNvSpPr>
          <p:nvPr/>
        </p:nvSpPr>
        <p:spPr bwMode="auto">
          <a:xfrm>
            <a:off x="8249251" y="2190320"/>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5" name="Rectangle 36"/>
          <p:cNvSpPr>
            <a:spLocks noChangeArrowheads="1"/>
          </p:cNvSpPr>
          <p:nvPr/>
        </p:nvSpPr>
        <p:spPr bwMode="auto">
          <a:xfrm>
            <a:off x="8406414" y="2190320"/>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6" name="Rectangle 15"/>
          <p:cNvSpPr>
            <a:spLocks noChangeArrowheads="1"/>
          </p:cNvSpPr>
          <p:nvPr/>
        </p:nvSpPr>
        <p:spPr bwMode="auto">
          <a:xfrm>
            <a:off x="7393907" y="2340423"/>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7" name="Rectangle 16"/>
          <p:cNvSpPr>
            <a:spLocks noChangeArrowheads="1"/>
          </p:cNvSpPr>
          <p:nvPr/>
        </p:nvSpPr>
        <p:spPr bwMode="auto">
          <a:xfrm>
            <a:off x="7551069" y="2340423"/>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8" name="Rectangle 25"/>
          <p:cNvSpPr>
            <a:spLocks noChangeArrowheads="1"/>
          </p:cNvSpPr>
          <p:nvPr/>
        </p:nvSpPr>
        <p:spPr bwMode="auto">
          <a:xfrm>
            <a:off x="7814653" y="2340423"/>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79" name="Rectangle 26"/>
          <p:cNvSpPr>
            <a:spLocks noChangeArrowheads="1"/>
          </p:cNvSpPr>
          <p:nvPr/>
        </p:nvSpPr>
        <p:spPr bwMode="auto">
          <a:xfrm>
            <a:off x="7971815" y="2340423"/>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0" name="Rectangle 35"/>
          <p:cNvSpPr>
            <a:spLocks noChangeArrowheads="1"/>
          </p:cNvSpPr>
          <p:nvPr/>
        </p:nvSpPr>
        <p:spPr bwMode="auto">
          <a:xfrm>
            <a:off x="8249251" y="2343510"/>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1" name="Rectangle 36"/>
          <p:cNvSpPr>
            <a:spLocks noChangeArrowheads="1"/>
          </p:cNvSpPr>
          <p:nvPr/>
        </p:nvSpPr>
        <p:spPr bwMode="auto">
          <a:xfrm>
            <a:off x="8406414" y="2343510"/>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2" name="Rounded Rectangle 181"/>
          <p:cNvSpPr/>
          <p:nvPr/>
        </p:nvSpPr>
        <p:spPr>
          <a:xfrm>
            <a:off x="8187123" y="431380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3" name="Rounded Rectangle 182"/>
          <p:cNvSpPr/>
          <p:nvPr/>
        </p:nvSpPr>
        <p:spPr>
          <a:xfrm>
            <a:off x="7773621" y="431380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4" name="Rounded Rectangle 183"/>
          <p:cNvSpPr/>
          <p:nvPr/>
        </p:nvSpPr>
        <p:spPr>
          <a:xfrm>
            <a:off x="7372459" y="4313809"/>
            <a:ext cx="365760" cy="36576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5" name="Rectangle 16"/>
          <p:cNvSpPr>
            <a:spLocks noChangeArrowheads="1"/>
          </p:cNvSpPr>
          <p:nvPr/>
        </p:nvSpPr>
        <p:spPr bwMode="auto">
          <a:xfrm>
            <a:off x="7572007" y="4365097"/>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6" name="Rectangle 25"/>
          <p:cNvSpPr>
            <a:spLocks noChangeArrowheads="1"/>
          </p:cNvSpPr>
          <p:nvPr/>
        </p:nvSpPr>
        <p:spPr bwMode="auto">
          <a:xfrm>
            <a:off x="7572008" y="4515953"/>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7" name="Rectangle 35"/>
          <p:cNvSpPr>
            <a:spLocks noChangeArrowheads="1"/>
          </p:cNvSpPr>
          <p:nvPr/>
        </p:nvSpPr>
        <p:spPr bwMode="auto">
          <a:xfrm>
            <a:off x="7416432" y="4365097"/>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8" name="Rectangle 15"/>
          <p:cNvSpPr>
            <a:spLocks noChangeArrowheads="1"/>
          </p:cNvSpPr>
          <p:nvPr/>
        </p:nvSpPr>
        <p:spPr bwMode="auto">
          <a:xfrm>
            <a:off x="7416433" y="4513033"/>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89" name="Rectangle 16"/>
          <p:cNvSpPr>
            <a:spLocks noChangeArrowheads="1"/>
          </p:cNvSpPr>
          <p:nvPr/>
        </p:nvSpPr>
        <p:spPr bwMode="auto">
          <a:xfrm>
            <a:off x="7816267" y="4514268"/>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0" name="Rectangle 26"/>
          <p:cNvSpPr>
            <a:spLocks noChangeArrowheads="1"/>
          </p:cNvSpPr>
          <p:nvPr/>
        </p:nvSpPr>
        <p:spPr bwMode="auto">
          <a:xfrm>
            <a:off x="7973430" y="4366332"/>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1" name="Rectangle 35"/>
          <p:cNvSpPr>
            <a:spLocks noChangeArrowheads="1"/>
          </p:cNvSpPr>
          <p:nvPr/>
        </p:nvSpPr>
        <p:spPr bwMode="auto">
          <a:xfrm>
            <a:off x="7816267" y="4366332"/>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2" name="Rectangle 36"/>
          <p:cNvSpPr>
            <a:spLocks noChangeArrowheads="1"/>
          </p:cNvSpPr>
          <p:nvPr/>
        </p:nvSpPr>
        <p:spPr bwMode="auto">
          <a:xfrm>
            <a:off x="7973430" y="4514268"/>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3" name="Rectangle 25"/>
          <p:cNvSpPr>
            <a:spLocks noChangeArrowheads="1"/>
          </p:cNvSpPr>
          <p:nvPr/>
        </p:nvSpPr>
        <p:spPr bwMode="auto">
          <a:xfrm>
            <a:off x="8226919" y="4359633"/>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4" name="Rectangle 26"/>
          <p:cNvSpPr>
            <a:spLocks noChangeArrowheads="1"/>
          </p:cNvSpPr>
          <p:nvPr/>
        </p:nvSpPr>
        <p:spPr bwMode="auto">
          <a:xfrm>
            <a:off x="8384081" y="4509736"/>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5" name="Rectangle 36"/>
          <p:cNvSpPr>
            <a:spLocks noChangeArrowheads="1"/>
          </p:cNvSpPr>
          <p:nvPr/>
        </p:nvSpPr>
        <p:spPr bwMode="auto">
          <a:xfrm>
            <a:off x="8384081" y="4359633"/>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6" name="Rectangle 16"/>
          <p:cNvSpPr>
            <a:spLocks noChangeArrowheads="1"/>
          </p:cNvSpPr>
          <p:nvPr/>
        </p:nvSpPr>
        <p:spPr bwMode="auto">
          <a:xfrm>
            <a:off x="8229267" y="4509736"/>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99" name="TextBox 198"/>
          <p:cNvSpPr txBox="1"/>
          <p:nvPr/>
        </p:nvSpPr>
        <p:spPr>
          <a:xfrm>
            <a:off x="8435162" y="2614765"/>
            <a:ext cx="1098762" cy="584775"/>
          </a:xfrm>
          <a:prstGeom prst="rect">
            <a:avLst/>
          </a:prstGeom>
          <a:noFill/>
        </p:spPr>
        <p:txBody>
          <a:bodyPr wrap="none" rtlCol="0">
            <a:spAutoFit/>
          </a:bodyPr>
          <a:lstStyle/>
          <a:p>
            <a:r>
              <a:rPr lang="en-US" sz="1600" b="1" dirty="0">
                <a:latin typeface="Arial Narrow" panose="020B0606020202030204" pitchFamily="34" charset="0"/>
              </a:rPr>
              <a:t>Producers’ </a:t>
            </a:r>
          </a:p>
          <a:p>
            <a:r>
              <a:rPr lang="en-US" sz="1600" b="1" dirty="0">
                <a:latin typeface="Arial Narrow" panose="020B0606020202030204" pitchFamily="34" charset="0"/>
              </a:rPr>
              <a:t>warehouse</a:t>
            </a:r>
          </a:p>
        </p:txBody>
      </p:sp>
      <p:sp>
        <p:nvSpPr>
          <p:cNvPr id="200" name="Rounded Rectangle 199"/>
          <p:cNvSpPr/>
          <p:nvPr/>
        </p:nvSpPr>
        <p:spPr>
          <a:xfrm>
            <a:off x="2680646" y="1409899"/>
            <a:ext cx="3474720" cy="3931920"/>
          </a:xfrm>
          <a:prstGeom prst="roundRect">
            <a:avLst>
              <a:gd name="adj" fmla="val 752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01" name="Rounded Rectangle 200"/>
          <p:cNvSpPr/>
          <p:nvPr/>
        </p:nvSpPr>
        <p:spPr>
          <a:xfrm>
            <a:off x="6279334" y="1409899"/>
            <a:ext cx="3474720" cy="3931920"/>
          </a:xfrm>
          <a:prstGeom prst="roundRect">
            <a:avLst>
              <a:gd name="adj" fmla="val 7523"/>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05" name="TextBox 204"/>
          <p:cNvSpPr txBox="1"/>
          <p:nvPr/>
        </p:nvSpPr>
        <p:spPr>
          <a:xfrm>
            <a:off x="3229742" y="1279373"/>
            <a:ext cx="2280432"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Distribution Center Only</a:t>
            </a:r>
          </a:p>
        </p:txBody>
      </p:sp>
      <p:sp>
        <p:nvSpPr>
          <p:cNvPr id="206" name="TextBox 205"/>
          <p:cNvSpPr txBox="1"/>
          <p:nvPr/>
        </p:nvSpPr>
        <p:spPr>
          <a:xfrm>
            <a:off x="8435162" y="3607386"/>
            <a:ext cx="1173719" cy="584775"/>
          </a:xfrm>
          <a:prstGeom prst="rect">
            <a:avLst/>
          </a:prstGeom>
          <a:noFill/>
        </p:spPr>
        <p:txBody>
          <a:bodyPr wrap="none" rtlCol="0">
            <a:spAutoFit/>
          </a:bodyPr>
          <a:lstStyle/>
          <a:p>
            <a:r>
              <a:rPr lang="en-US" sz="1600" b="1" dirty="0">
                <a:latin typeface="Arial Narrow" panose="020B0606020202030204" pitchFamily="34" charset="0"/>
              </a:rPr>
              <a:t>Distribution </a:t>
            </a:r>
          </a:p>
          <a:p>
            <a:r>
              <a:rPr lang="en-US" sz="1600" b="1" dirty="0">
                <a:latin typeface="Arial Narrow" panose="020B0606020202030204" pitchFamily="34" charset="0"/>
              </a:rPr>
              <a:t>center</a:t>
            </a:r>
          </a:p>
        </p:txBody>
      </p:sp>
      <p:sp>
        <p:nvSpPr>
          <p:cNvPr id="207" name="TextBox 206"/>
          <p:cNvSpPr txBox="1"/>
          <p:nvPr/>
        </p:nvSpPr>
        <p:spPr>
          <a:xfrm>
            <a:off x="6432419" y="2152338"/>
            <a:ext cx="976549" cy="338554"/>
          </a:xfrm>
          <a:prstGeom prst="rect">
            <a:avLst/>
          </a:prstGeom>
          <a:noFill/>
        </p:spPr>
        <p:txBody>
          <a:bodyPr wrap="none" rtlCol="0">
            <a:spAutoFit/>
          </a:bodyPr>
          <a:lstStyle/>
          <a:p>
            <a:r>
              <a:rPr lang="en-US" sz="1600" b="1" i="1" dirty="0">
                <a:latin typeface="Arial Narrow" panose="020B0606020202030204" pitchFamily="34" charset="0"/>
              </a:rPr>
              <a:t>Deliveries</a:t>
            </a:r>
          </a:p>
        </p:txBody>
      </p:sp>
      <p:sp>
        <p:nvSpPr>
          <p:cNvPr id="208" name="TextBox 207"/>
          <p:cNvSpPr txBox="1"/>
          <p:nvPr/>
        </p:nvSpPr>
        <p:spPr>
          <a:xfrm>
            <a:off x="6452139" y="4327853"/>
            <a:ext cx="976549" cy="338554"/>
          </a:xfrm>
          <a:prstGeom prst="rect">
            <a:avLst/>
          </a:prstGeom>
          <a:noFill/>
        </p:spPr>
        <p:txBody>
          <a:bodyPr wrap="none" rtlCol="0">
            <a:spAutoFit/>
          </a:bodyPr>
          <a:lstStyle/>
          <a:p>
            <a:r>
              <a:rPr lang="en-US" sz="1600" b="1" i="1" dirty="0">
                <a:latin typeface="Arial Narrow" panose="020B0606020202030204" pitchFamily="34" charset="0"/>
              </a:rPr>
              <a:t>Deliveries</a:t>
            </a:r>
          </a:p>
        </p:txBody>
      </p:sp>
      <p:sp>
        <p:nvSpPr>
          <p:cNvPr id="209" name="TextBox 208"/>
          <p:cNvSpPr txBox="1"/>
          <p:nvPr/>
        </p:nvSpPr>
        <p:spPr>
          <a:xfrm>
            <a:off x="6972156" y="3185249"/>
            <a:ext cx="976549" cy="338554"/>
          </a:xfrm>
          <a:prstGeom prst="rect">
            <a:avLst/>
          </a:prstGeom>
          <a:noFill/>
        </p:spPr>
        <p:txBody>
          <a:bodyPr wrap="none" rtlCol="0">
            <a:spAutoFit/>
          </a:bodyPr>
          <a:lstStyle/>
          <a:p>
            <a:r>
              <a:rPr lang="en-US" sz="1600" b="1" i="1" dirty="0">
                <a:latin typeface="Arial Narrow" panose="020B0606020202030204" pitchFamily="34" charset="0"/>
              </a:rPr>
              <a:t>Deliveries</a:t>
            </a:r>
          </a:p>
        </p:txBody>
      </p:sp>
      <p:sp>
        <p:nvSpPr>
          <p:cNvPr id="210" name="TextBox 209"/>
          <p:cNvSpPr txBox="1"/>
          <p:nvPr/>
        </p:nvSpPr>
        <p:spPr>
          <a:xfrm>
            <a:off x="6422066" y="1285951"/>
            <a:ext cx="3262624"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Distribution Center and Warehouse</a:t>
            </a:r>
          </a:p>
        </p:txBody>
      </p:sp>
      <p:sp>
        <p:nvSpPr>
          <p:cNvPr id="211" name="Rectangle 152"/>
          <p:cNvSpPr>
            <a:spLocks noChangeArrowheads="1"/>
          </p:cNvSpPr>
          <p:nvPr/>
        </p:nvSpPr>
        <p:spPr bwMode="auto">
          <a:xfrm>
            <a:off x="3325169" y="5483555"/>
            <a:ext cx="182880" cy="182880"/>
          </a:xfrm>
          <a:prstGeom prst="rect">
            <a:avLst/>
          </a:prstGeom>
          <a:solidFill>
            <a:schemeClr val="accent2">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12" name="Oval 157"/>
          <p:cNvSpPr>
            <a:spLocks noChangeArrowheads="1"/>
          </p:cNvSpPr>
          <p:nvPr/>
        </p:nvSpPr>
        <p:spPr bwMode="auto">
          <a:xfrm>
            <a:off x="7846213" y="5496711"/>
            <a:ext cx="182880" cy="18288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213" name="Rounded Rectangle 212"/>
          <p:cNvSpPr/>
          <p:nvPr/>
        </p:nvSpPr>
        <p:spPr>
          <a:xfrm>
            <a:off x="6251310" y="5496711"/>
            <a:ext cx="182880" cy="182880"/>
          </a:xfrm>
          <a:prstGeom prst="roundRect">
            <a:avLst/>
          </a:prstGeom>
          <a:solidFill>
            <a:schemeClr val="bg1"/>
          </a:solid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14" name="Rectangle 15"/>
          <p:cNvSpPr>
            <a:spLocks noChangeArrowheads="1"/>
          </p:cNvSpPr>
          <p:nvPr/>
        </p:nvSpPr>
        <p:spPr bwMode="auto">
          <a:xfrm>
            <a:off x="4918659" y="5525446"/>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215" name="TextBox 214"/>
          <p:cNvSpPr txBox="1"/>
          <p:nvPr/>
        </p:nvSpPr>
        <p:spPr>
          <a:xfrm>
            <a:off x="4996928" y="5410956"/>
            <a:ext cx="1257075" cy="338554"/>
          </a:xfrm>
          <a:prstGeom prst="rect">
            <a:avLst/>
          </a:prstGeom>
          <a:noFill/>
        </p:spPr>
        <p:txBody>
          <a:bodyPr wrap="none" rtlCol="0">
            <a:spAutoFit/>
          </a:bodyPr>
          <a:lstStyle/>
          <a:p>
            <a:r>
              <a:rPr lang="en-US" sz="1600" b="1" dirty="0">
                <a:latin typeface="Arial Narrow" panose="020B0606020202030204" pitchFamily="34" charset="0"/>
              </a:rPr>
              <a:t>Consignment</a:t>
            </a:r>
          </a:p>
        </p:txBody>
      </p:sp>
      <p:sp>
        <p:nvSpPr>
          <p:cNvPr id="216" name="TextBox 215"/>
          <p:cNvSpPr txBox="1"/>
          <p:nvPr/>
        </p:nvSpPr>
        <p:spPr>
          <a:xfrm>
            <a:off x="6393391" y="5410956"/>
            <a:ext cx="1451038" cy="338554"/>
          </a:xfrm>
          <a:prstGeom prst="rect">
            <a:avLst/>
          </a:prstGeom>
          <a:noFill/>
        </p:spPr>
        <p:txBody>
          <a:bodyPr wrap="none" rtlCol="0">
            <a:spAutoFit/>
          </a:bodyPr>
          <a:lstStyle/>
          <a:p>
            <a:r>
              <a:rPr lang="en-US" sz="1600" b="1" dirty="0">
                <a:latin typeface="Arial Narrow" panose="020B0606020202030204" pitchFamily="34" charset="0"/>
              </a:rPr>
              <a:t>Delivery vehicle</a:t>
            </a:r>
          </a:p>
        </p:txBody>
      </p:sp>
    </p:spTree>
    <p:extLst>
      <p:ext uri="{BB962C8B-B14F-4D97-AF65-F5344CB8AC3E}">
        <p14:creationId xmlns:p14="http://schemas.microsoft.com/office/powerpoint/2010/main" val="395764228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Asynchronism</a:t>
            </a:r>
            <a:r>
              <a:rPr lang="en-US" dirty="0"/>
              <a:t> and Distribution Centers</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32" name="Oval 31"/>
          <p:cNvSpPr/>
          <p:nvPr/>
        </p:nvSpPr>
        <p:spPr bwMode="auto">
          <a:xfrm>
            <a:off x="6088224" y="3932535"/>
            <a:ext cx="1249949" cy="1375858"/>
          </a:xfrm>
          <a:prstGeom prst="ellipse">
            <a:avLst/>
          </a:prstGeom>
          <a:solidFill>
            <a:schemeClr val="bg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i="1">
              <a:latin typeface="Arial Narrow" panose="020B0606020202030204" pitchFamily="34" charset="0"/>
            </a:endParaRPr>
          </a:p>
        </p:txBody>
      </p:sp>
      <p:sp>
        <p:nvSpPr>
          <p:cNvPr id="34" name="Rounded Rectangle 33"/>
          <p:cNvSpPr/>
          <p:nvPr/>
        </p:nvSpPr>
        <p:spPr>
          <a:xfrm>
            <a:off x="2765404" y="1677015"/>
            <a:ext cx="2926080" cy="1828800"/>
          </a:xfrm>
          <a:prstGeom prst="roundRect">
            <a:avLst>
              <a:gd name="adj" fmla="val 9887"/>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5" name="TextBox 34"/>
          <p:cNvSpPr txBox="1"/>
          <p:nvPr/>
        </p:nvSpPr>
        <p:spPr>
          <a:xfrm>
            <a:off x="2873224" y="1534963"/>
            <a:ext cx="2751715"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Production and Consumption</a:t>
            </a:r>
          </a:p>
        </p:txBody>
      </p:sp>
      <p:sp>
        <p:nvSpPr>
          <p:cNvPr id="37" name="Rounded Rectangle 36"/>
          <p:cNvSpPr/>
          <p:nvPr/>
        </p:nvSpPr>
        <p:spPr>
          <a:xfrm>
            <a:off x="2765404" y="3709896"/>
            <a:ext cx="2926080" cy="1828800"/>
          </a:xfrm>
          <a:prstGeom prst="roundRect">
            <a:avLst>
              <a:gd name="adj" fmla="val 9887"/>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8" name="TextBox 37"/>
          <p:cNvSpPr txBox="1"/>
          <p:nvPr/>
        </p:nvSpPr>
        <p:spPr>
          <a:xfrm>
            <a:off x="3000565" y="3565607"/>
            <a:ext cx="1387559"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Shipment Size</a:t>
            </a:r>
          </a:p>
        </p:txBody>
      </p:sp>
      <p:sp>
        <p:nvSpPr>
          <p:cNvPr id="40" name="Rounded Rectangle 39"/>
          <p:cNvSpPr/>
          <p:nvPr/>
        </p:nvSpPr>
        <p:spPr>
          <a:xfrm>
            <a:off x="5773657" y="1680044"/>
            <a:ext cx="2926080" cy="1828800"/>
          </a:xfrm>
          <a:prstGeom prst="roundRect">
            <a:avLst>
              <a:gd name="adj" fmla="val 9887"/>
            </a:avLst>
          </a:prstGeom>
          <a:solidFill>
            <a:srgbClr val="FFFFFF"/>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1" name="TextBox 40"/>
          <p:cNvSpPr txBox="1"/>
          <p:nvPr/>
        </p:nvSpPr>
        <p:spPr>
          <a:xfrm>
            <a:off x="6006467" y="1541543"/>
            <a:ext cx="1408399"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Supply Chains</a:t>
            </a:r>
          </a:p>
        </p:txBody>
      </p:sp>
      <p:sp>
        <p:nvSpPr>
          <p:cNvPr id="43" name="Freeform 42"/>
          <p:cNvSpPr/>
          <p:nvPr/>
        </p:nvSpPr>
        <p:spPr>
          <a:xfrm>
            <a:off x="3133228" y="1930288"/>
            <a:ext cx="2194560" cy="1368572"/>
          </a:xfrm>
          <a:custGeom>
            <a:avLst/>
            <a:gdLst>
              <a:gd name="connsiteX0" fmla="*/ 0 w 1925690"/>
              <a:gd name="connsiteY0" fmla="*/ 0 h 1368572"/>
              <a:gd name="connsiteX1" fmla="*/ 0 w 1925690"/>
              <a:gd name="connsiteY1" fmla="*/ 1368572 h 1368572"/>
              <a:gd name="connsiteX2" fmla="*/ 1925690 w 1925690"/>
              <a:gd name="connsiteY2" fmla="*/ 1368572 h 1368572"/>
            </a:gdLst>
            <a:ahLst/>
            <a:cxnLst>
              <a:cxn ang="0">
                <a:pos x="connsiteX0" y="connsiteY0"/>
              </a:cxn>
              <a:cxn ang="0">
                <a:pos x="connsiteX1" y="connsiteY1"/>
              </a:cxn>
              <a:cxn ang="0">
                <a:pos x="connsiteX2" y="connsiteY2"/>
              </a:cxn>
            </a:cxnLst>
            <a:rect l="l" t="t" r="r" b="b"/>
            <a:pathLst>
              <a:path w="1925690" h="1368572">
                <a:moveTo>
                  <a:pt x="0" y="0"/>
                </a:moveTo>
                <a:lnTo>
                  <a:pt x="0" y="1368572"/>
                </a:lnTo>
                <a:lnTo>
                  <a:pt x="1925690" y="1368572"/>
                </a:lnTo>
              </a:path>
            </a:pathLst>
          </a:custGeom>
          <a:noFill/>
          <a:ln>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44" name="Straight Connector 43"/>
          <p:cNvCxnSpPr>
            <a:cxnSpLocks/>
          </p:cNvCxnSpPr>
          <p:nvPr/>
        </p:nvCxnSpPr>
        <p:spPr>
          <a:xfrm flipV="1">
            <a:off x="3191941" y="2480769"/>
            <a:ext cx="2124804" cy="274327"/>
          </a:xfrm>
          <a:prstGeom prst="line">
            <a:avLst/>
          </a:prstGeom>
          <a:ln w="2540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45" name="Freeform 44"/>
          <p:cNvSpPr/>
          <p:nvPr/>
        </p:nvSpPr>
        <p:spPr>
          <a:xfrm>
            <a:off x="3221452" y="2190680"/>
            <a:ext cx="1990945" cy="698913"/>
          </a:xfrm>
          <a:custGeom>
            <a:avLst/>
            <a:gdLst>
              <a:gd name="connsiteX0" fmla="*/ 0 w 1744021"/>
              <a:gd name="connsiteY0" fmla="*/ 345171 h 699278"/>
              <a:gd name="connsiteX1" fmla="*/ 121112 w 1744021"/>
              <a:gd name="connsiteY1" fmla="*/ 121112 h 699278"/>
              <a:gd name="connsiteX2" fmla="*/ 581340 w 1744021"/>
              <a:gd name="connsiteY2" fmla="*/ 569229 h 699278"/>
              <a:gd name="connsiteX3" fmla="*/ 1150569 w 1744021"/>
              <a:gd name="connsiteY3" fmla="*/ 660063 h 699278"/>
              <a:gd name="connsiteX4" fmla="*/ 1744021 w 1744021"/>
              <a:gd name="connsiteY4" fmla="*/ 0 h 699278"/>
              <a:gd name="connsiteX0" fmla="*/ 0 w 1744021"/>
              <a:gd name="connsiteY0" fmla="*/ 345171 h 698913"/>
              <a:gd name="connsiteX1" fmla="*/ 254336 w 1744021"/>
              <a:gd name="connsiteY1" fmla="*/ 133223 h 698913"/>
              <a:gd name="connsiteX2" fmla="*/ 581340 w 1744021"/>
              <a:gd name="connsiteY2" fmla="*/ 569229 h 698913"/>
              <a:gd name="connsiteX3" fmla="*/ 1150569 w 1744021"/>
              <a:gd name="connsiteY3" fmla="*/ 660063 h 698913"/>
              <a:gd name="connsiteX4" fmla="*/ 1744021 w 1744021"/>
              <a:gd name="connsiteY4" fmla="*/ 0 h 6989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44021" h="698913">
                <a:moveTo>
                  <a:pt x="0" y="345171"/>
                </a:moveTo>
                <a:cubicBezTo>
                  <a:pt x="12111" y="214470"/>
                  <a:pt x="157446" y="95880"/>
                  <a:pt x="254336" y="133223"/>
                </a:cubicBezTo>
                <a:cubicBezTo>
                  <a:pt x="351226" y="170566"/>
                  <a:pt x="431968" y="481422"/>
                  <a:pt x="581340" y="569229"/>
                </a:cubicBezTo>
                <a:cubicBezTo>
                  <a:pt x="730712" y="657036"/>
                  <a:pt x="956789" y="754935"/>
                  <a:pt x="1150569" y="660063"/>
                </a:cubicBezTo>
                <a:cubicBezTo>
                  <a:pt x="1344349" y="565192"/>
                  <a:pt x="1544185" y="282596"/>
                  <a:pt x="1744021" y="0"/>
                </a:cubicBezTo>
              </a:path>
            </a:pathLst>
          </a:cu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46" name="TextBox 45"/>
          <p:cNvSpPr txBox="1"/>
          <p:nvPr/>
        </p:nvSpPr>
        <p:spPr>
          <a:xfrm>
            <a:off x="4667161" y="1893247"/>
            <a:ext cx="1051891" cy="307777"/>
          </a:xfrm>
          <a:prstGeom prst="rect">
            <a:avLst/>
          </a:prstGeom>
          <a:noFill/>
        </p:spPr>
        <p:txBody>
          <a:bodyPr wrap="none" rtlCol="0">
            <a:spAutoFit/>
          </a:bodyPr>
          <a:lstStyle/>
          <a:p>
            <a:r>
              <a:rPr lang="en-US" sz="1400" dirty="0">
                <a:latin typeface="Arial Narrow" panose="020B0606020202030204" pitchFamily="34" charset="0"/>
              </a:rPr>
              <a:t>Consumption</a:t>
            </a:r>
          </a:p>
        </p:txBody>
      </p:sp>
      <p:sp>
        <p:nvSpPr>
          <p:cNvPr id="47" name="TextBox 46"/>
          <p:cNvSpPr txBox="1"/>
          <p:nvPr/>
        </p:nvSpPr>
        <p:spPr>
          <a:xfrm>
            <a:off x="3760938" y="2310813"/>
            <a:ext cx="888385" cy="307777"/>
          </a:xfrm>
          <a:prstGeom prst="rect">
            <a:avLst/>
          </a:prstGeom>
          <a:noFill/>
        </p:spPr>
        <p:txBody>
          <a:bodyPr wrap="none" rtlCol="0">
            <a:spAutoFit/>
          </a:bodyPr>
          <a:lstStyle/>
          <a:p>
            <a:r>
              <a:rPr lang="en-US" sz="1400" dirty="0">
                <a:latin typeface="Arial Narrow" panose="020B0606020202030204" pitchFamily="34" charset="0"/>
              </a:rPr>
              <a:t>Production</a:t>
            </a:r>
          </a:p>
        </p:txBody>
      </p:sp>
      <p:sp>
        <p:nvSpPr>
          <p:cNvPr id="48" name="Rectangle 47"/>
          <p:cNvSpPr/>
          <p:nvPr/>
        </p:nvSpPr>
        <p:spPr>
          <a:xfrm>
            <a:off x="4051580" y="4411726"/>
            <a:ext cx="548640" cy="4572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Narrow" panose="020B0606020202030204" pitchFamily="34" charset="0"/>
              </a:rPr>
              <a:t>DC</a:t>
            </a:r>
          </a:p>
        </p:txBody>
      </p:sp>
      <p:sp>
        <p:nvSpPr>
          <p:cNvPr id="49" name="Right Arrow 48"/>
          <p:cNvSpPr/>
          <p:nvPr/>
        </p:nvSpPr>
        <p:spPr>
          <a:xfrm>
            <a:off x="3221452" y="4290840"/>
            <a:ext cx="731520" cy="73152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0" name="Right Arrow 49"/>
          <p:cNvSpPr/>
          <p:nvPr/>
        </p:nvSpPr>
        <p:spPr>
          <a:xfrm>
            <a:off x="4704174" y="4263968"/>
            <a:ext cx="640080" cy="36576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1" name="Right Arrow 50"/>
          <p:cNvSpPr/>
          <p:nvPr/>
        </p:nvSpPr>
        <p:spPr>
          <a:xfrm>
            <a:off x="4704174" y="4647896"/>
            <a:ext cx="640080" cy="365760"/>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2" name="Rectangle 51"/>
          <p:cNvSpPr/>
          <p:nvPr/>
        </p:nvSpPr>
        <p:spPr>
          <a:xfrm>
            <a:off x="6984909" y="2244869"/>
            <a:ext cx="548640" cy="4572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Narrow" panose="020B0606020202030204" pitchFamily="34" charset="0"/>
              </a:rPr>
              <a:t>DC</a:t>
            </a:r>
          </a:p>
        </p:txBody>
      </p:sp>
      <p:sp>
        <p:nvSpPr>
          <p:cNvPr id="53" name="Oval 52"/>
          <p:cNvSpPr/>
          <p:nvPr/>
        </p:nvSpPr>
        <p:spPr>
          <a:xfrm>
            <a:off x="6171912" y="1962362"/>
            <a:ext cx="274320" cy="274320"/>
          </a:xfrm>
          <a:prstGeom prst="ellipse">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4" name="Oval 53"/>
          <p:cNvSpPr/>
          <p:nvPr/>
        </p:nvSpPr>
        <p:spPr>
          <a:xfrm>
            <a:off x="6052342" y="2457728"/>
            <a:ext cx="274320" cy="274320"/>
          </a:xfrm>
          <a:prstGeom prst="ellipse">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5" name="Oval 54"/>
          <p:cNvSpPr/>
          <p:nvPr/>
        </p:nvSpPr>
        <p:spPr>
          <a:xfrm>
            <a:off x="6103272" y="3070104"/>
            <a:ext cx="274320" cy="274320"/>
          </a:xfrm>
          <a:prstGeom prst="ellipse">
            <a:avLst/>
          </a:prstGeom>
          <a:solidFill>
            <a:schemeClr val="bg1"/>
          </a:solidFill>
          <a:ln w="254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6" name="Oval 55"/>
          <p:cNvSpPr/>
          <p:nvPr/>
        </p:nvSpPr>
        <p:spPr>
          <a:xfrm>
            <a:off x="8054636" y="1892864"/>
            <a:ext cx="274320" cy="274320"/>
          </a:xfrm>
          <a:prstGeom prst="ellipse">
            <a:avLst/>
          </a:prstGeom>
          <a:solidFill>
            <a:schemeClr val="bg1"/>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7" name="Oval 56"/>
          <p:cNvSpPr/>
          <p:nvPr/>
        </p:nvSpPr>
        <p:spPr>
          <a:xfrm>
            <a:off x="7919293" y="2409065"/>
            <a:ext cx="274320" cy="274320"/>
          </a:xfrm>
          <a:prstGeom prst="ellipse">
            <a:avLst/>
          </a:prstGeom>
          <a:solidFill>
            <a:schemeClr val="bg1"/>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8" name="Oval 57"/>
          <p:cNvSpPr/>
          <p:nvPr/>
        </p:nvSpPr>
        <p:spPr>
          <a:xfrm>
            <a:off x="7984089" y="3070104"/>
            <a:ext cx="274320" cy="274320"/>
          </a:xfrm>
          <a:prstGeom prst="ellipse">
            <a:avLst/>
          </a:prstGeom>
          <a:solidFill>
            <a:schemeClr val="bg1"/>
          </a:solid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59" name="Straight Arrow Connector 58"/>
          <p:cNvCxnSpPr>
            <a:stCxn id="53" idx="5"/>
            <a:endCxn id="52" idx="1"/>
          </p:cNvCxnSpPr>
          <p:nvPr/>
        </p:nvCxnSpPr>
        <p:spPr>
          <a:xfrm>
            <a:off x="6406059" y="2196509"/>
            <a:ext cx="578850" cy="276960"/>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54" idx="6"/>
            <a:endCxn id="52" idx="1"/>
          </p:cNvCxnSpPr>
          <p:nvPr/>
        </p:nvCxnSpPr>
        <p:spPr>
          <a:xfrm flipV="1">
            <a:off x="6326663" y="2473470"/>
            <a:ext cx="658247" cy="121419"/>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a:stCxn id="55" idx="7"/>
            <a:endCxn id="52" idx="1"/>
          </p:cNvCxnSpPr>
          <p:nvPr/>
        </p:nvCxnSpPr>
        <p:spPr>
          <a:xfrm flipV="1">
            <a:off x="6337419" y="2473469"/>
            <a:ext cx="647490" cy="636808"/>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a:stCxn id="52" idx="3"/>
            <a:endCxn id="58" idx="1"/>
          </p:cNvCxnSpPr>
          <p:nvPr/>
        </p:nvCxnSpPr>
        <p:spPr>
          <a:xfrm>
            <a:off x="7533550" y="2473469"/>
            <a:ext cx="490713" cy="636808"/>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2" idx="3"/>
            <a:endCxn id="57" idx="2"/>
          </p:cNvCxnSpPr>
          <p:nvPr/>
        </p:nvCxnSpPr>
        <p:spPr>
          <a:xfrm>
            <a:off x="7533549" y="2473469"/>
            <a:ext cx="385744" cy="72756"/>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52" idx="3"/>
            <a:endCxn id="56" idx="3"/>
          </p:cNvCxnSpPr>
          <p:nvPr/>
        </p:nvCxnSpPr>
        <p:spPr>
          <a:xfrm flipV="1">
            <a:off x="7533549" y="2127011"/>
            <a:ext cx="561260" cy="346458"/>
          </a:xfrm>
          <a:prstGeom prst="straightConnector1">
            <a:avLst/>
          </a:prstGeom>
          <a:ln w="12700">
            <a:solidFill>
              <a:schemeClr val="bg1">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5" name="Rounded Rectangle 64"/>
          <p:cNvSpPr/>
          <p:nvPr/>
        </p:nvSpPr>
        <p:spPr>
          <a:xfrm>
            <a:off x="5773657" y="3709896"/>
            <a:ext cx="2926080" cy="1828800"/>
          </a:xfrm>
          <a:prstGeom prst="roundRect">
            <a:avLst>
              <a:gd name="adj" fmla="val 9887"/>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6" name="Oval 65"/>
          <p:cNvSpPr/>
          <p:nvPr/>
        </p:nvSpPr>
        <p:spPr bwMode="auto">
          <a:xfrm>
            <a:off x="6272683" y="4316073"/>
            <a:ext cx="1026034" cy="615065"/>
          </a:xfrm>
          <a:prstGeom prst="ellipse">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i="1">
              <a:latin typeface="Arial Narrow" panose="020B0606020202030204" pitchFamily="34" charset="0"/>
            </a:endParaRPr>
          </a:p>
        </p:txBody>
      </p:sp>
      <p:sp>
        <p:nvSpPr>
          <p:cNvPr id="67" name="Oval 66"/>
          <p:cNvSpPr/>
          <p:nvPr/>
        </p:nvSpPr>
        <p:spPr bwMode="auto">
          <a:xfrm>
            <a:off x="7266012" y="3769681"/>
            <a:ext cx="1057716" cy="1745392"/>
          </a:xfrm>
          <a:prstGeom prst="ellipse">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i="1">
              <a:latin typeface="Arial Narrow" panose="020B0606020202030204" pitchFamily="34" charset="0"/>
            </a:endParaRPr>
          </a:p>
        </p:txBody>
      </p:sp>
      <p:sp>
        <p:nvSpPr>
          <p:cNvPr id="68" name="Oval 67"/>
          <p:cNvSpPr/>
          <p:nvPr/>
        </p:nvSpPr>
        <p:spPr bwMode="auto">
          <a:xfrm>
            <a:off x="7326639" y="4261607"/>
            <a:ext cx="723281" cy="731520"/>
          </a:xfrm>
          <a:prstGeom prst="ellips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i="1">
              <a:latin typeface="Arial Narrow" panose="020B0606020202030204" pitchFamily="34" charset="0"/>
            </a:endParaRPr>
          </a:p>
        </p:txBody>
      </p:sp>
      <p:sp>
        <p:nvSpPr>
          <p:cNvPr id="69" name="Rectangle 68"/>
          <p:cNvSpPr/>
          <p:nvPr/>
        </p:nvSpPr>
        <p:spPr>
          <a:xfrm>
            <a:off x="7023885" y="4401054"/>
            <a:ext cx="548640" cy="45720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latin typeface="Arial Narrow" panose="020B0606020202030204" pitchFamily="34" charset="0"/>
              </a:rPr>
              <a:t>DC</a:t>
            </a:r>
          </a:p>
        </p:txBody>
      </p:sp>
      <p:sp>
        <p:nvSpPr>
          <p:cNvPr id="70" name="TextBox 69"/>
          <p:cNvSpPr txBox="1"/>
          <p:nvPr/>
        </p:nvSpPr>
        <p:spPr>
          <a:xfrm>
            <a:off x="5939748" y="3580676"/>
            <a:ext cx="1276503" cy="276999"/>
          </a:xfrm>
          <a:prstGeom prst="rect">
            <a:avLst/>
          </a:prstGeom>
          <a:solidFill>
            <a:schemeClr val="bg1"/>
          </a:solidFill>
        </p:spPr>
        <p:txBody>
          <a:bodyPr wrap="none" lIns="45720" tIns="0" rIns="45720" bIns="0" rtlCol="0">
            <a:spAutoFit/>
          </a:bodyPr>
          <a:lstStyle/>
          <a:p>
            <a:r>
              <a:rPr lang="en-US" b="1" dirty="0">
                <a:latin typeface="Arial Narrow" panose="020B0606020202030204" pitchFamily="34" charset="0"/>
              </a:rPr>
              <a:t>Market Areas</a:t>
            </a:r>
          </a:p>
        </p:txBody>
      </p:sp>
    </p:spTree>
    <p:extLst>
      <p:ext uri="{BB962C8B-B14F-4D97-AF65-F5344CB8AC3E}">
        <p14:creationId xmlns:p14="http://schemas.microsoft.com/office/powerpoint/2010/main" val="33964339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22808CE6-67F8-4254-81E9-F8D8D6920680}"/>
              </a:ext>
            </a:extLst>
          </p:cNvPr>
          <p:cNvSpPr/>
          <p:nvPr/>
        </p:nvSpPr>
        <p:spPr>
          <a:xfrm>
            <a:off x="2073898" y="1862377"/>
            <a:ext cx="7863840" cy="2743200"/>
          </a:xfrm>
          <a:prstGeom prst="rect">
            <a:avLst/>
          </a:prstGeom>
          <a:solidFill>
            <a:schemeClr val="bg1">
              <a:lumMod val="8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08E04CF-7DEF-448C-B448-66EAEE9CC34A}"/>
              </a:ext>
            </a:extLst>
          </p:cNvPr>
          <p:cNvSpPr>
            <a:spLocks noGrp="1"/>
          </p:cNvSpPr>
          <p:nvPr>
            <p:ph type="title"/>
          </p:nvPr>
        </p:nvSpPr>
        <p:spPr/>
        <p:txBody>
          <a:bodyPr/>
          <a:lstStyle/>
          <a:p>
            <a:r>
              <a:rPr lang="en-US" dirty="0"/>
              <a:t>Main Warehousing Operations</a:t>
            </a:r>
          </a:p>
        </p:txBody>
      </p:sp>
      <p:sp>
        <p:nvSpPr>
          <p:cNvPr id="19" name="Footer Placeholder 18">
            <a:extLst>
              <a:ext uri="{FF2B5EF4-FFF2-40B4-BE49-F238E27FC236}">
                <a16:creationId xmlns:a16="http://schemas.microsoft.com/office/drawing/2014/main" id="{329E6D17-EC6A-428E-A02D-627944DDB7BD}"/>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3" name="Rectangle: Rounded Corners 2">
            <a:extLst>
              <a:ext uri="{FF2B5EF4-FFF2-40B4-BE49-F238E27FC236}">
                <a16:creationId xmlns:a16="http://schemas.microsoft.com/office/drawing/2014/main" id="{43A2134F-29B6-4F48-87AC-3AC8DEECF3F7}"/>
              </a:ext>
            </a:extLst>
          </p:cNvPr>
          <p:cNvSpPr/>
          <p:nvPr/>
        </p:nvSpPr>
        <p:spPr>
          <a:xfrm>
            <a:off x="2253948" y="2015450"/>
            <a:ext cx="548640" cy="2468880"/>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3">
            <a:extLst>
              <a:ext uri="{FF2B5EF4-FFF2-40B4-BE49-F238E27FC236}">
                <a16:creationId xmlns:a16="http://schemas.microsoft.com/office/drawing/2014/main" id="{B4CBBA31-D6F7-4776-96C5-D35B993547BD}"/>
              </a:ext>
            </a:extLst>
          </p:cNvPr>
          <p:cNvSpPr/>
          <p:nvPr/>
        </p:nvSpPr>
        <p:spPr>
          <a:xfrm>
            <a:off x="1613868" y="4766092"/>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Receiving</a:t>
            </a:r>
          </a:p>
        </p:txBody>
      </p:sp>
      <p:sp>
        <p:nvSpPr>
          <p:cNvPr id="5" name="Rectangle: Rounded Corners 4">
            <a:extLst>
              <a:ext uri="{FF2B5EF4-FFF2-40B4-BE49-F238E27FC236}">
                <a16:creationId xmlns:a16="http://schemas.microsoft.com/office/drawing/2014/main" id="{F14CBC93-B158-4A3E-90D2-FB47506BF1D5}"/>
              </a:ext>
            </a:extLst>
          </p:cNvPr>
          <p:cNvSpPr/>
          <p:nvPr/>
        </p:nvSpPr>
        <p:spPr>
          <a:xfrm>
            <a:off x="3402271" y="2015450"/>
            <a:ext cx="3657600" cy="2468880"/>
          </a:xfrm>
          <a:prstGeom prst="roundRect">
            <a:avLst>
              <a:gd name="adj" fmla="val 4827"/>
            </a:avLst>
          </a:prstGeom>
          <a:solidFill>
            <a:schemeClr val="accent2">
              <a:lumMod val="75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5ECB1E3D-FB28-433C-934D-B7D7862ADD46}"/>
              </a:ext>
            </a:extLst>
          </p:cNvPr>
          <p:cNvSpPr txBox="1"/>
          <p:nvPr/>
        </p:nvSpPr>
        <p:spPr>
          <a:xfrm>
            <a:off x="2253948" y="5136665"/>
            <a:ext cx="564578" cy="369332"/>
          </a:xfrm>
          <a:prstGeom prst="rect">
            <a:avLst/>
          </a:prstGeom>
          <a:noFill/>
        </p:spPr>
        <p:txBody>
          <a:bodyPr wrap="none" rtlCol="0">
            <a:spAutoFit/>
          </a:bodyPr>
          <a:lstStyle/>
          <a:p>
            <a:r>
              <a:rPr lang="en-US" dirty="0"/>
              <a:t>10%</a:t>
            </a:r>
          </a:p>
        </p:txBody>
      </p:sp>
      <p:sp>
        <p:nvSpPr>
          <p:cNvPr id="7" name="Arrow: Right 6">
            <a:extLst>
              <a:ext uri="{FF2B5EF4-FFF2-40B4-BE49-F238E27FC236}">
                <a16:creationId xmlns:a16="http://schemas.microsoft.com/office/drawing/2014/main" id="{F5AB7ECD-2684-4B7E-9849-75D2937281F8}"/>
              </a:ext>
            </a:extLst>
          </p:cNvPr>
          <p:cNvSpPr/>
          <p:nvPr/>
        </p:nvSpPr>
        <p:spPr>
          <a:xfrm>
            <a:off x="2518753" y="2987924"/>
            <a:ext cx="1554480" cy="6400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Put away</a:t>
            </a:r>
          </a:p>
        </p:txBody>
      </p:sp>
      <p:sp>
        <p:nvSpPr>
          <p:cNvPr id="8" name="TextBox 7">
            <a:extLst>
              <a:ext uri="{FF2B5EF4-FFF2-40B4-BE49-F238E27FC236}">
                <a16:creationId xmlns:a16="http://schemas.microsoft.com/office/drawing/2014/main" id="{F9DF9538-4EAD-4DD8-8F23-F34E8B6E0F52}"/>
              </a:ext>
            </a:extLst>
          </p:cNvPr>
          <p:cNvSpPr txBox="1"/>
          <p:nvPr/>
        </p:nvSpPr>
        <p:spPr>
          <a:xfrm>
            <a:off x="2899771" y="3490844"/>
            <a:ext cx="564578" cy="369332"/>
          </a:xfrm>
          <a:prstGeom prst="rect">
            <a:avLst/>
          </a:prstGeom>
          <a:noFill/>
        </p:spPr>
        <p:txBody>
          <a:bodyPr wrap="none" rtlCol="0">
            <a:spAutoFit/>
          </a:bodyPr>
          <a:lstStyle/>
          <a:p>
            <a:r>
              <a:rPr lang="en-US" dirty="0"/>
              <a:t>15%</a:t>
            </a:r>
          </a:p>
        </p:txBody>
      </p:sp>
      <p:sp>
        <p:nvSpPr>
          <p:cNvPr id="9" name="Rectangle: Rounded Corners 8">
            <a:extLst>
              <a:ext uri="{FF2B5EF4-FFF2-40B4-BE49-F238E27FC236}">
                <a16:creationId xmlns:a16="http://schemas.microsoft.com/office/drawing/2014/main" id="{D676BD12-4FBF-474C-A70D-6149B2EE5C92}"/>
              </a:ext>
            </a:extLst>
          </p:cNvPr>
          <p:cNvSpPr/>
          <p:nvPr/>
        </p:nvSpPr>
        <p:spPr>
          <a:xfrm>
            <a:off x="4354290" y="4766092"/>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Storage</a:t>
            </a:r>
          </a:p>
        </p:txBody>
      </p:sp>
      <p:sp>
        <p:nvSpPr>
          <p:cNvPr id="10" name="Rectangle: Rounded Corners 9">
            <a:extLst>
              <a:ext uri="{FF2B5EF4-FFF2-40B4-BE49-F238E27FC236}">
                <a16:creationId xmlns:a16="http://schemas.microsoft.com/office/drawing/2014/main" id="{EA090C63-A81A-4A11-BA3A-EC5BE6981F7F}"/>
              </a:ext>
            </a:extLst>
          </p:cNvPr>
          <p:cNvSpPr/>
          <p:nvPr/>
        </p:nvSpPr>
        <p:spPr>
          <a:xfrm>
            <a:off x="7530319" y="2015450"/>
            <a:ext cx="548640" cy="2468880"/>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AE298CFA-869F-46B4-9F89-E4FBE4FBBCA5}"/>
              </a:ext>
            </a:extLst>
          </p:cNvPr>
          <p:cNvSpPr/>
          <p:nvPr/>
        </p:nvSpPr>
        <p:spPr>
          <a:xfrm>
            <a:off x="6867737" y="5219620"/>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Sortation</a:t>
            </a:r>
          </a:p>
        </p:txBody>
      </p:sp>
      <p:sp>
        <p:nvSpPr>
          <p:cNvPr id="12" name="Rectangle: Rounded Corners 11">
            <a:extLst>
              <a:ext uri="{FF2B5EF4-FFF2-40B4-BE49-F238E27FC236}">
                <a16:creationId xmlns:a16="http://schemas.microsoft.com/office/drawing/2014/main" id="{C134F016-6365-48F2-9B64-CCCE6C084AC7}"/>
              </a:ext>
            </a:extLst>
          </p:cNvPr>
          <p:cNvSpPr/>
          <p:nvPr/>
        </p:nvSpPr>
        <p:spPr>
          <a:xfrm>
            <a:off x="9192392" y="1999537"/>
            <a:ext cx="548640" cy="2468880"/>
          </a:xfrm>
          <a:prstGeom prst="roundRect">
            <a:avLst/>
          </a:prstGeom>
          <a:solidFill>
            <a:schemeClr val="accent2">
              <a:lumMod val="60000"/>
              <a:lumOff val="4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AFE5B07D-401D-4963-B1BF-D53A345D4E3C}"/>
              </a:ext>
            </a:extLst>
          </p:cNvPr>
          <p:cNvSpPr/>
          <p:nvPr/>
        </p:nvSpPr>
        <p:spPr>
          <a:xfrm>
            <a:off x="8835716" y="4766092"/>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Shipping</a:t>
            </a:r>
          </a:p>
        </p:txBody>
      </p:sp>
      <p:sp>
        <p:nvSpPr>
          <p:cNvPr id="14" name="Arrow: Right 13">
            <a:extLst>
              <a:ext uri="{FF2B5EF4-FFF2-40B4-BE49-F238E27FC236}">
                <a16:creationId xmlns:a16="http://schemas.microsoft.com/office/drawing/2014/main" id="{B7514D1A-BD73-4A4C-9ED0-0F07866E05EA}"/>
              </a:ext>
            </a:extLst>
          </p:cNvPr>
          <p:cNvSpPr/>
          <p:nvPr/>
        </p:nvSpPr>
        <p:spPr>
          <a:xfrm>
            <a:off x="6565366" y="2987924"/>
            <a:ext cx="3039077" cy="640080"/>
          </a:xfrm>
          <a:prstGeom prst="rightArrow">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Order-picking</a:t>
            </a:r>
          </a:p>
        </p:txBody>
      </p:sp>
      <p:sp>
        <p:nvSpPr>
          <p:cNvPr id="15" name="TextBox 14">
            <a:extLst>
              <a:ext uri="{FF2B5EF4-FFF2-40B4-BE49-F238E27FC236}">
                <a16:creationId xmlns:a16="http://schemas.microsoft.com/office/drawing/2014/main" id="{58BB2331-8CEC-41F6-9980-3F79B862E010}"/>
              </a:ext>
            </a:extLst>
          </p:cNvPr>
          <p:cNvSpPr txBox="1"/>
          <p:nvPr/>
        </p:nvSpPr>
        <p:spPr>
          <a:xfrm>
            <a:off x="8299469" y="3452568"/>
            <a:ext cx="564578" cy="369332"/>
          </a:xfrm>
          <a:prstGeom prst="rect">
            <a:avLst/>
          </a:prstGeom>
          <a:noFill/>
        </p:spPr>
        <p:txBody>
          <a:bodyPr wrap="none" rtlCol="0">
            <a:spAutoFit/>
          </a:bodyPr>
          <a:lstStyle/>
          <a:p>
            <a:r>
              <a:rPr lang="en-US" dirty="0"/>
              <a:t>55%</a:t>
            </a:r>
          </a:p>
        </p:txBody>
      </p:sp>
      <p:sp>
        <p:nvSpPr>
          <p:cNvPr id="16" name="Rectangle: Rounded Corners 15">
            <a:extLst>
              <a:ext uri="{FF2B5EF4-FFF2-40B4-BE49-F238E27FC236}">
                <a16:creationId xmlns:a16="http://schemas.microsoft.com/office/drawing/2014/main" id="{D0D9241D-1947-4486-9EF1-4978C5EE2A91}"/>
              </a:ext>
            </a:extLst>
          </p:cNvPr>
          <p:cNvSpPr/>
          <p:nvPr/>
        </p:nvSpPr>
        <p:spPr>
          <a:xfrm>
            <a:off x="6867737" y="4766092"/>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Picking</a:t>
            </a:r>
          </a:p>
        </p:txBody>
      </p:sp>
      <p:sp>
        <p:nvSpPr>
          <p:cNvPr id="17" name="Rectangle: Rounded Corners 16">
            <a:extLst>
              <a:ext uri="{FF2B5EF4-FFF2-40B4-BE49-F238E27FC236}">
                <a16:creationId xmlns:a16="http://schemas.microsoft.com/office/drawing/2014/main" id="{674D0E40-43E0-4098-92F9-5986B91B8473}"/>
              </a:ext>
            </a:extLst>
          </p:cNvPr>
          <p:cNvSpPr/>
          <p:nvPr/>
        </p:nvSpPr>
        <p:spPr>
          <a:xfrm>
            <a:off x="6867737" y="5673148"/>
            <a:ext cx="182880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Packing</a:t>
            </a:r>
          </a:p>
        </p:txBody>
      </p:sp>
      <p:sp>
        <p:nvSpPr>
          <p:cNvPr id="21" name="Rectangle 20">
            <a:extLst>
              <a:ext uri="{FF2B5EF4-FFF2-40B4-BE49-F238E27FC236}">
                <a16:creationId xmlns:a16="http://schemas.microsoft.com/office/drawing/2014/main" id="{59878E46-95DE-4850-9C2F-C207F9352D62}"/>
              </a:ext>
            </a:extLst>
          </p:cNvPr>
          <p:cNvSpPr/>
          <p:nvPr/>
        </p:nvSpPr>
        <p:spPr>
          <a:xfrm>
            <a:off x="1981786" y="1946785"/>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98DFD53D-9A54-409D-81CD-3CA85312AFB7}"/>
              </a:ext>
            </a:extLst>
          </p:cNvPr>
          <p:cNvSpPr/>
          <p:nvPr/>
        </p:nvSpPr>
        <p:spPr>
          <a:xfrm>
            <a:off x="1981786" y="2388348"/>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CDD5B08-6768-4C1C-A50F-1133676A5ED8}"/>
              </a:ext>
            </a:extLst>
          </p:cNvPr>
          <p:cNvSpPr/>
          <p:nvPr/>
        </p:nvSpPr>
        <p:spPr>
          <a:xfrm>
            <a:off x="1981786" y="2829911"/>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42055BA-56C8-4349-88FB-5BE7C31E8F8B}"/>
              </a:ext>
            </a:extLst>
          </p:cNvPr>
          <p:cNvSpPr/>
          <p:nvPr/>
        </p:nvSpPr>
        <p:spPr>
          <a:xfrm>
            <a:off x="1981786" y="3271474"/>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DD424D-3A25-4A0C-BF3E-A4F4572E0515}"/>
              </a:ext>
            </a:extLst>
          </p:cNvPr>
          <p:cNvSpPr/>
          <p:nvPr/>
        </p:nvSpPr>
        <p:spPr>
          <a:xfrm>
            <a:off x="1981786" y="3713037"/>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B28E524-509E-467F-93EB-CC852755FA19}"/>
              </a:ext>
            </a:extLst>
          </p:cNvPr>
          <p:cNvSpPr/>
          <p:nvPr/>
        </p:nvSpPr>
        <p:spPr>
          <a:xfrm>
            <a:off x="1981786" y="4154600"/>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E42052B-979B-40DB-94CA-2905567E30E2}"/>
              </a:ext>
            </a:extLst>
          </p:cNvPr>
          <p:cNvSpPr/>
          <p:nvPr/>
        </p:nvSpPr>
        <p:spPr>
          <a:xfrm>
            <a:off x="9840549" y="1946785"/>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D81313F-4189-4F37-A7A5-DDFAC5583991}"/>
              </a:ext>
            </a:extLst>
          </p:cNvPr>
          <p:cNvSpPr/>
          <p:nvPr/>
        </p:nvSpPr>
        <p:spPr>
          <a:xfrm>
            <a:off x="9840549" y="2388348"/>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0C8CE814-6B6E-4C71-925B-8ECA06D3CAFC}"/>
              </a:ext>
            </a:extLst>
          </p:cNvPr>
          <p:cNvSpPr/>
          <p:nvPr/>
        </p:nvSpPr>
        <p:spPr>
          <a:xfrm>
            <a:off x="9840549" y="2829911"/>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E46AFD6-01F2-4D1F-8F5B-E744D858C2F2}"/>
              </a:ext>
            </a:extLst>
          </p:cNvPr>
          <p:cNvSpPr/>
          <p:nvPr/>
        </p:nvSpPr>
        <p:spPr>
          <a:xfrm>
            <a:off x="9840549" y="3271474"/>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FFD09D7-5738-4070-A0E3-0D92D77424E5}"/>
              </a:ext>
            </a:extLst>
          </p:cNvPr>
          <p:cNvSpPr/>
          <p:nvPr/>
        </p:nvSpPr>
        <p:spPr>
          <a:xfrm>
            <a:off x="9840549" y="3713037"/>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6E6C40-BAB6-41F1-BCD5-6A4FADB2F2F2}"/>
              </a:ext>
            </a:extLst>
          </p:cNvPr>
          <p:cNvSpPr/>
          <p:nvPr/>
        </p:nvSpPr>
        <p:spPr>
          <a:xfrm>
            <a:off x="9840549" y="4154600"/>
            <a:ext cx="182880" cy="365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a:extLst>
              <a:ext uri="{FF2B5EF4-FFF2-40B4-BE49-F238E27FC236}">
                <a16:creationId xmlns:a16="http://schemas.microsoft.com/office/drawing/2014/main" id="{29629A0A-3DEC-487D-8EAE-D09114BCD1C1}"/>
              </a:ext>
            </a:extLst>
          </p:cNvPr>
          <p:cNvSpPr/>
          <p:nvPr/>
        </p:nvSpPr>
        <p:spPr>
          <a:xfrm>
            <a:off x="1085280" y="2633180"/>
            <a:ext cx="640080" cy="118872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81F8716D-61C3-4C16-8CC6-73843DC87882}"/>
              </a:ext>
            </a:extLst>
          </p:cNvPr>
          <p:cNvSpPr txBox="1"/>
          <p:nvPr/>
        </p:nvSpPr>
        <p:spPr>
          <a:xfrm>
            <a:off x="868353" y="2286248"/>
            <a:ext cx="1082348" cy="369332"/>
          </a:xfrm>
          <a:prstGeom prst="rect">
            <a:avLst/>
          </a:prstGeom>
          <a:noFill/>
        </p:spPr>
        <p:txBody>
          <a:bodyPr wrap="none" rtlCol="0">
            <a:spAutoFit/>
          </a:bodyPr>
          <a:lstStyle/>
          <a:p>
            <a:r>
              <a:rPr lang="en-US" b="1" dirty="0"/>
              <a:t>Deliveries</a:t>
            </a:r>
          </a:p>
        </p:txBody>
      </p:sp>
      <p:sp>
        <p:nvSpPr>
          <p:cNvPr id="35" name="Arrow: Right 34">
            <a:extLst>
              <a:ext uri="{FF2B5EF4-FFF2-40B4-BE49-F238E27FC236}">
                <a16:creationId xmlns:a16="http://schemas.microsoft.com/office/drawing/2014/main" id="{7470FA86-9D62-419B-B57E-6DF77124EC77}"/>
              </a:ext>
            </a:extLst>
          </p:cNvPr>
          <p:cNvSpPr/>
          <p:nvPr/>
        </p:nvSpPr>
        <p:spPr>
          <a:xfrm>
            <a:off x="10178453" y="2625011"/>
            <a:ext cx="640080" cy="1188720"/>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37A6F5C-3BB7-481F-B643-37FC0960FBBE}"/>
              </a:ext>
            </a:extLst>
          </p:cNvPr>
          <p:cNvSpPr txBox="1"/>
          <p:nvPr/>
        </p:nvSpPr>
        <p:spPr>
          <a:xfrm>
            <a:off x="10111829" y="2286248"/>
            <a:ext cx="986167" cy="369332"/>
          </a:xfrm>
          <a:prstGeom prst="rect">
            <a:avLst/>
          </a:prstGeom>
          <a:noFill/>
        </p:spPr>
        <p:txBody>
          <a:bodyPr wrap="none" rtlCol="0">
            <a:spAutoFit/>
          </a:bodyPr>
          <a:lstStyle/>
          <a:p>
            <a:r>
              <a:rPr lang="en-US" b="1" dirty="0"/>
              <a:t>Pick Ups</a:t>
            </a:r>
          </a:p>
        </p:txBody>
      </p:sp>
    </p:spTree>
    <p:extLst>
      <p:ext uri="{BB962C8B-B14F-4D97-AF65-F5344CB8AC3E}">
        <p14:creationId xmlns:p14="http://schemas.microsoft.com/office/powerpoint/2010/main" val="8361313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ChangeArrowheads="1"/>
          </p:cNvSpPr>
          <p:nvPr>
            <p:ph type="title"/>
          </p:nvPr>
        </p:nvSpPr>
        <p:spPr/>
        <p:txBody>
          <a:bodyPr/>
          <a:lstStyle/>
          <a:p>
            <a:pPr eaLnBrk="1" hangingPunct="1"/>
            <a:r>
              <a:rPr lang="en-US" dirty="0"/>
              <a:t>Criteria for Distribution Centers</a:t>
            </a:r>
          </a:p>
        </p:txBody>
      </p:sp>
      <p:graphicFrame>
        <p:nvGraphicFramePr>
          <p:cNvPr id="527438" name="Group 78"/>
          <p:cNvGraphicFramePr>
            <a:graphicFrameLocks noGrp="1"/>
          </p:cNvGraphicFramePr>
          <p:nvPr>
            <p:ph idx="1"/>
          </p:nvPr>
        </p:nvGraphicFramePr>
        <p:xfrm>
          <a:off x="152400" y="914400"/>
          <a:ext cx="11887199" cy="3322320"/>
        </p:xfrm>
        <a:graphic>
          <a:graphicData uri="http://schemas.openxmlformats.org/drawingml/2006/table">
            <a:tbl>
              <a:tblPr firstCol="1" bandRow="1">
                <a:tableStyleId>{37CE84F3-28C3-443E-9E96-99CF82512B78}</a:tableStyleId>
              </a:tblPr>
              <a:tblGrid>
                <a:gridCol w="2080746">
                  <a:extLst>
                    <a:ext uri="{9D8B030D-6E8A-4147-A177-3AD203B41FA5}">
                      <a16:colId xmlns:a16="http://schemas.microsoft.com/office/drawing/2014/main" val="20000"/>
                    </a:ext>
                  </a:extLst>
                </a:gridCol>
                <a:gridCol w="3520514">
                  <a:extLst>
                    <a:ext uri="{9D8B030D-6E8A-4147-A177-3AD203B41FA5}">
                      <a16:colId xmlns:a16="http://schemas.microsoft.com/office/drawing/2014/main" val="20001"/>
                    </a:ext>
                  </a:extLst>
                </a:gridCol>
                <a:gridCol w="6285939">
                  <a:extLst>
                    <a:ext uri="{9D8B030D-6E8A-4147-A177-3AD203B41FA5}">
                      <a16:colId xmlns:a16="http://schemas.microsoft.com/office/drawing/2014/main" val="20002"/>
                    </a:ext>
                  </a:extLst>
                </a:gridCol>
              </a:tblGrid>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Cost</a:t>
                      </a:r>
                      <a:endParaRPr kumimoji="0" lang="en-US" sz="1600" b="1"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Price sensitivity</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Price per square foot; Operation costs.</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Size</a:t>
                      </a:r>
                      <a:endParaRPr kumimoji="0" lang="en-US" sz="1600" b="1"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Consolidation</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More throughput and less warehousing.</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Facility</a:t>
                      </a:r>
                      <a:endParaRPr kumimoji="0" lang="en-US" sz="1600" b="1"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High clearance; Separate loading and unloading bays</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Improved stacking density (from 20 to 80 feet); More doors for sorting efficiency; Potential for cross-docking.</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2"/>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Land</a:t>
                      </a:r>
                      <a:endParaRPr kumimoji="0" lang="en-US" sz="1600" b="1" i="0" u="none" strike="noStrike" cap="none" normalizeH="0" baseline="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Large lot</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Parking space for trucks (often not necessary due to high throughput); Space for expansion.</a:t>
                      </a:r>
                      <a:endParaRPr kumimoji="0" lang="en-US" sz="1600" b="0" i="0" u="none" strike="noStrike" cap="none" normalizeH="0" baseline="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3"/>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Accessibility</a:t>
                      </a:r>
                      <a:endParaRPr kumimoji="0" lang="en-US" sz="1600" b="1"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Proximity to highways</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Constant movements (pick-up and deliveries) in small batches (often LTL); Access to corridors and markets; Co-location with rail, air and port terminals.</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4"/>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Market</a:t>
                      </a:r>
                      <a:endParaRPr kumimoji="0" lang="en-US" sz="1600" b="1" i="0" u="none" strike="noStrike" cap="none" normalizeH="0" baseline="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Regional / National</a:t>
                      </a:r>
                      <a:endParaRPr kumimoji="0" lang="en-US" sz="1600" b="0" i="0" u="none" strike="noStrike" cap="none" normalizeH="0" baseline="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Shorter lead times; Less </a:t>
                      </a:r>
                      <a:r>
                        <a:rPr kumimoji="0" lang="en-US" sz="1600" u="none" strike="noStrike" cap="none" normalizeH="0" baseline="0" dirty="0">
                          <a:ln>
                            <a:noFill/>
                          </a:ln>
                          <a:effectLst/>
                        </a:rPr>
                        <a:t>than 48 hours service window.</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5"/>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IT</a:t>
                      </a:r>
                      <a:endParaRPr kumimoji="0" lang="en-US" sz="1600" b="1" i="0" u="none" strike="noStrike" cap="none" normalizeH="0" baseline="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a:ln>
                            <a:noFill/>
                          </a:ln>
                          <a:effectLst/>
                        </a:rPr>
                        <a:t>Integration</a:t>
                      </a:r>
                      <a:endParaRPr kumimoji="0" lang="en-US" sz="1600" b="0" i="0" u="none" strike="noStrike" cap="none" normalizeH="0" baseline="0">
                        <a:ln>
                          <a:noFill/>
                        </a:ln>
                        <a:solidFill>
                          <a:srgbClr val="000000"/>
                        </a:solidFill>
                        <a:effectLst/>
                        <a:latin typeface="Arial Narrow" pitchFamily="34" charset="0"/>
                      </a:endParaRPr>
                    </a:p>
                  </a:txBody>
                  <a:tcPr marL="69925" marR="69925"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Sort parcels; Control movements from receiving docks to shipping dock; Management systems controlling transactions.</a:t>
                      </a:r>
                      <a:endParaRPr kumimoji="0" lang="en-US" sz="1600" b="0" i="0" u="none" strike="noStrike" cap="none" normalizeH="0" baseline="0" dirty="0">
                        <a:ln>
                          <a:noFill/>
                        </a:ln>
                        <a:solidFill>
                          <a:srgbClr val="000000"/>
                        </a:solidFill>
                        <a:effectLst/>
                        <a:latin typeface="Arial Narrow" pitchFamily="34" charset="0"/>
                      </a:endParaRPr>
                    </a:p>
                  </a:txBody>
                  <a:tcPr marL="69925" marR="69925" horzOverflow="overflow"/>
                </a:tc>
                <a:extLst>
                  <a:ext uri="{0D108BD9-81ED-4DB2-BD59-A6C34878D82A}">
                    <a16:rowId xmlns:a16="http://schemas.microsoft.com/office/drawing/2014/main" val="10006"/>
                  </a:ext>
                </a:extLst>
              </a:tr>
            </a:tbl>
          </a:graphicData>
        </a:graphic>
      </p:graphicFrame>
      <p:sp>
        <p:nvSpPr>
          <p:cNvPr id="33"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86668061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Title 1"/>
          <p:cNvSpPr>
            <a:spLocks noGrp="1"/>
          </p:cNvSpPr>
          <p:nvPr>
            <p:ph type="title"/>
          </p:nvPr>
        </p:nvSpPr>
        <p:spPr/>
        <p:txBody>
          <a:bodyPr/>
          <a:lstStyle/>
          <a:p>
            <a:r>
              <a:rPr lang="en-US"/>
              <a:t>Typology Criteria of Agglomerations of Logistical Activities</a:t>
            </a:r>
          </a:p>
        </p:txBody>
      </p:sp>
      <p:graphicFrame>
        <p:nvGraphicFramePr>
          <p:cNvPr id="5" name="Content Placeholder 4"/>
          <p:cNvGraphicFramePr>
            <a:graphicFrameLocks noGrp="1"/>
          </p:cNvGraphicFramePr>
          <p:nvPr>
            <p:ph idx="1"/>
          </p:nvPr>
        </p:nvGraphicFramePr>
        <p:xfrm>
          <a:off x="1616075" y="1082676"/>
          <a:ext cx="8959851" cy="1483360"/>
        </p:xfrm>
        <a:graphic>
          <a:graphicData uri="http://schemas.openxmlformats.org/drawingml/2006/table">
            <a:tbl>
              <a:tblPr firstCol="1" bandRow="1">
                <a:tableStyleId>{37CE84F3-28C3-443E-9E96-99CF82512B78}</a:tableStyleId>
              </a:tblPr>
              <a:tblGrid>
                <a:gridCol w="2560871">
                  <a:extLst>
                    <a:ext uri="{9D8B030D-6E8A-4147-A177-3AD203B41FA5}">
                      <a16:colId xmlns:a16="http://schemas.microsoft.com/office/drawing/2014/main" val="20000"/>
                    </a:ext>
                  </a:extLst>
                </a:gridCol>
                <a:gridCol w="6398980">
                  <a:extLst>
                    <a:ext uri="{9D8B030D-6E8A-4147-A177-3AD203B41FA5}">
                      <a16:colId xmlns:a16="http://schemas.microsoft.com/office/drawing/2014/main" val="20001"/>
                    </a:ext>
                  </a:extLst>
                </a:gridCol>
              </a:tblGrid>
              <a:tr h="370840">
                <a:tc>
                  <a:txBody>
                    <a:bodyPr/>
                    <a:lstStyle/>
                    <a:p>
                      <a:r>
                        <a:rPr lang="en-US" dirty="0"/>
                        <a:t>Accessibility</a:t>
                      </a:r>
                    </a:p>
                  </a:txBody>
                  <a:tcPr marL="92076" marR="92076"/>
                </a:tc>
                <a:tc>
                  <a:txBody>
                    <a:bodyPr/>
                    <a:lstStyle/>
                    <a:p>
                      <a:endParaRPr lang="en-US"/>
                    </a:p>
                  </a:txBody>
                  <a:tcPr marL="92076" marR="92076"/>
                </a:tc>
                <a:extLst>
                  <a:ext uri="{0D108BD9-81ED-4DB2-BD59-A6C34878D82A}">
                    <a16:rowId xmlns:a16="http://schemas.microsoft.com/office/drawing/2014/main" val="10000"/>
                  </a:ext>
                </a:extLst>
              </a:tr>
              <a:tr h="370840">
                <a:tc>
                  <a:txBody>
                    <a:bodyPr/>
                    <a:lstStyle/>
                    <a:p>
                      <a:r>
                        <a:rPr lang="en-US" dirty="0"/>
                        <a:t>Internal</a:t>
                      </a:r>
                      <a:r>
                        <a:rPr lang="en-US" baseline="0" dirty="0"/>
                        <a:t> Structure</a:t>
                      </a:r>
                      <a:endParaRPr lang="en-US" dirty="0"/>
                    </a:p>
                  </a:txBody>
                  <a:tcPr marL="92076" marR="92076"/>
                </a:tc>
                <a:tc>
                  <a:txBody>
                    <a:bodyPr/>
                    <a:lstStyle/>
                    <a:p>
                      <a:endParaRPr lang="en-US"/>
                    </a:p>
                  </a:txBody>
                  <a:tcPr marL="92076" marR="92076"/>
                </a:tc>
                <a:extLst>
                  <a:ext uri="{0D108BD9-81ED-4DB2-BD59-A6C34878D82A}">
                    <a16:rowId xmlns:a16="http://schemas.microsoft.com/office/drawing/2014/main" val="10001"/>
                  </a:ext>
                </a:extLst>
              </a:tr>
              <a:tr h="370840">
                <a:tc>
                  <a:txBody>
                    <a:bodyPr/>
                    <a:lstStyle/>
                    <a:p>
                      <a:r>
                        <a:rPr lang="en-US" dirty="0"/>
                        <a:t>Function</a:t>
                      </a:r>
                    </a:p>
                  </a:txBody>
                  <a:tcPr marL="92076" marR="92076"/>
                </a:tc>
                <a:tc>
                  <a:txBody>
                    <a:bodyPr/>
                    <a:lstStyle/>
                    <a:p>
                      <a:endParaRPr lang="en-US"/>
                    </a:p>
                  </a:txBody>
                  <a:tcPr marL="92076" marR="92076"/>
                </a:tc>
                <a:extLst>
                  <a:ext uri="{0D108BD9-81ED-4DB2-BD59-A6C34878D82A}">
                    <a16:rowId xmlns:a16="http://schemas.microsoft.com/office/drawing/2014/main" val="10002"/>
                  </a:ext>
                </a:extLst>
              </a:tr>
              <a:tr h="370840">
                <a:tc>
                  <a:txBody>
                    <a:bodyPr/>
                    <a:lstStyle/>
                    <a:p>
                      <a:r>
                        <a:rPr lang="en-US" dirty="0"/>
                        <a:t>Governance</a:t>
                      </a:r>
                    </a:p>
                  </a:txBody>
                  <a:tcPr marL="92076" marR="92076"/>
                </a:tc>
                <a:tc>
                  <a:txBody>
                    <a:bodyPr/>
                    <a:lstStyle/>
                    <a:p>
                      <a:endParaRPr lang="en-US" dirty="0"/>
                    </a:p>
                  </a:txBody>
                  <a:tcPr marL="92076" marR="92076"/>
                </a:tc>
                <a:extLst>
                  <a:ext uri="{0D108BD9-81ED-4DB2-BD59-A6C34878D82A}">
                    <a16:rowId xmlns:a16="http://schemas.microsoft.com/office/drawing/2014/main" val="10003"/>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432568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Isosceles Triangle 21"/>
          <p:cNvSpPr/>
          <p:nvPr/>
        </p:nvSpPr>
        <p:spPr bwMode="auto">
          <a:xfrm>
            <a:off x="8309052" y="3584147"/>
            <a:ext cx="1005840" cy="1371600"/>
          </a:xfrm>
          <a:prstGeom prst="triangle">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3" name="Isosceles Triangle 22"/>
          <p:cNvSpPr/>
          <p:nvPr/>
        </p:nvSpPr>
        <p:spPr bwMode="auto">
          <a:xfrm rot="10800000">
            <a:off x="8118175" y="2230472"/>
            <a:ext cx="1371600" cy="1371600"/>
          </a:xfrm>
          <a:prstGeom prst="triangle">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9" name="Rectangle 8"/>
          <p:cNvSpPr/>
          <p:nvPr/>
        </p:nvSpPr>
        <p:spPr bwMode="auto">
          <a:xfrm>
            <a:off x="3097968" y="2183950"/>
            <a:ext cx="914400" cy="1371600"/>
          </a:xfrm>
          <a:prstGeom prst="rect">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0" name="Rectangle 9"/>
          <p:cNvSpPr/>
          <p:nvPr/>
        </p:nvSpPr>
        <p:spPr bwMode="auto">
          <a:xfrm>
            <a:off x="3283844" y="3635116"/>
            <a:ext cx="548640" cy="137160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 name="Title 1"/>
          <p:cNvSpPr>
            <a:spLocks noGrp="1"/>
          </p:cNvSpPr>
          <p:nvPr>
            <p:ph type="title"/>
          </p:nvPr>
        </p:nvSpPr>
        <p:spPr/>
        <p:txBody>
          <a:bodyPr/>
          <a:lstStyle/>
          <a:p>
            <a:r>
              <a:rPr lang="en-US" dirty="0"/>
              <a:t>The Effect of a Border on Freight Distribution</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8" name="Straight Connector 7"/>
          <p:cNvCxnSpPr/>
          <p:nvPr/>
        </p:nvCxnSpPr>
        <p:spPr bwMode="auto">
          <a:xfrm>
            <a:off x="2460884" y="3597640"/>
            <a:ext cx="2194560" cy="0"/>
          </a:xfrm>
          <a:prstGeom prst="line">
            <a:avLst/>
          </a:prstGeom>
          <a:solidFill>
            <a:schemeClr val="accent1"/>
          </a:solidFill>
          <a:ln w="25400" cap="flat" cmpd="sng" algn="ctr">
            <a:solidFill>
              <a:schemeClr val="tx1"/>
            </a:solidFill>
            <a:prstDash val="dash"/>
            <a:round/>
            <a:headEnd type="none" w="med" len="med"/>
            <a:tailEnd type="none" w="med" len="med"/>
          </a:ln>
          <a:effectLst/>
        </p:spPr>
      </p:cxnSp>
      <p:sp>
        <p:nvSpPr>
          <p:cNvPr id="11" name="Down Arrow 10"/>
          <p:cNvSpPr/>
          <p:nvPr/>
        </p:nvSpPr>
        <p:spPr bwMode="auto">
          <a:xfrm>
            <a:off x="3453986" y="3329314"/>
            <a:ext cx="202366" cy="554636"/>
          </a:xfrm>
          <a:prstGeom prst="downArrow">
            <a:avLst/>
          </a:prstGeom>
          <a:solidFill>
            <a:schemeClr val="bg1">
              <a:lumMod val="75000"/>
            </a:schemeClr>
          </a:solidFill>
          <a:ln w="15875"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cxnSp>
        <p:nvCxnSpPr>
          <p:cNvPr id="13" name="Straight Connector 12"/>
          <p:cNvCxnSpPr/>
          <p:nvPr/>
        </p:nvCxnSpPr>
        <p:spPr bwMode="auto">
          <a:xfrm>
            <a:off x="5068675" y="3592644"/>
            <a:ext cx="2194560" cy="0"/>
          </a:xfrm>
          <a:prstGeom prst="line">
            <a:avLst/>
          </a:prstGeom>
          <a:solidFill>
            <a:schemeClr val="accent1"/>
          </a:solidFill>
          <a:ln w="25400" cap="flat" cmpd="sng" algn="ctr">
            <a:solidFill>
              <a:schemeClr val="tx1"/>
            </a:solidFill>
            <a:prstDash val="dash"/>
            <a:round/>
            <a:headEnd type="none" w="med" len="med"/>
            <a:tailEnd type="none" w="med" len="med"/>
          </a:ln>
          <a:effectLst/>
        </p:spPr>
      </p:cxnSp>
      <p:cxnSp>
        <p:nvCxnSpPr>
          <p:cNvPr id="14" name="Straight Connector 13"/>
          <p:cNvCxnSpPr/>
          <p:nvPr/>
        </p:nvCxnSpPr>
        <p:spPr bwMode="auto">
          <a:xfrm>
            <a:off x="7713941" y="3587648"/>
            <a:ext cx="2194560" cy="0"/>
          </a:xfrm>
          <a:prstGeom prst="line">
            <a:avLst/>
          </a:prstGeom>
          <a:solidFill>
            <a:schemeClr val="accent1"/>
          </a:solidFill>
          <a:ln w="25400" cap="flat" cmpd="sng" algn="ctr">
            <a:solidFill>
              <a:schemeClr val="tx1"/>
            </a:solidFill>
            <a:prstDash val="dash"/>
            <a:round/>
            <a:headEnd type="none" w="med" len="med"/>
            <a:tailEnd type="none" w="med" len="med"/>
          </a:ln>
          <a:effectLst/>
        </p:spPr>
      </p:cxnSp>
      <p:sp>
        <p:nvSpPr>
          <p:cNvPr id="15" name="Rectangle 14"/>
          <p:cNvSpPr/>
          <p:nvPr/>
        </p:nvSpPr>
        <p:spPr bwMode="auto">
          <a:xfrm>
            <a:off x="5166610" y="2171263"/>
            <a:ext cx="1920240" cy="1371600"/>
          </a:xfrm>
          <a:prstGeom prst="rect">
            <a:avLst/>
          </a:prstGeom>
          <a:solidFill>
            <a:schemeClr val="accent3">
              <a:lumMod val="40000"/>
              <a:lumOff val="60000"/>
            </a:schemeClr>
          </a:solidFill>
          <a:ln w="19050" cap="flat" cmpd="sng" algn="ctr">
            <a:solidFill>
              <a:schemeClr val="accent3">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6" name="Rectangle 15"/>
          <p:cNvSpPr/>
          <p:nvPr/>
        </p:nvSpPr>
        <p:spPr bwMode="auto">
          <a:xfrm>
            <a:off x="5166610" y="3639051"/>
            <a:ext cx="1920240" cy="1371600"/>
          </a:xfrm>
          <a:prstGeom prst="rect">
            <a:avLst/>
          </a:prstGeom>
          <a:solidFill>
            <a:schemeClr val="bg2">
              <a:lumMod val="90000"/>
            </a:schemeClr>
          </a:solidFill>
          <a:ln w="19050" cap="flat" cmpd="sng" algn="ctr">
            <a:solidFill>
              <a:schemeClr val="bg2">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7" name="Oval 16"/>
          <p:cNvSpPr/>
          <p:nvPr/>
        </p:nvSpPr>
        <p:spPr bwMode="auto">
          <a:xfrm>
            <a:off x="5858781" y="2955997"/>
            <a:ext cx="548640" cy="548640"/>
          </a:xfrm>
          <a:prstGeom prst="ellipse">
            <a:avLst/>
          </a:prstGeom>
          <a:solidFill>
            <a:schemeClr val="bg1">
              <a:lumMod val="95000"/>
            </a:schemeClr>
          </a:solidFill>
          <a:ln w="317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8" name="Oval 17"/>
          <p:cNvSpPr/>
          <p:nvPr/>
        </p:nvSpPr>
        <p:spPr bwMode="auto">
          <a:xfrm>
            <a:off x="5947597" y="3700319"/>
            <a:ext cx="365760" cy="365760"/>
          </a:xfrm>
          <a:prstGeom prst="ellipse">
            <a:avLst/>
          </a:prstGeom>
          <a:solidFill>
            <a:schemeClr val="bg1">
              <a:lumMod val="95000"/>
            </a:schemeClr>
          </a:solidFill>
          <a:ln w="317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21" name="Oval 20"/>
          <p:cNvSpPr/>
          <p:nvPr/>
        </p:nvSpPr>
        <p:spPr bwMode="auto">
          <a:xfrm>
            <a:off x="8631337" y="3414760"/>
            <a:ext cx="365760" cy="365760"/>
          </a:xfrm>
          <a:prstGeom prst="ellipse">
            <a:avLst/>
          </a:prstGeom>
          <a:solidFill>
            <a:schemeClr val="bg1">
              <a:lumMod val="95000"/>
            </a:schemeClr>
          </a:solidFill>
          <a:ln w="3175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cxnSp>
        <p:nvCxnSpPr>
          <p:cNvPr id="20" name="Straight Arrow Connector 19"/>
          <p:cNvCxnSpPr/>
          <p:nvPr/>
        </p:nvCxnSpPr>
        <p:spPr bwMode="auto">
          <a:xfrm>
            <a:off x="8309052" y="2375941"/>
            <a:ext cx="417722" cy="854376"/>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cxnSp>
        <p:nvCxnSpPr>
          <p:cNvPr id="25" name="Straight Arrow Connector 24"/>
          <p:cNvCxnSpPr/>
          <p:nvPr/>
        </p:nvCxnSpPr>
        <p:spPr bwMode="auto">
          <a:xfrm>
            <a:off x="8726775" y="2623280"/>
            <a:ext cx="77201" cy="706035"/>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cxnSp>
        <p:nvCxnSpPr>
          <p:cNvPr id="28" name="Straight Arrow Connector 27"/>
          <p:cNvCxnSpPr/>
          <p:nvPr/>
        </p:nvCxnSpPr>
        <p:spPr bwMode="auto">
          <a:xfrm flipH="1">
            <a:off x="8884170" y="2435903"/>
            <a:ext cx="260326" cy="794415"/>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cxnSp>
        <p:nvCxnSpPr>
          <p:cNvPr id="32" name="Straight Arrow Connector 31"/>
          <p:cNvCxnSpPr/>
          <p:nvPr/>
        </p:nvCxnSpPr>
        <p:spPr bwMode="auto">
          <a:xfrm flipH="1">
            <a:off x="8631337" y="3935418"/>
            <a:ext cx="134038" cy="651572"/>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cxnSp>
        <p:nvCxnSpPr>
          <p:cNvPr id="34" name="Straight Arrow Connector 33"/>
          <p:cNvCxnSpPr/>
          <p:nvPr/>
        </p:nvCxnSpPr>
        <p:spPr bwMode="auto">
          <a:xfrm flipH="1">
            <a:off x="8765375" y="3880955"/>
            <a:ext cx="52712" cy="930888"/>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cxnSp>
        <p:nvCxnSpPr>
          <p:cNvPr id="38" name="Straight Arrow Connector 37"/>
          <p:cNvCxnSpPr/>
          <p:nvPr/>
        </p:nvCxnSpPr>
        <p:spPr bwMode="auto">
          <a:xfrm>
            <a:off x="8869180" y="3935419"/>
            <a:ext cx="77201" cy="706035"/>
          </a:xfrm>
          <a:prstGeom prst="straightConnector1">
            <a:avLst/>
          </a:prstGeom>
          <a:solidFill>
            <a:schemeClr val="accent1"/>
          </a:solidFill>
          <a:ln w="19050" cap="flat" cmpd="sng" algn="ctr">
            <a:solidFill>
              <a:schemeClr val="bg1"/>
            </a:solidFill>
            <a:prstDash val="solid"/>
            <a:round/>
            <a:headEnd type="none" w="med" len="med"/>
            <a:tailEnd type="triangle"/>
          </a:ln>
          <a:effectLst/>
        </p:spPr>
      </p:cxnSp>
      <p:sp>
        <p:nvSpPr>
          <p:cNvPr id="7" name="Rounded Rectangle 6"/>
          <p:cNvSpPr/>
          <p:nvPr/>
        </p:nvSpPr>
        <p:spPr bwMode="auto">
          <a:xfrm>
            <a:off x="2236034" y="1915881"/>
            <a:ext cx="2563318" cy="3203260"/>
          </a:xfrm>
          <a:prstGeom prst="roundRect">
            <a:avLst>
              <a:gd name="adj" fmla="val 9580"/>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0" name="Rounded Rectangle 29"/>
          <p:cNvSpPr/>
          <p:nvPr/>
        </p:nvSpPr>
        <p:spPr bwMode="auto">
          <a:xfrm>
            <a:off x="4884100" y="1915881"/>
            <a:ext cx="2563318" cy="3203260"/>
          </a:xfrm>
          <a:prstGeom prst="roundRect">
            <a:avLst>
              <a:gd name="adj" fmla="val 9580"/>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31" name="Rounded Rectangle 30"/>
          <p:cNvSpPr/>
          <p:nvPr/>
        </p:nvSpPr>
        <p:spPr bwMode="auto">
          <a:xfrm>
            <a:off x="7532166" y="1915881"/>
            <a:ext cx="2563318" cy="3203260"/>
          </a:xfrm>
          <a:prstGeom prst="roundRect">
            <a:avLst>
              <a:gd name="adj" fmla="val 9580"/>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12" name="TextBox 11"/>
          <p:cNvSpPr txBox="1"/>
          <p:nvPr/>
        </p:nvSpPr>
        <p:spPr>
          <a:xfrm>
            <a:off x="3157742" y="1765909"/>
            <a:ext cx="781624" cy="307777"/>
          </a:xfrm>
          <a:prstGeom prst="rect">
            <a:avLst/>
          </a:prstGeom>
          <a:solidFill>
            <a:schemeClr val="bg1"/>
          </a:solidFill>
        </p:spPr>
        <p:txBody>
          <a:bodyPr wrap="none" lIns="45720" tIns="0" rIns="45720" bIns="0" rtlCol="0">
            <a:spAutoFit/>
          </a:bodyPr>
          <a:lstStyle/>
          <a:p>
            <a:pPr algn="ctr"/>
            <a:r>
              <a:rPr lang="en-US" sz="2000" b="1" dirty="0">
                <a:latin typeface="Arial Narrow" panose="020B0606020202030204" pitchFamily="34" charset="0"/>
              </a:rPr>
              <a:t>Barrier</a:t>
            </a:r>
          </a:p>
        </p:txBody>
      </p:sp>
      <p:sp>
        <p:nvSpPr>
          <p:cNvPr id="19" name="TextBox 18"/>
          <p:cNvSpPr txBox="1"/>
          <p:nvPr/>
        </p:nvSpPr>
        <p:spPr>
          <a:xfrm>
            <a:off x="5215616" y="1769473"/>
            <a:ext cx="1902124" cy="307777"/>
          </a:xfrm>
          <a:prstGeom prst="rect">
            <a:avLst/>
          </a:prstGeom>
          <a:solidFill>
            <a:schemeClr val="bg1"/>
          </a:solidFill>
        </p:spPr>
        <p:txBody>
          <a:bodyPr wrap="none" lIns="45720" tIns="0" rIns="45720" bIns="0" rtlCol="0">
            <a:spAutoFit/>
          </a:bodyPr>
          <a:lstStyle/>
          <a:p>
            <a:pPr algn="ctr"/>
            <a:r>
              <a:rPr lang="en-US" sz="2000" b="1" dirty="0">
                <a:latin typeface="Arial Narrow" panose="020B0606020202030204" pitchFamily="34" charset="0"/>
              </a:rPr>
              <a:t>Operational Costs</a:t>
            </a:r>
          </a:p>
        </p:txBody>
      </p:sp>
      <p:sp>
        <p:nvSpPr>
          <p:cNvPr id="24" name="TextBox 23"/>
          <p:cNvSpPr txBox="1"/>
          <p:nvPr/>
        </p:nvSpPr>
        <p:spPr>
          <a:xfrm>
            <a:off x="8322163" y="1763047"/>
            <a:ext cx="957956" cy="307777"/>
          </a:xfrm>
          <a:prstGeom prst="rect">
            <a:avLst/>
          </a:prstGeom>
          <a:solidFill>
            <a:schemeClr val="bg1"/>
          </a:solidFill>
        </p:spPr>
        <p:txBody>
          <a:bodyPr wrap="none" lIns="45720" tIns="0" rIns="45720" bIns="0" rtlCol="0">
            <a:spAutoFit/>
          </a:bodyPr>
          <a:lstStyle/>
          <a:p>
            <a:pPr algn="ctr"/>
            <a:r>
              <a:rPr lang="en-US" sz="2000" b="1" dirty="0">
                <a:latin typeface="Arial Narrow" panose="020B0606020202030204" pitchFamily="34" charset="0"/>
              </a:rPr>
              <a:t>Gateway</a:t>
            </a:r>
          </a:p>
        </p:txBody>
      </p:sp>
    </p:spTree>
    <p:extLst>
      <p:ext uri="{BB962C8B-B14F-4D97-AF65-F5344CB8AC3E}">
        <p14:creationId xmlns:p14="http://schemas.microsoft.com/office/powerpoint/2010/main" val="423390387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Distribution Network Configurations for Containerized Import Cargo</a:t>
            </a:r>
          </a:p>
        </p:txBody>
      </p:sp>
      <p:graphicFrame>
        <p:nvGraphicFramePr>
          <p:cNvPr id="6" name="Content Placeholder 5"/>
          <p:cNvGraphicFramePr>
            <a:graphicFrameLocks noGrp="1"/>
          </p:cNvGraphicFramePr>
          <p:nvPr>
            <p:ph idx="1"/>
          </p:nvPr>
        </p:nvGraphicFramePr>
        <p:xfrm>
          <a:off x="152400" y="914400"/>
          <a:ext cx="11887200" cy="5568950"/>
        </p:xfrm>
        <a:graphic>
          <a:graphicData uri="http://schemas.openxmlformats.org/drawingml/2006/table">
            <a:tbl>
              <a:tblPr firstRow="1" firstCol="1" bandRow="1">
                <a:tableStyleId>{37CE84F3-28C3-443E-9E96-99CF82512B78}</a:tableStyleId>
              </a:tblPr>
              <a:tblGrid>
                <a:gridCol w="3789417">
                  <a:extLst>
                    <a:ext uri="{9D8B030D-6E8A-4147-A177-3AD203B41FA5}">
                      <a16:colId xmlns:a16="http://schemas.microsoft.com/office/drawing/2014/main" val="20000"/>
                    </a:ext>
                  </a:extLst>
                </a:gridCol>
                <a:gridCol w="8097783">
                  <a:extLst>
                    <a:ext uri="{9D8B030D-6E8A-4147-A177-3AD203B41FA5}">
                      <a16:colId xmlns:a16="http://schemas.microsoft.com/office/drawing/2014/main" val="20001"/>
                    </a:ext>
                  </a:extLst>
                </a:gridCol>
              </a:tblGrid>
              <a:tr h="370840">
                <a:tc>
                  <a:txBody>
                    <a:bodyPr/>
                    <a:lstStyle/>
                    <a:p>
                      <a:r>
                        <a:rPr lang="en-US" dirty="0"/>
                        <a:t>Type</a:t>
                      </a:r>
                    </a:p>
                  </a:txBody>
                  <a:tcPr marL="122159" marR="122159"/>
                </a:tc>
                <a:tc>
                  <a:txBody>
                    <a:bodyPr/>
                    <a:lstStyle/>
                    <a:p>
                      <a:r>
                        <a:rPr lang="en-US" dirty="0"/>
                        <a:t>Supply Chain</a:t>
                      </a:r>
                    </a:p>
                  </a:txBody>
                  <a:tcPr marL="122159" marR="122159"/>
                </a:tc>
                <a:extLst>
                  <a:ext uri="{0D108BD9-81ED-4DB2-BD59-A6C34878D82A}">
                    <a16:rowId xmlns:a16="http://schemas.microsoft.com/office/drawing/2014/main" val="10000"/>
                  </a:ext>
                </a:extLst>
              </a:tr>
              <a:tr h="370840">
                <a:tc>
                  <a:txBody>
                    <a:bodyPr/>
                    <a:lstStyle/>
                    <a:p>
                      <a:r>
                        <a:rPr lang="en-US" dirty="0"/>
                        <a:t>Gateway-based</a:t>
                      </a:r>
                    </a:p>
                  </a:txBody>
                  <a:tcPr marL="122159" marR="122159"/>
                </a:tc>
                <a:tc>
                  <a:txBody>
                    <a:bodyPr/>
                    <a:lstStyle/>
                    <a:p>
                      <a:r>
                        <a:rPr lang="en-US" dirty="0"/>
                        <a:t>Few mass market goods (economies of scale in distribution).</a:t>
                      </a:r>
                    </a:p>
                    <a:p>
                      <a:r>
                        <a:rPr lang="en-US" dirty="0"/>
                        <a:t>Few very specialized goods (economies of scale in warehousing).</a:t>
                      </a:r>
                    </a:p>
                    <a:p>
                      <a:r>
                        <a:rPr lang="en-US" dirty="0"/>
                        <a:t>Little</a:t>
                      </a:r>
                      <a:r>
                        <a:rPr lang="en-US" baseline="0" dirty="0"/>
                        <a:t> if any transformations.</a:t>
                      </a:r>
                      <a:endParaRPr lang="en-US" dirty="0"/>
                    </a:p>
                    <a:p>
                      <a:r>
                        <a:rPr lang="en-US" dirty="0" err="1"/>
                        <a:t>Transloading</a:t>
                      </a:r>
                      <a:r>
                        <a:rPr lang="en-US" dirty="0"/>
                        <a:t>.</a:t>
                      </a:r>
                    </a:p>
                  </a:txBody>
                  <a:tcPr marL="122159" marR="122159"/>
                </a:tc>
                <a:extLst>
                  <a:ext uri="{0D108BD9-81ED-4DB2-BD59-A6C34878D82A}">
                    <a16:rowId xmlns:a16="http://schemas.microsoft.com/office/drawing/2014/main" val="10001"/>
                  </a:ext>
                </a:extLst>
              </a:tr>
              <a:tr h="370840">
                <a:tc>
                  <a:txBody>
                    <a:bodyPr/>
                    <a:lstStyle/>
                    <a:p>
                      <a:r>
                        <a:rPr lang="en-US" dirty="0"/>
                        <a:t>Tiered-based</a:t>
                      </a:r>
                    </a:p>
                  </a:txBody>
                  <a:tcPr marL="122159" marR="122159"/>
                </a:tc>
                <a:tc>
                  <a:txBody>
                    <a:bodyPr/>
                    <a:lstStyle/>
                    <a:p>
                      <a:r>
                        <a:rPr lang="en-US" dirty="0"/>
                        <a:t>Mix of retail goods</a:t>
                      </a:r>
                      <a:r>
                        <a:rPr lang="en-US" baseline="0" dirty="0"/>
                        <a:t> coming through a few gateways.</a:t>
                      </a:r>
                    </a:p>
                    <a:p>
                      <a:r>
                        <a:rPr lang="en-US" baseline="0" dirty="0"/>
                        <a:t>Some customization.</a:t>
                      </a:r>
                    </a:p>
                    <a:p>
                      <a:r>
                        <a:rPr lang="en-US" baseline="0" dirty="0"/>
                        <a:t>Large suppliers and large retailers (Big Box).</a:t>
                      </a:r>
                    </a:p>
                    <a:p>
                      <a:r>
                        <a:rPr lang="en-US" dirty="0" err="1"/>
                        <a:t>Transloading</a:t>
                      </a:r>
                      <a:r>
                        <a:rPr lang="en-US" dirty="0"/>
                        <a:t>, Postponement</a:t>
                      </a:r>
                      <a:r>
                        <a:rPr lang="en-US" baseline="0" dirty="0"/>
                        <a:t> and </a:t>
                      </a:r>
                      <a:r>
                        <a:rPr lang="en-US" dirty="0"/>
                        <a:t>Cross-docking.</a:t>
                      </a:r>
                    </a:p>
                  </a:txBody>
                  <a:tcPr marL="122159" marR="122159"/>
                </a:tc>
                <a:extLst>
                  <a:ext uri="{0D108BD9-81ED-4DB2-BD59-A6C34878D82A}">
                    <a16:rowId xmlns:a16="http://schemas.microsoft.com/office/drawing/2014/main" val="10002"/>
                  </a:ext>
                </a:extLst>
              </a:tr>
              <a:tr h="370840">
                <a:tc>
                  <a:txBody>
                    <a:bodyPr/>
                    <a:lstStyle/>
                    <a:p>
                      <a:r>
                        <a:rPr lang="en-US" dirty="0"/>
                        <a:t>Regional distribution centers</a:t>
                      </a:r>
                    </a:p>
                  </a:txBody>
                  <a:tcPr marL="122159" marR="122159"/>
                </a:tc>
                <a:tc>
                  <a:txBody>
                    <a:bodyPr/>
                    <a:lstStyle/>
                    <a:p>
                      <a:r>
                        <a:rPr lang="en-US" dirty="0"/>
                        <a:t>Complex set</a:t>
                      </a:r>
                      <a:r>
                        <a:rPr lang="en-US" baseline="0" dirty="0"/>
                        <a:t> of goods coming from numerous suppliers (e.g. automotive parts).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a:t>Regional variation of the nature and extent of demand.</a:t>
                      </a:r>
                      <a:endParaRPr lang="en-US" dirty="0"/>
                    </a:p>
                  </a:txBody>
                  <a:tcPr marL="122159" marR="122159"/>
                </a:tc>
                <a:extLst>
                  <a:ext uri="{0D108BD9-81ED-4DB2-BD59-A6C34878D82A}">
                    <a16:rowId xmlns:a16="http://schemas.microsoft.com/office/drawing/2014/main" val="10003"/>
                  </a:ext>
                </a:extLst>
              </a:tr>
              <a:tr h="370840">
                <a:tc>
                  <a:txBody>
                    <a:bodyPr/>
                    <a:lstStyle/>
                    <a:p>
                      <a:r>
                        <a:rPr lang="en-US"/>
                        <a:t>Local distribution centers</a:t>
                      </a:r>
                      <a:endParaRPr lang="en-US" dirty="0"/>
                    </a:p>
                  </a:txBody>
                  <a:tcPr marL="122159" marR="122159"/>
                </a:tc>
                <a:tc>
                  <a:txBody>
                    <a:bodyPr/>
                    <a:lstStyle/>
                    <a:p>
                      <a:r>
                        <a:rPr lang="en-US" dirty="0"/>
                        <a:t>Time sensitive</a:t>
                      </a:r>
                      <a:r>
                        <a:rPr lang="en-US" baseline="0" dirty="0"/>
                        <a:t> bulky cargo (e.g. perishables).</a:t>
                      </a:r>
                    </a:p>
                    <a:p>
                      <a:r>
                        <a:rPr lang="en-US" baseline="0" dirty="0"/>
                        <a:t>Low lead times.</a:t>
                      </a:r>
                    </a:p>
                    <a:p>
                      <a:r>
                        <a:rPr lang="en-US" baseline="0" dirty="0"/>
                        <a:t>City logistics.</a:t>
                      </a:r>
                      <a:endParaRPr lang="en-US" dirty="0"/>
                    </a:p>
                  </a:txBody>
                  <a:tcPr marL="122159" marR="122159"/>
                </a:tc>
                <a:extLst>
                  <a:ext uri="{0D108BD9-81ED-4DB2-BD59-A6C34878D82A}">
                    <a16:rowId xmlns:a16="http://schemas.microsoft.com/office/drawing/2014/main" val="10004"/>
                  </a:ext>
                </a:extLst>
              </a:tr>
            </a:tbl>
          </a:graphicData>
        </a:graphic>
      </p:graphicFrame>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17891641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a:t>Distribution Network Configurations for Containerized Import Cargo (Retail) in Europe</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6" name="Picture 4" descr="europe"/>
          <p:cNvPicPr>
            <a:picLocks noChangeAspect="1" noChangeArrowheads="1"/>
          </p:cNvPicPr>
          <p:nvPr/>
        </p:nvPicPr>
        <p:blipFill>
          <a:blip r:embed="rId3" cstate="print"/>
          <a:srcRect l="17844"/>
          <a:stretch>
            <a:fillRect/>
          </a:stretch>
        </p:blipFill>
        <p:spPr bwMode="auto">
          <a:xfrm>
            <a:off x="2717181" y="879366"/>
            <a:ext cx="3291541" cy="2784459"/>
          </a:xfrm>
          <a:prstGeom prst="rect">
            <a:avLst/>
          </a:prstGeom>
          <a:noFill/>
          <a:ln w="9525">
            <a:noFill/>
            <a:miter lim="800000"/>
            <a:headEnd/>
            <a:tailEnd/>
          </a:ln>
        </p:spPr>
      </p:pic>
      <p:sp>
        <p:nvSpPr>
          <p:cNvPr id="7" name="Rectangle 5"/>
          <p:cNvSpPr>
            <a:spLocks noChangeArrowheads="1"/>
          </p:cNvSpPr>
          <p:nvPr/>
        </p:nvSpPr>
        <p:spPr bwMode="auto">
          <a:xfrm>
            <a:off x="2434756" y="879366"/>
            <a:ext cx="3697207" cy="2772905"/>
          </a:xfrm>
          <a:prstGeom prst="rect">
            <a:avLst/>
          </a:prstGeom>
          <a:noFill/>
          <a:ln w="25400">
            <a:solidFill>
              <a:srgbClr val="808080"/>
            </a:solidFill>
            <a:miter lim="800000"/>
            <a:headEnd/>
            <a:tailEnd/>
          </a:ln>
        </p:spPr>
        <p:txBody>
          <a:bodyPr wrap="none" anchor="ctr"/>
          <a:lstStyle/>
          <a:p>
            <a:endParaRPr lang="en-US"/>
          </a:p>
        </p:txBody>
      </p:sp>
      <p:pic>
        <p:nvPicPr>
          <p:cNvPr id="8" name="Picture 10" descr="europe"/>
          <p:cNvPicPr>
            <a:picLocks noChangeAspect="1" noChangeArrowheads="1"/>
          </p:cNvPicPr>
          <p:nvPr/>
        </p:nvPicPr>
        <p:blipFill>
          <a:blip r:embed="rId3" cstate="print"/>
          <a:srcRect l="17844"/>
          <a:stretch>
            <a:fillRect/>
          </a:stretch>
        </p:blipFill>
        <p:spPr bwMode="auto">
          <a:xfrm>
            <a:off x="6414388" y="3640717"/>
            <a:ext cx="3291541" cy="2784458"/>
          </a:xfrm>
          <a:prstGeom prst="rect">
            <a:avLst/>
          </a:prstGeom>
          <a:noFill/>
          <a:ln w="9525">
            <a:noFill/>
            <a:miter lim="800000"/>
            <a:headEnd/>
            <a:tailEnd/>
          </a:ln>
        </p:spPr>
      </p:pic>
      <p:sp>
        <p:nvSpPr>
          <p:cNvPr id="9" name="Rectangle 11"/>
          <p:cNvSpPr>
            <a:spLocks noChangeArrowheads="1"/>
          </p:cNvSpPr>
          <p:nvPr/>
        </p:nvSpPr>
        <p:spPr bwMode="auto">
          <a:xfrm>
            <a:off x="6131963" y="3652271"/>
            <a:ext cx="3697207" cy="2772905"/>
          </a:xfrm>
          <a:prstGeom prst="rect">
            <a:avLst/>
          </a:prstGeom>
          <a:noFill/>
          <a:ln w="25400">
            <a:solidFill>
              <a:srgbClr val="808080"/>
            </a:solidFill>
            <a:miter lim="800000"/>
            <a:headEnd/>
            <a:tailEnd/>
          </a:ln>
        </p:spPr>
        <p:txBody>
          <a:bodyPr wrap="none" anchor="ctr"/>
          <a:lstStyle/>
          <a:p>
            <a:endParaRPr lang="en-US"/>
          </a:p>
        </p:txBody>
      </p:sp>
      <p:sp>
        <p:nvSpPr>
          <p:cNvPr id="10" name="Oval 13"/>
          <p:cNvSpPr>
            <a:spLocks noChangeArrowheads="1"/>
          </p:cNvSpPr>
          <p:nvPr/>
        </p:nvSpPr>
        <p:spPr bwMode="auto">
          <a:xfrm>
            <a:off x="3050956" y="3159309"/>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1" name="Oval 14"/>
          <p:cNvSpPr>
            <a:spLocks noChangeArrowheads="1"/>
          </p:cNvSpPr>
          <p:nvPr/>
        </p:nvSpPr>
        <p:spPr bwMode="auto">
          <a:xfrm>
            <a:off x="3482297" y="2481488"/>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2" name="Oval 15"/>
          <p:cNvSpPr>
            <a:spLocks noChangeArrowheads="1"/>
          </p:cNvSpPr>
          <p:nvPr/>
        </p:nvSpPr>
        <p:spPr bwMode="auto">
          <a:xfrm>
            <a:off x="3605537" y="2296628"/>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3" name="Oval 16"/>
          <p:cNvSpPr>
            <a:spLocks noChangeArrowheads="1"/>
          </p:cNvSpPr>
          <p:nvPr/>
        </p:nvSpPr>
        <p:spPr bwMode="auto">
          <a:xfrm>
            <a:off x="3913638" y="2235007"/>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4" name="Oval 17"/>
          <p:cNvSpPr>
            <a:spLocks noChangeArrowheads="1"/>
          </p:cNvSpPr>
          <p:nvPr/>
        </p:nvSpPr>
        <p:spPr bwMode="auto">
          <a:xfrm>
            <a:off x="4283358" y="2543108"/>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5" name="Oval 19"/>
          <p:cNvSpPr>
            <a:spLocks noChangeArrowheads="1"/>
          </p:cNvSpPr>
          <p:nvPr/>
        </p:nvSpPr>
        <p:spPr bwMode="auto">
          <a:xfrm>
            <a:off x="4406598" y="2235007"/>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6" name="Oval 20"/>
          <p:cNvSpPr>
            <a:spLocks noChangeArrowheads="1"/>
          </p:cNvSpPr>
          <p:nvPr/>
        </p:nvSpPr>
        <p:spPr bwMode="auto">
          <a:xfrm>
            <a:off x="3297437" y="2235007"/>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7" name="Line 23"/>
          <p:cNvSpPr>
            <a:spLocks noChangeShapeType="1"/>
          </p:cNvSpPr>
          <p:nvPr/>
        </p:nvSpPr>
        <p:spPr bwMode="auto">
          <a:xfrm>
            <a:off x="3112576" y="3220929"/>
            <a:ext cx="123240" cy="123240"/>
          </a:xfrm>
          <a:prstGeom prst="line">
            <a:avLst/>
          </a:prstGeom>
          <a:noFill/>
          <a:ln w="9525">
            <a:solidFill>
              <a:srgbClr val="3399FF"/>
            </a:solidFill>
            <a:round/>
            <a:headEnd/>
            <a:tailEnd type="triangle" w="med" len="med"/>
          </a:ln>
        </p:spPr>
        <p:txBody>
          <a:bodyPr/>
          <a:lstStyle/>
          <a:p>
            <a:endParaRPr lang="en-US"/>
          </a:p>
        </p:txBody>
      </p:sp>
      <p:sp>
        <p:nvSpPr>
          <p:cNvPr id="18" name="Line 24"/>
          <p:cNvSpPr>
            <a:spLocks noChangeShapeType="1"/>
          </p:cNvSpPr>
          <p:nvPr/>
        </p:nvSpPr>
        <p:spPr bwMode="auto">
          <a:xfrm flipV="1">
            <a:off x="3112577" y="3036069"/>
            <a:ext cx="308101" cy="123240"/>
          </a:xfrm>
          <a:prstGeom prst="line">
            <a:avLst/>
          </a:prstGeom>
          <a:noFill/>
          <a:ln w="9525">
            <a:solidFill>
              <a:srgbClr val="3399FF"/>
            </a:solidFill>
            <a:round/>
            <a:headEnd/>
            <a:tailEnd type="triangle" w="med" len="med"/>
          </a:ln>
        </p:spPr>
        <p:txBody>
          <a:bodyPr/>
          <a:lstStyle/>
          <a:p>
            <a:endParaRPr lang="en-US"/>
          </a:p>
        </p:txBody>
      </p:sp>
      <p:sp>
        <p:nvSpPr>
          <p:cNvPr id="19" name="Line 25"/>
          <p:cNvSpPr>
            <a:spLocks noChangeShapeType="1"/>
          </p:cNvSpPr>
          <p:nvPr/>
        </p:nvSpPr>
        <p:spPr bwMode="auto">
          <a:xfrm flipV="1">
            <a:off x="3112576" y="2974449"/>
            <a:ext cx="0" cy="184860"/>
          </a:xfrm>
          <a:prstGeom prst="line">
            <a:avLst/>
          </a:prstGeom>
          <a:noFill/>
          <a:ln w="9525">
            <a:solidFill>
              <a:srgbClr val="3399FF"/>
            </a:solidFill>
            <a:round/>
            <a:headEnd/>
            <a:tailEnd type="triangle" w="med" len="med"/>
          </a:ln>
        </p:spPr>
        <p:txBody>
          <a:bodyPr/>
          <a:lstStyle/>
          <a:p>
            <a:endParaRPr lang="en-US"/>
          </a:p>
        </p:txBody>
      </p:sp>
      <p:sp>
        <p:nvSpPr>
          <p:cNvPr id="20" name="Line 26"/>
          <p:cNvSpPr>
            <a:spLocks noChangeShapeType="1"/>
          </p:cNvSpPr>
          <p:nvPr/>
        </p:nvSpPr>
        <p:spPr bwMode="auto">
          <a:xfrm flipH="1">
            <a:off x="2804476" y="3220929"/>
            <a:ext cx="246480" cy="0"/>
          </a:xfrm>
          <a:prstGeom prst="line">
            <a:avLst/>
          </a:prstGeom>
          <a:noFill/>
          <a:ln w="9525">
            <a:solidFill>
              <a:srgbClr val="3399FF"/>
            </a:solidFill>
            <a:round/>
            <a:headEnd/>
            <a:tailEnd type="triangle" w="med" len="med"/>
          </a:ln>
        </p:spPr>
        <p:txBody>
          <a:bodyPr/>
          <a:lstStyle/>
          <a:p>
            <a:endParaRPr lang="en-US"/>
          </a:p>
        </p:txBody>
      </p:sp>
      <p:sp>
        <p:nvSpPr>
          <p:cNvPr id="21" name="Line 27"/>
          <p:cNvSpPr>
            <a:spLocks noChangeShapeType="1"/>
          </p:cNvSpPr>
          <p:nvPr/>
        </p:nvSpPr>
        <p:spPr bwMode="auto">
          <a:xfrm flipH="1">
            <a:off x="2989336" y="3220929"/>
            <a:ext cx="61620" cy="184860"/>
          </a:xfrm>
          <a:prstGeom prst="line">
            <a:avLst/>
          </a:prstGeom>
          <a:noFill/>
          <a:ln w="9525">
            <a:solidFill>
              <a:srgbClr val="3399FF"/>
            </a:solidFill>
            <a:round/>
            <a:headEnd/>
            <a:tailEnd type="triangle" w="med" len="med"/>
          </a:ln>
        </p:spPr>
        <p:txBody>
          <a:bodyPr/>
          <a:lstStyle/>
          <a:p>
            <a:endParaRPr lang="en-US"/>
          </a:p>
        </p:txBody>
      </p:sp>
      <p:sp>
        <p:nvSpPr>
          <p:cNvPr id="22" name="Line 28"/>
          <p:cNvSpPr>
            <a:spLocks noChangeShapeType="1"/>
          </p:cNvSpPr>
          <p:nvPr/>
        </p:nvSpPr>
        <p:spPr bwMode="auto">
          <a:xfrm>
            <a:off x="3543917" y="2543109"/>
            <a:ext cx="184860" cy="308101"/>
          </a:xfrm>
          <a:prstGeom prst="line">
            <a:avLst/>
          </a:prstGeom>
          <a:noFill/>
          <a:ln w="12700">
            <a:solidFill>
              <a:srgbClr val="3399FF"/>
            </a:solidFill>
            <a:round/>
            <a:headEnd/>
            <a:tailEnd type="triangle" w="med" len="med"/>
          </a:ln>
        </p:spPr>
        <p:txBody>
          <a:bodyPr/>
          <a:lstStyle/>
          <a:p>
            <a:endParaRPr lang="en-US"/>
          </a:p>
        </p:txBody>
      </p:sp>
      <p:sp>
        <p:nvSpPr>
          <p:cNvPr id="23" name="Line 29"/>
          <p:cNvSpPr>
            <a:spLocks noChangeShapeType="1"/>
          </p:cNvSpPr>
          <p:nvPr/>
        </p:nvSpPr>
        <p:spPr bwMode="auto">
          <a:xfrm flipV="1">
            <a:off x="3543917" y="2419868"/>
            <a:ext cx="61620" cy="61620"/>
          </a:xfrm>
          <a:prstGeom prst="line">
            <a:avLst/>
          </a:prstGeom>
          <a:noFill/>
          <a:ln w="9525">
            <a:solidFill>
              <a:srgbClr val="3399FF"/>
            </a:solidFill>
            <a:round/>
            <a:headEnd/>
            <a:tailEnd type="triangle" w="med" len="med"/>
          </a:ln>
        </p:spPr>
        <p:txBody>
          <a:bodyPr/>
          <a:lstStyle/>
          <a:p>
            <a:endParaRPr lang="en-US"/>
          </a:p>
        </p:txBody>
      </p:sp>
      <p:sp>
        <p:nvSpPr>
          <p:cNvPr id="24" name="Line 30"/>
          <p:cNvSpPr>
            <a:spLocks noChangeShapeType="1"/>
          </p:cNvSpPr>
          <p:nvPr/>
        </p:nvSpPr>
        <p:spPr bwMode="auto">
          <a:xfrm>
            <a:off x="3543917" y="2543108"/>
            <a:ext cx="246480" cy="61620"/>
          </a:xfrm>
          <a:prstGeom prst="line">
            <a:avLst/>
          </a:prstGeom>
          <a:noFill/>
          <a:ln w="9525">
            <a:solidFill>
              <a:srgbClr val="3399FF"/>
            </a:solidFill>
            <a:round/>
            <a:headEnd/>
            <a:tailEnd type="triangle" w="med" len="med"/>
          </a:ln>
        </p:spPr>
        <p:txBody>
          <a:bodyPr/>
          <a:lstStyle/>
          <a:p>
            <a:endParaRPr lang="en-US"/>
          </a:p>
        </p:txBody>
      </p:sp>
      <p:sp>
        <p:nvSpPr>
          <p:cNvPr id="25" name="Line 31"/>
          <p:cNvSpPr>
            <a:spLocks noChangeShapeType="1"/>
          </p:cNvSpPr>
          <p:nvPr/>
        </p:nvSpPr>
        <p:spPr bwMode="auto">
          <a:xfrm flipH="1">
            <a:off x="3297437" y="2543108"/>
            <a:ext cx="184860" cy="0"/>
          </a:xfrm>
          <a:prstGeom prst="line">
            <a:avLst/>
          </a:prstGeom>
          <a:noFill/>
          <a:ln w="9525">
            <a:solidFill>
              <a:srgbClr val="3399FF"/>
            </a:solidFill>
            <a:round/>
            <a:headEnd/>
            <a:tailEnd type="triangle" w="med" len="med"/>
          </a:ln>
        </p:spPr>
        <p:txBody>
          <a:bodyPr/>
          <a:lstStyle/>
          <a:p>
            <a:endParaRPr lang="en-US"/>
          </a:p>
        </p:txBody>
      </p:sp>
      <p:sp>
        <p:nvSpPr>
          <p:cNvPr id="26" name="Line 32"/>
          <p:cNvSpPr>
            <a:spLocks noChangeShapeType="1"/>
          </p:cNvSpPr>
          <p:nvPr/>
        </p:nvSpPr>
        <p:spPr bwMode="auto">
          <a:xfrm flipH="1">
            <a:off x="3359057" y="2543109"/>
            <a:ext cx="123240" cy="308101"/>
          </a:xfrm>
          <a:prstGeom prst="line">
            <a:avLst/>
          </a:prstGeom>
          <a:noFill/>
          <a:ln w="9525">
            <a:solidFill>
              <a:srgbClr val="3399FF"/>
            </a:solidFill>
            <a:round/>
            <a:headEnd/>
            <a:tailEnd type="triangle" w="med" len="med"/>
          </a:ln>
        </p:spPr>
        <p:txBody>
          <a:bodyPr/>
          <a:lstStyle/>
          <a:p>
            <a:endParaRPr lang="en-US"/>
          </a:p>
        </p:txBody>
      </p:sp>
      <p:sp>
        <p:nvSpPr>
          <p:cNvPr id="27" name="Line 33"/>
          <p:cNvSpPr>
            <a:spLocks noChangeShapeType="1"/>
          </p:cNvSpPr>
          <p:nvPr/>
        </p:nvSpPr>
        <p:spPr bwMode="auto">
          <a:xfrm>
            <a:off x="3297437" y="2296628"/>
            <a:ext cx="0" cy="61620"/>
          </a:xfrm>
          <a:prstGeom prst="line">
            <a:avLst/>
          </a:prstGeom>
          <a:noFill/>
          <a:ln w="9525">
            <a:solidFill>
              <a:srgbClr val="3399FF"/>
            </a:solidFill>
            <a:round/>
            <a:headEnd/>
            <a:tailEnd type="triangle" w="med" len="med"/>
          </a:ln>
        </p:spPr>
        <p:txBody>
          <a:bodyPr/>
          <a:lstStyle/>
          <a:p>
            <a:endParaRPr lang="en-US"/>
          </a:p>
        </p:txBody>
      </p:sp>
      <p:sp>
        <p:nvSpPr>
          <p:cNvPr id="28" name="Line 34"/>
          <p:cNvSpPr>
            <a:spLocks noChangeShapeType="1"/>
          </p:cNvSpPr>
          <p:nvPr/>
        </p:nvSpPr>
        <p:spPr bwMode="auto">
          <a:xfrm flipH="1" flipV="1">
            <a:off x="3174196" y="2235007"/>
            <a:ext cx="123240" cy="61620"/>
          </a:xfrm>
          <a:prstGeom prst="line">
            <a:avLst/>
          </a:prstGeom>
          <a:noFill/>
          <a:ln w="9525">
            <a:solidFill>
              <a:srgbClr val="3399FF"/>
            </a:solidFill>
            <a:round/>
            <a:headEnd/>
            <a:tailEnd type="triangle" w="med" len="med"/>
          </a:ln>
        </p:spPr>
        <p:txBody>
          <a:bodyPr/>
          <a:lstStyle/>
          <a:p>
            <a:endParaRPr lang="en-US"/>
          </a:p>
        </p:txBody>
      </p:sp>
      <p:sp>
        <p:nvSpPr>
          <p:cNvPr id="29" name="Line 35"/>
          <p:cNvSpPr>
            <a:spLocks noChangeShapeType="1"/>
          </p:cNvSpPr>
          <p:nvPr/>
        </p:nvSpPr>
        <p:spPr bwMode="auto">
          <a:xfrm flipH="1" flipV="1">
            <a:off x="3112576" y="1926908"/>
            <a:ext cx="184860" cy="308101"/>
          </a:xfrm>
          <a:prstGeom prst="line">
            <a:avLst/>
          </a:prstGeom>
          <a:noFill/>
          <a:ln w="9525">
            <a:solidFill>
              <a:srgbClr val="3399FF"/>
            </a:solidFill>
            <a:round/>
            <a:headEnd/>
            <a:tailEnd type="triangle" w="med" len="med"/>
          </a:ln>
        </p:spPr>
        <p:txBody>
          <a:bodyPr/>
          <a:lstStyle/>
          <a:p>
            <a:endParaRPr lang="en-US"/>
          </a:p>
        </p:txBody>
      </p:sp>
      <p:sp>
        <p:nvSpPr>
          <p:cNvPr id="30" name="Line 36"/>
          <p:cNvSpPr>
            <a:spLocks noChangeShapeType="1"/>
          </p:cNvSpPr>
          <p:nvPr/>
        </p:nvSpPr>
        <p:spPr bwMode="auto">
          <a:xfrm flipH="1" flipV="1">
            <a:off x="2927717" y="2173387"/>
            <a:ext cx="369721" cy="61620"/>
          </a:xfrm>
          <a:prstGeom prst="line">
            <a:avLst/>
          </a:prstGeom>
          <a:noFill/>
          <a:ln w="9525">
            <a:solidFill>
              <a:srgbClr val="3399FF"/>
            </a:solidFill>
            <a:round/>
            <a:headEnd/>
            <a:tailEnd type="triangle" w="med" len="med"/>
          </a:ln>
        </p:spPr>
        <p:txBody>
          <a:bodyPr/>
          <a:lstStyle/>
          <a:p>
            <a:endParaRPr lang="en-US"/>
          </a:p>
        </p:txBody>
      </p:sp>
      <p:sp>
        <p:nvSpPr>
          <p:cNvPr id="31" name="Line 37"/>
          <p:cNvSpPr>
            <a:spLocks noChangeShapeType="1"/>
          </p:cNvSpPr>
          <p:nvPr/>
        </p:nvSpPr>
        <p:spPr bwMode="auto">
          <a:xfrm>
            <a:off x="3605537" y="2358248"/>
            <a:ext cx="0" cy="61620"/>
          </a:xfrm>
          <a:prstGeom prst="line">
            <a:avLst/>
          </a:prstGeom>
          <a:noFill/>
          <a:ln w="9525">
            <a:solidFill>
              <a:srgbClr val="3399FF"/>
            </a:solidFill>
            <a:round/>
            <a:headEnd/>
            <a:tailEnd type="triangle" w="med" len="med"/>
          </a:ln>
        </p:spPr>
        <p:txBody>
          <a:bodyPr/>
          <a:lstStyle/>
          <a:p>
            <a:endParaRPr lang="en-US"/>
          </a:p>
        </p:txBody>
      </p:sp>
      <p:sp>
        <p:nvSpPr>
          <p:cNvPr id="32" name="Line 38"/>
          <p:cNvSpPr>
            <a:spLocks noChangeShapeType="1"/>
          </p:cNvSpPr>
          <p:nvPr/>
        </p:nvSpPr>
        <p:spPr bwMode="auto">
          <a:xfrm flipV="1">
            <a:off x="3667157" y="2235007"/>
            <a:ext cx="61620" cy="61620"/>
          </a:xfrm>
          <a:prstGeom prst="line">
            <a:avLst/>
          </a:prstGeom>
          <a:noFill/>
          <a:ln w="9525">
            <a:solidFill>
              <a:srgbClr val="3399FF"/>
            </a:solidFill>
            <a:round/>
            <a:headEnd/>
            <a:tailEnd type="triangle" w="med" len="med"/>
          </a:ln>
        </p:spPr>
        <p:txBody>
          <a:bodyPr/>
          <a:lstStyle/>
          <a:p>
            <a:endParaRPr lang="en-US"/>
          </a:p>
        </p:txBody>
      </p:sp>
      <p:sp>
        <p:nvSpPr>
          <p:cNvPr id="33" name="Line 39"/>
          <p:cNvSpPr>
            <a:spLocks noChangeShapeType="1"/>
          </p:cNvSpPr>
          <p:nvPr/>
        </p:nvSpPr>
        <p:spPr bwMode="auto">
          <a:xfrm>
            <a:off x="3667157" y="2358248"/>
            <a:ext cx="61620" cy="123240"/>
          </a:xfrm>
          <a:prstGeom prst="line">
            <a:avLst/>
          </a:prstGeom>
          <a:noFill/>
          <a:ln w="9525">
            <a:solidFill>
              <a:srgbClr val="3399FF"/>
            </a:solidFill>
            <a:round/>
            <a:headEnd/>
            <a:tailEnd type="triangle" w="med" len="med"/>
          </a:ln>
        </p:spPr>
        <p:txBody>
          <a:bodyPr/>
          <a:lstStyle/>
          <a:p>
            <a:endParaRPr lang="en-US"/>
          </a:p>
        </p:txBody>
      </p:sp>
      <p:sp>
        <p:nvSpPr>
          <p:cNvPr id="34" name="Line 40"/>
          <p:cNvSpPr>
            <a:spLocks noChangeShapeType="1"/>
          </p:cNvSpPr>
          <p:nvPr/>
        </p:nvSpPr>
        <p:spPr bwMode="auto">
          <a:xfrm>
            <a:off x="3543917" y="2543109"/>
            <a:ext cx="0" cy="308101"/>
          </a:xfrm>
          <a:prstGeom prst="line">
            <a:avLst/>
          </a:prstGeom>
          <a:noFill/>
          <a:ln w="9525">
            <a:solidFill>
              <a:srgbClr val="3399FF"/>
            </a:solidFill>
            <a:round/>
            <a:headEnd/>
            <a:tailEnd type="triangle" w="med" len="med"/>
          </a:ln>
        </p:spPr>
        <p:txBody>
          <a:bodyPr/>
          <a:lstStyle/>
          <a:p>
            <a:endParaRPr lang="en-US"/>
          </a:p>
        </p:txBody>
      </p:sp>
      <p:sp>
        <p:nvSpPr>
          <p:cNvPr id="35" name="Line 41"/>
          <p:cNvSpPr>
            <a:spLocks noChangeShapeType="1"/>
          </p:cNvSpPr>
          <p:nvPr/>
        </p:nvSpPr>
        <p:spPr bwMode="auto">
          <a:xfrm flipH="1" flipV="1">
            <a:off x="3852017" y="1988527"/>
            <a:ext cx="61620" cy="246480"/>
          </a:xfrm>
          <a:prstGeom prst="line">
            <a:avLst/>
          </a:prstGeom>
          <a:noFill/>
          <a:ln w="9525">
            <a:solidFill>
              <a:srgbClr val="3399FF"/>
            </a:solidFill>
            <a:round/>
            <a:headEnd/>
            <a:tailEnd type="triangle" w="med" len="med"/>
          </a:ln>
        </p:spPr>
        <p:txBody>
          <a:bodyPr/>
          <a:lstStyle/>
          <a:p>
            <a:endParaRPr lang="en-US"/>
          </a:p>
        </p:txBody>
      </p:sp>
      <p:sp>
        <p:nvSpPr>
          <p:cNvPr id="36" name="Line 42"/>
          <p:cNvSpPr>
            <a:spLocks noChangeShapeType="1"/>
          </p:cNvSpPr>
          <p:nvPr/>
        </p:nvSpPr>
        <p:spPr bwMode="auto">
          <a:xfrm flipH="1">
            <a:off x="3790397" y="2296628"/>
            <a:ext cx="123240" cy="123240"/>
          </a:xfrm>
          <a:prstGeom prst="line">
            <a:avLst/>
          </a:prstGeom>
          <a:noFill/>
          <a:ln w="9525">
            <a:solidFill>
              <a:srgbClr val="3399FF"/>
            </a:solidFill>
            <a:round/>
            <a:headEnd/>
            <a:tailEnd type="triangle" w="med" len="med"/>
          </a:ln>
        </p:spPr>
        <p:txBody>
          <a:bodyPr/>
          <a:lstStyle/>
          <a:p>
            <a:endParaRPr lang="en-US"/>
          </a:p>
        </p:txBody>
      </p:sp>
      <p:sp>
        <p:nvSpPr>
          <p:cNvPr id="37" name="Line 43"/>
          <p:cNvSpPr>
            <a:spLocks noChangeShapeType="1"/>
          </p:cNvSpPr>
          <p:nvPr/>
        </p:nvSpPr>
        <p:spPr bwMode="auto">
          <a:xfrm>
            <a:off x="3913638" y="2296629"/>
            <a:ext cx="61620" cy="308101"/>
          </a:xfrm>
          <a:prstGeom prst="line">
            <a:avLst/>
          </a:prstGeom>
          <a:noFill/>
          <a:ln w="9525">
            <a:solidFill>
              <a:srgbClr val="3399FF"/>
            </a:solidFill>
            <a:round/>
            <a:headEnd/>
            <a:tailEnd type="triangle" w="med" len="med"/>
          </a:ln>
        </p:spPr>
        <p:txBody>
          <a:bodyPr/>
          <a:lstStyle/>
          <a:p>
            <a:endParaRPr lang="en-US"/>
          </a:p>
        </p:txBody>
      </p:sp>
      <p:sp>
        <p:nvSpPr>
          <p:cNvPr id="38" name="Line 44"/>
          <p:cNvSpPr>
            <a:spLocks noChangeShapeType="1"/>
          </p:cNvSpPr>
          <p:nvPr/>
        </p:nvSpPr>
        <p:spPr bwMode="auto">
          <a:xfrm>
            <a:off x="3975258" y="2296628"/>
            <a:ext cx="184860" cy="61620"/>
          </a:xfrm>
          <a:prstGeom prst="line">
            <a:avLst/>
          </a:prstGeom>
          <a:noFill/>
          <a:ln w="9525">
            <a:solidFill>
              <a:srgbClr val="3399FF"/>
            </a:solidFill>
            <a:round/>
            <a:headEnd/>
            <a:tailEnd type="triangle" w="med" len="med"/>
          </a:ln>
        </p:spPr>
        <p:txBody>
          <a:bodyPr/>
          <a:lstStyle/>
          <a:p>
            <a:endParaRPr lang="en-US"/>
          </a:p>
        </p:txBody>
      </p:sp>
      <p:sp>
        <p:nvSpPr>
          <p:cNvPr id="39" name="Line 45"/>
          <p:cNvSpPr>
            <a:spLocks noChangeShapeType="1"/>
          </p:cNvSpPr>
          <p:nvPr/>
        </p:nvSpPr>
        <p:spPr bwMode="auto">
          <a:xfrm flipV="1">
            <a:off x="3975258" y="2173387"/>
            <a:ext cx="123240" cy="61620"/>
          </a:xfrm>
          <a:prstGeom prst="line">
            <a:avLst/>
          </a:prstGeom>
          <a:noFill/>
          <a:ln w="9525">
            <a:solidFill>
              <a:srgbClr val="3399FF"/>
            </a:solidFill>
            <a:round/>
            <a:headEnd/>
            <a:tailEnd type="triangle" w="med" len="med"/>
          </a:ln>
        </p:spPr>
        <p:txBody>
          <a:bodyPr/>
          <a:lstStyle/>
          <a:p>
            <a:endParaRPr lang="en-US"/>
          </a:p>
        </p:txBody>
      </p:sp>
      <p:sp>
        <p:nvSpPr>
          <p:cNvPr id="40" name="Line 47"/>
          <p:cNvSpPr>
            <a:spLocks noChangeShapeType="1"/>
          </p:cNvSpPr>
          <p:nvPr/>
        </p:nvSpPr>
        <p:spPr bwMode="auto">
          <a:xfrm>
            <a:off x="4036878" y="2851208"/>
            <a:ext cx="184860" cy="184860"/>
          </a:xfrm>
          <a:prstGeom prst="line">
            <a:avLst/>
          </a:prstGeom>
          <a:noFill/>
          <a:ln w="9525">
            <a:solidFill>
              <a:srgbClr val="3399FF"/>
            </a:solidFill>
            <a:round/>
            <a:headEnd/>
            <a:tailEnd type="triangle" w="med" len="med"/>
          </a:ln>
        </p:spPr>
        <p:txBody>
          <a:bodyPr/>
          <a:lstStyle/>
          <a:p>
            <a:endParaRPr lang="en-US"/>
          </a:p>
        </p:txBody>
      </p:sp>
      <p:sp>
        <p:nvSpPr>
          <p:cNvPr id="41" name="Line 48"/>
          <p:cNvSpPr>
            <a:spLocks noChangeShapeType="1"/>
          </p:cNvSpPr>
          <p:nvPr/>
        </p:nvSpPr>
        <p:spPr bwMode="auto">
          <a:xfrm>
            <a:off x="4036878" y="2851208"/>
            <a:ext cx="0" cy="123240"/>
          </a:xfrm>
          <a:prstGeom prst="line">
            <a:avLst/>
          </a:prstGeom>
          <a:noFill/>
          <a:ln w="9525">
            <a:solidFill>
              <a:srgbClr val="3399FF"/>
            </a:solidFill>
            <a:round/>
            <a:headEnd/>
            <a:tailEnd type="triangle" w="med" len="med"/>
          </a:ln>
        </p:spPr>
        <p:txBody>
          <a:bodyPr/>
          <a:lstStyle/>
          <a:p>
            <a:endParaRPr lang="en-US"/>
          </a:p>
        </p:txBody>
      </p:sp>
      <p:sp>
        <p:nvSpPr>
          <p:cNvPr id="42" name="Line 49"/>
          <p:cNvSpPr>
            <a:spLocks noChangeShapeType="1"/>
          </p:cNvSpPr>
          <p:nvPr/>
        </p:nvSpPr>
        <p:spPr bwMode="auto">
          <a:xfrm flipH="1" flipV="1">
            <a:off x="3852017" y="2789588"/>
            <a:ext cx="184860" cy="61620"/>
          </a:xfrm>
          <a:prstGeom prst="line">
            <a:avLst/>
          </a:prstGeom>
          <a:noFill/>
          <a:ln w="9525">
            <a:solidFill>
              <a:srgbClr val="3399FF"/>
            </a:solidFill>
            <a:round/>
            <a:headEnd/>
            <a:tailEnd type="triangle" w="med" len="med"/>
          </a:ln>
        </p:spPr>
        <p:txBody>
          <a:bodyPr/>
          <a:lstStyle/>
          <a:p>
            <a:endParaRPr lang="en-US"/>
          </a:p>
        </p:txBody>
      </p:sp>
      <p:sp>
        <p:nvSpPr>
          <p:cNvPr id="43" name="Line 50"/>
          <p:cNvSpPr>
            <a:spLocks noChangeShapeType="1"/>
          </p:cNvSpPr>
          <p:nvPr/>
        </p:nvSpPr>
        <p:spPr bwMode="auto">
          <a:xfrm flipV="1">
            <a:off x="4036878" y="2727968"/>
            <a:ext cx="61620" cy="123240"/>
          </a:xfrm>
          <a:prstGeom prst="line">
            <a:avLst/>
          </a:prstGeom>
          <a:noFill/>
          <a:ln w="9525">
            <a:solidFill>
              <a:srgbClr val="3399FF"/>
            </a:solidFill>
            <a:round/>
            <a:headEnd/>
            <a:tailEnd type="triangle" w="med" len="med"/>
          </a:ln>
        </p:spPr>
        <p:txBody>
          <a:bodyPr/>
          <a:lstStyle/>
          <a:p>
            <a:endParaRPr lang="en-US"/>
          </a:p>
        </p:txBody>
      </p:sp>
      <p:sp>
        <p:nvSpPr>
          <p:cNvPr id="44" name="Line 51"/>
          <p:cNvSpPr>
            <a:spLocks noChangeShapeType="1"/>
          </p:cNvSpPr>
          <p:nvPr/>
        </p:nvSpPr>
        <p:spPr bwMode="auto">
          <a:xfrm flipH="1">
            <a:off x="4098498" y="2604728"/>
            <a:ext cx="184860" cy="61620"/>
          </a:xfrm>
          <a:prstGeom prst="line">
            <a:avLst/>
          </a:prstGeom>
          <a:noFill/>
          <a:ln w="9525">
            <a:solidFill>
              <a:srgbClr val="3399FF"/>
            </a:solidFill>
            <a:round/>
            <a:headEnd/>
            <a:tailEnd type="triangle" w="med" len="med"/>
          </a:ln>
        </p:spPr>
        <p:txBody>
          <a:bodyPr/>
          <a:lstStyle/>
          <a:p>
            <a:endParaRPr lang="en-US"/>
          </a:p>
        </p:txBody>
      </p:sp>
      <p:sp>
        <p:nvSpPr>
          <p:cNvPr id="45" name="Line 53"/>
          <p:cNvSpPr>
            <a:spLocks noChangeShapeType="1"/>
          </p:cNvSpPr>
          <p:nvPr/>
        </p:nvSpPr>
        <p:spPr bwMode="auto">
          <a:xfrm>
            <a:off x="4344978" y="2604728"/>
            <a:ext cx="123240" cy="61620"/>
          </a:xfrm>
          <a:prstGeom prst="line">
            <a:avLst/>
          </a:prstGeom>
          <a:noFill/>
          <a:ln w="9525">
            <a:solidFill>
              <a:srgbClr val="3399FF"/>
            </a:solidFill>
            <a:round/>
            <a:headEnd/>
            <a:tailEnd type="triangle" w="med" len="med"/>
          </a:ln>
        </p:spPr>
        <p:txBody>
          <a:bodyPr/>
          <a:lstStyle/>
          <a:p>
            <a:endParaRPr lang="en-US"/>
          </a:p>
        </p:txBody>
      </p:sp>
      <p:sp>
        <p:nvSpPr>
          <p:cNvPr id="46" name="Line 54"/>
          <p:cNvSpPr>
            <a:spLocks noChangeShapeType="1"/>
          </p:cNvSpPr>
          <p:nvPr/>
        </p:nvSpPr>
        <p:spPr bwMode="auto">
          <a:xfrm flipV="1">
            <a:off x="4344978" y="2481488"/>
            <a:ext cx="61620" cy="61620"/>
          </a:xfrm>
          <a:prstGeom prst="line">
            <a:avLst/>
          </a:prstGeom>
          <a:noFill/>
          <a:ln w="9525">
            <a:solidFill>
              <a:srgbClr val="3399FF"/>
            </a:solidFill>
            <a:round/>
            <a:headEnd/>
            <a:tailEnd type="triangle" w="med" len="med"/>
          </a:ln>
        </p:spPr>
        <p:txBody>
          <a:bodyPr/>
          <a:lstStyle/>
          <a:p>
            <a:endParaRPr lang="en-US"/>
          </a:p>
        </p:txBody>
      </p:sp>
      <p:sp>
        <p:nvSpPr>
          <p:cNvPr id="47" name="Line 55"/>
          <p:cNvSpPr>
            <a:spLocks noChangeShapeType="1"/>
          </p:cNvSpPr>
          <p:nvPr/>
        </p:nvSpPr>
        <p:spPr bwMode="auto">
          <a:xfrm flipH="1">
            <a:off x="4283358" y="2235007"/>
            <a:ext cx="123240" cy="0"/>
          </a:xfrm>
          <a:prstGeom prst="line">
            <a:avLst/>
          </a:prstGeom>
          <a:noFill/>
          <a:ln w="9525">
            <a:solidFill>
              <a:srgbClr val="3399FF"/>
            </a:solidFill>
            <a:round/>
            <a:headEnd/>
            <a:tailEnd type="triangle" w="med" len="med"/>
          </a:ln>
        </p:spPr>
        <p:txBody>
          <a:bodyPr/>
          <a:lstStyle/>
          <a:p>
            <a:endParaRPr lang="en-US"/>
          </a:p>
        </p:txBody>
      </p:sp>
      <p:sp>
        <p:nvSpPr>
          <p:cNvPr id="48" name="Line 56"/>
          <p:cNvSpPr>
            <a:spLocks noChangeShapeType="1"/>
          </p:cNvSpPr>
          <p:nvPr/>
        </p:nvSpPr>
        <p:spPr bwMode="auto">
          <a:xfrm>
            <a:off x="4468219" y="2296628"/>
            <a:ext cx="184860" cy="184860"/>
          </a:xfrm>
          <a:prstGeom prst="line">
            <a:avLst/>
          </a:prstGeom>
          <a:noFill/>
          <a:ln w="9525">
            <a:solidFill>
              <a:srgbClr val="3399FF"/>
            </a:solidFill>
            <a:round/>
            <a:headEnd/>
            <a:tailEnd type="triangle" w="med" len="med"/>
          </a:ln>
        </p:spPr>
        <p:txBody>
          <a:bodyPr/>
          <a:lstStyle/>
          <a:p>
            <a:endParaRPr lang="en-US"/>
          </a:p>
        </p:txBody>
      </p:sp>
      <p:sp>
        <p:nvSpPr>
          <p:cNvPr id="49" name="Line 57"/>
          <p:cNvSpPr>
            <a:spLocks noChangeShapeType="1"/>
          </p:cNvSpPr>
          <p:nvPr/>
        </p:nvSpPr>
        <p:spPr bwMode="auto">
          <a:xfrm flipV="1">
            <a:off x="4468219" y="2173387"/>
            <a:ext cx="184860" cy="123240"/>
          </a:xfrm>
          <a:prstGeom prst="line">
            <a:avLst/>
          </a:prstGeom>
          <a:noFill/>
          <a:ln w="9525">
            <a:solidFill>
              <a:srgbClr val="3399FF"/>
            </a:solidFill>
            <a:round/>
            <a:headEnd/>
            <a:tailEnd type="triangle" w="med" len="med"/>
          </a:ln>
        </p:spPr>
        <p:txBody>
          <a:bodyPr/>
          <a:lstStyle/>
          <a:p>
            <a:endParaRPr lang="en-US"/>
          </a:p>
        </p:txBody>
      </p:sp>
      <p:sp>
        <p:nvSpPr>
          <p:cNvPr id="50" name="Line 58"/>
          <p:cNvSpPr>
            <a:spLocks noChangeShapeType="1"/>
          </p:cNvSpPr>
          <p:nvPr/>
        </p:nvSpPr>
        <p:spPr bwMode="auto">
          <a:xfrm flipH="1">
            <a:off x="4283358" y="2235007"/>
            <a:ext cx="123240" cy="123240"/>
          </a:xfrm>
          <a:prstGeom prst="line">
            <a:avLst/>
          </a:prstGeom>
          <a:noFill/>
          <a:ln w="9525">
            <a:solidFill>
              <a:srgbClr val="3399FF"/>
            </a:solidFill>
            <a:round/>
            <a:headEnd/>
            <a:tailEnd type="triangle" w="med" len="med"/>
          </a:ln>
        </p:spPr>
        <p:txBody>
          <a:bodyPr/>
          <a:lstStyle/>
          <a:p>
            <a:endParaRPr lang="en-US"/>
          </a:p>
        </p:txBody>
      </p:sp>
      <p:sp>
        <p:nvSpPr>
          <p:cNvPr id="51" name="Oval 59"/>
          <p:cNvSpPr>
            <a:spLocks noChangeArrowheads="1"/>
          </p:cNvSpPr>
          <p:nvPr/>
        </p:nvSpPr>
        <p:spPr bwMode="auto">
          <a:xfrm>
            <a:off x="3913638" y="1680426"/>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52" name="Line 60"/>
          <p:cNvSpPr>
            <a:spLocks noChangeShapeType="1"/>
          </p:cNvSpPr>
          <p:nvPr/>
        </p:nvSpPr>
        <p:spPr bwMode="auto">
          <a:xfrm>
            <a:off x="3975258" y="1742047"/>
            <a:ext cx="123240" cy="123240"/>
          </a:xfrm>
          <a:prstGeom prst="line">
            <a:avLst/>
          </a:prstGeom>
          <a:noFill/>
          <a:ln w="9525">
            <a:solidFill>
              <a:srgbClr val="3399FF"/>
            </a:solidFill>
            <a:round/>
            <a:headEnd/>
            <a:tailEnd type="triangle" w="med" len="med"/>
          </a:ln>
        </p:spPr>
        <p:txBody>
          <a:bodyPr/>
          <a:lstStyle/>
          <a:p>
            <a:endParaRPr lang="en-US"/>
          </a:p>
        </p:txBody>
      </p:sp>
      <p:sp>
        <p:nvSpPr>
          <p:cNvPr id="53" name="Line 61"/>
          <p:cNvSpPr>
            <a:spLocks noChangeShapeType="1"/>
          </p:cNvSpPr>
          <p:nvPr/>
        </p:nvSpPr>
        <p:spPr bwMode="auto">
          <a:xfrm flipV="1">
            <a:off x="3975258" y="1557186"/>
            <a:ext cx="61620" cy="123240"/>
          </a:xfrm>
          <a:prstGeom prst="line">
            <a:avLst/>
          </a:prstGeom>
          <a:noFill/>
          <a:ln w="9525">
            <a:solidFill>
              <a:srgbClr val="3399FF"/>
            </a:solidFill>
            <a:round/>
            <a:headEnd/>
            <a:tailEnd type="triangle" w="med" len="med"/>
          </a:ln>
        </p:spPr>
        <p:txBody>
          <a:bodyPr/>
          <a:lstStyle/>
          <a:p>
            <a:endParaRPr lang="en-US"/>
          </a:p>
        </p:txBody>
      </p:sp>
      <p:sp>
        <p:nvSpPr>
          <p:cNvPr id="54" name="Line 62"/>
          <p:cNvSpPr>
            <a:spLocks noChangeShapeType="1"/>
          </p:cNvSpPr>
          <p:nvPr/>
        </p:nvSpPr>
        <p:spPr bwMode="auto">
          <a:xfrm flipV="1">
            <a:off x="3975259" y="1557186"/>
            <a:ext cx="308101" cy="123240"/>
          </a:xfrm>
          <a:prstGeom prst="line">
            <a:avLst/>
          </a:prstGeom>
          <a:noFill/>
          <a:ln w="9525">
            <a:solidFill>
              <a:srgbClr val="3399FF"/>
            </a:solidFill>
            <a:round/>
            <a:headEnd/>
            <a:tailEnd type="triangle" w="med" len="med"/>
          </a:ln>
        </p:spPr>
        <p:txBody>
          <a:bodyPr/>
          <a:lstStyle/>
          <a:p>
            <a:endParaRPr lang="en-US"/>
          </a:p>
        </p:txBody>
      </p:sp>
      <p:sp>
        <p:nvSpPr>
          <p:cNvPr id="55" name="Line 63"/>
          <p:cNvSpPr>
            <a:spLocks noChangeShapeType="1"/>
          </p:cNvSpPr>
          <p:nvPr/>
        </p:nvSpPr>
        <p:spPr bwMode="auto">
          <a:xfrm flipH="1">
            <a:off x="3728777" y="1742047"/>
            <a:ext cx="184860" cy="61620"/>
          </a:xfrm>
          <a:prstGeom prst="line">
            <a:avLst/>
          </a:prstGeom>
          <a:noFill/>
          <a:ln w="9525">
            <a:solidFill>
              <a:srgbClr val="3399FF"/>
            </a:solidFill>
            <a:round/>
            <a:headEnd/>
            <a:tailEnd type="triangle" w="med" len="med"/>
          </a:ln>
        </p:spPr>
        <p:txBody>
          <a:bodyPr/>
          <a:lstStyle/>
          <a:p>
            <a:endParaRPr lang="en-US"/>
          </a:p>
        </p:txBody>
      </p:sp>
      <p:pic>
        <p:nvPicPr>
          <p:cNvPr id="56" name="Picture 64" descr="europe"/>
          <p:cNvPicPr>
            <a:picLocks noChangeAspect="1" noChangeArrowheads="1"/>
          </p:cNvPicPr>
          <p:nvPr/>
        </p:nvPicPr>
        <p:blipFill>
          <a:blip r:embed="rId3" cstate="print"/>
          <a:srcRect l="17844"/>
          <a:stretch>
            <a:fillRect/>
          </a:stretch>
        </p:blipFill>
        <p:spPr bwMode="auto">
          <a:xfrm>
            <a:off x="6414388" y="879366"/>
            <a:ext cx="3291541" cy="2784459"/>
          </a:xfrm>
          <a:prstGeom prst="rect">
            <a:avLst/>
          </a:prstGeom>
          <a:noFill/>
          <a:ln w="9525">
            <a:noFill/>
            <a:miter lim="800000"/>
            <a:headEnd/>
            <a:tailEnd/>
          </a:ln>
        </p:spPr>
      </p:pic>
      <p:sp>
        <p:nvSpPr>
          <p:cNvPr id="57" name="Rectangle 65"/>
          <p:cNvSpPr>
            <a:spLocks noChangeArrowheads="1"/>
          </p:cNvSpPr>
          <p:nvPr/>
        </p:nvSpPr>
        <p:spPr bwMode="auto">
          <a:xfrm>
            <a:off x="6131963" y="879366"/>
            <a:ext cx="3697207" cy="2772905"/>
          </a:xfrm>
          <a:prstGeom prst="rect">
            <a:avLst/>
          </a:prstGeom>
          <a:noFill/>
          <a:ln w="25400">
            <a:solidFill>
              <a:srgbClr val="808080"/>
            </a:solidFill>
            <a:miter lim="800000"/>
            <a:headEnd/>
            <a:tailEnd/>
          </a:ln>
        </p:spPr>
        <p:txBody>
          <a:bodyPr wrap="none" anchor="ctr"/>
          <a:lstStyle/>
          <a:p>
            <a:endParaRPr lang="en-US"/>
          </a:p>
        </p:txBody>
      </p:sp>
      <p:sp>
        <p:nvSpPr>
          <p:cNvPr id="58" name="Line 78"/>
          <p:cNvSpPr>
            <a:spLocks noChangeShapeType="1"/>
          </p:cNvSpPr>
          <p:nvPr/>
        </p:nvSpPr>
        <p:spPr bwMode="auto">
          <a:xfrm flipH="1">
            <a:off x="6809784" y="2358248"/>
            <a:ext cx="492961" cy="924302"/>
          </a:xfrm>
          <a:prstGeom prst="line">
            <a:avLst/>
          </a:prstGeom>
          <a:noFill/>
          <a:ln w="9525">
            <a:solidFill>
              <a:srgbClr val="3399FF"/>
            </a:solidFill>
            <a:round/>
            <a:headEnd/>
            <a:tailEnd type="triangle" w="med" len="med"/>
          </a:ln>
        </p:spPr>
        <p:txBody>
          <a:bodyPr/>
          <a:lstStyle/>
          <a:p>
            <a:endParaRPr lang="en-US"/>
          </a:p>
        </p:txBody>
      </p:sp>
      <p:sp>
        <p:nvSpPr>
          <p:cNvPr id="59" name="Line 79"/>
          <p:cNvSpPr>
            <a:spLocks noChangeShapeType="1"/>
          </p:cNvSpPr>
          <p:nvPr/>
        </p:nvSpPr>
        <p:spPr bwMode="auto">
          <a:xfrm>
            <a:off x="7302744" y="2358249"/>
            <a:ext cx="123240" cy="492961"/>
          </a:xfrm>
          <a:prstGeom prst="line">
            <a:avLst/>
          </a:prstGeom>
          <a:noFill/>
          <a:ln w="9525">
            <a:solidFill>
              <a:srgbClr val="3399FF"/>
            </a:solidFill>
            <a:round/>
            <a:headEnd/>
            <a:tailEnd type="triangle" w="med" len="med"/>
          </a:ln>
        </p:spPr>
        <p:txBody>
          <a:bodyPr/>
          <a:lstStyle/>
          <a:p>
            <a:endParaRPr lang="en-US"/>
          </a:p>
        </p:txBody>
      </p:sp>
      <p:sp>
        <p:nvSpPr>
          <p:cNvPr id="60" name="Line 81"/>
          <p:cNvSpPr>
            <a:spLocks noChangeShapeType="1"/>
          </p:cNvSpPr>
          <p:nvPr/>
        </p:nvSpPr>
        <p:spPr bwMode="auto">
          <a:xfrm>
            <a:off x="7302745" y="2358249"/>
            <a:ext cx="554581" cy="677821"/>
          </a:xfrm>
          <a:prstGeom prst="line">
            <a:avLst/>
          </a:prstGeom>
          <a:noFill/>
          <a:ln w="9525">
            <a:solidFill>
              <a:srgbClr val="3399FF"/>
            </a:solidFill>
            <a:round/>
            <a:headEnd/>
            <a:tailEnd type="triangle" w="med" len="med"/>
          </a:ln>
        </p:spPr>
        <p:txBody>
          <a:bodyPr/>
          <a:lstStyle/>
          <a:p>
            <a:endParaRPr lang="en-US"/>
          </a:p>
        </p:txBody>
      </p:sp>
      <p:sp>
        <p:nvSpPr>
          <p:cNvPr id="61" name="Line 82"/>
          <p:cNvSpPr>
            <a:spLocks noChangeShapeType="1"/>
          </p:cNvSpPr>
          <p:nvPr/>
        </p:nvSpPr>
        <p:spPr bwMode="auto">
          <a:xfrm flipH="1">
            <a:off x="6994644" y="2358248"/>
            <a:ext cx="308101" cy="184860"/>
          </a:xfrm>
          <a:prstGeom prst="line">
            <a:avLst/>
          </a:prstGeom>
          <a:noFill/>
          <a:ln w="9525">
            <a:solidFill>
              <a:srgbClr val="3399FF"/>
            </a:solidFill>
            <a:round/>
            <a:headEnd/>
            <a:tailEnd type="triangle" w="med" len="med"/>
          </a:ln>
        </p:spPr>
        <p:txBody>
          <a:bodyPr/>
          <a:lstStyle/>
          <a:p>
            <a:endParaRPr lang="en-US"/>
          </a:p>
        </p:txBody>
      </p:sp>
      <p:sp>
        <p:nvSpPr>
          <p:cNvPr id="62" name="Line 85"/>
          <p:cNvSpPr>
            <a:spLocks noChangeShapeType="1"/>
          </p:cNvSpPr>
          <p:nvPr/>
        </p:nvSpPr>
        <p:spPr bwMode="auto">
          <a:xfrm flipH="1" flipV="1">
            <a:off x="6871403" y="2235007"/>
            <a:ext cx="246480" cy="123240"/>
          </a:xfrm>
          <a:prstGeom prst="line">
            <a:avLst/>
          </a:prstGeom>
          <a:noFill/>
          <a:ln w="9525">
            <a:solidFill>
              <a:srgbClr val="3399FF"/>
            </a:solidFill>
            <a:round/>
            <a:headEnd/>
            <a:tailEnd type="triangle" w="med" len="med"/>
          </a:ln>
        </p:spPr>
        <p:txBody>
          <a:bodyPr/>
          <a:lstStyle/>
          <a:p>
            <a:endParaRPr lang="en-US"/>
          </a:p>
        </p:txBody>
      </p:sp>
      <p:sp>
        <p:nvSpPr>
          <p:cNvPr id="63" name="Line 89"/>
          <p:cNvSpPr>
            <a:spLocks noChangeShapeType="1"/>
          </p:cNvSpPr>
          <p:nvPr/>
        </p:nvSpPr>
        <p:spPr bwMode="auto">
          <a:xfrm flipV="1">
            <a:off x="7302744" y="2235007"/>
            <a:ext cx="123240" cy="123240"/>
          </a:xfrm>
          <a:prstGeom prst="line">
            <a:avLst/>
          </a:prstGeom>
          <a:noFill/>
          <a:ln w="9525">
            <a:solidFill>
              <a:srgbClr val="3399FF"/>
            </a:solidFill>
            <a:round/>
            <a:headEnd/>
            <a:tailEnd type="triangle" w="med" len="med"/>
          </a:ln>
        </p:spPr>
        <p:txBody>
          <a:bodyPr/>
          <a:lstStyle/>
          <a:p>
            <a:endParaRPr lang="en-US"/>
          </a:p>
        </p:txBody>
      </p:sp>
      <p:sp>
        <p:nvSpPr>
          <p:cNvPr id="64" name="Line 91"/>
          <p:cNvSpPr>
            <a:spLocks noChangeShapeType="1"/>
          </p:cNvSpPr>
          <p:nvPr/>
        </p:nvSpPr>
        <p:spPr bwMode="auto">
          <a:xfrm flipH="1">
            <a:off x="7241123" y="2358249"/>
            <a:ext cx="61620" cy="492961"/>
          </a:xfrm>
          <a:prstGeom prst="line">
            <a:avLst/>
          </a:prstGeom>
          <a:noFill/>
          <a:ln w="9525">
            <a:solidFill>
              <a:srgbClr val="3399FF"/>
            </a:solidFill>
            <a:round/>
            <a:headEnd/>
            <a:tailEnd type="triangle" w="med" len="med"/>
          </a:ln>
        </p:spPr>
        <p:txBody>
          <a:bodyPr/>
          <a:lstStyle/>
          <a:p>
            <a:endParaRPr lang="en-US"/>
          </a:p>
        </p:txBody>
      </p:sp>
      <p:sp>
        <p:nvSpPr>
          <p:cNvPr id="65" name="Line 92"/>
          <p:cNvSpPr>
            <a:spLocks noChangeShapeType="1"/>
          </p:cNvSpPr>
          <p:nvPr/>
        </p:nvSpPr>
        <p:spPr bwMode="auto">
          <a:xfrm flipV="1">
            <a:off x="7302744" y="1926908"/>
            <a:ext cx="246480" cy="431341"/>
          </a:xfrm>
          <a:prstGeom prst="line">
            <a:avLst/>
          </a:prstGeom>
          <a:noFill/>
          <a:ln w="9525">
            <a:solidFill>
              <a:srgbClr val="3399FF"/>
            </a:solidFill>
            <a:round/>
            <a:headEnd/>
            <a:tailEnd type="triangle" w="med" len="med"/>
          </a:ln>
        </p:spPr>
        <p:txBody>
          <a:bodyPr/>
          <a:lstStyle/>
          <a:p>
            <a:endParaRPr lang="en-US"/>
          </a:p>
        </p:txBody>
      </p:sp>
      <p:sp>
        <p:nvSpPr>
          <p:cNvPr id="66" name="Line 94"/>
          <p:cNvSpPr>
            <a:spLocks noChangeShapeType="1"/>
          </p:cNvSpPr>
          <p:nvPr/>
        </p:nvSpPr>
        <p:spPr bwMode="auto">
          <a:xfrm>
            <a:off x="7302745" y="2358248"/>
            <a:ext cx="369721" cy="246480"/>
          </a:xfrm>
          <a:prstGeom prst="line">
            <a:avLst/>
          </a:prstGeom>
          <a:noFill/>
          <a:ln w="9525">
            <a:solidFill>
              <a:srgbClr val="3399FF"/>
            </a:solidFill>
            <a:round/>
            <a:headEnd/>
            <a:tailEnd type="triangle" w="med" len="med"/>
          </a:ln>
        </p:spPr>
        <p:txBody>
          <a:bodyPr/>
          <a:lstStyle/>
          <a:p>
            <a:endParaRPr lang="en-US"/>
          </a:p>
        </p:txBody>
      </p:sp>
      <p:sp>
        <p:nvSpPr>
          <p:cNvPr id="67" name="Line 95"/>
          <p:cNvSpPr>
            <a:spLocks noChangeShapeType="1"/>
          </p:cNvSpPr>
          <p:nvPr/>
        </p:nvSpPr>
        <p:spPr bwMode="auto">
          <a:xfrm>
            <a:off x="7302745" y="2358248"/>
            <a:ext cx="554581" cy="0"/>
          </a:xfrm>
          <a:prstGeom prst="line">
            <a:avLst/>
          </a:prstGeom>
          <a:noFill/>
          <a:ln w="9525">
            <a:solidFill>
              <a:srgbClr val="3399FF"/>
            </a:solidFill>
            <a:round/>
            <a:headEnd/>
            <a:tailEnd type="triangle" w="med" len="med"/>
          </a:ln>
        </p:spPr>
        <p:txBody>
          <a:bodyPr/>
          <a:lstStyle/>
          <a:p>
            <a:endParaRPr lang="en-US"/>
          </a:p>
        </p:txBody>
      </p:sp>
      <p:sp>
        <p:nvSpPr>
          <p:cNvPr id="68" name="Line 96"/>
          <p:cNvSpPr>
            <a:spLocks noChangeShapeType="1"/>
          </p:cNvSpPr>
          <p:nvPr/>
        </p:nvSpPr>
        <p:spPr bwMode="auto">
          <a:xfrm flipV="1">
            <a:off x="7302745" y="2173387"/>
            <a:ext cx="492961" cy="184860"/>
          </a:xfrm>
          <a:prstGeom prst="line">
            <a:avLst/>
          </a:prstGeom>
          <a:noFill/>
          <a:ln w="9525">
            <a:solidFill>
              <a:srgbClr val="3399FF"/>
            </a:solidFill>
            <a:round/>
            <a:headEnd/>
            <a:tailEnd type="triangle" w="med" len="med"/>
          </a:ln>
        </p:spPr>
        <p:txBody>
          <a:bodyPr/>
          <a:lstStyle/>
          <a:p>
            <a:endParaRPr lang="en-US"/>
          </a:p>
        </p:txBody>
      </p:sp>
      <p:sp>
        <p:nvSpPr>
          <p:cNvPr id="69" name="Line 99"/>
          <p:cNvSpPr>
            <a:spLocks noChangeShapeType="1"/>
          </p:cNvSpPr>
          <p:nvPr/>
        </p:nvSpPr>
        <p:spPr bwMode="auto">
          <a:xfrm flipH="1">
            <a:off x="7549224" y="2789588"/>
            <a:ext cx="123240" cy="0"/>
          </a:xfrm>
          <a:prstGeom prst="line">
            <a:avLst/>
          </a:prstGeom>
          <a:noFill/>
          <a:ln w="9525">
            <a:solidFill>
              <a:srgbClr val="3399FF"/>
            </a:solidFill>
            <a:round/>
            <a:headEnd/>
            <a:tailEnd type="triangle" w="med" len="med"/>
          </a:ln>
        </p:spPr>
        <p:txBody>
          <a:bodyPr/>
          <a:lstStyle/>
          <a:p>
            <a:endParaRPr lang="en-US"/>
          </a:p>
        </p:txBody>
      </p:sp>
      <p:sp>
        <p:nvSpPr>
          <p:cNvPr id="70" name="Line 100"/>
          <p:cNvSpPr>
            <a:spLocks noChangeShapeType="1"/>
          </p:cNvSpPr>
          <p:nvPr/>
        </p:nvSpPr>
        <p:spPr bwMode="auto">
          <a:xfrm flipV="1">
            <a:off x="7672464" y="2727968"/>
            <a:ext cx="123240" cy="61620"/>
          </a:xfrm>
          <a:prstGeom prst="line">
            <a:avLst/>
          </a:prstGeom>
          <a:noFill/>
          <a:ln w="9525">
            <a:solidFill>
              <a:srgbClr val="3399FF"/>
            </a:solidFill>
            <a:round/>
            <a:headEnd/>
            <a:tailEnd type="triangle" w="med" len="med"/>
          </a:ln>
        </p:spPr>
        <p:txBody>
          <a:bodyPr/>
          <a:lstStyle/>
          <a:p>
            <a:endParaRPr lang="en-US"/>
          </a:p>
        </p:txBody>
      </p:sp>
      <p:sp>
        <p:nvSpPr>
          <p:cNvPr id="71" name="Line 102"/>
          <p:cNvSpPr>
            <a:spLocks noChangeShapeType="1"/>
          </p:cNvSpPr>
          <p:nvPr/>
        </p:nvSpPr>
        <p:spPr bwMode="auto">
          <a:xfrm>
            <a:off x="7302744" y="2358249"/>
            <a:ext cx="862682" cy="308101"/>
          </a:xfrm>
          <a:prstGeom prst="line">
            <a:avLst/>
          </a:prstGeom>
          <a:noFill/>
          <a:ln w="9525">
            <a:solidFill>
              <a:srgbClr val="3399FF"/>
            </a:solidFill>
            <a:round/>
            <a:headEnd/>
            <a:tailEnd type="triangle" w="med" len="med"/>
          </a:ln>
        </p:spPr>
        <p:txBody>
          <a:bodyPr/>
          <a:lstStyle/>
          <a:p>
            <a:endParaRPr lang="en-US"/>
          </a:p>
        </p:txBody>
      </p:sp>
      <p:sp>
        <p:nvSpPr>
          <p:cNvPr id="72" name="Line 105"/>
          <p:cNvSpPr>
            <a:spLocks noChangeShapeType="1"/>
          </p:cNvSpPr>
          <p:nvPr/>
        </p:nvSpPr>
        <p:spPr bwMode="auto">
          <a:xfrm>
            <a:off x="7302744" y="2358248"/>
            <a:ext cx="1047542" cy="123240"/>
          </a:xfrm>
          <a:prstGeom prst="line">
            <a:avLst/>
          </a:prstGeom>
          <a:noFill/>
          <a:ln w="9525">
            <a:solidFill>
              <a:srgbClr val="3399FF"/>
            </a:solidFill>
            <a:round/>
            <a:headEnd/>
            <a:tailEnd type="triangle" w="med" len="med"/>
          </a:ln>
        </p:spPr>
        <p:txBody>
          <a:bodyPr/>
          <a:lstStyle/>
          <a:p>
            <a:endParaRPr lang="en-US"/>
          </a:p>
        </p:txBody>
      </p:sp>
      <p:sp>
        <p:nvSpPr>
          <p:cNvPr id="73" name="Line 106"/>
          <p:cNvSpPr>
            <a:spLocks noChangeShapeType="1"/>
          </p:cNvSpPr>
          <p:nvPr/>
        </p:nvSpPr>
        <p:spPr bwMode="auto">
          <a:xfrm flipV="1">
            <a:off x="7857325" y="2173387"/>
            <a:ext cx="246480" cy="246480"/>
          </a:xfrm>
          <a:prstGeom prst="line">
            <a:avLst/>
          </a:prstGeom>
          <a:noFill/>
          <a:ln w="9525">
            <a:solidFill>
              <a:srgbClr val="3399FF"/>
            </a:solidFill>
            <a:round/>
            <a:headEnd/>
            <a:tailEnd type="triangle" w="med" len="med"/>
          </a:ln>
        </p:spPr>
        <p:txBody>
          <a:bodyPr/>
          <a:lstStyle/>
          <a:p>
            <a:endParaRPr lang="en-US"/>
          </a:p>
        </p:txBody>
      </p:sp>
      <p:sp>
        <p:nvSpPr>
          <p:cNvPr id="74" name="Line 109"/>
          <p:cNvSpPr>
            <a:spLocks noChangeShapeType="1"/>
          </p:cNvSpPr>
          <p:nvPr/>
        </p:nvSpPr>
        <p:spPr bwMode="auto">
          <a:xfrm>
            <a:off x="7672464" y="1742047"/>
            <a:ext cx="123240" cy="123240"/>
          </a:xfrm>
          <a:prstGeom prst="line">
            <a:avLst/>
          </a:prstGeom>
          <a:noFill/>
          <a:ln w="9525">
            <a:solidFill>
              <a:srgbClr val="3399FF"/>
            </a:solidFill>
            <a:round/>
            <a:headEnd/>
            <a:tailEnd type="triangle" w="med" len="med"/>
          </a:ln>
        </p:spPr>
        <p:txBody>
          <a:bodyPr/>
          <a:lstStyle/>
          <a:p>
            <a:endParaRPr lang="en-US"/>
          </a:p>
        </p:txBody>
      </p:sp>
      <p:sp>
        <p:nvSpPr>
          <p:cNvPr id="75" name="Line 110"/>
          <p:cNvSpPr>
            <a:spLocks noChangeShapeType="1"/>
          </p:cNvSpPr>
          <p:nvPr/>
        </p:nvSpPr>
        <p:spPr bwMode="auto">
          <a:xfrm flipV="1">
            <a:off x="7487604" y="1495567"/>
            <a:ext cx="184860" cy="308101"/>
          </a:xfrm>
          <a:prstGeom prst="line">
            <a:avLst/>
          </a:prstGeom>
          <a:noFill/>
          <a:ln w="9525">
            <a:solidFill>
              <a:srgbClr val="3399FF"/>
            </a:solidFill>
            <a:round/>
            <a:headEnd/>
            <a:tailEnd type="triangle" w="med" len="med"/>
          </a:ln>
        </p:spPr>
        <p:txBody>
          <a:bodyPr/>
          <a:lstStyle/>
          <a:p>
            <a:endParaRPr lang="en-US"/>
          </a:p>
        </p:txBody>
      </p:sp>
      <p:sp>
        <p:nvSpPr>
          <p:cNvPr id="76" name="Line 111"/>
          <p:cNvSpPr>
            <a:spLocks noChangeShapeType="1"/>
          </p:cNvSpPr>
          <p:nvPr/>
        </p:nvSpPr>
        <p:spPr bwMode="auto">
          <a:xfrm flipV="1">
            <a:off x="7487605" y="1680426"/>
            <a:ext cx="369721" cy="123240"/>
          </a:xfrm>
          <a:prstGeom prst="line">
            <a:avLst/>
          </a:prstGeom>
          <a:noFill/>
          <a:ln w="9525">
            <a:solidFill>
              <a:srgbClr val="3399FF"/>
            </a:solidFill>
            <a:round/>
            <a:headEnd/>
            <a:tailEnd type="triangle" w="med" len="med"/>
          </a:ln>
        </p:spPr>
        <p:txBody>
          <a:bodyPr/>
          <a:lstStyle/>
          <a:p>
            <a:endParaRPr lang="en-US"/>
          </a:p>
        </p:txBody>
      </p:sp>
      <p:pic>
        <p:nvPicPr>
          <p:cNvPr id="77" name="Picture 126" descr="europe"/>
          <p:cNvPicPr>
            <a:picLocks noChangeAspect="1" noChangeArrowheads="1"/>
          </p:cNvPicPr>
          <p:nvPr/>
        </p:nvPicPr>
        <p:blipFill>
          <a:blip r:embed="rId3" cstate="print"/>
          <a:srcRect l="17844"/>
          <a:stretch>
            <a:fillRect/>
          </a:stretch>
        </p:blipFill>
        <p:spPr bwMode="auto">
          <a:xfrm>
            <a:off x="2717181" y="3652271"/>
            <a:ext cx="3291541" cy="2784459"/>
          </a:xfrm>
          <a:prstGeom prst="rect">
            <a:avLst/>
          </a:prstGeom>
          <a:noFill/>
          <a:ln w="9525">
            <a:noFill/>
            <a:miter lim="800000"/>
            <a:headEnd/>
            <a:tailEnd/>
          </a:ln>
        </p:spPr>
      </p:pic>
      <p:sp>
        <p:nvSpPr>
          <p:cNvPr id="78" name="Rectangle 127"/>
          <p:cNvSpPr>
            <a:spLocks noChangeArrowheads="1"/>
          </p:cNvSpPr>
          <p:nvPr/>
        </p:nvSpPr>
        <p:spPr bwMode="auto">
          <a:xfrm>
            <a:off x="2434756" y="3652271"/>
            <a:ext cx="3697207" cy="2772905"/>
          </a:xfrm>
          <a:prstGeom prst="rect">
            <a:avLst/>
          </a:prstGeom>
          <a:noFill/>
          <a:ln w="25400">
            <a:solidFill>
              <a:srgbClr val="808080"/>
            </a:solidFill>
            <a:miter lim="800000"/>
            <a:headEnd/>
            <a:tailEnd/>
          </a:ln>
        </p:spPr>
        <p:txBody>
          <a:bodyPr wrap="none" anchor="ctr"/>
          <a:lstStyle/>
          <a:p>
            <a:endParaRPr lang="en-US"/>
          </a:p>
        </p:txBody>
      </p:sp>
      <p:sp>
        <p:nvSpPr>
          <p:cNvPr id="79" name="Oval 128"/>
          <p:cNvSpPr>
            <a:spLocks noChangeArrowheads="1"/>
          </p:cNvSpPr>
          <p:nvPr/>
        </p:nvSpPr>
        <p:spPr bwMode="auto">
          <a:xfrm>
            <a:off x="3050956" y="5932214"/>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80" name="Oval 130"/>
          <p:cNvSpPr>
            <a:spLocks noChangeArrowheads="1"/>
          </p:cNvSpPr>
          <p:nvPr/>
        </p:nvSpPr>
        <p:spPr bwMode="auto">
          <a:xfrm>
            <a:off x="3975258" y="5562493"/>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81" name="Oval 132"/>
          <p:cNvSpPr>
            <a:spLocks noChangeArrowheads="1"/>
          </p:cNvSpPr>
          <p:nvPr/>
        </p:nvSpPr>
        <p:spPr bwMode="auto">
          <a:xfrm>
            <a:off x="3297437" y="5007912"/>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82" name="Line 133"/>
          <p:cNvSpPr>
            <a:spLocks noChangeShapeType="1"/>
          </p:cNvSpPr>
          <p:nvPr/>
        </p:nvSpPr>
        <p:spPr bwMode="auto">
          <a:xfrm>
            <a:off x="3112576" y="5993834"/>
            <a:ext cx="123240" cy="123240"/>
          </a:xfrm>
          <a:prstGeom prst="line">
            <a:avLst/>
          </a:prstGeom>
          <a:noFill/>
          <a:ln w="9525">
            <a:solidFill>
              <a:srgbClr val="3399FF"/>
            </a:solidFill>
            <a:round/>
            <a:headEnd/>
            <a:tailEnd type="triangle" w="med" len="med"/>
          </a:ln>
        </p:spPr>
        <p:txBody>
          <a:bodyPr/>
          <a:lstStyle/>
          <a:p>
            <a:endParaRPr lang="en-US"/>
          </a:p>
        </p:txBody>
      </p:sp>
      <p:sp>
        <p:nvSpPr>
          <p:cNvPr id="83" name="Line 134"/>
          <p:cNvSpPr>
            <a:spLocks noChangeShapeType="1"/>
          </p:cNvSpPr>
          <p:nvPr/>
        </p:nvSpPr>
        <p:spPr bwMode="auto">
          <a:xfrm flipV="1">
            <a:off x="3112577" y="5808974"/>
            <a:ext cx="308101" cy="123240"/>
          </a:xfrm>
          <a:prstGeom prst="line">
            <a:avLst/>
          </a:prstGeom>
          <a:noFill/>
          <a:ln w="9525">
            <a:solidFill>
              <a:srgbClr val="3399FF"/>
            </a:solidFill>
            <a:round/>
            <a:headEnd/>
            <a:tailEnd type="triangle" w="med" len="med"/>
          </a:ln>
        </p:spPr>
        <p:txBody>
          <a:bodyPr/>
          <a:lstStyle/>
          <a:p>
            <a:endParaRPr lang="en-US"/>
          </a:p>
        </p:txBody>
      </p:sp>
      <p:sp>
        <p:nvSpPr>
          <p:cNvPr id="84" name="Line 135"/>
          <p:cNvSpPr>
            <a:spLocks noChangeShapeType="1"/>
          </p:cNvSpPr>
          <p:nvPr/>
        </p:nvSpPr>
        <p:spPr bwMode="auto">
          <a:xfrm flipH="1" flipV="1">
            <a:off x="3050956" y="5747354"/>
            <a:ext cx="61620" cy="184860"/>
          </a:xfrm>
          <a:prstGeom prst="line">
            <a:avLst/>
          </a:prstGeom>
          <a:noFill/>
          <a:ln w="9525">
            <a:solidFill>
              <a:srgbClr val="3399FF"/>
            </a:solidFill>
            <a:round/>
            <a:headEnd/>
            <a:tailEnd type="triangle" w="med" len="med"/>
          </a:ln>
        </p:spPr>
        <p:txBody>
          <a:bodyPr/>
          <a:lstStyle/>
          <a:p>
            <a:endParaRPr lang="en-US"/>
          </a:p>
        </p:txBody>
      </p:sp>
      <p:sp>
        <p:nvSpPr>
          <p:cNvPr id="85" name="Line 136"/>
          <p:cNvSpPr>
            <a:spLocks noChangeShapeType="1"/>
          </p:cNvSpPr>
          <p:nvPr/>
        </p:nvSpPr>
        <p:spPr bwMode="auto">
          <a:xfrm flipH="1">
            <a:off x="2804476" y="5993834"/>
            <a:ext cx="246480" cy="0"/>
          </a:xfrm>
          <a:prstGeom prst="line">
            <a:avLst/>
          </a:prstGeom>
          <a:noFill/>
          <a:ln w="9525">
            <a:solidFill>
              <a:srgbClr val="3399FF"/>
            </a:solidFill>
            <a:round/>
            <a:headEnd/>
            <a:tailEnd type="triangle" w="med" len="med"/>
          </a:ln>
        </p:spPr>
        <p:txBody>
          <a:bodyPr/>
          <a:lstStyle/>
          <a:p>
            <a:endParaRPr lang="en-US"/>
          </a:p>
        </p:txBody>
      </p:sp>
      <p:sp>
        <p:nvSpPr>
          <p:cNvPr id="86" name="Line 137"/>
          <p:cNvSpPr>
            <a:spLocks noChangeShapeType="1"/>
          </p:cNvSpPr>
          <p:nvPr/>
        </p:nvSpPr>
        <p:spPr bwMode="auto">
          <a:xfrm flipH="1">
            <a:off x="2989336" y="5993834"/>
            <a:ext cx="61620" cy="184860"/>
          </a:xfrm>
          <a:prstGeom prst="line">
            <a:avLst/>
          </a:prstGeom>
          <a:noFill/>
          <a:ln w="9525">
            <a:solidFill>
              <a:srgbClr val="3399FF"/>
            </a:solidFill>
            <a:round/>
            <a:headEnd/>
            <a:tailEnd type="triangle" w="med" len="med"/>
          </a:ln>
        </p:spPr>
        <p:txBody>
          <a:bodyPr/>
          <a:lstStyle/>
          <a:p>
            <a:endParaRPr lang="en-US"/>
          </a:p>
        </p:txBody>
      </p:sp>
      <p:sp>
        <p:nvSpPr>
          <p:cNvPr id="87" name="Line 138"/>
          <p:cNvSpPr>
            <a:spLocks noChangeShapeType="1"/>
          </p:cNvSpPr>
          <p:nvPr/>
        </p:nvSpPr>
        <p:spPr bwMode="auto">
          <a:xfrm>
            <a:off x="3543917" y="5316014"/>
            <a:ext cx="184860" cy="308101"/>
          </a:xfrm>
          <a:prstGeom prst="line">
            <a:avLst/>
          </a:prstGeom>
          <a:noFill/>
          <a:ln w="9525">
            <a:solidFill>
              <a:srgbClr val="3399FF"/>
            </a:solidFill>
            <a:round/>
            <a:headEnd/>
            <a:tailEnd type="triangle" w="med" len="med"/>
          </a:ln>
        </p:spPr>
        <p:txBody>
          <a:bodyPr/>
          <a:lstStyle/>
          <a:p>
            <a:endParaRPr lang="en-US"/>
          </a:p>
        </p:txBody>
      </p:sp>
      <p:sp>
        <p:nvSpPr>
          <p:cNvPr id="88" name="Line 139"/>
          <p:cNvSpPr>
            <a:spLocks noChangeShapeType="1"/>
          </p:cNvSpPr>
          <p:nvPr/>
        </p:nvSpPr>
        <p:spPr bwMode="auto">
          <a:xfrm>
            <a:off x="3543917" y="5316013"/>
            <a:ext cx="246480" cy="61620"/>
          </a:xfrm>
          <a:prstGeom prst="line">
            <a:avLst/>
          </a:prstGeom>
          <a:noFill/>
          <a:ln w="9525">
            <a:solidFill>
              <a:srgbClr val="3399FF"/>
            </a:solidFill>
            <a:round/>
            <a:headEnd/>
            <a:tailEnd type="triangle" w="med" len="med"/>
          </a:ln>
        </p:spPr>
        <p:txBody>
          <a:bodyPr/>
          <a:lstStyle/>
          <a:p>
            <a:endParaRPr lang="en-US"/>
          </a:p>
        </p:txBody>
      </p:sp>
      <p:sp>
        <p:nvSpPr>
          <p:cNvPr id="89" name="Line 140"/>
          <p:cNvSpPr>
            <a:spLocks noChangeShapeType="1"/>
          </p:cNvSpPr>
          <p:nvPr/>
        </p:nvSpPr>
        <p:spPr bwMode="auto">
          <a:xfrm flipH="1">
            <a:off x="3297437" y="5316013"/>
            <a:ext cx="184860" cy="0"/>
          </a:xfrm>
          <a:prstGeom prst="line">
            <a:avLst/>
          </a:prstGeom>
          <a:noFill/>
          <a:ln w="9525">
            <a:solidFill>
              <a:srgbClr val="3399FF"/>
            </a:solidFill>
            <a:round/>
            <a:headEnd/>
            <a:tailEnd type="triangle" w="med" len="med"/>
          </a:ln>
        </p:spPr>
        <p:txBody>
          <a:bodyPr/>
          <a:lstStyle/>
          <a:p>
            <a:endParaRPr lang="en-US"/>
          </a:p>
        </p:txBody>
      </p:sp>
      <p:sp>
        <p:nvSpPr>
          <p:cNvPr id="90" name="Line 141"/>
          <p:cNvSpPr>
            <a:spLocks noChangeShapeType="1"/>
          </p:cNvSpPr>
          <p:nvPr/>
        </p:nvSpPr>
        <p:spPr bwMode="auto">
          <a:xfrm>
            <a:off x="3297437" y="5069532"/>
            <a:ext cx="0" cy="61620"/>
          </a:xfrm>
          <a:prstGeom prst="line">
            <a:avLst/>
          </a:prstGeom>
          <a:noFill/>
          <a:ln w="9525">
            <a:solidFill>
              <a:srgbClr val="3399FF"/>
            </a:solidFill>
            <a:round/>
            <a:headEnd/>
            <a:tailEnd type="triangle" w="med" len="med"/>
          </a:ln>
        </p:spPr>
        <p:txBody>
          <a:bodyPr/>
          <a:lstStyle/>
          <a:p>
            <a:endParaRPr lang="en-US"/>
          </a:p>
        </p:txBody>
      </p:sp>
      <p:sp>
        <p:nvSpPr>
          <p:cNvPr id="91" name="Line 142"/>
          <p:cNvSpPr>
            <a:spLocks noChangeShapeType="1"/>
          </p:cNvSpPr>
          <p:nvPr/>
        </p:nvSpPr>
        <p:spPr bwMode="auto">
          <a:xfrm flipH="1" flipV="1">
            <a:off x="3174196" y="5007912"/>
            <a:ext cx="123240" cy="61620"/>
          </a:xfrm>
          <a:prstGeom prst="line">
            <a:avLst/>
          </a:prstGeom>
          <a:noFill/>
          <a:ln w="9525">
            <a:solidFill>
              <a:srgbClr val="3399FF"/>
            </a:solidFill>
            <a:round/>
            <a:headEnd/>
            <a:tailEnd type="triangle" w="med" len="med"/>
          </a:ln>
        </p:spPr>
        <p:txBody>
          <a:bodyPr/>
          <a:lstStyle/>
          <a:p>
            <a:endParaRPr lang="en-US"/>
          </a:p>
        </p:txBody>
      </p:sp>
      <p:sp>
        <p:nvSpPr>
          <p:cNvPr id="92" name="Line 143"/>
          <p:cNvSpPr>
            <a:spLocks noChangeShapeType="1"/>
          </p:cNvSpPr>
          <p:nvPr/>
        </p:nvSpPr>
        <p:spPr bwMode="auto">
          <a:xfrm flipH="1" flipV="1">
            <a:off x="3112576" y="4699813"/>
            <a:ext cx="184860" cy="308101"/>
          </a:xfrm>
          <a:prstGeom prst="line">
            <a:avLst/>
          </a:prstGeom>
          <a:noFill/>
          <a:ln w="9525">
            <a:solidFill>
              <a:srgbClr val="3399FF"/>
            </a:solidFill>
            <a:round/>
            <a:headEnd/>
            <a:tailEnd type="triangle" w="med" len="med"/>
          </a:ln>
        </p:spPr>
        <p:txBody>
          <a:bodyPr/>
          <a:lstStyle/>
          <a:p>
            <a:endParaRPr lang="en-US"/>
          </a:p>
        </p:txBody>
      </p:sp>
      <p:sp>
        <p:nvSpPr>
          <p:cNvPr id="93" name="Line 144"/>
          <p:cNvSpPr>
            <a:spLocks noChangeShapeType="1"/>
          </p:cNvSpPr>
          <p:nvPr/>
        </p:nvSpPr>
        <p:spPr bwMode="auto">
          <a:xfrm flipH="1" flipV="1">
            <a:off x="2927717" y="4946292"/>
            <a:ext cx="369721" cy="61620"/>
          </a:xfrm>
          <a:prstGeom prst="line">
            <a:avLst/>
          </a:prstGeom>
          <a:noFill/>
          <a:ln w="9525">
            <a:solidFill>
              <a:srgbClr val="3399FF"/>
            </a:solidFill>
            <a:round/>
            <a:headEnd/>
            <a:tailEnd type="triangle" w="med" len="med"/>
          </a:ln>
        </p:spPr>
        <p:txBody>
          <a:bodyPr/>
          <a:lstStyle/>
          <a:p>
            <a:endParaRPr lang="en-US"/>
          </a:p>
        </p:txBody>
      </p:sp>
      <p:sp>
        <p:nvSpPr>
          <p:cNvPr id="94" name="Line 145"/>
          <p:cNvSpPr>
            <a:spLocks noChangeShapeType="1"/>
          </p:cNvSpPr>
          <p:nvPr/>
        </p:nvSpPr>
        <p:spPr bwMode="auto">
          <a:xfrm flipV="1">
            <a:off x="3667157" y="5007912"/>
            <a:ext cx="61620" cy="61620"/>
          </a:xfrm>
          <a:prstGeom prst="line">
            <a:avLst/>
          </a:prstGeom>
          <a:noFill/>
          <a:ln w="9525">
            <a:solidFill>
              <a:srgbClr val="3399FF"/>
            </a:solidFill>
            <a:round/>
            <a:headEnd/>
            <a:tailEnd type="triangle" w="med" len="med"/>
          </a:ln>
        </p:spPr>
        <p:txBody>
          <a:bodyPr/>
          <a:lstStyle/>
          <a:p>
            <a:endParaRPr lang="en-US"/>
          </a:p>
        </p:txBody>
      </p:sp>
      <p:sp>
        <p:nvSpPr>
          <p:cNvPr id="95" name="Line 146"/>
          <p:cNvSpPr>
            <a:spLocks noChangeShapeType="1"/>
          </p:cNvSpPr>
          <p:nvPr/>
        </p:nvSpPr>
        <p:spPr bwMode="auto">
          <a:xfrm>
            <a:off x="3543917" y="5316014"/>
            <a:ext cx="0" cy="308101"/>
          </a:xfrm>
          <a:prstGeom prst="line">
            <a:avLst/>
          </a:prstGeom>
          <a:noFill/>
          <a:ln w="9525">
            <a:solidFill>
              <a:srgbClr val="3399FF"/>
            </a:solidFill>
            <a:round/>
            <a:headEnd/>
            <a:tailEnd type="triangle" w="med" len="med"/>
          </a:ln>
        </p:spPr>
        <p:txBody>
          <a:bodyPr/>
          <a:lstStyle/>
          <a:p>
            <a:endParaRPr lang="en-US"/>
          </a:p>
        </p:txBody>
      </p:sp>
      <p:sp>
        <p:nvSpPr>
          <p:cNvPr id="96" name="Line 147"/>
          <p:cNvSpPr>
            <a:spLocks noChangeShapeType="1"/>
          </p:cNvSpPr>
          <p:nvPr/>
        </p:nvSpPr>
        <p:spPr bwMode="auto">
          <a:xfrm flipH="1" flipV="1">
            <a:off x="3852017" y="4761432"/>
            <a:ext cx="61620" cy="246480"/>
          </a:xfrm>
          <a:prstGeom prst="line">
            <a:avLst/>
          </a:prstGeom>
          <a:noFill/>
          <a:ln w="9525">
            <a:solidFill>
              <a:srgbClr val="3399FF"/>
            </a:solidFill>
            <a:round/>
            <a:headEnd/>
            <a:tailEnd type="triangle" w="med" len="med"/>
          </a:ln>
        </p:spPr>
        <p:txBody>
          <a:bodyPr/>
          <a:lstStyle/>
          <a:p>
            <a:endParaRPr lang="en-US"/>
          </a:p>
        </p:txBody>
      </p:sp>
      <p:sp>
        <p:nvSpPr>
          <p:cNvPr id="97" name="Line 148"/>
          <p:cNvSpPr>
            <a:spLocks noChangeShapeType="1"/>
          </p:cNvSpPr>
          <p:nvPr/>
        </p:nvSpPr>
        <p:spPr bwMode="auto">
          <a:xfrm flipH="1">
            <a:off x="3790397" y="5069532"/>
            <a:ext cx="123240" cy="123240"/>
          </a:xfrm>
          <a:prstGeom prst="line">
            <a:avLst/>
          </a:prstGeom>
          <a:noFill/>
          <a:ln w="9525">
            <a:solidFill>
              <a:srgbClr val="3399FF"/>
            </a:solidFill>
            <a:round/>
            <a:headEnd/>
            <a:tailEnd type="triangle" w="med" len="med"/>
          </a:ln>
        </p:spPr>
        <p:txBody>
          <a:bodyPr/>
          <a:lstStyle/>
          <a:p>
            <a:endParaRPr lang="en-US"/>
          </a:p>
        </p:txBody>
      </p:sp>
      <p:sp>
        <p:nvSpPr>
          <p:cNvPr id="98" name="Line 149"/>
          <p:cNvSpPr>
            <a:spLocks noChangeShapeType="1"/>
          </p:cNvSpPr>
          <p:nvPr/>
        </p:nvSpPr>
        <p:spPr bwMode="auto">
          <a:xfrm>
            <a:off x="3913638" y="5069533"/>
            <a:ext cx="61620" cy="308101"/>
          </a:xfrm>
          <a:prstGeom prst="line">
            <a:avLst/>
          </a:prstGeom>
          <a:noFill/>
          <a:ln w="9525">
            <a:solidFill>
              <a:srgbClr val="3399FF"/>
            </a:solidFill>
            <a:round/>
            <a:headEnd/>
            <a:tailEnd type="triangle" w="med" len="med"/>
          </a:ln>
        </p:spPr>
        <p:txBody>
          <a:bodyPr/>
          <a:lstStyle/>
          <a:p>
            <a:endParaRPr lang="en-US"/>
          </a:p>
        </p:txBody>
      </p:sp>
      <p:sp>
        <p:nvSpPr>
          <p:cNvPr id="99" name="Line 150"/>
          <p:cNvSpPr>
            <a:spLocks noChangeShapeType="1"/>
          </p:cNvSpPr>
          <p:nvPr/>
        </p:nvSpPr>
        <p:spPr bwMode="auto">
          <a:xfrm>
            <a:off x="3975258" y="5069532"/>
            <a:ext cx="184860" cy="61620"/>
          </a:xfrm>
          <a:prstGeom prst="line">
            <a:avLst/>
          </a:prstGeom>
          <a:noFill/>
          <a:ln w="9525">
            <a:solidFill>
              <a:srgbClr val="3399FF"/>
            </a:solidFill>
            <a:round/>
            <a:headEnd/>
            <a:tailEnd type="triangle" w="med" len="med"/>
          </a:ln>
        </p:spPr>
        <p:txBody>
          <a:bodyPr/>
          <a:lstStyle/>
          <a:p>
            <a:endParaRPr lang="en-US"/>
          </a:p>
        </p:txBody>
      </p:sp>
      <p:sp>
        <p:nvSpPr>
          <p:cNvPr id="100" name="Line 151"/>
          <p:cNvSpPr>
            <a:spLocks noChangeShapeType="1"/>
          </p:cNvSpPr>
          <p:nvPr/>
        </p:nvSpPr>
        <p:spPr bwMode="auto">
          <a:xfrm flipV="1">
            <a:off x="3975258" y="4946292"/>
            <a:ext cx="123240" cy="61620"/>
          </a:xfrm>
          <a:prstGeom prst="line">
            <a:avLst/>
          </a:prstGeom>
          <a:noFill/>
          <a:ln w="9525">
            <a:solidFill>
              <a:srgbClr val="3399FF"/>
            </a:solidFill>
            <a:round/>
            <a:headEnd/>
            <a:tailEnd type="triangle" w="med" len="med"/>
          </a:ln>
        </p:spPr>
        <p:txBody>
          <a:bodyPr/>
          <a:lstStyle/>
          <a:p>
            <a:endParaRPr lang="en-US"/>
          </a:p>
        </p:txBody>
      </p:sp>
      <p:sp>
        <p:nvSpPr>
          <p:cNvPr id="101" name="Line 152"/>
          <p:cNvSpPr>
            <a:spLocks noChangeShapeType="1"/>
          </p:cNvSpPr>
          <p:nvPr/>
        </p:nvSpPr>
        <p:spPr bwMode="auto">
          <a:xfrm>
            <a:off x="4036878" y="5624113"/>
            <a:ext cx="184860" cy="184860"/>
          </a:xfrm>
          <a:prstGeom prst="line">
            <a:avLst/>
          </a:prstGeom>
          <a:noFill/>
          <a:ln w="9525">
            <a:solidFill>
              <a:srgbClr val="3399FF"/>
            </a:solidFill>
            <a:round/>
            <a:headEnd/>
            <a:tailEnd type="triangle" w="med" len="med"/>
          </a:ln>
        </p:spPr>
        <p:txBody>
          <a:bodyPr/>
          <a:lstStyle/>
          <a:p>
            <a:endParaRPr lang="en-US"/>
          </a:p>
        </p:txBody>
      </p:sp>
      <p:sp>
        <p:nvSpPr>
          <p:cNvPr id="102" name="Line 153"/>
          <p:cNvSpPr>
            <a:spLocks noChangeShapeType="1"/>
          </p:cNvSpPr>
          <p:nvPr/>
        </p:nvSpPr>
        <p:spPr bwMode="auto">
          <a:xfrm>
            <a:off x="4036878" y="5624113"/>
            <a:ext cx="0" cy="123240"/>
          </a:xfrm>
          <a:prstGeom prst="line">
            <a:avLst/>
          </a:prstGeom>
          <a:noFill/>
          <a:ln w="9525">
            <a:solidFill>
              <a:srgbClr val="3399FF"/>
            </a:solidFill>
            <a:round/>
            <a:headEnd/>
            <a:tailEnd type="triangle" w="med" len="med"/>
          </a:ln>
        </p:spPr>
        <p:txBody>
          <a:bodyPr/>
          <a:lstStyle/>
          <a:p>
            <a:endParaRPr lang="en-US"/>
          </a:p>
        </p:txBody>
      </p:sp>
      <p:sp>
        <p:nvSpPr>
          <p:cNvPr id="103" name="Line 154"/>
          <p:cNvSpPr>
            <a:spLocks noChangeShapeType="1"/>
          </p:cNvSpPr>
          <p:nvPr/>
        </p:nvSpPr>
        <p:spPr bwMode="auto">
          <a:xfrm flipH="1">
            <a:off x="3852017" y="5562493"/>
            <a:ext cx="123240" cy="0"/>
          </a:xfrm>
          <a:prstGeom prst="line">
            <a:avLst/>
          </a:prstGeom>
          <a:noFill/>
          <a:ln w="9525">
            <a:solidFill>
              <a:srgbClr val="3399FF"/>
            </a:solidFill>
            <a:round/>
            <a:headEnd/>
            <a:tailEnd type="triangle" w="med" len="med"/>
          </a:ln>
        </p:spPr>
        <p:txBody>
          <a:bodyPr/>
          <a:lstStyle/>
          <a:p>
            <a:endParaRPr lang="en-US"/>
          </a:p>
        </p:txBody>
      </p:sp>
      <p:sp>
        <p:nvSpPr>
          <p:cNvPr id="104" name="Line 155"/>
          <p:cNvSpPr>
            <a:spLocks noChangeShapeType="1"/>
          </p:cNvSpPr>
          <p:nvPr/>
        </p:nvSpPr>
        <p:spPr bwMode="auto">
          <a:xfrm flipV="1">
            <a:off x="3975258" y="5500873"/>
            <a:ext cx="123240" cy="61620"/>
          </a:xfrm>
          <a:prstGeom prst="line">
            <a:avLst/>
          </a:prstGeom>
          <a:noFill/>
          <a:ln w="9525">
            <a:solidFill>
              <a:srgbClr val="3399FF"/>
            </a:solidFill>
            <a:round/>
            <a:headEnd/>
            <a:tailEnd type="triangle" w="med" len="med"/>
          </a:ln>
        </p:spPr>
        <p:txBody>
          <a:bodyPr/>
          <a:lstStyle/>
          <a:p>
            <a:endParaRPr lang="en-US"/>
          </a:p>
        </p:txBody>
      </p:sp>
      <p:sp>
        <p:nvSpPr>
          <p:cNvPr id="105" name="Line 156"/>
          <p:cNvSpPr>
            <a:spLocks noChangeShapeType="1"/>
          </p:cNvSpPr>
          <p:nvPr/>
        </p:nvSpPr>
        <p:spPr bwMode="auto">
          <a:xfrm flipH="1">
            <a:off x="4098498" y="5377633"/>
            <a:ext cx="184860" cy="61620"/>
          </a:xfrm>
          <a:prstGeom prst="line">
            <a:avLst/>
          </a:prstGeom>
          <a:noFill/>
          <a:ln w="9525">
            <a:solidFill>
              <a:srgbClr val="3399FF"/>
            </a:solidFill>
            <a:round/>
            <a:headEnd/>
            <a:tailEnd type="triangle" w="med" len="med"/>
          </a:ln>
        </p:spPr>
        <p:txBody>
          <a:bodyPr/>
          <a:lstStyle/>
          <a:p>
            <a:endParaRPr lang="en-US"/>
          </a:p>
        </p:txBody>
      </p:sp>
      <p:sp>
        <p:nvSpPr>
          <p:cNvPr id="106" name="Line 157"/>
          <p:cNvSpPr>
            <a:spLocks noChangeShapeType="1"/>
          </p:cNvSpPr>
          <p:nvPr/>
        </p:nvSpPr>
        <p:spPr bwMode="auto">
          <a:xfrm>
            <a:off x="4344978" y="5377633"/>
            <a:ext cx="123240" cy="61620"/>
          </a:xfrm>
          <a:prstGeom prst="line">
            <a:avLst/>
          </a:prstGeom>
          <a:noFill/>
          <a:ln w="9525">
            <a:solidFill>
              <a:srgbClr val="3399FF"/>
            </a:solidFill>
            <a:round/>
            <a:headEnd/>
            <a:tailEnd type="triangle" w="med" len="med"/>
          </a:ln>
        </p:spPr>
        <p:txBody>
          <a:bodyPr/>
          <a:lstStyle/>
          <a:p>
            <a:endParaRPr lang="en-US"/>
          </a:p>
        </p:txBody>
      </p:sp>
      <p:sp>
        <p:nvSpPr>
          <p:cNvPr id="107" name="Line 158"/>
          <p:cNvSpPr>
            <a:spLocks noChangeShapeType="1"/>
          </p:cNvSpPr>
          <p:nvPr/>
        </p:nvSpPr>
        <p:spPr bwMode="auto">
          <a:xfrm flipV="1">
            <a:off x="4344978" y="5254393"/>
            <a:ext cx="61620" cy="61620"/>
          </a:xfrm>
          <a:prstGeom prst="line">
            <a:avLst/>
          </a:prstGeom>
          <a:noFill/>
          <a:ln w="9525">
            <a:solidFill>
              <a:srgbClr val="3399FF"/>
            </a:solidFill>
            <a:round/>
            <a:headEnd/>
            <a:tailEnd type="triangle" w="med" len="med"/>
          </a:ln>
        </p:spPr>
        <p:txBody>
          <a:bodyPr/>
          <a:lstStyle/>
          <a:p>
            <a:endParaRPr lang="en-US"/>
          </a:p>
        </p:txBody>
      </p:sp>
      <p:sp>
        <p:nvSpPr>
          <p:cNvPr id="108" name="Line 159"/>
          <p:cNvSpPr>
            <a:spLocks noChangeShapeType="1"/>
          </p:cNvSpPr>
          <p:nvPr/>
        </p:nvSpPr>
        <p:spPr bwMode="auto">
          <a:xfrm flipH="1" flipV="1">
            <a:off x="4283358" y="4946292"/>
            <a:ext cx="123240" cy="61620"/>
          </a:xfrm>
          <a:prstGeom prst="line">
            <a:avLst/>
          </a:prstGeom>
          <a:noFill/>
          <a:ln w="9525">
            <a:solidFill>
              <a:srgbClr val="3399FF"/>
            </a:solidFill>
            <a:round/>
            <a:headEnd/>
            <a:tailEnd type="triangle" w="med" len="med"/>
          </a:ln>
        </p:spPr>
        <p:txBody>
          <a:bodyPr/>
          <a:lstStyle/>
          <a:p>
            <a:endParaRPr lang="en-US"/>
          </a:p>
        </p:txBody>
      </p:sp>
      <p:sp>
        <p:nvSpPr>
          <p:cNvPr id="109" name="Line 160"/>
          <p:cNvSpPr>
            <a:spLocks noChangeShapeType="1"/>
          </p:cNvSpPr>
          <p:nvPr/>
        </p:nvSpPr>
        <p:spPr bwMode="auto">
          <a:xfrm>
            <a:off x="4468219" y="5069532"/>
            <a:ext cx="184860" cy="184860"/>
          </a:xfrm>
          <a:prstGeom prst="line">
            <a:avLst/>
          </a:prstGeom>
          <a:noFill/>
          <a:ln w="9525">
            <a:solidFill>
              <a:srgbClr val="3399FF"/>
            </a:solidFill>
            <a:round/>
            <a:headEnd/>
            <a:tailEnd type="triangle" w="med" len="med"/>
          </a:ln>
        </p:spPr>
        <p:txBody>
          <a:bodyPr/>
          <a:lstStyle/>
          <a:p>
            <a:endParaRPr lang="en-US"/>
          </a:p>
        </p:txBody>
      </p:sp>
      <p:sp>
        <p:nvSpPr>
          <p:cNvPr id="110" name="Line 161"/>
          <p:cNvSpPr>
            <a:spLocks noChangeShapeType="1"/>
          </p:cNvSpPr>
          <p:nvPr/>
        </p:nvSpPr>
        <p:spPr bwMode="auto">
          <a:xfrm flipV="1">
            <a:off x="4468219" y="4946292"/>
            <a:ext cx="184860" cy="123240"/>
          </a:xfrm>
          <a:prstGeom prst="line">
            <a:avLst/>
          </a:prstGeom>
          <a:noFill/>
          <a:ln w="9525">
            <a:solidFill>
              <a:srgbClr val="3399FF"/>
            </a:solidFill>
            <a:round/>
            <a:headEnd/>
            <a:tailEnd type="triangle" w="med" len="med"/>
          </a:ln>
        </p:spPr>
        <p:txBody>
          <a:bodyPr/>
          <a:lstStyle/>
          <a:p>
            <a:endParaRPr lang="en-US"/>
          </a:p>
        </p:txBody>
      </p:sp>
      <p:sp>
        <p:nvSpPr>
          <p:cNvPr id="111" name="Line 162"/>
          <p:cNvSpPr>
            <a:spLocks noChangeShapeType="1"/>
          </p:cNvSpPr>
          <p:nvPr/>
        </p:nvSpPr>
        <p:spPr bwMode="auto">
          <a:xfrm flipH="1">
            <a:off x="4283358" y="5069532"/>
            <a:ext cx="123240" cy="123240"/>
          </a:xfrm>
          <a:prstGeom prst="line">
            <a:avLst/>
          </a:prstGeom>
          <a:noFill/>
          <a:ln w="9525">
            <a:solidFill>
              <a:srgbClr val="3399FF"/>
            </a:solidFill>
            <a:round/>
            <a:headEnd/>
            <a:tailEnd type="triangle" w="med" len="med"/>
          </a:ln>
        </p:spPr>
        <p:txBody>
          <a:bodyPr/>
          <a:lstStyle/>
          <a:p>
            <a:endParaRPr lang="en-US"/>
          </a:p>
        </p:txBody>
      </p:sp>
      <p:sp>
        <p:nvSpPr>
          <p:cNvPr id="112" name="Oval 163"/>
          <p:cNvSpPr>
            <a:spLocks noChangeArrowheads="1"/>
          </p:cNvSpPr>
          <p:nvPr/>
        </p:nvSpPr>
        <p:spPr bwMode="auto">
          <a:xfrm>
            <a:off x="3913638" y="4453331"/>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13" name="Line 164"/>
          <p:cNvSpPr>
            <a:spLocks noChangeShapeType="1"/>
          </p:cNvSpPr>
          <p:nvPr/>
        </p:nvSpPr>
        <p:spPr bwMode="auto">
          <a:xfrm>
            <a:off x="3975258" y="4514951"/>
            <a:ext cx="123240" cy="123240"/>
          </a:xfrm>
          <a:prstGeom prst="line">
            <a:avLst/>
          </a:prstGeom>
          <a:noFill/>
          <a:ln w="9525">
            <a:solidFill>
              <a:srgbClr val="3399FF"/>
            </a:solidFill>
            <a:round/>
            <a:headEnd/>
            <a:tailEnd type="triangle" w="med" len="med"/>
          </a:ln>
        </p:spPr>
        <p:txBody>
          <a:bodyPr/>
          <a:lstStyle/>
          <a:p>
            <a:endParaRPr lang="en-US"/>
          </a:p>
        </p:txBody>
      </p:sp>
      <p:sp>
        <p:nvSpPr>
          <p:cNvPr id="114" name="Line 165"/>
          <p:cNvSpPr>
            <a:spLocks noChangeShapeType="1"/>
          </p:cNvSpPr>
          <p:nvPr/>
        </p:nvSpPr>
        <p:spPr bwMode="auto">
          <a:xfrm flipV="1">
            <a:off x="3975258" y="4330091"/>
            <a:ext cx="61620" cy="123240"/>
          </a:xfrm>
          <a:prstGeom prst="line">
            <a:avLst/>
          </a:prstGeom>
          <a:noFill/>
          <a:ln w="9525">
            <a:solidFill>
              <a:srgbClr val="3399FF"/>
            </a:solidFill>
            <a:round/>
            <a:headEnd/>
            <a:tailEnd type="triangle" w="med" len="med"/>
          </a:ln>
        </p:spPr>
        <p:txBody>
          <a:bodyPr/>
          <a:lstStyle/>
          <a:p>
            <a:endParaRPr lang="en-US"/>
          </a:p>
        </p:txBody>
      </p:sp>
      <p:sp>
        <p:nvSpPr>
          <p:cNvPr id="115" name="Line 166"/>
          <p:cNvSpPr>
            <a:spLocks noChangeShapeType="1"/>
          </p:cNvSpPr>
          <p:nvPr/>
        </p:nvSpPr>
        <p:spPr bwMode="auto">
          <a:xfrm flipV="1">
            <a:off x="3975259" y="4330091"/>
            <a:ext cx="308101" cy="123240"/>
          </a:xfrm>
          <a:prstGeom prst="line">
            <a:avLst/>
          </a:prstGeom>
          <a:noFill/>
          <a:ln w="9525">
            <a:solidFill>
              <a:srgbClr val="3399FF"/>
            </a:solidFill>
            <a:round/>
            <a:headEnd/>
            <a:tailEnd type="triangle" w="med" len="med"/>
          </a:ln>
        </p:spPr>
        <p:txBody>
          <a:bodyPr/>
          <a:lstStyle/>
          <a:p>
            <a:endParaRPr lang="en-US"/>
          </a:p>
        </p:txBody>
      </p:sp>
      <p:sp>
        <p:nvSpPr>
          <p:cNvPr id="116" name="Line 167"/>
          <p:cNvSpPr>
            <a:spLocks noChangeShapeType="1"/>
          </p:cNvSpPr>
          <p:nvPr/>
        </p:nvSpPr>
        <p:spPr bwMode="auto">
          <a:xfrm flipH="1">
            <a:off x="3728777" y="4514951"/>
            <a:ext cx="184860" cy="61620"/>
          </a:xfrm>
          <a:prstGeom prst="line">
            <a:avLst/>
          </a:prstGeom>
          <a:noFill/>
          <a:ln w="9525">
            <a:solidFill>
              <a:srgbClr val="3399FF"/>
            </a:solidFill>
            <a:round/>
            <a:headEnd/>
            <a:tailEnd type="triangle" w="med" len="med"/>
          </a:ln>
        </p:spPr>
        <p:txBody>
          <a:bodyPr/>
          <a:lstStyle/>
          <a:p>
            <a:endParaRPr lang="en-US"/>
          </a:p>
        </p:txBody>
      </p:sp>
      <p:sp>
        <p:nvSpPr>
          <p:cNvPr id="117" name="Line 168"/>
          <p:cNvSpPr>
            <a:spLocks noChangeShapeType="1"/>
          </p:cNvSpPr>
          <p:nvPr/>
        </p:nvSpPr>
        <p:spPr bwMode="auto">
          <a:xfrm>
            <a:off x="3667158" y="5131154"/>
            <a:ext cx="308101" cy="431341"/>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18" name="Line 169"/>
          <p:cNvSpPr>
            <a:spLocks noChangeShapeType="1"/>
          </p:cNvSpPr>
          <p:nvPr/>
        </p:nvSpPr>
        <p:spPr bwMode="auto">
          <a:xfrm>
            <a:off x="3667158" y="5131153"/>
            <a:ext cx="677821" cy="246480"/>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19" name="Line 170"/>
          <p:cNvSpPr>
            <a:spLocks noChangeShapeType="1"/>
          </p:cNvSpPr>
          <p:nvPr/>
        </p:nvSpPr>
        <p:spPr bwMode="auto">
          <a:xfrm flipH="1">
            <a:off x="3482297" y="5131153"/>
            <a:ext cx="123240" cy="184860"/>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0" name="Oval 171"/>
          <p:cNvSpPr>
            <a:spLocks noChangeArrowheads="1"/>
          </p:cNvSpPr>
          <p:nvPr/>
        </p:nvSpPr>
        <p:spPr bwMode="auto">
          <a:xfrm>
            <a:off x="3482297" y="5254393"/>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21" name="Line 172"/>
          <p:cNvSpPr>
            <a:spLocks noChangeShapeType="1"/>
          </p:cNvSpPr>
          <p:nvPr/>
        </p:nvSpPr>
        <p:spPr bwMode="auto">
          <a:xfrm flipH="1">
            <a:off x="3667158" y="5069532"/>
            <a:ext cx="308101" cy="61620"/>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2" name="Line 173"/>
          <p:cNvSpPr>
            <a:spLocks noChangeShapeType="1"/>
          </p:cNvSpPr>
          <p:nvPr/>
        </p:nvSpPr>
        <p:spPr bwMode="auto">
          <a:xfrm flipH="1">
            <a:off x="3975259" y="5069532"/>
            <a:ext cx="431341" cy="0"/>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3" name="Oval 174"/>
          <p:cNvSpPr>
            <a:spLocks noChangeArrowheads="1"/>
          </p:cNvSpPr>
          <p:nvPr/>
        </p:nvSpPr>
        <p:spPr bwMode="auto">
          <a:xfrm>
            <a:off x="3913638" y="5007912"/>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124" name="Freeform 175"/>
          <p:cNvSpPr>
            <a:spLocks/>
          </p:cNvSpPr>
          <p:nvPr/>
        </p:nvSpPr>
        <p:spPr bwMode="auto">
          <a:xfrm>
            <a:off x="3359057" y="5069532"/>
            <a:ext cx="246480" cy="61620"/>
          </a:xfrm>
          <a:custGeom>
            <a:avLst/>
            <a:gdLst/>
            <a:ahLst/>
            <a:cxnLst>
              <a:cxn ang="0">
                <a:pos x="192" y="0"/>
              </a:cxn>
              <a:cxn ang="0">
                <a:pos x="96" y="48"/>
              </a:cxn>
              <a:cxn ang="0">
                <a:pos x="0" y="0"/>
              </a:cxn>
            </a:cxnLst>
            <a:rect l="0" t="0" r="r" b="b"/>
            <a:pathLst>
              <a:path w="192" h="48">
                <a:moveTo>
                  <a:pt x="192" y="0"/>
                </a:moveTo>
                <a:cubicBezTo>
                  <a:pt x="160" y="24"/>
                  <a:pt x="128" y="48"/>
                  <a:pt x="96" y="48"/>
                </a:cubicBezTo>
                <a:cubicBezTo>
                  <a:pt x="64" y="48"/>
                  <a:pt x="32" y="24"/>
                  <a:pt x="0" y="0"/>
                </a:cubicBezTo>
              </a:path>
            </a:pathLst>
          </a:cu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5" name="Freeform 176"/>
          <p:cNvSpPr>
            <a:spLocks/>
          </p:cNvSpPr>
          <p:nvPr/>
        </p:nvSpPr>
        <p:spPr bwMode="auto">
          <a:xfrm>
            <a:off x="3543918" y="4514952"/>
            <a:ext cx="369721" cy="554581"/>
          </a:xfrm>
          <a:custGeom>
            <a:avLst/>
            <a:gdLst/>
            <a:ahLst/>
            <a:cxnLst>
              <a:cxn ang="0">
                <a:pos x="48" y="432"/>
              </a:cxn>
              <a:cxn ang="0">
                <a:pos x="0" y="384"/>
              </a:cxn>
              <a:cxn ang="0">
                <a:pos x="48" y="240"/>
              </a:cxn>
              <a:cxn ang="0">
                <a:pos x="240" y="96"/>
              </a:cxn>
              <a:cxn ang="0">
                <a:pos x="288" y="0"/>
              </a:cxn>
            </a:cxnLst>
            <a:rect l="0" t="0" r="r" b="b"/>
            <a:pathLst>
              <a:path w="288" h="432">
                <a:moveTo>
                  <a:pt x="48" y="432"/>
                </a:moveTo>
                <a:cubicBezTo>
                  <a:pt x="24" y="424"/>
                  <a:pt x="0" y="416"/>
                  <a:pt x="0" y="384"/>
                </a:cubicBezTo>
                <a:cubicBezTo>
                  <a:pt x="0" y="352"/>
                  <a:pt x="8" y="288"/>
                  <a:pt x="48" y="240"/>
                </a:cubicBezTo>
                <a:cubicBezTo>
                  <a:pt x="88" y="192"/>
                  <a:pt x="200" y="136"/>
                  <a:pt x="240" y="96"/>
                </a:cubicBezTo>
                <a:cubicBezTo>
                  <a:pt x="280" y="56"/>
                  <a:pt x="284" y="28"/>
                  <a:pt x="288" y="0"/>
                </a:cubicBezTo>
              </a:path>
            </a:pathLst>
          </a:cu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6" name="Oval 177"/>
          <p:cNvSpPr>
            <a:spLocks noChangeArrowheads="1"/>
          </p:cNvSpPr>
          <p:nvPr/>
        </p:nvSpPr>
        <p:spPr bwMode="auto">
          <a:xfrm>
            <a:off x="3541349" y="5056695"/>
            <a:ext cx="123240" cy="123240"/>
          </a:xfrm>
          <a:prstGeom prst="ellipse">
            <a:avLst/>
          </a:prstGeom>
          <a:solidFill>
            <a:srgbClr val="FFCC00"/>
          </a:solidFill>
          <a:ln w="9525">
            <a:solidFill>
              <a:srgbClr val="FF0000"/>
            </a:solidFill>
            <a:round/>
            <a:headEnd/>
            <a:tailEnd/>
          </a:ln>
        </p:spPr>
        <p:txBody>
          <a:bodyPr wrap="none" anchor="ctr"/>
          <a:lstStyle/>
          <a:p>
            <a:pPr algn="ctr"/>
            <a:endParaRPr lang="en-US"/>
          </a:p>
        </p:txBody>
      </p:sp>
      <p:sp>
        <p:nvSpPr>
          <p:cNvPr id="127" name="Freeform 178"/>
          <p:cNvSpPr>
            <a:spLocks/>
          </p:cNvSpPr>
          <p:nvPr/>
        </p:nvSpPr>
        <p:spPr bwMode="auto">
          <a:xfrm>
            <a:off x="2979067" y="5131154"/>
            <a:ext cx="564851" cy="801061"/>
          </a:xfrm>
          <a:custGeom>
            <a:avLst/>
            <a:gdLst/>
            <a:ahLst/>
            <a:cxnLst>
              <a:cxn ang="0">
                <a:pos x="440" y="0"/>
              </a:cxn>
              <a:cxn ang="0">
                <a:pos x="296" y="48"/>
              </a:cxn>
              <a:cxn ang="0">
                <a:pos x="56" y="96"/>
              </a:cxn>
              <a:cxn ang="0">
                <a:pos x="8" y="240"/>
              </a:cxn>
              <a:cxn ang="0">
                <a:pos x="104" y="480"/>
              </a:cxn>
              <a:cxn ang="0">
                <a:pos x="104" y="624"/>
              </a:cxn>
            </a:cxnLst>
            <a:rect l="0" t="0" r="r" b="b"/>
            <a:pathLst>
              <a:path w="440" h="624">
                <a:moveTo>
                  <a:pt x="440" y="0"/>
                </a:moveTo>
                <a:cubicBezTo>
                  <a:pt x="400" y="16"/>
                  <a:pt x="360" y="32"/>
                  <a:pt x="296" y="48"/>
                </a:cubicBezTo>
                <a:cubicBezTo>
                  <a:pt x="232" y="64"/>
                  <a:pt x="104" y="64"/>
                  <a:pt x="56" y="96"/>
                </a:cubicBezTo>
                <a:cubicBezTo>
                  <a:pt x="8" y="128"/>
                  <a:pt x="0" y="176"/>
                  <a:pt x="8" y="240"/>
                </a:cubicBezTo>
                <a:cubicBezTo>
                  <a:pt x="16" y="304"/>
                  <a:pt x="88" y="416"/>
                  <a:pt x="104" y="480"/>
                </a:cubicBezTo>
                <a:cubicBezTo>
                  <a:pt x="120" y="544"/>
                  <a:pt x="112" y="584"/>
                  <a:pt x="104" y="624"/>
                </a:cubicBezTo>
              </a:path>
            </a:pathLst>
          </a:cu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8" name="Freeform 179"/>
          <p:cNvSpPr>
            <a:spLocks/>
          </p:cNvSpPr>
          <p:nvPr/>
        </p:nvSpPr>
        <p:spPr bwMode="auto">
          <a:xfrm>
            <a:off x="3112577" y="5316014"/>
            <a:ext cx="431341" cy="636741"/>
          </a:xfrm>
          <a:custGeom>
            <a:avLst/>
            <a:gdLst/>
            <a:ahLst/>
            <a:cxnLst>
              <a:cxn ang="0">
                <a:pos x="288" y="0"/>
              </a:cxn>
              <a:cxn ang="0">
                <a:pos x="288" y="192"/>
              </a:cxn>
              <a:cxn ang="0">
                <a:pos x="336" y="288"/>
              </a:cxn>
              <a:cxn ang="0">
                <a:pos x="288" y="384"/>
              </a:cxn>
              <a:cxn ang="0">
                <a:pos x="144" y="480"/>
              </a:cxn>
              <a:cxn ang="0">
                <a:pos x="0" y="480"/>
              </a:cxn>
            </a:cxnLst>
            <a:rect l="0" t="0" r="r" b="b"/>
            <a:pathLst>
              <a:path w="336" h="496">
                <a:moveTo>
                  <a:pt x="288" y="0"/>
                </a:moveTo>
                <a:cubicBezTo>
                  <a:pt x="284" y="72"/>
                  <a:pt x="280" y="144"/>
                  <a:pt x="288" y="192"/>
                </a:cubicBezTo>
                <a:cubicBezTo>
                  <a:pt x="296" y="240"/>
                  <a:pt x="336" y="256"/>
                  <a:pt x="336" y="288"/>
                </a:cubicBezTo>
                <a:cubicBezTo>
                  <a:pt x="336" y="320"/>
                  <a:pt x="320" y="352"/>
                  <a:pt x="288" y="384"/>
                </a:cubicBezTo>
                <a:cubicBezTo>
                  <a:pt x="256" y="416"/>
                  <a:pt x="192" y="464"/>
                  <a:pt x="144" y="480"/>
                </a:cubicBezTo>
                <a:cubicBezTo>
                  <a:pt x="96" y="496"/>
                  <a:pt x="48" y="488"/>
                  <a:pt x="0" y="480"/>
                </a:cubicBezTo>
              </a:path>
            </a:pathLst>
          </a:cu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29" name="Freeform 180"/>
          <p:cNvSpPr>
            <a:spLocks/>
          </p:cNvSpPr>
          <p:nvPr/>
        </p:nvSpPr>
        <p:spPr bwMode="auto">
          <a:xfrm>
            <a:off x="3852018" y="4617653"/>
            <a:ext cx="554581" cy="451881"/>
          </a:xfrm>
          <a:custGeom>
            <a:avLst/>
            <a:gdLst/>
            <a:ahLst/>
            <a:cxnLst>
              <a:cxn ang="0">
                <a:pos x="0" y="16"/>
              </a:cxn>
              <a:cxn ang="0">
                <a:pos x="48" y="16"/>
              </a:cxn>
              <a:cxn ang="0">
                <a:pos x="144" y="112"/>
              </a:cxn>
              <a:cxn ang="0">
                <a:pos x="240" y="208"/>
              </a:cxn>
              <a:cxn ang="0">
                <a:pos x="384" y="160"/>
              </a:cxn>
              <a:cxn ang="0">
                <a:pos x="432" y="304"/>
              </a:cxn>
            </a:cxnLst>
            <a:rect l="0" t="0" r="r" b="b"/>
            <a:pathLst>
              <a:path w="432" h="304">
                <a:moveTo>
                  <a:pt x="0" y="16"/>
                </a:moveTo>
                <a:cubicBezTo>
                  <a:pt x="12" y="8"/>
                  <a:pt x="24" y="0"/>
                  <a:pt x="48" y="16"/>
                </a:cubicBezTo>
                <a:cubicBezTo>
                  <a:pt x="72" y="32"/>
                  <a:pt x="112" y="80"/>
                  <a:pt x="144" y="112"/>
                </a:cubicBezTo>
                <a:cubicBezTo>
                  <a:pt x="176" y="144"/>
                  <a:pt x="200" y="200"/>
                  <a:pt x="240" y="208"/>
                </a:cubicBezTo>
                <a:cubicBezTo>
                  <a:pt x="280" y="216"/>
                  <a:pt x="352" y="144"/>
                  <a:pt x="384" y="160"/>
                </a:cubicBezTo>
                <a:cubicBezTo>
                  <a:pt x="416" y="176"/>
                  <a:pt x="424" y="240"/>
                  <a:pt x="432" y="304"/>
                </a:cubicBezTo>
              </a:path>
            </a:pathLst>
          </a:cu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130" name="Freeform 181"/>
          <p:cNvSpPr>
            <a:spLocks/>
          </p:cNvSpPr>
          <p:nvPr/>
        </p:nvSpPr>
        <p:spPr bwMode="auto">
          <a:xfrm>
            <a:off x="6871404" y="2050148"/>
            <a:ext cx="369721" cy="359451"/>
          </a:xfrm>
          <a:custGeom>
            <a:avLst/>
            <a:gdLst>
              <a:gd name="T0" fmla="*/ 725804891 w 288"/>
              <a:gd name="T1" fmla="*/ 604837435 h 280"/>
              <a:gd name="T2" fmla="*/ 483869993 w 288"/>
              <a:gd name="T3" fmla="*/ 604837435 h 280"/>
              <a:gd name="T4" fmla="*/ 0 w 288"/>
              <a:gd name="T5" fmla="*/ 0 h 280"/>
              <a:gd name="T6" fmla="*/ 0 60000 65536"/>
              <a:gd name="T7" fmla="*/ 0 60000 65536"/>
              <a:gd name="T8" fmla="*/ 0 60000 65536"/>
              <a:gd name="T9" fmla="*/ 0 w 288"/>
              <a:gd name="T10" fmla="*/ 0 h 280"/>
              <a:gd name="T11" fmla="*/ 288 w 288"/>
              <a:gd name="T12" fmla="*/ 280 h 280"/>
            </a:gdLst>
            <a:ahLst/>
            <a:cxnLst>
              <a:cxn ang="T6">
                <a:pos x="T0" y="T1"/>
              </a:cxn>
              <a:cxn ang="T7">
                <a:pos x="T2" y="T3"/>
              </a:cxn>
              <a:cxn ang="T8">
                <a:pos x="T4" y="T5"/>
              </a:cxn>
            </a:cxnLst>
            <a:rect l="T9" t="T10" r="T11" b="T12"/>
            <a:pathLst>
              <a:path w="288" h="280">
                <a:moveTo>
                  <a:pt x="288" y="240"/>
                </a:moveTo>
                <a:cubicBezTo>
                  <a:pt x="264" y="260"/>
                  <a:pt x="240" y="280"/>
                  <a:pt x="192" y="240"/>
                </a:cubicBezTo>
                <a:cubicBezTo>
                  <a:pt x="144" y="200"/>
                  <a:pt x="72" y="100"/>
                  <a:pt x="0" y="0"/>
                </a:cubicBezTo>
              </a:path>
            </a:pathLst>
          </a:custGeom>
          <a:noFill/>
          <a:ln w="9525">
            <a:solidFill>
              <a:srgbClr val="3399FF"/>
            </a:solidFill>
            <a:round/>
            <a:headEnd/>
            <a:tailEnd type="triangle" w="med" len="med"/>
          </a:ln>
        </p:spPr>
        <p:txBody>
          <a:bodyPr/>
          <a:lstStyle/>
          <a:p>
            <a:endParaRPr lang="en-US"/>
          </a:p>
        </p:txBody>
      </p:sp>
      <p:sp>
        <p:nvSpPr>
          <p:cNvPr id="131" name="Freeform 183"/>
          <p:cNvSpPr>
            <a:spLocks/>
          </p:cNvSpPr>
          <p:nvPr/>
        </p:nvSpPr>
        <p:spPr bwMode="auto">
          <a:xfrm>
            <a:off x="7230854" y="1495566"/>
            <a:ext cx="688091" cy="862682"/>
          </a:xfrm>
          <a:custGeom>
            <a:avLst/>
            <a:gdLst>
              <a:gd name="T0" fmla="*/ 141128735 w 536"/>
              <a:gd name="T1" fmla="*/ 1693545178 h 672"/>
              <a:gd name="T2" fmla="*/ 20161247 w 536"/>
              <a:gd name="T3" fmla="*/ 1451609869 h 672"/>
              <a:gd name="T4" fmla="*/ 262096230 w 536"/>
              <a:gd name="T5" fmla="*/ 846772589 h 672"/>
              <a:gd name="T6" fmla="*/ 1350803532 w 536"/>
              <a:gd name="T7" fmla="*/ 0 h 672"/>
              <a:gd name="T8" fmla="*/ 0 60000 65536"/>
              <a:gd name="T9" fmla="*/ 0 60000 65536"/>
              <a:gd name="T10" fmla="*/ 0 60000 65536"/>
              <a:gd name="T11" fmla="*/ 0 60000 65536"/>
              <a:gd name="T12" fmla="*/ 0 w 536"/>
              <a:gd name="T13" fmla="*/ 0 h 672"/>
              <a:gd name="T14" fmla="*/ 536 w 536"/>
              <a:gd name="T15" fmla="*/ 672 h 672"/>
            </a:gdLst>
            <a:ahLst/>
            <a:cxnLst>
              <a:cxn ang="T8">
                <a:pos x="T0" y="T1"/>
              </a:cxn>
              <a:cxn ang="T9">
                <a:pos x="T2" y="T3"/>
              </a:cxn>
              <a:cxn ang="T10">
                <a:pos x="T4" y="T5"/>
              </a:cxn>
              <a:cxn ang="T11">
                <a:pos x="T6" y="T7"/>
              </a:cxn>
            </a:cxnLst>
            <a:rect l="T12" t="T13" r="T14" b="T15"/>
            <a:pathLst>
              <a:path w="536" h="672">
                <a:moveTo>
                  <a:pt x="56" y="672"/>
                </a:moveTo>
                <a:cubicBezTo>
                  <a:pt x="28" y="652"/>
                  <a:pt x="0" y="632"/>
                  <a:pt x="8" y="576"/>
                </a:cubicBezTo>
                <a:cubicBezTo>
                  <a:pt x="16" y="520"/>
                  <a:pt x="16" y="432"/>
                  <a:pt x="104" y="336"/>
                </a:cubicBezTo>
                <a:cubicBezTo>
                  <a:pt x="192" y="240"/>
                  <a:pt x="364" y="120"/>
                  <a:pt x="536" y="0"/>
                </a:cubicBezTo>
              </a:path>
            </a:pathLst>
          </a:custGeom>
          <a:noFill/>
          <a:ln w="9525">
            <a:solidFill>
              <a:srgbClr val="3399FF"/>
            </a:solidFill>
            <a:round/>
            <a:headEnd/>
            <a:tailEnd type="triangle" w="med" len="med"/>
          </a:ln>
        </p:spPr>
        <p:txBody>
          <a:bodyPr/>
          <a:lstStyle/>
          <a:p>
            <a:endParaRPr lang="en-US"/>
          </a:p>
        </p:txBody>
      </p:sp>
      <p:sp>
        <p:nvSpPr>
          <p:cNvPr id="132" name="Oval 68"/>
          <p:cNvSpPr>
            <a:spLocks noChangeArrowheads="1"/>
          </p:cNvSpPr>
          <p:nvPr/>
        </p:nvSpPr>
        <p:spPr bwMode="auto">
          <a:xfrm>
            <a:off x="7238556" y="2283790"/>
            <a:ext cx="123240" cy="123240"/>
          </a:xfrm>
          <a:prstGeom prst="ellipse">
            <a:avLst/>
          </a:prstGeom>
          <a:solidFill>
            <a:srgbClr val="FFCC00"/>
          </a:solidFill>
          <a:ln w="9525">
            <a:solidFill>
              <a:srgbClr val="FF0000"/>
            </a:solidFill>
            <a:round/>
            <a:headEnd/>
            <a:tailEnd/>
          </a:ln>
        </p:spPr>
        <p:txBody>
          <a:bodyPr wrap="none" anchor="ctr"/>
          <a:lstStyle/>
          <a:p>
            <a:pPr algn="ctr"/>
            <a:endParaRPr lang="en-US"/>
          </a:p>
        </p:txBody>
      </p:sp>
      <p:sp>
        <p:nvSpPr>
          <p:cNvPr id="133" name="Line 184"/>
          <p:cNvSpPr>
            <a:spLocks noChangeShapeType="1"/>
          </p:cNvSpPr>
          <p:nvPr/>
        </p:nvSpPr>
        <p:spPr bwMode="auto">
          <a:xfrm flipH="1">
            <a:off x="6563303" y="2912830"/>
            <a:ext cx="431341" cy="308101"/>
          </a:xfrm>
          <a:prstGeom prst="line">
            <a:avLst/>
          </a:prstGeom>
          <a:noFill/>
          <a:ln w="9525">
            <a:solidFill>
              <a:srgbClr val="3399FF"/>
            </a:solidFill>
            <a:round/>
            <a:headEnd/>
            <a:tailEnd type="triangle" w="med" len="med"/>
          </a:ln>
        </p:spPr>
        <p:txBody>
          <a:bodyPr/>
          <a:lstStyle/>
          <a:p>
            <a:endParaRPr lang="en-US"/>
          </a:p>
        </p:txBody>
      </p:sp>
      <p:sp>
        <p:nvSpPr>
          <p:cNvPr id="134" name="Freeform 185"/>
          <p:cNvSpPr>
            <a:spLocks/>
          </p:cNvSpPr>
          <p:nvPr/>
        </p:nvSpPr>
        <p:spPr bwMode="auto">
          <a:xfrm>
            <a:off x="6666003" y="2358249"/>
            <a:ext cx="575121" cy="677821"/>
          </a:xfrm>
          <a:custGeom>
            <a:avLst/>
            <a:gdLst>
              <a:gd name="T0" fmla="*/ 1129030089 w 448"/>
              <a:gd name="T1" fmla="*/ 0 h 528"/>
              <a:gd name="T2" fmla="*/ 766127490 w 448"/>
              <a:gd name="T3" fmla="*/ 120967494 h 528"/>
              <a:gd name="T4" fmla="*/ 403224989 w 448"/>
              <a:gd name="T5" fmla="*/ 120967494 h 528"/>
              <a:gd name="T6" fmla="*/ 40322501 w 448"/>
              <a:gd name="T7" fmla="*/ 362902431 h 528"/>
              <a:gd name="T8" fmla="*/ 161290006 w 448"/>
              <a:gd name="T9" fmla="*/ 1330642282 h 528"/>
              <a:gd name="T10" fmla="*/ 0 60000 65536"/>
              <a:gd name="T11" fmla="*/ 0 60000 65536"/>
              <a:gd name="T12" fmla="*/ 0 60000 65536"/>
              <a:gd name="T13" fmla="*/ 0 60000 65536"/>
              <a:gd name="T14" fmla="*/ 0 60000 65536"/>
              <a:gd name="T15" fmla="*/ 0 w 448"/>
              <a:gd name="T16" fmla="*/ 0 h 528"/>
              <a:gd name="T17" fmla="*/ 448 w 448"/>
              <a:gd name="T18" fmla="*/ 528 h 528"/>
            </a:gdLst>
            <a:ahLst/>
            <a:cxnLst>
              <a:cxn ang="T10">
                <a:pos x="T0" y="T1"/>
              </a:cxn>
              <a:cxn ang="T11">
                <a:pos x="T2" y="T3"/>
              </a:cxn>
              <a:cxn ang="T12">
                <a:pos x="T4" y="T5"/>
              </a:cxn>
              <a:cxn ang="T13">
                <a:pos x="T6" y="T7"/>
              </a:cxn>
              <a:cxn ang="T14">
                <a:pos x="T8" y="T9"/>
              </a:cxn>
            </a:cxnLst>
            <a:rect l="T15" t="T16" r="T17" b="T18"/>
            <a:pathLst>
              <a:path w="448" h="528">
                <a:moveTo>
                  <a:pt x="448" y="0"/>
                </a:moveTo>
                <a:cubicBezTo>
                  <a:pt x="400" y="20"/>
                  <a:pt x="352" y="40"/>
                  <a:pt x="304" y="48"/>
                </a:cubicBezTo>
                <a:cubicBezTo>
                  <a:pt x="256" y="56"/>
                  <a:pt x="208" y="32"/>
                  <a:pt x="160" y="48"/>
                </a:cubicBezTo>
                <a:cubicBezTo>
                  <a:pt x="112" y="64"/>
                  <a:pt x="32" y="64"/>
                  <a:pt x="16" y="144"/>
                </a:cubicBezTo>
                <a:cubicBezTo>
                  <a:pt x="0" y="224"/>
                  <a:pt x="32" y="376"/>
                  <a:pt x="64" y="528"/>
                </a:cubicBezTo>
              </a:path>
            </a:pathLst>
          </a:custGeom>
          <a:noFill/>
          <a:ln w="9525">
            <a:solidFill>
              <a:srgbClr val="3399FF"/>
            </a:solidFill>
            <a:round/>
            <a:headEnd/>
            <a:tailEnd type="triangle" w="med" len="med"/>
          </a:ln>
        </p:spPr>
        <p:txBody>
          <a:bodyPr/>
          <a:lstStyle/>
          <a:p>
            <a:endParaRPr lang="en-US"/>
          </a:p>
        </p:txBody>
      </p:sp>
      <p:grpSp>
        <p:nvGrpSpPr>
          <p:cNvPr id="135" name="Group 191"/>
          <p:cNvGrpSpPr>
            <a:grpSpLocks/>
          </p:cNvGrpSpPr>
          <p:nvPr/>
        </p:nvGrpSpPr>
        <p:grpSpPr bwMode="auto">
          <a:xfrm>
            <a:off x="6994643" y="5747354"/>
            <a:ext cx="177158" cy="184860"/>
            <a:chOff x="3414" y="4032"/>
            <a:chExt cx="138" cy="144"/>
          </a:xfrm>
        </p:grpSpPr>
        <p:sp>
          <p:nvSpPr>
            <p:cNvPr id="136" name="Line 18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37" name="Line 18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38" name="Line 18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39" name="Line 19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40" name="Oval 186"/>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41" name="Group 192"/>
          <p:cNvGrpSpPr>
            <a:grpSpLocks/>
          </p:cNvGrpSpPr>
          <p:nvPr/>
        </p:nvGrpSpPr>
        <p:grpSpPr bwMode="auto">
          <a:xfrm>
            <a:off x="6440062" y="5870594"/>
            <a:ext cx="177158" cy="184860"/>
            <a:chOff x="3414" y="4032"/>
            <a:chExt cx="138" cy="144"/>
          </a:xfrm>
        </p:grpSpPr>
        <p:sp>
          <p:nvSpPr>
            <p:cNvPr id="142" name="Line 19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43" name="Line 19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44" name="Line 19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45" name="Line 19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46" name="Oval 19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47" name="Group 198"/>
          <p:cNvGrpSpPr>
            <a:grpSpLocks/>
          </p:cNvGrpSpPr>
          <p:nvPr/>
        </p:nvGrpSpPr>
        <p:grpSpPr bwMode="auto">
          <a:xfrm>
            <a:off x="6748163" y="5870594"/>
            <a:ext cx="177158" cy="184860"/>
            <a:chOff x="3414" y="4032"/>
            <a:chExt cx="138" cy="144"/>
          </a:xfrm>
        </p:grpSpPr>
        <p:sp>
          <p:nvSpPr>
            <p:cNvPr id="148" name="Line 19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49" name="Line 20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50" name="Line 20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51" name="Line 20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52" name="Oval 20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53" name="Group 204"/>
          <p:cNvGrpSpPr>
            <a:grpSpLocks/>
          </p:cNvGrpSpPr>
          <p:nvPr/>
        </p:nvGrpSpPr>
        <p:grpSpPr bwMode="auto">
          <a:xfrm>
            <a:off x="6809783" y="6117074"/>
            <a:ext cx="177158" cy="184860"/>
            <a:chOff x="3414" y="4032"/>
            <a:chExt cx="138" cy="144"/>
          </a:xfrm>
        </p:grpSpPr>
        <p:sp>
          <p:nvSpPr>
            <p:cNvPr id="154" name="Line 20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55" name="Line 20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56" name="Line 20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57" name="Line 20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58" name="Oval 20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59" name="Group 210"/>
          <p:cNvGrpSpPr>
            <a:grpSpLocks/>
          </p:cNvGrpSpPr>
          <p:nvPr/>
        </p:nvGrpSpPr>
        <p:grpSpPr bwMode="auto">
          <a:xfrm>
            <a:off x="7117883" y="5192773"/>
            <a:ext cx="177158" cy="184860"/>
            <a:chOff x="3414" y="4032"/>
            <a:chExt cx="138" cy="144"/>
          </a:xfrm>
        </p:grpSpPr>
        <p:sp>
          <p:nvSpPr>
            <p:cNvPr id="160" name="Line 211"/>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61" name="Line 212"/>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62" name="Line 213"/>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63" name="Line 214"/>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64" name="Oval 215"/>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65" name="Group 216"/>
          <p:cNvGrpSpPr>
            <a:grpSpLocks/>
          </p:cNvGrpSpPr>
          <p:nvPr/>
        </p:nvGrpSpPr>
        <p:grpSpPr bwMode="auto">
          <a:xfrm>
            <a:off x="7056263" y="5562493"/>
            <a:ext cx="177158" cy="184860"/>
            <a:chOff x="3414" y="4032"/>
            <a:chExt cx="138" cy="144"/>
          </a:xfrm>
        </p:grpSpPr>
        <p:sp>
          <p:nvSpPr>
            <p:cNvPr id="166" name="Line 21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67" name="Line 21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68" name="Line 21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69" name="Line 22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70" name="Oval 221"/>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71" name="Group 222"/>
          <p:cNvGrpSpPr>
            <a:grpSpLocks/>
          </p:cNvGrpSpPr>
          <p:nvPr/>
        </p:nvGrpSpPr>
        <p:grpSpPr bwMode="auto">
          <a:xfrm>
            <a:off x="7241123" y="5377633"/>
            <a:ext cx="177158" cy="184860"/>
            <a:chOff x="3414" y="4032"/>
            <a:chExt cx="138" cy="144"/>
          </a:xfrm>
        </p:grpSpPr>
        <p:sp>
          <p:nvSpPr>
            <p:cNvPr id="172" name="Line 22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73" name="Line 22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74" name="Line 22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75" name="Line 22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76" name="Oval 22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77" name="Group 228"/>
          <p:cNvGrpSpPr>
            <a:grpSpLocks/>
          </p:cNvGrpSpPr>
          <p:nvPr/>
        </p:nvGrpSpPr>
        <p:grpSpPr bwMode="auto">
          <a:xfrm>
            <a:off x="6871403" y="5192773"/>
            <a:ext cx="177158" cy="184860"/>
            <a:chOff x="3414" y="4032"/>
            <a:chExt cx="138" cy="144"/>
          </a:xfrm>
        </p:grpSpPr>
        <p:sp>
          <p:nvSpPr>
            <p:cNvPr id="178" name="Line 22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79" name="Line 23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80" name="Line 23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81" name="Line 23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82" name="Oval 23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83" name="Group 234"/>
          <p:cNvGrpSpPr>
            <a:grpSpLocks/>
          </p:cNvGrpSpPr>
          <p:nvPr/>
        </p:nvGrpSpPr>
        <p:grpSpPr bwMode="auto">
          <a:xfrm>
            <a:off x="6933023" y="4946292"/>
            <a:ext cx="177158" cy="184860"/>
            <a:chOff x="3414" y="4032"/>
            <a:chExt cx="138" cy="144"/>
          </a:xfrm>
        </p:grpSpPr>
        <p:sp>
          <p:nvSpPr>
            <p:cNvPr id="184" name="Line 23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85" name="Line 23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86" name="Line 23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87" name="Line 23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88" name="Oval 23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89" name="Group 240"/>
          <p:cNvGrpSpPr>
            <a:grpSpLocks/>
          </p:cNvGrpSpPr>
          <p:nvPr/>
        </p:nvGrpSpPr>
        <p:grpSpPr bwMode="auto">
          <a:xfrm>
            <a:off x="6501682" y="4884672"/>
            <a:ext cx="177158" cy="184860"/>
            <a:chOff x="3414" y="4032"/>
            <a:chExt cx="138" cy="144"/>
          </a:xfrm>
        </p:grpSpPr>
        <p:sp>
          <p:nvSpPr>
            <p:cNvPr id="190" name="Line 241"/>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91" name="Line 242"/>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92" name="Line 243"/>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93" name="Line 244"/>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194" name="Oval 245"/>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195" name="Group 246"/>
          <p:cNvGrpSpPr>
            <a:grpSpLocks/>
          </p:cNvGrpSpPr>
          <p:nvPr/>
        </p:nvGrpSpPr>
        <p:grpSpPr bwMode="auto">
          <a:xfrm>
            <a:off x="6748163" y="4699812"/>
            <a:ext cx="177158" cy="184860"/>
            <a:chOff x="3414" y="4032"/>
            <a:chExt cx="138" cy="144"/>
          </a:xfrm>
        </p:grpSpPr>
        <p:sp>
          <p:nvSpPr>
            <p:cNvPr id="196" name="Line 24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197" name="Line 24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198" name="Line 24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199" name="Line 25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00" name="Oval 251"/>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01" name="Group 252"/>
          <p:cNvGrpSpPr>
            <a:grpSpLocks/>
          </p:cNvGrpSpPr>
          <p:nvPr/>
        </p:nvGrpSpPr>
        <p:grpSpPr bwMode="auto">
          <a:xfrm>
            <a:off x="7241123" y="5007912"/>
            <a:ext cx="177158" cy="184860"/>
            <a:chOff x="3414" y="4032"/>
            <a:chExt cx="138" cy="144"/>
          </a:xfrm>
        </p:grpSpPr>
        <p:sp>
          <p:nvSpPr>
            <p:cNvPr id="202" name="Line 25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03" name="Line 25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04" name="Line 25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05" name="Line 25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06" name="Oval 25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07" name="Group 258"/>
          <p:cNvGrpSpPr>
            <a:grpSpLocks/>
          </p:cNvGrpSpPr>
          <p:nvPr/>
        </p:nvGrpSpPr>
        <p:grpSpPr bwMode="auto">
          <a:xfrm>
            <a:off x="7487604" y="4884672"/>
            <a:ext cx="177158" cy="184860"/>
            <a:chOff x="3414" y="4032"/>
            <a:chExt cx="138" cy="144"/>
          </a:xfrm>
        </p:grpSpPr>
        <p:sp>
          <p:nvSpPr>
            <p:cNvPr id="208" name="Line 25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09" name="Line 26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10" name="Line 26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11" name="Line 26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12" name="Oval 26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13" name="Group 264"/>
          <p:cNvGrpSpPr>
            <a:grpSpLocks/>
          </p:cNvGrpSpPr>
          <p:nvPr/>
        </p:nvGrpSpPr>
        <p:grpSpPr bwMode="auto">
          <a:xfrm>
            <a:off x="7425984" y="5069532"/>
            <a:ext cx="177158" cy="184860"/>
            <a:chOff x="3414" y="4032"/>
            <a:chExt cx="138" cy="144"/>
          </a:xfrm>
        </p:grpSpPr>
        <p:sp>
          <p:nvSpPr>
            <p:cNvPr id="214" name="Line 26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15" name="Line 26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16" name="Line 26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17" name="Line 26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18" name="Oval 26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19" name="Group 270"/>
          <p:cNvGrpSpPr>
            <a:grpSpLocks/>
          </p:cNvGrpSpPr>
          <p:nvPr/>
        </p:nvGrpSpPr>
        <p:grpSpPr bwMode="auto">
          <a:xfrm>
            <a:off x="7672464" y="5192773"/>
            <a:ext cx="177158" cy="184860"/>
            <a:chOff x="3414" y="4032"/>
            <a:chExt cx="138" cy="144"/>
          </a:xfrm>
        </p:grpSpPr>
        <p:sp>
          <p:nvSpPr>
            <p:cNvPr id="220" name="Line 271"/>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21" name="Line 272"/>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22" name="Line 273"/>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23" name="Line 274"/>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24" name="Oval 275"/>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25" name="Group 276"/>
          <p:cNvGrpSpPr>
            <a:grpSpLocks/>
          </p:cNvGrpSpPr>
          <p:nvPr/>
        </p:nvGrpSpPr>
        <p:grpSpPr bwMode="auto">
          <a:xfrm>
            <a:off x="7425984" y="5316013"/>
            <a:ext cx="177158" cy="184860"/>
            <a:chOff x="3414" y="4032"/>
            <a:chExt cx="138" cy="144"/>
          </a:xfrm>
        </p:grpSpPr>
        <p:sp>
          <p:nvSpPr>
            <p:cNvPr id="226" name="Line 27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27" name="Line 27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28" name="Line 27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29" name="Line 28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30" name="Oval 281"/>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31" name="Group 282"/>
          <p:cNvGrpSpPr>
            <a:grpSpLocks/>
          </p:cNvGrpSpPr>
          <p:nvPr/>
        </p:nvGrpSpPr>
        <p:grpSpPr bwMode="auto">
          <a:xfrm>
            <a:off x="7549224" y="5500873"/>
            <a:ext cx="177158" cy="184860"/>
            <a:chOff x="3414" y="4032"/>
            <a:chExt cx="138" cy="144"/>
          </a:xfrm>
        </p:grpSpPr>
        <p:sp>
          <p:nvSpPr>
            <p:cNvPr id="232" name="Line 28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33" name="Line 28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34" name="Line 28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35" name="Line 28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36" name="Oval 28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37" name="Group 288"/>
          <p:cNvGrpSpPr>
            <a:grpSpLocks/>
          </p:cNvGrpSpPr>
          <p:nvPr/>
        </p:nvGrpSpPr>
        <p:grpSpPr bwMode="auto">
          <a:xfrm>
            <a:off x="7734084" y="5685734"/>
            <a:ext cx="177158" cy="184860"/>
            <a:chOff x="3414" y="4032"/>
            <a:chExt cx="138" cy="144"/>
          </a:xfrm>
        </p:grpSpPr>
        <p:sp>
          <p:nvSpPr>
            <p:cNvPr id="238" name="Line 28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39" name="Line 29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40" name="Line 29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41" name="Line 29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42" name="Oval 29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43" name="Group 294"/>
          <p:cNvGrpSpPr>
            <a:grpSpLocks/>
          </p:cNvGrpSpPr>
          <p:nvPr/>
        </p:nvGrpSpPr>
        <p:grpSpPr bwMode="auto">
          <a:xfrm>
            <a:off x="7980565" y="5808974"/>
            <a:ext cx="177158" cy="184860"/>
            <a:chOff x="3414" y="4032"/>
            <a:chExt cx="138" cy="144"/>
          </a:xfrm>
        </p:grpSpPr>
        <p:sp>
          <p:nvSpPr>
            <p:cNvPr id="244" name="Line 29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45" name="Line 29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46" name="Line 29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47" name="Line 29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48" name="Oval 29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49" name="Group 300"/>
          <p:cNvGrpSpPr>
            <a:grpSpLocks/>
          </p:cNvGrpSpPr>
          <p:nvPr/>
        </p:nvGrpSpPr>
        <p:grpSpPr bwMode="auto">
          <a:xfrm>
            <a:off x="7672464" y="4699812"/>
            <a:ext cx="177158" cy="184860"/>
            <a:chOff x="3414" y="4032"/>
            <a:chExt cx="138" cy="144"/>
          </a:xfrm>
        </p:grpSpPr>
        <p:sp>
          <p:nvSpPr>
            <p:cNvPr id="250" name="Line 301"/>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51" name="Line 302"/>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52" name="Line 303"/>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53" name="Line 304"/>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54" name="Oval 305"/>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55" name="Group 306"/>
          <p:cNvGrpSpPr>
            <a:grpSpLocks/>
          </p:cNvGrpSpPr>
          <p:nvPr/>
        </p:nvGrpSpPr>
        <p:grpSpPr bwMode="auto">
          <a:xfrm>
            <a:off x="7549224" y="4391711"/>
            <a:ext cx="177158" cy="184860"/>
            <a:chOff x="3414" y="4032"/>
            <a:chExt cx="138" cy="144"/>
          </a:xfrm>
        </p:grpSpPr>
        <p:sp>
          <p:nvSpPr>
            <p:cNvPr id="256" name="Line 30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57" name="Line 30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58" name="Line 30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59" name="Line 31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60" name="Oval 311"/>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61" name="Group 312"/>
          <p:cNvGrpSpPr>
            <a:grpSpLocks/>
          </p:cNvGrpSpPr>
          <p:nvPr/>
        </p:nvGrpSpPr>
        <p:grpSpPr bwMode="auto">
          <a:xfrm>
            <a:off x="7918945" y="4453331"/>
            <a:ext cx="177158" cy="184860"/>
            <a:chOff x="3414" y="4032"/>
            <a:chExt cx="138" cy="144"/>
          </a:xfrm>
        </p:grpSpPr>
        <p:sp>
          <p:nvSpPr>
            <p:cNvPr id="262" name="Line 31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63" name="Line 31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64" name="Line 31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65" name="Line 31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66" name="Oval 31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67" name="Group 318"/>
          <p:cNvGrpSpPr>
            <a:grpSpLocks/>
          </p:cNvGrpSpPr>
          <p:nvPr/>
        </p:nvGrpSpPr>
        <p:grpSpPr bwMode="auto">
          <a:xfrm>
            <a:off x="8042185" y="4823052"/>
            <a:ext cx="177158" cy="184860"/>
            <a:chOff x="3414" y="4032"/>
            <a:chExt cx="138" cy="144"/>
          </a:xfrm>
        </p:grpSpPr>
        <p:sp>
          <p:nvSpPr>
            <p:cNvPr id="268" name="Line 31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69" name="Line 32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70" name="Line 32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71" name="Line 32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72" name="Oval 32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73" name="Group 324"/>
          <p:cNvGrpSpPr>
            <a:grpSpLocks/>
          </p:cNvGrpSpPr>
          <p:nvPr/>
        </p:nvGrpSpPr>
        <p:grpSpPr bwMode="auto">
          <a:xfrm>
            <a:off x="7734084" y="4884672"/>
            <a:ext cx="177158" cy="184860"/>
            <a:chOff x="3414" y="4032"/>
            <a:chExt cx="138" cy="144"/>
          </a:xfrm>
        </p:grpSpPr>
        <p:sp>
          <p:nvSpPr>
            <p:cNvPr id="274" name="Line 32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75" name="Line 32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76" name="Line 32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77" name="Line 32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78" name="Oval 32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79" name="Group 330"/>
          <p:cNvGrpSpPr>
            <a:grpSpLocks/>
          </p:cNvGrpSpPr>
          <p:nvPr/>
        </p:nvGrpSpPr>
        <p:grpSpPr bwMode="auto">
          <a:xfrm>
            <a:off x="7857325" y="5131153"/>
            <a:ext cx="177158" cy="184860"/>
            <a:chOff x="3414" y="4032"/>
            <a:chExt cx="138" cy="144"/>
          </a:xfrm>
        </p:grpSpPr>
        <p:sp>
          <p:nvSpPr>
            <p:cNvPr id="280" name="Line 331"/>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81" name="Line 332"/>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82" name="Line 333"/>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83" name="Line 334"/>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84" name="Oval 335"/>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85" name="Group 336"/>
          <p:cNvGrpSpPr>
            <a:grpSpLocks/>
          </p:cNvGrpSpPr>
          <p:nvPr/>
        </p:nvGrpSpPr>
        <p:grpSpPr bwMode="auto">
          <a:xfrm>
            <a:off x="8103805" y="5007912"/>
            <a:ext cx="177158" cy="184860"/>
            <a:chOff x="3414" y="4032"/>
            <a:chExt cx="138" cy="144"/>
          </a:xfrm>
        </p:grpSpPr>
        <p:sp>
          <p:nvSpPr>
            <p:cNvPr id="286" name="Line 337"/>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87" name="Line 338"/>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88" name="Line 339"/>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89" name="Line 340"/>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90" name="Oval 341"/>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91" name="Group 342"/>
          <p:cNvGrpSpPr>
            <a:grpSpLocks/>
          </p:cNvGrpSpPr>
          <p:nvPr/>
        </p:nvGrpSpPr>
        <p:grpSpPr bwMode="auto">
          <a:xfrm>
            <a:off x="7980565" y="5316013"/>
            <a:ext cx="177158" cy="184860"/>
            <a:chOff x="3414" y="4032"/>
            <a:chExt cx="138" cy="144"/>
          </a:xfrm>
        </p:grpSpPr>
        <p:sp>
          <p:nvSpPr>
            <p:cNvPr id="292" name="Line 343"/>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93" name="Line 344"/>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294" name="Line 345"/>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295" name="Line 346"/>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296" name="Oval 347"/>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297" name="Group 348"/>
          <p:cNvGrpSpPr>
            <a:grpSpLocks/>
          </p:cNvGrpSpPr>
          <p:nvPr/>
        </p:nvGrpSpPr>
        <p:grpSpPr bwMode="auto">
          <a:xfrm>
            <a:off x="8411906" y="5993834"/>
            <a:ext cx="177158" cy="184860"/>
            <a:chOff x="3414" y="4032"/>
            <a:chExt cx="138" cy="144"/>
          </a:xfrm>
        </p:grpSpPr>
        <p:sp>
          <p:nvSpPr>
            <p:cNvPr id="298" name="Line 349"/>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299" name="Line 350"/>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300" name="Line 351"/>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301" name="Line 352"/>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302" name="Oval 353"/>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grpSp>
        <p:nvGrpSpPr>
          <p:cNvPr id="303" name="Group 354"/>
          <p:cNvGrpSpPr>
            <a:grpSpLocks/>
          </p:cNvGrpSpPr>
          <p:nvPr/>
        </p:nvGrpSpPr>
        <p:grpSpPr bwMode="auto">
          <a:xfrm>
            <a:off x="8720006" y="5500873"/>
            <a:ext cx="177158" cy="184860"/>
            <a:chOff x="3414" y="4032"/>
            <a:chExt cx="138" cy="144"/>
          </a:xfrm>
        </p:grpSpPr>
        <p:sp>
          <p:nvSpPr>
            <p:cNvPr id="304" name="Line 355"/>
            <p:cNvSpPr>
              <a:spLocks noChangeShapeType="1"/>
            </p:cNvSpPr>
            <p:nvPr/>
          </p:nvSpPr>
          <p:spPr bwMode="auto">
            <a:xfrm>
              <a:off x="3504" y="4128"/>
              <a:ext cx="48" cy="48"/>
            </a:xfrm>
            <a:prstGeom prst="line">
              <a:avLst/>
            </a:prstGeom>
            <a:noFill/>
            <a:ln w="9525">
              <a:solidFill>
                <a:srgbClr val="3399FF"/>
              </a:solidFill>
              <a:round/>
              <a:headEnd/>
              <a:tailEnd type="triangle" w="med" len="med"/>
            </a:ln>
          </p:spPr>
          <p:txBody>
            <a:bodyPr/>
            <a:lstStyle/>
            <a:p>
              <a:endParaRPr lang="en-US"/>
            </a:p>
          </p:txBody>
        </p:sp>
        <p:sp>
          <p:nvSpPr>
            <p:cNvPr id="305" name="Line 356"/>
            <p:cNvSpPr>
              <a:spLocks noChangeShapeType="1"/>
            </p:cNvSpPr>
            <p:nvPr/>
          </p:nvSpPr>
          <p:spPr bwMode="auto">
            <a:xfrm flipV="1">
              <a:off x="3500" y="4032"/>
              <a:ext cx="48" cy="48"/>
            </a:xfrm>
            <a:prstGeom prst="line">
              <a:avLst/>
            </a:prstGeom>
            <a:noFill/>
            <a:ln w="9525">
              <a:solidFill>
                <a:srgbClr val="3399FF"/>
              </a:solidFill>
              <a:round/>
              <a:headEnd/>
              <a:tailEnd type="triangle" w="med" len="med"/>
            </a:ln>
          </p:spPr>
          <p:txBody>
            <a:bodyPr/>
            <a:lstStyle/>
            <a:p>
              <a:endParaRPr lang="en-US"/>
            </a:p>
          </p:txBody>
        </p:sp>
        <p:sp>
          <p:nvSpPr>
            <p:cNvPr id="306" name="Line 357"/>
            <p:cNvSpPr>
              <a:spLocks noChangeShapeType="1"/>
            </p:cNvSpPr>
            <p:nvPr/>
          </p:nvSpPr>
          <p:spPr bwMode="auto">
            <a:xfrm flipH="1" flipV="1">
              <a:off x="3420" y="4036"/>
              <a:ext cx="48" cy="48"/>
            </a:xfrm>
            <a:prstGeom prst="line">
              <a:avLst/>
            </a:prstGeom>
            <a:noFill/>
            <a:ln w="9525">
              <a:solidFill>
                <a:srgbClr val="3399FF"/>
              </a:solidFill>
              <a:round/>
              <a:headEnd/>
              <a:tailEnd type="triangle" w="med" len="med"/>
            </a:ln>
          </p:spPr>
          <p:txBody>
            <a:bodyPr/>
            <a:lstStyle/>
            <a:p>
              <a:endParaRPr lang="en-US"/>
            </a:p>
          </p:txBody>
        </p:sp>
        <p:sp>
          <p:nvSpPr>
            <p:cNvPr id="307" name="Line 358"/>
            <p:cNvSpPr>
              <a:spLocks noChangeShapeType="1"/>
            </p:cNvSpPr>
            <p:nvPr/>
          </p:nvSpPr>
          <p:spPr bwMode="auto">
            <a:xfrm flipH="1">
              <a:off x="3414" y="4122"/>
              <a:ext cx="48" cy="48"/>
            </a:xfrm>
            <a:prstGeom prst="line">
              <a:avLst/>
            </a:prstGeom>
            <a:noFill/>
            <a:ln w="9525">
              <a:solidFill>
                <a:srgbClr val="3399FF"/>
              </a:solidFill>
              <a:round/>
              <a:headEnd/>
              <a:tailEnd type="triangle" w="med" len="med"/>
            </a:ln>
          </p:spPr>
          <p:txBody>
            <a:bodyPr/>
            <a:lstStyle/>
            <a:p>
              <a:endParaRPr lang="en-US"/>
            </a:p>
          </p:txBody>
        </p:sp>
        <p:sp>
          <p:nvSpPr>
            <p:cNvPr id="308" name="Oval 359"/>
            <p:cNvSpPr>
              <a:spLocks noChangeArrowheads="1"/>
            </p:cNvSpPr>
            <p:nvPr/>
          </p:nvSpPr>
          <p:spPr bwMode="auto">
            <a:xfrm>
              <a:off x="3456" y="4080"/>
              <a:ext cx="48" cy="48"/>
            </a:xfrm>
            <a:prstGeom prst="ellipse">
              <a:avLst/>
            </a:prstGeom>
            <a:solidFill>
              <a:srgbClr val="D60093"/>
            </a:solidFill>
            <a:ln w="9525">
              <a:solidFill>
                <a:srgbClr val="FF0000"/>
              </a:solidFill>
              <a:round/>
              <a:headEnd/>
              <a:tailEnd/>
            </a:ln>
          </p:spPr>
          <p:txBody>
            <a:bodyPr wrap="none" anchor="ctr"/>
            <a:lstStyle/>
            <a:p>
              <a:endParaRPr lang="en-US"/>
            </a:p>
          </p:txBody>
        </p:sp>
      </p:grpSp>
      <p:sp>
        <p:nvSpPr>
          <p:cNvPr id="309" name="Oval 129"/>
          <p:cNvSpPr>
            <a:spLocks noChangeArrowheads="1"/>
          </p:cNvSpPr>
          <p:nvPr/>
        </p:nvSpPr>
        <p:spPr bwMode="auto">
          <a:xfrm>
            <a:off x="4283358" y="5316013"/>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310" name="Line 360"/>
          <p:cNvSpPr>
            <a:spLocks noChangeShapeType="1"/>
          </p:cNvSpPr>
          <p:nvPr/>
        </p:nvSpPr>
        <p:spPr bwMode="auto">
          <a:xfrm>
            <a:off x="4344979" y="5377634"/>
            <a:ext cx="431341" cy="677821"/>
          </a:xfrm>
          <a:prstGeom prst="line">
            <a:avLst/>
          </a:prstGeom>
          <a:noFill/>
          <a:ln w="19050">
            <a:solidFill>
              <a:schemeClr val="accent3">
                <a:lumMod val="75000"/>
              </a:schemeClr>
            </a:solidFill>
            <a:round/>
            <a:headEnd/>
            <a:tailEnd/>
          </a:ln>
          <a:effectLst/>
        </p:spPr>
        <p:txBody>
          <a:bodyPr/>
          <a:lstStyle/>
          <a:p>
            <a:pPr>
              <a:defRPr/>
            </a:pPr>
            <a:endParaRPr lang="en-US">
              <a:latin typeface="Arial" charset="0"/>
              <a:cs typeface="Arial" charset="0"/>
            </a:endParaRPr>
          </a:p>
        </p:txBody>
      </p:sp>
      <p:sp>
        <p:nvSpPr>
          <p:cNvPr id="311" name="Oval 361"/>
          <p:cNvSpPr>
            <a:spLocks noChangeArrowheads="1"/>
          </p:cNvSpPr>
          <p:nvPr/>
        </p:nvSpPr>
        <p:spPr bwMode="auto">
          <a:xfrm>
            <a:off x="4776319" y="6055454"/>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312" name="Oval 131"/>
          <p:cNvSpPr>
            <a:spLocks noChangeArrowheads="1"/>
          </p:cNvSpPr>
          <p:nvPr/>
        </p:nvSpPr>
        <p:spPr bwMode="auto">
          <a:xfrm>
            <a:off x="4406598" y="5007912"/>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313" name="Line 363"/>
          <p:cNvSpPr>
            <a:spLocks noChangeShapeType="1"/>
          </p:cNvSpPr>
          <p:nvPr/>
        </p:nvSpPr>
        <p:spPr bwMode="auto">
          <a:xfrm>
            <a:off x="4776319" y="3282549"/>
            <a:ext cx="0" cy="184860"/>
          </a:xfrm>
          <a:prstGeom prst="line">
            <a:avLst/>
          </a:prstGeom>
          <a:noFill/>
          <a:ln w="9525">
            <a:solidFill>
              <a:srgbClr val="3399FF"/>
            </a:solidFill>
            <a:round/>
            <a:headEnd/>
            <a:tailEnd type="triangle" w="med" len="med"/>
          </a:ln>
        </p:spPr>
        <p:txBody>
          <a:bodyPr/>
          <a:lstStyle/>
          <a:p>
            <a:endParaRPr lang="en-US"/>
          </a:p>
        </p:txBody>
      </p:sp>
      <p:sp>
        <p:nvSpPr>
          <p:cNvPr id="314" name="Line 364"/>
          <p:cNvSpPr>
            <a:spLocks noChangeShapeType="1"/>
          </p:cNvSpPr>
          <p:nvPr/>
        </p:nvSpPr>
        <p:spPr bwMode="auto">
          <a:xfrm flipH="1" flipV="1">
            <a:off x="4714699" y="3220929"/>
            <a:ext cx="61620" cy="61620"/>
          </a:xfrm>
          <a:prstGeom prst="line">
            <a:avLst/>
          </a:prstGeom>
          <a:noFill/>
          <a:ln w="9525">
            <a:solidFill>
              <a:srgbClr val="3399FF"/>
            </a:solidFill>
            <a:round/>
            <a:headEnd/>
            <a:tailEnd type="triangle" w="med" len="med"/>
          </a:ln>
        </p:spPr>
        <p:txBody>
          <a:bodyPr/>
          <a:lstStyle/>
          <a:p>
            <a:endParaRPr lang="en-US"/>
          </a:p>
        </p:txBody>
      </p:sp>
      <p:sp>
        <p:nvSpPr>
          <p:cNvPr id="315" name="Oval 362"/>
          <p:cNvSpPr>
            <a:spLocks noChangeArrowheads="1"/>
          </p:cNvSpPr>
          <p:nvPr/>
        </p:nvSpPr>
        <p:spPr bwMode="auto">
          <a:xfrm>
            <a:off x="4748077" y="3282549"/>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316" name="Oval 18"/>
          <p:cNvSpPr>
            <a:spLocks noChangeArrowheads="1"/>
          </p:cNvSpPr>
          <p:nvPr/>
        </p:nvSpPr>
        <p:spPr bwMode="auto">
          <a:xfrm>
            <a:off x="3975258" y="2789588"/>
            <a:ext cx="61620" cy="61620"/>
          </a:xfrm>
          <a:prstGeom prst="ellipse">
            <a:avLst/>
          </a:prstGeom>
          <a:solidFill>
            <a:srgbClr val="808080"/>
          </a:solidFill>
          <a:ln w="9525">
            <a:solidFill>
              <a:srgbClr val="FF0000"/>
            </a:solidFill>
            <a:round/>
            <a:headEnd/>
            <a:tailEnd/>
          </a:ln>
        </p:spPr>
        <p:txBody>
          <a:bodyPr wrap="none" anchor="ctr"/>
          <a:lstStyle/>
          <a:p>
            <a:endParaRPr lang="en-US"/>
          </a:p>
        </p:txBody>
      </p:sp>
      <p:sp>
        <p:nvSpPr>
          <p:cNvPr id="317" name="Text Box 365"/>
          <p:cNvSpPr txBox="1">
            <a:spLocks noChangeArrowheads="1"/>
          </p:cNvSpPr>
          <p:nvPr/>
        </p:nvSpPr>
        <p:spPr bwMode="auto">
          <a:xfrm>
            <a:off x="2496376" y="940986"/>
            <a:ext cx="2076209"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dirty="0">
                <a:solidFill>
                  <a:schemeClr val="bg1"/>
                </a:solidFill>
                <a:latin typeface="Arial" charset="0"/>
                <a:cs typeface="Arial" charset="0"/>
              </a:rPr>
              <a:t>Distribution based on RDCs</a:t>
            </a:r>
            <a:endParaRPr lang="nl-NL" sz="1200" dirty="0">
              <a:solidFill>
                <a:schemeClr val="bg1"/>
              </a:solidFill>
              <a:latin typeface="Arial" charset="0"/>
              <a:cs typeface="Arial" charset="0"/>
            </a:endParaRPr>
          </a:p>
        </p:txBody>
      </p:sp>
      <p:sp>
        <p:nvSpPr>
          <p:cNvPr id="318" name="Text Box 366"/>
          <p:cNvSpPr txBox="1">
            <a:spLocks noChangeArrowheads="1"/>
          </p:cNvSpPr>
          <p:nvPr/>
        </p:nvSpPr>
        <p:spPr bwMode="auto">
          <a:xfrm>
            <a:off x="6193583" y="940986"/>
            <a:ext cx="2289409"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a:solidFill>
                  <a:schemeClr val="bg1"/>
                </a:solidFill>
                <a:latin typeface="Arial" charset="0"/>
                <a:cs typeface="Arial" charset="0"/>
              </a:rPr>
              <a:t>Distribution based on one EDC</a:t>
            </a:r>
            <a:endParaRPr lang="nl-NL" sz="1200">
              <a:solidFill>
                <a:schemeClr val="bg1"/>
              </a:solidFill>
              <a:latin typeface="Arial" charset="0"/>
              <a:cs typeface="Arial" charset="0"/>
            </a:endParaRPr>
          </a:p>
        </p:txBody>
      </p:sp>
      <p:sp>
        <p:nvSpPr>
          <p:cNvPr id="319" name="Text Box 367"/>
          <p:cNvSpPr txBox="1">
            <a:spLocks noChangeArrowheads="1"/>
          </p:cNvSpPr>
          <p:nvPr/>
        </p:nvSpPr>
        <p:spPr bwMode="auto">
          <a:xfrm>
            <a:off x="2496375" y="3713891"/>
            <a:ext cx="3549370"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dirty="0">
                <a:solidFill>
                  <a:schemeClr val="bg1"/>
                </a:solidFill>
                <a:latin typeface="Arial" charset="0"/>
                <a:cs typeface="Arial" charset="0"/>
              </a:rPr>
              <a:t>Distribution based on tiered system (EDC+RDCs)</a:t>
            </a:r>
            <a:endParaRPr lang="nl-NL" sz="1200" dirty="0">
              <a:solidFill>
                <a:schemeClr val="bg1"/>
              </a:solidFill>
              <a:latin typeface="Arial" charset="0"/>
              <a:cs typeface="Arial" charset="0"/>
            </a:endParaRPr>
          </a:p>
        </p:txBody>
      </p:sp>
      <p:sp>
        <p:nvSpPr>
          <p:cNvPr id="320" name="Text Box 368"/>
          <p:cNvSpPr txBox="1">
            <a:spLocks noChangeArrowheads="1"/>
          </p:cNvSpPr>
          <p:nvPr/>
        </p:nvSpPr>
        <p:spPr bwMode="auto">
          <a:xfrm>
            <a:off x="6196149" y="3713891"/>
            <a:ext cx="2323072"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dirty="0">
                <a:solidFill>
                  <a:schemeClr val="bg1"/>
                </a:solidFill>
                <a:latin typeface="Arial" charset="0"/>
                <a:cs typeface="Arial" charset="0"/>
              </a:rPr>
              <a:t>Distribution based on local DCs</a:t>
            </a:r>
            <a:endParaRPr lang="nl-NL" sz="1200" dirty="0">
              <a:solidFill>
                <a:schemeClr val="bg1"/>
              </a:solidFill>
              <a:latin typeface="Arial" charset="0"/>
              <a:cs typeface="Arial" charset="0"/>
            </a:endParaRPr>
          </a:p>
        </p:txBody>
      </p:sp>
    </p:spTree>
    <p:extLst>
      <p:ext uri="{BB962C8B-B14F-4D97-AF65-F5344CB8AC3E}">
        <p14:creationId xmlns:p14="http://schemas.microsoft.com/office/powerpoint/2010/main" val="1425044967"/>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Distribution Network Configurations for Containerized Import Cargo (Retail) in North America</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4" name="Picture 3" descr="NA_Base.png"/>
          <p:cNvPicPr>
            <a:picLocks noChangeAspect="1"/>
          </p:cNvPicPr>
          <p:nvPr/>
        </p:nvPicPr>
        <p:blipFill>
          <a:blip r:embed="rId3" cstate="print"/>
          <a:stretch>
            <a:fillRect/>
          </a:stretch>
        </p:blipFill>
        <p:spPr>
          <a:xfrm>
            <a:off x="2087447" y="920255"/>
            <a:ext cx="3965324" cy="2786741"/>
          </a:xfrm>
          <a:prstGeom prst="rect">
            <a:avLst/>
          </a:prstGeom>
          <a:ln w="19050">
            <a:solidFill>
              <a:schemeClr val="bg1">
                <a:lumMod val="50000"/>
              </a:schemeClr>
            </a:solidFill>
          </a:ln>
        </p:spPr>
      </p:pic>
      <p:pic>
        <p:nvPicPr>
          <p:cNvPr id="5" name="Picture 4" descr="NA_Base.png"/>
          <p:cNvPicPr>
            <a:picLocks noChangeAspect="1"/>
          </p:cNvPicPr>
          <p:nvPr/>
        </p:nvPicPr>
        <p:blipFill>
          <a:blip r:embed="rId3" cstate="print"/>
          <a:stretch>
            <a:fillRect/>
          </a:stretch>
        </p:blipFill>
        <p:spPr>
          <a:xfrm>
            <a:off x="6052771" y="920255"/>
            <a:ext cx="3965324" cy="2786741"/>
          </a:xfrm>
          <a:prstGeom prst="rect">
            <a:avLst/>
          </a:prstGeom>
          <a:ln w="19050">
            <a:solidFill>
              <a:schemeClr val="bg1">
                <a:lumMod val="50000"/>
              </a:schemeClr>
            </a:solidFill>
          </a:ln>
        </p:spPr>
      </p:pic>
      <p:pic>
        <p:nvPicPr>
          <p:cNvPr id="6" name="Picture 5" descr="NA_Base.png"/>
          <p:cNvPicPr>
            <a:picLocks noChangeAspect="1"/>
          </p:cNvPicPr>
          <p:nvPr/>
        </p:nvPicPr>
        <p:blipFill>
          <a:blip r:embed="rId3" cstate="print"/>
          <a:stretch>
            <a:fillRect/>
          </a:stretch>
        </p:blipFill>
        <p:spPr>
          <a:xfrm>
            <a:off x="2087447" y="3695982"/>
            <a:ext cx="3965324" cy="2786741"/>
          </a:xfrm>
          <a:prstGeom prst="rect">
            <a:avLst/>
          </a:prstGeom>
          <a:ln w="19050">
            <a:solidFill>
              <a:schemeClr val="bg1">
                <a:lumMod val="50000"/>
              </a:schemeClr>
            </a:solidFill>
          </a:ln>
        </p:spPr>
      </p:pic>
      <p:pic>
        <p:nvPicPr>
          <p:cNvPr id="7" name="Picture 6" descr="NA_Base.png"/>
          <p:cNvPicPr>
            <a:picLocks noChangeAspect="1"/>
          </p:cNvPicPr>
          <p:nvPr/>
        </p:nvPicPr>
        <p:blipFill>
          <a:blip r:embed="rId3" cstate="print"/>
          <a:stretch>
            <a:fillRect/>
          </a:stretch>
        </p:blipFill>
        <p:spPr>
          <a:xfrm>
            <a:off x="6052771" y="3695982"/>
            <a:ext cx="3965324" cy="2786741"/>
          </a:xfrm>
          <a:prstGeom prst="rect">
            <a:avLst/>
          </a:prstGeom>
          <a:ln w="19050">
            <a:solidFill>
              <a:schemeClr val="bg1">
                <a:lumMod val="50000"/>
              </a:schemeClr>
            </a:solidFill>
          </a:ln>
        </p:spPr>
      </p:pic>
      <p:sp>
        <p:nvSpPr>
          <p:cNvPr id="8" name="Text Box 365"/>
          <p:cNvSpPr txBox="1">
            <a:spLocks noChangeArrowheads="1"/>
          </p:cNvSpPr>
          <p:nvPr/>
        </p:nvSpPr>
        <p:spPr bwMode="auto">
          <a:xfrm>
            <a:off x="3087039" y="953299"/>
            <a:ext cx="2230098"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b="1" dirty="0">
                <a:solidFill>
                  <a:schemeClr val="bg1"/>
                </a:solidFill>
                <a:latin typeface="Arial" charset="0"/>
                <a:cs typeface="Arial" charset="0"/>
              </a:rPr>
              <a:t>Distribution based on RDCs</a:t>
            </a:r>
            <a:endParaRPr lang="nl-NL" sz="1200" b="1" dirty="0">
              <a:solidFill>
                <a:schemeClr val="bg1"/>
              </a:solidFill>
              <a:latin typeface="Arial" charset="0"/>
              <a:cs typeface="Arial" charset="0"/>
            </a:endParaRPr>
          </a:p>
        </p:txBody>
      </p:sp>
      <p:sp>
        <p:nvSpPr>
          <p:cNvPr id="9" name="Oval 8"/>
          <p:cNvSpPr/>
          <p:nvPr/>
        </p:nvSpPr>
        <p:spPr>
          <a:xfrm>
            <a:off x="2587243" y="2845089"/>
            <a:ext cx="78480" cy="78481"/>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Line 28"/>
          <p:cNvSpPr>
            <a:spLocks noChangeShapeType="1"/>
          </p:cNvSpPr>
          <p:nvPr/>
        </p:nvSpPr>
        <p:spPr bwMode="auto">
          <a:xfrm>
            <a:off x="2701521" y="2882265"/>
            <a:ext cx="234064" cy="41305"/>
          </a:xfrm>
          <a:prstGeom prst="line">
            <a:avLst/>
          </a:prstGeom>
          <a:noFill/>
          <a:ln w="12700">
            <a:solidFill>
              <a:srgbClr val="3399FF"/>
            </a:solidFill>
            <a:round/>
            <a:headEnd/>
            <a:tailEnd type="triangle" w="med" len="med"/>
          </a:ln>
        </p:spPr>
        <p:txBody>
          <a:bodyPr/>
          <a:lstStyle/>
          <a:p>
            <a:endParaRPr lang="en-US"/>
          </a:p>
        </p:txBody>
      </p:sp>
      <p:sp>
        <p:nvSpPr>
          <p:cNvPr id="11" name="Oval 10"/>
          <p:cNvSpPr/>
          <p:nvPr/>
        </p:nvSpPr>
        <p:spPr>
          <a:xfrm>
            <a:off x="3911773" y="2576604"/>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a:off x="5036658" y="2240652"/>
            <a:ext cx="79857"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 name="Oval 12"/>
          <p:cNvSpPr/>
          <p:nvPr/>
        </p:nvSpPr>
        <p:spPr>
          <a:xfrm>
            <a:off x="4680053" y="3041978"/>
            <a:ext cx="78480"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4" name="Oval 13"/>
          <p:cNvSpPr/>
          <p:nvPr/>
        </p:nvSpPr>
        <p:spPr>
          <a:xfrm>
            <a:off x="3694231" y="3318725"/>
            <a:ext cx="79857" cy="78481"/>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Oval 14"/>
          <p:cNvSpPr/>
          <p:nvPr/>
        </p:nvSpPr>
        <p:spPr>
          <a:xfrm>
            <a:off x="3303205" y="2527037"/>
            <a:ext cx="78480"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6" name="Oval 15"/>
          <p:cNvSpPr/>
          <p:nvPr/>
        </p:nvSpPr>
        <p:spPr>
          <a:xfrm>
            <a:off x="2601012" y="1610057"/>
            <a:ext cx="78480"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7" name="Oval 16"/>
          <p:cNvSpPr/>
          <p:nvPr/>
        </p:nvSpPr>
        <p:spPr>
          <a:xfrm>
            <a:off x="3070518" y="1446211"/>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8" name="Oval 17"/>
          <p:cNvSpPr/>
          <p:nvPr/>
        </p:nvSpPr>
        <p:spPr>
          <a:xfrm>
            <a:off x="3734159" y="1647231"/>
            <a:ext cx="78481"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9" name="Oval 18"/>
          <p:cNvSpPr/>
          <p:nvPr/>
        </p:nvSpPr>
        <p:spPr>
          <a:xfrm>
            <a:off x="4735127" y="2047894"/>
            <a:ext cx="78480"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0" name="Oval 19"/>
          <p:cNvSpPr/>
          <p:nvPr/>
        </p:nvSpPr>
        <p:spPr>
          <a:xfrm>
            <a:off x="4998106" y="1794554"/>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1" name="Oval 20"/>
          <p:cNvSpPr/>
          <p:nvPr/>
        </p:nvSpPr>
        <p:spPr>
          <a:xfrm>
            <a:off x="4896219" y="3485323"/>
            <a:ext cx="78481"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2" name="Oval 21"/>
          <p:cNvSpPr/>
          <p:nvPr/>
        </p:nvSpPr>
        <p:spPr>
          <a:xfrm>
            <a:off x="4291783" y="2337033"/>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3" name="Oval 22"/>
          <p:cNvSpPr/>
          <p:nvPr/>
        </p:nvSpPr>
        <p:spPr>
          <a:xfrm>
            <a:off x="4243593" y="2827190"/>
            <a:ext cx="79857"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4" name="Line 28"/>
          <p:cNvSpPr>
            <a:spLocks noChangeShapeType="1"/>
          </p:cNvSpPr>
          <p:nvPr/>
        </p:nvSpPr>
        <p:spPr bwMode="auto">
          <a:xfrm flipH="1" flipV="1">
            <a:off x="2459196" y="2398989"/>
            <a:ext cx="139062" cy="428200"/>
          </a:xfrm>
          <a:prstGeom prst="line">
            <a:avLst/>
          </a:prstGeom>
          <a:noFill/>
          <a:ln w="12700">
            <a:solidFill>
              <a:srgbClr val="3399FF"/>
            </a:solidFill>
            <a:round/>
            <a:headEnd/>
            <a:tailEnd type="triangle" w="med" len="med"/>
          </a:ln>
        </p:spPr>
        <p:txBody>
          <a:bodyPr/>
          <a:lstStyle/>
          <a:p>
            <a:endParaRPr lang="en-US"/>
          </a:p>
        </p:txBody>
      </p:sp>
      <p:sp>
        <p:nvSpPr>
          <p:cNvPr id="25" name="Line 28"/>
          <p:cNvSpPr>
            <a:spLocks noChangeShapeType="1"/>
          </p:cNvSpPr>
          <p:nvPr/>
        </p:nvSpPr>
        <p:spPr bwMode="auto">
          <a:xfrm flipV="1">
            <a:off x="2639564" y="2612402"/>
            <a:ext cx="123916" cy="187251"/>
          </a:xfrm>
          <a:prstGeom prst="line">
            <a:avLst/>
          </a:prstGeom>
          <a:noFill/>
          <a:ln w="12700">
            <a:solidFill>
              <a:srgbClr val="3399FF"/>
            </a:solidFill>
            <a:round/>
            <a:headEnd/>
            <a:tailEnd type="triangle" w="med" len="med"/>
          </a:ln>
        </p:spPr>
        <p:txBody>
          <a:bodyPr/>
          <a:lstStyle/>
          <a:p>
            <a:endParaRPr lang="en-US"/>
          </a:p>
        </p:txBody>
      </p:sp>
      <p:sp>
        <p:nvSpPr>
          <p:cNvPr id="26" name="Line 28"/>
          <p:cNvSpPr>
            <a:spLocks noChangeShapeType="1"/>
          </p:cNvSpPr>
          <p:nvPr/>
        </p:nvSpPr>
        <p:spPr bwMode="auto">
          <a:xfrm flipH="1">
            <a:off x="2488110" y="1722958"/>
            <a:ext cx="130800" cy="359357"/>
          </a:xfrm>
          <a:prstGeom prst="line">
            <a:avLst/>
          </a:prstGeom>
          <a:noFill/>
          <a:ln w="12700">
            <a:solidFill>
              <a:srgbClr val="3399FF"/>
            </a:solidFill>
            <a:round/>
            <a:headEnd/>
            <a:tailEnd type="triangle" w="med" len="med"/>
          </a:ln>
        </p:spPr>
        <p:txBody>
          <a:bodyPr/>
          <a:lstStyle/>
          <a:p>
            <a:endParaRPr lang="en-US"/>
          </a:p>
        </p:txBody>
      </p:sp>
      <p:sp>
        <p:nvSpPr>
          <p:cNvPr id="27" name="Line 28"/>
          <p:cNvSpPr>
            <a:spLocks noChangeShapeType="1"/>
          </p:cNvSpPr>
          <p:nvPr/>
        </p:nvSpPr>
        <p:spPr bwMode="auto">
          <a:xfrm flipV="1">
            <a:off x="2660216" y="1475124"/>
            <a:ext cx="48190" cy="130800"/>
          </a:xfrm>
          <a:prstGeom prst="line">
            <a:avLst/>
          </a:prstGeom>
          <a:noFill/>
          <a:ln w="12700">
            <a:solidFill>
              <a:srgbClr val="3399FF"/>
            </a:solidFill>
            <a:round/>
            <a:headEnd/>
            <a:tailEnd type="triangle" w="med" len="med"/>
          </a:ln>
        </p:spPr>
        <p:txBody>
          <a:bodyPr/>
          <a:lstStyle/>
          <a:p>
            <a:endParaRPr lang="en-US"/>
          </a:p>
        </p:txBody>
      </p:sp>
      <p:sp>
        <p:nvSpPr>
          <p:cNvPr id="28" name="Line 28"/>
          <p:cNvSpPr>
            <a:spLocks noChangeShapeType="1"/>
          </p:cNvSpPr>
          <p:nvPr/>
        </p:nvSpPr>
        <p:spPr bwMode="auto">
          <a:xfrm>
            <a:off x="3183419" y="1530198"/>
            <a:ext cx="187251" cy="123916"/>
          </a:xfrm>
          <a:prstGeom prst="line">
            <a:avLst/>
          </a:prstGeom>
          <a:noFill/>
          <a:ln w="12700">
            <a:solidFill>
              <a:srgbClr val="3399FF"/>
            </a:solidFill>
            <a:round/>
            <a:headEnd/>
            <a:tailEnd type="triangle" w="med" len="med"/>
          </a:ln>
        </p:spPr>
        <p:txBody>
          <a:bodyPr/>
          <a:lstStyle/>
          <a:p>
            <a:endParaRPr lang="en-US"/>
          </a:p>
        </p:txBody>
      </p:sp>
      <p:sp>
        <p:nvSpPr>
          <p:cNvPr id="29" name="Line 28"/>
          <p:cNvSpPr>
            <a:spLocks noChangeShapeType="1"/>
          </p:cNvSpPr>
          <p:nvPr/>
        </p:nvSpPr>
        <p:spPr bwMode="auto">
          <a:xfrm>
            <a:off x="3114577" y="1557735"/>
            <a:ext cx="6885" cy="296022"/>
          </a:xfrm>
          <a:prstGeom prst="line">
            <a:avLst/>
          </a:prstGeom>
          <a:noFill/>
          <a:ln w="12700">
            <a:solidFill>
              <a:srgbClr val="3399FF"/>
            </a:solidFill>
            <a:round/>
            <a:headEnd/>
            <a:tailEnd type="triangle" w="med" len="med"/>
          </a:ln>
        </p:spPr>
        <p:txBody>
          <a:bodyPr/>
          <a:lstStyle/>
          <a:p>
            <a:endParaRPr lang="en-US"/>
          </a:p>
        </p:txBody>
      </p:sp>
      <p:sp>
        <p:nvSpPr>
          <p:cNvPr id="30" name="Line 28"/>
          <p:cNvSpPr>
            <a:spLocks noChangeShapeType="1"/>
          </p:cNvSpPr>
          <p:nvPr/>
        </p:nvSpPr>
        <p:spPr bwMode="auto">
          <a:xfrm flipH="1">
            <a:off x="3749304" y="1743610"/>
            <a:ext cx="6884" cy="338705"/>
          </a:xfrm>
          <a:prstGeom prst="line">
            <a:avLst/>
          </a:prstGeom>
          <a:noFill/>
          <a:ln w="12700">
            <a:solidFill>
              <a:srgbClr val="3399FF"/>
            </a:solidFill>
            <a:round/>
            <a:headEnd/>
            <a:tailEnd type="triangle" w="med" len="med"/>
          </a:ln>
        </p:spPr>
        <p:txBody>
          <a:bodyPr/>
          <a:lstStyle/>
          <a:p>
            <a:endParaRPr lang="en-US"/>
          </a:p>
        </p:txBody>
      </p:sp>
      <p:sp>
        <p:nvSpPr>
          <p:cNvPr id="31" name="Line 28"/>
          <p:cNvSpPr>
            <a:spLocks noChangeShapeType="1"/>
          </p:cNvSpPr>
          <p:nvPr/>
        </p:nvSpPr>
        <p:spPr bwMode="auto">
          <a:xfrm flipH="1">
            <a:off x="3322482" y="2646822"/>
            <a:ext cx="34421" cy="262978"/>
          </a:xfrm>
          <a:prstGeom prst="line">
            <a:avLst/>
          </a:prstGeom>
          <a:noFill/>
          <a:ln w="12700">
            <a:solidFill>
              <a:srgbClr val="3399FF"/>
            </a:solidFill>
            <a:round/>
            <a:headEnd/>
            <a:tailEnd type="triangle" w="med" len="med"/>
          </a:ln>
        </p:spPr>
        <p:txBody>
          <a:bodyPr/>
          <a:lstStyle/>
          <a:p>
            <a:endParaRPr lang="en-US"/>
          </a:p>
        </p:txBody>
      </p:sp>
      <p:sp>
        <p:nvSpPr>
          <p:cNvPr id="32" name="Line 28"/>
          <p:cNvSpPr>
            <a:spLocks noChangeShapeType="1"/>
          </p:cNvSpPr>
          <p:nvPr/>
        </p:nvSpPr>
        <p:spPr bwMode="auto">
          <a:xfrm flipH="1" flipV="1">
            <a:off x="3018198" y="2529791"/>
            <a:ext cx="247833" cy="27537"/>
          </a:xfrm>
          <a:prstGeom prst="line">
            <a:avLst/>
          </a:prstGeom>
          <a:noFill/>
          <a:ln w="12700">
            <a:solidFill>
              <a:srgbClr val="3399FF"/>
            </a:solidFill>
            <a:round/>
            <a:headEnd/>
            <a:tailEnd type="triangle" w="med" len="med"/>
          </a:ln>
        </p:spPr>
        <p:txBody>
          <a:bodyPr/>
          <a:lstStyle/>
          <a:p>
            <a:endParaRPr lang="en-US"/>
          </a:p>
        </p:txBody>
      </p:sp>
      <p:sp>
        <p:nvSpPr>
          <p:cNvPr id="33" name="Line 28"/>
          <p:cNvSpPr>
            <a:spLocks noChangeShapeType="1"/>
          </p:cNvSpPr>
          <p:nvPr/>
        </p:nvSpPr>
        <p:spPr bwMode="auto">
          <a:xfrm>
            <a:off x="2715290" y="1688536"/>
            <a:ext cx="268486" cy="407547"/>
          </a:xfrm>
          <a:prstGeom prst="line">
            <a:avLst/>
          </a:prstGeom>
          <a:noFill/>
          <a:ln w="12700">
            <a:solidFill>
              <a:srgbClr val="3399FF"/>
            </a:solidFill>
            <a:round/>
            <a:headEnd/>
            <a:tailEnd type="triangle" w="med" len="med"/>
          </a:ln>
        </p:spPr>
        <p:txBody>
          <a:bodyPr/>
          <a:lstStyle/>
          <a:p>
            <a:endParaRPr lang="en-US"/>
          </a:p>
        </p:txBody>
      </p:sp>
      <p:sp>
        <p:nvSpPr>
          <p:cNvPr id="34" name="Line 28"/>
          <p:cNvSpPr>
            <a:spLocks noChangeShapeType="1"/>
          </p:cNvSpPr>
          <p:nvPr/>
        </p:nvSpPr>
        <p:spPr bwMode="auto">
          <a:xfrm flipH="1" flipV="1">
            <a:off x="3701115" y="2288841"/>
            <a:ext cx="192759" cy="282254"/>
          </a:xfrm>
          <a:prstGeom prst="line">
            <a:avLst/>
          </a:prstGeom>
          <a:noFill/>
          <a:ln w="12700">
            <a:solidFill>
              <a:srgbClr val="3399FF"/>
            </a:solidFill>
            <a:round/>
            <a:headEnd/>
            <a:tailEnd type="triangle" w="med" len="med"/>
          </a:ln>
        </p:spPr>
        <p:txBody>
          <a:bodyPr/>
          <a:lstStyle/>
          <a:p>
            <a:endParaRPr lang="en-US"/>
          </a:p>
        </p:txBody>
      </p:sp>
      <p:sp>
        <p:nvSpPr>
          <p:cNvPr id="35" name="Line 28"/>
          <p:cNvSpPr>
            <a:spLocks noChangeShapeType="1"/>
          </p:cNvSpPr>
          <p:nvPr/>
        </p:nvSpPr>
        <p:spPr bwMode="auto">
          <a:xfrm flipH="1">
            <a:off x="4081124" y="2371453"/>
            <a:ext cx="165222" cy="6885"/>
          </a:xfrm>
          <a:prstGeom prst="line">
            <a:avLst/>
          </a:prstGeom>
          <a:noFill/>
          <a:ln w="12700">
            <a:solidFill>
              <a:srgbClr val="3399FF"/>
            </a:solidFill>
            <a:round/>
            <a:headEnd/>
            <a:tailEnd type="triangle" w="med" len="med"/>
          </a:ln>
        </p:spPr>
        <p:txBody>
          <a:bodyPr/>
          <a:lstStyle/>
          <a:p>
            <a:endParaRPr lang="en-US"/>
          </a:p>
        </p:txBody>
      </p:sp>
      <p:sp>
        <p:nvSpPr>
          <p:cNvPr id="36" name="Line 28"/>
          <p:cNvSpPr>
            <a:spLocks noChangeShapeType="1"/>
          </p:cNvSpPr>
          <p:nvPr/>
        </p:nvSpPr>
        <p:spPr bwMode="auto">
          <a:xfrm flipH="1">
            <a:off x="3886989" y="2701897"/>
            <a:ext cx="61958" cy="166599"/>
          </a:xfrm>
          <a:prstGeom prst="line">
            <a:avLst/>
          </a:prstGeom>
          <a:noFill/>
          <a:ln w="12700">
            <a:solidFill>
              <a:srgbClr val="3399FF"/>
            </a:solidFill>
            <a:round/>
            <a:headEnd/>
            <a:tailEnd type="triangle" w="med" len="med"/>
          </a:ln>
        </p:spPr>
        <p:txBody>
          <a:bodyPr/>
          <a:lstStyle/>
          <a:p>
            <a:endParaRPr lang="en-US"/>
          </a:p>
        </p:txBody>
      </p:sp>
      <p:sp>
        <p:nvSpPr>
          <p:cNvPr id="37" name="Line 28"/>
          <p:cNvSpPr>
            <a:spLocks noChangeShapeType="1"/>
          </p:cNvSpPr>
          <p:nvPr/>
        </p:nvSpPr>
        <p:spPr bwMode="auto">
          <a:xfrm flipV="1">
            <a:off x="5101370" y="1722958"/>
            <a:ext cx="316675" cy="96379"/>
          </a:xfrm>
          <a:prstGeom prst="line">
            <a:avLst/>
          </a:prstGeom>
          <a:noFill/>
          <a:ln w="12700">
            <a:solidFill>
              <a:srgbClr val="3399FF"/>
            </a:solidFill>
            <a:round/>
            <a:headEnd/>
            <a:tailEnd type="triangle" w="med" len="med"/>
          </a:ln>
        </p:spPr>
        <p:txBody>
          <a:bodyPr/>
          <a:lstStyle/>
          <a:p>
            <a:endParaRPr lang="en-US"/>
          </a:p>
        </p:txBody>
      </p:sp>
      <p:sp>
        <p:nvSpPr>
          <p:cNvPr id="38" name="Line 28"/>
          <p:cNvSpPr>
            <a:spLocks noChangeShapeType="1"/>
          </p:cNvSpPr>
          <p:nvPr/>
        </p:nvSpPr>
        <p:spPr bwMode="auto">
          <a:xfrm>
            <a:off x="3845683" y="1702304"/>
            <a:ext cx="256094" cy="220296"/>
          </a:xfrm>
          <a:prstGeom prst="line">
            <a:avLst/>
          </a:prstGeom>
          <a:noFill/>
          <a:ln w="12700">
            <a:solidFill>
              <a:srgbClr val="3399FF"/>
            </a:solidFill>
            <a:round/>
            <a:headEnd/>
            <a:tailEnd type="triangle" w="med" len="med"/>
          </a:ln>
        </p:spPr>
        <p:txBody>
          <a:bodyPr/>
          <a:lstStyle/>
          <a:p>
            <a:endParaRPr lang="en-US"/>
          </a:p>
        </p:txBody>
      </p:sp>
      <p:sp>
        <p:nvSpPr>
          <p:cNvPr id="39" name="Line 28"/>
          <p:cNvSpPr>
            <a:spLocks noChangeShapeType="1"/>
          </p:cNvSpPr>
          <p:nvPr/>
        </p:nvSpPr>
        <p:spPr bwMode="auto">
          <a:xfrm flipH="1" flipV="1">
            <a:off x="3549661" y="1681652"/>
            <a:ext cx="137685" cy="6884"/>
          </a:xfrm>
          <a:prstGeom prst="line">
            <a:avLst/>
          </a:prstGeom>
          <a:noFill/>
          <a:ln w="12700">
            <a:solidFill>
              <a:srgbClr val="3399FF"/>
            </a:solidFill>
            <a:round/>
            <a:headEnd/>
            <a:tailEnd type="triangle" w="med" len="med"/>
          </a:ln>
        </p:spPr>
        <p:txBody>
          <a:bodyPr/>
          <a:lstStyle/>
          <a:p>
            <a:endParaRPr lang="en-US"/>
          </a:p>
        </p:txBody>
      </p:sp>
      <p:sp>
        <p:nvSpPr>
          <p:cNvPr id="40" name="Line 28"/>
          <p:cNvSpPr>
            <a:spLocks noChangeShapeType="1"/>
          </p:cNvSpPr>
          <p:nvPr/>
        </p:nvSpPr>
        <p:spPr bwMode="auto">
          <a:xfrm flipV="1">
            <a:off x="4390915" y="2288841"/>
            <a:ext cx="178990" cy="89496"/>
          </a:xfrm>
          <a:prstGeom prst="line">
            <a:avLst/>
          </a:prstGeom>
          <a:noFill/>
          <a:ln w="12700">
            <a:solidFill>
              <a:srgbClr val="3399FF"/>
            </a:solidFill>
            <a:round/>
            <a:headEnd/>
            <a:tailEnd type="triangle" w="med" len="med"/>
          </a:ln>
        </p:spPr>
        <p:txBody>
          <a:bodyPr/>
          <a:lstStyle/>
          <a:p>
            <a:endParaRPr lang="en-US"/>
          </a:p>
        </p:txBody>
      </p:sp>
      <p:sp>
        <p:nvSpPr>
          <p:cNvPr id="41" name="Line 28"/>
          <p:cNvSpPr>
            <a:spLocks noChangeShapeType="1"/>
          </p:cNvSpPr>
          <p:nvPr/>
        </p:nvSpPr>
        <p:spPr bwMode="auto">
          <a:xfrm flipH="1">
            <a:off x="4611211" y="2158041"/>
            <a:ext cx="110148" cy="123916"/>
          </a:xfrm>
          <a:prstGeom prst="line">
            <a:avLst/>
          </a:prstGeom>
          <a:noFill/>
          <a:ln w="12700">
            <a:solidFill>
              <a:srgbClr val="3399FF"/>
            </a:solidFill>
            <a:round/>
            <a:headEnd/>
            <a:tailEnd type="triangle" w="med" len="med"/>
          </a:ln>
        </p:spPr>
        <p:txBody>
          <a:bodyPr/>
          <a:lstStyle/>
          <a:p>
            <a:endParaRPr lang="en-US"/>
          </a:p>
        </p:txBody>
      </p:sp>
      <p:sp>
        <p:nvSpPr>
          <p:cNvPr id="42" name="Line 28"/>
          <p:cNvSpPr>
            <a:spLocks noChangeShapeType="1"/>
          </p:cNvSpPr>
          <p:nvPr/>
        </p:nvSpPr>
        <p:spPr bwMode="auto">
          <a:xfrm flipH="1" flipV="1">
            <a:off x="4177504" y="2054777"/>
            <a:ext cx="118409" cy="262978"/>
          </a:xfrm>
          <a:prstGeom prst="line">
            <a:avLst/>
          </a:prstGeom>
          <a:noFill/>
          <a:ln w="12700">
            <a:solidFill>
              <a:srgbClr val="3399FF"/>
            </a:solidFill>
            <a:round/>
            <a:headEnd/>
            <a:tailEnd type="triangle" w="med" len="med"/>
          </a:ln>
        </p:spPr>
        <p:txBody>
          <a:bodyPr/>
          <a:lstStyle/>
          <a:p>
            <a:endParaRPr lang="en-US"/>
          </a:p>
        </p:txBody>
      </p:sp>
      <p:sp>
        <p:nvSpPr>
          <p:cNvPr id="43" name="Line 28"/>
          <p:cNvSpPr>
            <a:spLocks noChangeShapeType="1"/>
          </p:cNvSpPr>
          <p:nvPr/>
        </p:nvSpPr>
        <p:spPr bwMode="auto">
          <a:xfrm flipH="1">
            <a:off x="4136199" y="2978643"/>
            <a:ext cx="117033" cy="289138"/>
          </a:xfrm>
          <a:prstGeom prst="line">
            <a:avLst/>
          </a:prstGeom>
          <a:noFill/>
          <a:ln w="12700">
            <a:solidFill>
              <a:srgbClr val="3399FF"/>
            </a:solidFill>
            <a:round/>
            <a:headEnd/>
            <a:tailEnd type="triangle" w="med" len="med"/>
          </a:ln>
        </p:spPr>
        <p:txBody>
          <a:bodyPr/>
          <a:lstStyle/>
          <a:p>
            <a:endParaRPr lang="en-US"/>
          </a:p>
        </p:txBody>
      </p:sp>
      <p:sp>
        <p:nvSpPr>
          <p:cNvPr id="44" name="Line 28"/>
          <p:cNvSpPr>
            <a:spLocks noChangeShapeType="1"/>
          </p:cNvSpPr>
          <p:nvPr/>
        </p:nvSpPr>
        <p:spPr bwMode="auto">
          <a:xfrm flipH="1">
            <a:off x="4783318" y="2295727"/>
            <a:ext cx="221673" cy="96379"/>
          </a:xfrm>
          <a:prstGeom prst="line">
            <a:avLst/>
          </a:prstGeom>
          <a:noFill/>
          <a:ln w="12700">
            <a:solidFill>
              <a:srgbClr val="3399FF"/>
            </a:solidFill>
            <a:round/>
            <a:headEnd/>
            <a:tailEnd type="triangle" w="med" len="med"/>
          </a:ln>
        </p:spPr>
        <p:txBody>
          <a:bodyPr/>
          <a:lstStyle/>
          <a:p>
            <a:endParaRPr lang="en-US"/>
          </a:p>
        </p:txBody>
      </p:sp>
      <p:sp>
        <p:nvSpPr>
          <p:cNvPr id="45" name="Line 28"/>
          <p:cNvSpPr>
            <a:spLocks noChangeShapeType="1"/>
          </p:cNvSpPr>
          <p:nvPr/>
        </p:nvSpPr>
        <p:spPr bwMode="auto">
          <a:xfrm flipH="1">
            <a:off x="4315188" y="2441673"/>
            <a:ext cx="22030" cy="246455"/>
          </a:xfrm>
          <a:prstGeom prst="line">
            <a:avLst/>
          </a:prstGeom>
          <a:noFill/>
          <a:ln w="12700">
            <a:solidFill>
              <a:srgbClr val="3399FF"/>
            </a:solidFill>
            <a:round/>
            <a:headEnd/>
            <a:tailEnd type="triangle" w="med" len="med"/>
          </a:ln>
        </p:spPr>
        <p:txBody>
          <a:bodyPr/>
          <a:lstStyle/>
          <a:p>
            <a:endParaRPr lang="en-US"/>
          </a:p>
        </p:txBody>
      </p:sp>
      <p:sp>
        <p:nvSpPr>
          <p:cNvPr id="46" name="Line 28"/>
          <p:cNvSpPr>
            <a:spLocks noChangeShapeType="1"/>
          </p:cNvSpPr>
          <p:nvPr/>
        </p:nvSpPr>
        <p:spPr bwMode="auto">
          <a:xfrm>
            <a:off x="4406060" y="2408628"/>
            <a:ext cx="122540" cy="217542"/>
          </a:xfrm>
          <a:prstGeom prst="line">
            <a:avLst/>
          </a:prstGeom>
          <a:noFill/>
          <a:ln w="12700">
            <a:solidFill>
              <a:srgbClr val="3399FF"/>
            </a:solidFill>
            <a:round/>
            <a:headEnd/>
            <a:tailEnd type="triangle" w="med" len="med"/>
          </a:ln>
        </p:spPr>
        <p:txBody>
          <a:bodyPr/>
          <a:lstStyle/>
          <a:p>
            <a:endParaRPr lang="en-US"/>
          </a:p>
        </p:txBody>
      </p:sp>
      <p:sp>
        <p:nvSpPr>
          <p:cNvPr id="47" name="Line 28"/>
          <p:cNvSpPr>
            <a:spLocks noChangeShapeType="1"/>
          </p:cNvSpPr>
          <p:nvPr/>
        </p:nvSpPr>
        <p:spPr bwMode="auto">
          <a:xfrm flipV="1">
            <a:off x="4742011" y="2750086"/>
            <a:ext cx="103264" cy="256094"/>
          </a:xfrm>
          <a:prstGeom prst="line">
            <a:avLst/>
          </a:prstGeom>
          <a:noFill/>
          <a:ln w="12700">
            <a:solidFill>
              <a:srgbClr val="3399FF"/>
            </a:solidFill>
            <a:round/>
            <a:headEnd/>
            <a:tailEnd type="triangle" w="med" len="med"/>
          </a:ln>
        </p:spPr>
        <p:txBody>
          <a:bodyPr/>
          <a:lstStyle/>
          <a:p>
            <a:endParaRPr lang="en-US"/>
          </a:p>
        </p:txBody>
      </p:sp>
      <p:sp>
        <p:nvSpPr>
          <p:cNvPr id="48" name="Line 28"/>
          <p:cNvSpPr>
            <a:spLocks noChangeShapeType="1"/>
          </p:cNvSpPr>
          <p:nvPr/>
        </p:nvSpPr>
        <p:spPr bwMode="auto">
          <a:xfrm flipH="1">
            <a:off x="4867305" y="2350801"/>
            <a:ext cx="172106" cy="337327"/>
          </a:xfrm>
          <a:prstGeom prst="line">
            <a:avLst/>
          </a:prstGeom>
          <a:noFill/>
          <a:ln w="12700">
            <a:solidFill>
              <a:srgbClr val="3399FF"/>
            </a:solidFill>
            <a:round/>
            <a:headEnd/>
            <a:tailEnd type="triangle" w="med" len="med"/>
          </a:ln>
        </p:spPr>
        <p:txBody>
          <a:bodyPr/>
          <a:lstStyle/>
          <a:p>
            <a:endParaRPr lang="en-US"/>
          </a:p>
        </p:txBody>
      </p:sp>
      <p:sp>
        <p:nvSpPr>
          <p:cNvPr id="49" name="Line 28"/>
          <p:cNvSpPr>
            <a:spLocks noChangeShapeType="1"/>
          </p:cNvSpPr>
          <p:nvPr/>
        </p:nvSpPr>
        <p:spPr bwMode="auto">
          <a:xfrm flipH="1" flipV="1">
            <a:off x="4831508" y="3322856"/>
            <a:ext cx="70219" cy="132177"/>
          </a:xfrm>
          <a:prstGeom prst="line">
            <a:avLst/>
          </a:prstGeom>
          <a:noFill/>
          <a:ln w="12700">
            <a:solidFill>
              <a:srgbClr val="3399FF"/>
            </a:solidFill>
            <a:round/>
            <a:headEnd/>
            <a:tailEnd type="triangle" w="med" len="med"/>
          </a:ln>
        </p:spPr>
        <p:txBody>
          <a:bodyPr/>
          <a:lstStyle/>
          <a:p>
            <a:endParaRPr lang="en-US"/>
          </a:p>
        </p:txBody>
      </p:sp>
      <p:sp>
        <p:nvSpPr>
          <p:cNvPr id="50" name="Line 28"/>
          <p:cNvSpPr>
            <a:spLocks noChangeShapeType="1"/>
          </p:cNvSpPr>
          <p:nvPr/>
        </p:nvSpPr>
        <p:spPr bwMode="auto">
          <a:xfrm flipV="1">
            <a:off x="3804379" y="3281551"/>
            <a:ext cx="206527" cy="34421"/>
          </a:xfrm>
          <a:prstGeom prst="line">
            <a:avLst/>
          </a:prstGeom>
          <a:noFill/>
          <a:ln w="12700">
            <a:solidFill>
              <a:srgbClr val="3399FF"/>
            </a:solidFill>
            <a:round/>
            <a:headEnd/>
            <a:tailEnd type="triangle" w="med" len="med"/>
          </a:ln>
        </p:spPr>
        <p:txBody>
          <a:bodyPr/>
          <a:lstStyle/>
          <a:p>
            <a:endParaRPr lang="en-US"/>
          </a:p>
        </p:txBody>
      </p:sp>
      <p:sp>
        <p:nvSpPr>
          <p:cNvPr id="51" name="Line 28"/>
          <p:cNvSpPr>
            <a:spLocks noChangeShapeType="1"/>
          </p:cNvSpPr>
          <p:nvPr/>
        </p:nvSpPr>
        <p:spPr bwMode="auto">
          <a:xfrm flipV="1">
            <a:off x="4027427" y="2612402"/>
            <a:ext cx="143192" cy="8261"/>
          </a:xfrm>
          <a:prstGeom prst="line">
            <a:avLst/>
          </a:prstGeom>
          <a:noFill/>
          <a:ln w="12700">
            <a:solidFill>
              <a:srgbClr val="3399FF"/>
            </a:solidFill>
            <a:round/>
            <a:headEnd/>
            <a:tailEnd type="triangle" w="med" len="med"/>
          </a:ln>
        </p:spPr>
        <p:txBody>
          <a:bodyPr/>
          <a:lstStyle/>
          <a:p>
            <a:endParaRPr lang="en-US"/>
          </a:p>
        </p:txBody>
      </p:sp>
      <p:sp>
        <p:nvSpPr>
          <p:cNvPr id="52" name="Line 28"/>
          <p:cNvSpPr>
            <a:spLocks noChangeShapeType="1"/>
          </p:cNvSpPr>
          <p:nvPr/>
        </p:nvSpPr>
        <p:spPr bwMode="auto">
          <a:xfrm flipV="1">
            <a:off x="5094484" y="2123621"/>
            <a:ext cx="123916" cy="117033"/>
          </a:xfrm>
          <a:prstGeom prst="line">
            <a:avLst/>
          </a:prstGeom>
          <a:noFill/>
          <a:ln w="12700">
            <a:solidFill>
              <a:srgbClr val="3399FF"/>
            </a:solidFill>
            <a:round/>
            <a:headEnd/>
            <a:tailEnd type="triangle" w="med" len="med"/>
          </a:ln>
        </p:spPr>
        <p:txBody>
          <a:bodyPr/>
          <a:lstStyle/>
          <a:p>
            <a:endParaRPr lang="en-US"/>
          </a:p>
        </p:txBody>
      </p:sp>
      <p:sp>
        <p:nvSpPr>
          <p:cNvPr id="53" name="Line 28"/>
          <p:cNvSpPr>
            <a:spLocks noChangeShapeType="1"/>
          </p:cNvSpPr>
          <p:nvPr/>
        </p:nvSpPr>
        <p:spPr bwMode="auto">
          <a:xfrm flipV="1">
            <a:off x="4377148" y="2799654"/>
            <a:ext cx="199643" cy="48189"/>
          </a:xfrm>
          <a:prstGeom prst="line">
            <a:avLst/>
          </a:prstGeom>
          <a:noFill/>
          <a:ln w="12700">
            <a:solidFill>
              <a:srgbClr val="3399FF"/>
            </a:solidFill>
            <a:round/>
            <a:headEnd/>
            <a:tailEnd type="triangle" w="med" len="med"/>
          </a:ln>
        </p:spPr>
        <p:txBody>
          <a:bodyPr/>
          <a:lstStyle/>
          <a:p>
            <a:endParaRPr lang="en-US"/>
          </a:p>
        </p:txBody>
      </p:sp>
      <p:sp>
        <p:nvSpPr>
          <p:cNvPr id="54" name="Line 28"/>
          <p:cNvSpPr>
            <a:spLocks noChangeShapeType="1"/>
          </p:cNvSpPr>
          <p:nvPr/>
        </p:nvSpPr>
        <p:spPr bwMode="auto">
          <a:xfrm flipH="1" flipV="1">
            <a:off x="3238492" y="2144274"/>
            <a:ext cx="77104" cy="316675"/>
          </a:xfrm>
          <a:prstGeom prst="line">
            <a:avLst/>
          </a:prstGeom>
          <a:noFill/>
          <a:ln w="12700">
            <a:solidFill>
              <a:srgbClr val="3399FF"/>
            </a:solidFill>
            <a:round/>
            <a:headEnd/>
            <a:tailEnd type="triangle" w="med" len="med"/>
          </a:ln>
        </p:spPr>
        <p:txBody>
          <a:bodyPr/>
          <a:lstStyle/>
          <a:p>
            <a:endParaRPr lang="en-US"/>
          </a:p>
        </p:txBody>
      </p:sp>
      <p:sp>
        <p:nvSpPr>
          <p:cNvPr id="55" name="Line 28"/>
          <p:cNvSpPr>
            <a:spLocks noChangeShapeType="1"/>
          </p:cNvSpPr>
          <p:nvPr/>
        </p:nvSpPr>
        <p:spPr bwMode="auto">
          <a:xfrm flipH="1" flipV="1">
            <a:off x="3611619" y="3088792"/>
            <a:ext cx="97756" cy="187251"/>
          </a:xfrm>
          <a:prstGeom prst="line">
            <a:avLst/>
          </a:prstGeom>
          <a:noFill/>
          <a:ln w="12700">
            <a:solidFill>
              <a:srgbClr val="3399FF"/>
            </a:solidFill>
            <a:round/>
            <a:headEnd/>
            <a:tailEnd type="triangle" w="med" len="med"/>
          </a:ln>
        </p:spPr>
        <p:txBody>
          <a:bodyPr/>
          <a:lstStyle/>
          <a:p>
            <a:endParaRPr lang="en-US"/>
          </a:p>
        </p:txBody>
      </p:sp>
      <p:sp>
        <p:nvSpPr>
          <p:cNvPr id="56" name="Line 28"/>
          <p:cNvSpPr>
            <a:spLocks noChangeShapeType="1"/>
          </p:cNvSpPr>
          <p:nvPr/>
        </p:nvSpPr>
        <p:spPr bwMode="auto">
          <a:xfrm flipH="1" flipV="1">
            <a:off x="4991222" y="2082315"/>
            <a:ext cx="63335" cy="152831"/>
          </a:xfrm>
          <a:prstGeom prst="line">
            <a:avLst/>
          </a:prstGeom>
          <a:noFill/>
          <a:ln w="12700">
            <a:solidFill>
              <a:srgbClr val="3399FF"/>
            </a:solidFill>
            <a:round/>
            <a:headEnd/>
            <a:tailEnd type="triangle" w="med" len="med"/>
          </a:ln>
        </p:spPr>
        <p:txBody>
          <a:bodyPr/>
          <a:lstStyle/>
          <a:p>
            <a:endParaRPr lang="en-US"/>
          </a:p>
        </p:txBody>
      </p:sp>
      <p:sp>
        <p:nvSpPr>
          <p:cNvPr id="57" name="Oval 68"/>
          <p:cNvSpPr>
            <a:spLocks noChangeArrowheads="1"/>
          </p:cNvSpPr>
          <p:nvPr/>
        </p:nvSpPr>
        <p:spPr bwMode="auto">
          <a:xfrm>
            <a:off x="6501625" y="2802407"/>
            <a:ext cx="132177" cy="132177"/>
          </a:xfrm>
          <a:prstGeom prst="ellipse">
            <a:avLst/>
          </a:prstGeom>
          <a:solidFill>
            <a:srgbClr val="FFCC00"/>
          </a:solidFill>
          <a:ln w="12700">
            <a:solidFill>
              <a:srgbClr val="FF0000"/>
            </a:solidFill>
            <a:round/>
            <a:headEnd/>
            <a:tailEnd/>
          </a:ln>
        </p:spPr>
        <p:txBody>
          <a:bodyPr wrap="none" anchor="ctr"/>
          <a:lstStyle/>
          <a:p>
            <a:pPr algn="ctr"/>
            <a:endParaRPr lang="en-US"/>
          </a:p>
        </p:txBody>
      </p:sp>
      <p:sp>
        <p:nvSpPr>
          <p:cNvPr id="58" name="Oval 68"/>
          <p:cNvSpPr>
            <a:spLocks noChangeArrowheads="1"/>
          </p:cNvSpPr>
          <p:nvPr/>
        </p:nvSpPr>
        <p:spPr bwMode="auto">
          <a:xfrm>
            <a:off x="8944154" y="2217246"/>
            <a:ext cx="132177" cy="132177"/>
          </a:xfrm>
          <a:prstGeom prst="ellipse">
            <a:avLst/>
          </a:prstGeom>
          <a:solidFill>
            <a:srgbClr val="FFCC00"/>
          </a:solidFill>
          <a:ln w="12700">
            <a:solidFill>
              <a:srgbClr val="FF0000"/>
            </a:solidFill>
            <a:round/>
            <a:headEnd/>
            <a:tailEnd/>
          </a:ln>
        </p:spPr>
        <p:txBody>
          <a:bodyPr wrap="none" anchor="ctr"/>
          <a:lstStyle/>
          <a:p>
            <a:pPr algn="ctr"/>
            <a:endParaRPr lang="en-US"/>
          </a:p>
        </p:txBody>
      </p:sp>
      <p:sp>
        <p:nvSpPr>
          <p:cNvPr id="59" name="Text Box 366"/>
          <p:cNvSpPr txBox="1">
            <a:spLocks noChangeArrowheads="1"/>
          </p:cNvSpPr>
          <p:nvPr/>
        </p:nvSpPr>
        <p:spPr bwMode="auto">
          <a:xfrm>
            <a:off x="6746704" y="947792"/>
            <a:ext cx="2813591"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b="1" dirty="0">
                <a:solidFill>
                  <a:schemeClr val="bg1"/>
                </a:solidFill>
                <a:latin typeface="Arial" charset="0"/>
                <a:cs typeface="Arial" charset="0"/>
              </a:rPr>
              <a:t>Distribution based on two gateways</a:t>
            </a:r>
            <a:endParaRPr lang="nl-NL" sz="1200" b="1" dirty="0">
              <a:solidFill>
                <a:schemeClr val="bg1"/>
              </a:solidFill>
              <a:latin typeface="Arial" charset="0"/>
              <a:cs typeface="Arial" charset="0"/>
            </a:endParaRPr>
          </a:p>
        </p:txBody>
      </p:sp>
      <p:sp>
        <p:nvSpPr>
          <p:cNvPr id="60" name="Freeform 59"/>
          <p:cNvSpPr/>
          <p:nvPr/>
        </p:nvSpPr>
        <p:spPr>
          <a:xfrm>
            <a:off x="6438289" y="1592156"/>
            <a:ext cx="214788" cy="1144162"/>
          </a:xfrm>
          <a:custGeom>
            <a:avLst/>
            <a:gdLst>
              <a:gd name="connsiteX0" fmla="*/ 111318 w 246490"/>
              <a:gd name="connsiteY0" fmla="*/ 1319917 h 1319917"/>
              <a:gd name="connsiteX1" fmla="*/ 7951 w 246490"/>
              <a:gd name="connsiteY1" fmla="*/ 993913 h 1319917"/>
              <a:gd name="connsiteX2" fmla="*/ 63610 w 246490"/>
              <a:gd name="connsiteY2" fmla="*/ 485030 h 1319917"/>
              <a:gd name="connsiteX3" fmla="*/ 246490 w 246490"/>
              <a:gd name="connsiteY3" fmla="*/ 0 h 1319917"/>
            </a:gdLst>
            <a:ahLst/>
            <a:cxnLst>
              <a:cxn ang="0">
                <a:pos x="connsiteX0" y="connsiteY0"/>
              </a:cxn>
              <a:cxn ang="0">
                <a:pos x="connsiteX1" y="connsiteY1"/>
              </a:cxn>
              <a:cxn ang="0">
                <a:pos x="connsiteX2" y="connsiteY2"/>
              </a:cxn>
              <a:cxn ang="0">
                <a:pos x="connsiteX3" y="connsiteY3"/>
              </a:cxn>
            </a:cxnLst>
            <a:rect l="l" t="t" r="r" b="b"/>
            <a:pathLst>
              <a:path w="246490" h="1319917">
                <a:moveTo>
                  <a:pt x="111318" y="1319917"/>
                </a:moveTo>
                <a:cubicBezTo>
                  <a:pt x="63610" y="1226489"/>
                  <a:pt x="15902" y="1133061"/>
                  <a:pt x="7951" y="993913"/>
                </a:cubicBezTo>
                <a:cubicBezTo>
                  <a:pt x="0" y="854765"/>
                  <a:pt x="23854" y="650682"/>
                  <a:pt x="63610" y="485030"/>
                </a:cubicBezTo>
                <a:cubicBezTo>
                  <a:pt x="103366" y="319378"/>
                  <a:pt x="174928" y="159689"/>
                  <a:pt x="246490" y="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1" name="Freeform 60"/>
          <p:cNvSpPr/>
          <p:nvPr/>
        </p:nvSpPr>
        <p:spPr>
          <a:xfrm>
            <a:off x="6666846" y="2392105"/>
            <a:ext cx="1558593" cy="470882"/>
          </a:xfrm>
          <a:custGeom>
            <a:avLst/>
            <a:gdLst>
              <a:gd name="connsiteX0" fmla="*/ 0 w 1796995"/>
              <a:gd name="connsiteY0" fmla="*/ 540688 h 543339"/>
              <a:gd name="connsiteX1" fmla="*/ 771277 w 1796995"/>
              <a:gd name="connsiteY1" fmla="*/ 453224 h 543339"/>
              <a:gd name="connsiteX2" fmla="*/ 1796995 w 1796995"/>
              <a:gd name="connsiteY2" fmla="*/ 0 h 543339"/>
            </a:gdLst>
            <a:ahLst/>
            <a:cxnLst>
              <a:cxn ang="0">
                <a:pos x="connsiteX0" y="connsiteY0"/>
              </a:cxn>
              <a:cxn ang="0">
                <a:pos x="connsiteX1" y="connsiteY1"/>
              </a:cxn>
              <a:cxn ang="0">
                <a:pos x="connsiteX2" y="connsiteY2"/>
              </a:cxn>
            </a:cxnLst>
            <a:rect l="l" t="t" r="r" b="b"/>
            <a:pathLst>
              <a:path w="1796995" h="543339">
                <a:moveTo>
                  <a:pt x="0" y="540688"/>
                </a:moveTo>
                <a:cubicBezTo>
                  <a:pt x="235889" y="542013"/>
                  <a:pt x="471778" y="543339"/>
                  <a:pt x="771277" y="453224"/>
                </a:cubicBezTo>
                <a:cubicBezTo>
                  <a:pt x="1070776" y="363109"/>
                  <a:pt x="1433885" y="181554"/>
                  <a:pt x="1796995" y="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2" name="Freeform 61"/>
          <p:cNvSpPr/>
          <p:nvPr/>
        </p:nvSpPr>
        <p:spPr>
          <a:xfrm>
            <a:off x="8624724" y="2162171"/>
            <a:ext cx="311168" cy="50944"/>
          </a:xfrm>
          <a:custGeom>
            <a:avLst/>
            <a:gdLst>
              <a:gd name="connsiteX0" fmla="*/ 357808 w 357808"/>
              <a:gd name="connsiteY0" fmla="*/ 42406 h 58309"/>
              <a:gd name="connsiteX1" fmla="*/ 182880 w 357808"/>
              <a:gd name="connsiteY1" fmla="*/ 2650 h 58309"/>
              <a:gd name="connsiteX2" fmla="*/ 0 w 357808"/>
              <a:gd name="connsiteY2" fmla="*/ 58309 h 58309"/>
            </a:gdLst>
            <a:ahLst/>
            <a:cxnLst>
              <a:cxn ang="0">
                <a:pos x="connsiteX0" y="connsiteY0"/>
              </a:cxn>
              <a:cxn ang="0">
                <a:pos x="connsiteX1" y="connsiteY1"/>
              </a:cxn>
              <a:cxn ang="0">
                <a:pos x="connsiteX2" y="connsiteY2"/>
              </a:cxn>
            </a:cxnLst>
            <a:rect l="l" t="t" r="r" b="b"/>
            <a:pathLst>
              <a:path w="357808" h="58309">
                <a:moveTo>
                  <a:pt x="357808" y="42406"/>
                </a:moveTo>
                <a:cubicBezTo>
                  <a:pt x="300161" y="21203"/>
                  <a:pt x="242515" y="0"/>
                  <a:pt x="182880" y="2650"/>
                </a:cubicBezTo>
                <a:cubicBezTo>
                  <a:pt x="123245" y="5300"/>
                  <a:pt x="61622" y="31804"/>
                  <a:pt x="0" y="58309"/>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3" name="Freeform 62"/>
          <p:cNvSpPr/>
          <p:nvPr/>
        </p:nvSpPr>
        <p:spPr>
          <a:xfrm>
            <a:off x="9018504" y="1629332"/>
            <a:ext cx="364865" cy="563131"/>
          </a:xfrm>
          <a:custGeom>
            <a:avLst/>
            <a:gdLst>
              <a:gd name="connsiteX0" fmla="*/ 0 w 421419"/>
              <a:gd name="connsiteY0" fmla="*/ 649357 h 649357"/>
              <a:gd name="connsiteX1" fmla="*/ 71562 w 421419"/>
              <a:gd name="connsiteY1" fmla="*/ 331305 h 649357"/>
              <a:gd name="connsiteX2" fmla="*/ 214685 w 421419"/>
              <a:gd name="connsiteY2" fmla="*/ 37106 h 649357"/>
              <a:gd name="connsiteX3" fmla="*/ 421419 w 421419"/>
              <a:gd name="connsiteY3" fmla="*/ 108668 h 649357"/>
            </a:gdLst>
            <a:ahLst/>
            <a:cxnLst>
              <a:cxn ang="0">
                <a:pos x="connsiteX0" y="connsiteY0"/>
              </a:cxn>
              <a:cxn ang="0">
                <a:pos x="connsiteX1" y="connsiteY1"/>
              </a:cxn>
              <a:cxn ang="0">
                <a:pos x="connsiteX2" y="connsiteY2"/>
              </a:cxn>
              <a:cxn ang="0">
                <a:pos x="connsiteX3" y="connsiteY3"/>
              </a:cxn>
            </a:cxnLst>
            <a:rect l="l" t="t" r="r" b="b"/>
            <a:pathLst>
              <a:path w="421419" h="649357">
                <a:moveTo>
                  <a:pt x="0" y="649357"/>
                </a:moveTo>
                <a:cubicBezTo>
                  <a:pt x="17890" y="541352"/>
                  <a:pt x="35781" y="433347"/>
                  <a:pt x="71562" y="331305"/>
                </a:cubicBezTo>
                <a:cubicBezTo>
                  <a:pt x="107343" y="229263"/>
                  <a:pt x="156376" y="74212"/>
                  <a:pt x="214685" y="37106"/>
                </a:cubicBezTo>
                <a:cubicBezTo>
                  <a:pt x="272994" y="0"/>
                  <a:pt x="347206" y="54334"/>
                  <a:pt x="421419" y="108668"/>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4" name="Freeform 63"/>
          <p:cNvSpPr/>
          <p:nvPr/>
        </p:nvSpPr>
        <p:spPr>
          <a:xfrm>
            <a:off x="8736249" y="2357684"/>
            <a:ext cx="220296" cy="1144162"/>
          </a:xfrm>
          <a:custGeom>
            <a:avLst/>
            <a:gdLst>
              <a:gd name="connsiteX0" fmla="*/ 253116 w 253116"/>
              <a:gd name="connsiteY0" fmla="*/ 0 h 1319917"/>
              <a:gd name="connsiteX1" fmla="*/ 173603 w 253116"/>
              <a:gd name="connsiteY1" fmla="*/ 485030 h 1319917"/>
              <a:gd name="connsiteX2" fmla="*/ 6626 w 253116"/>
              <a:gd name="connsiteY2" fmla="*/ 779228 h 1319917"/>
              <a:gd name="connsiteX3" fmla="*/ 133847 w 253116"/>
              <a:gd name="connsiteY3" fmla="*/ 1319917 h 1319917"/>
            </a:gdLst>
            <a:ahLst/>
            <a:cxnLst>
              <a:cxn ang="0">
                <a:pos x="connsiteX0" y="connsiteY0"/>
              </a:cxn>
              <a:cxn ang="0">
                <a:pos x="connsiteX1" y="connsiteY1"/>
              </a:cxn>
              <a:cxn ang="0">
                <a:pos x="connsiteX2" y="connsiteY2"/>
              </a:cxn>
              <a:cxn ang="0">
                <a:pos x="connsiteX3" y="connsiteY3"/>
              </a:cxn>
            </a:cxnLst>
            <a:rect l="l" t="t" r="r" b="b"/>
            <a:pathLst>
              <a:path w="253116" h="1319917">
                <a:moveTo>
                  <a:pt x="253116" y="0"/>
                </a:moveTo>
                <a:cubicBezTo>
                  <a:pt x="233900" y="177579"/>
                  <a:pt x="214685" y="355159"/>
                  <a:pt x="173603" y="485030"/>
                </a:cubicBezTo>
                <a:cubicBezTo>
                  <a:pt x="132521" y="614901"/>
                  <a:pt x="13252" y="640080"/>
                  <a:pt x="6626" y="779228"/>
                </a:cubicBezTo>
                <a:cubicBezTo>
                  <a:pt x="0" y="918376"/>
                  <a:pt x="66923" y="1119146"/>
                  <a:pt x="133847" y="1319917"/>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5" name="Freeform 64"/>
          <p:cNvSpPr/>
          <p:nvPr/>
        </p:nvSpPr>
        <p:spPr>
          <a:xfrm>
            <a:off x="7155627" y="2834074"/>
            <a:ext cx="731106" cy="475013"/>
          </a:xfrm>
          <a:custGeom>
            <a:avLst/>
            <a:gdLst>
              <a:gd name="connsiteX0" fmla="*/ 0 w 842838"/>
              <a:gd name="connsiteY0" fmla="*/ 0 h 548640"/>
              <a:gd name="connsiteX1" fmla="*/ 318052 w 842838"/>
              <a:gd name="connsiteY1" fmla="*/ 143124 h 548640"/>
              <a:gd name="connsiteX2" fmla="*/ 842838 w 842838"/>
              <a:gd name="connsiteY2" fmla="*/ 548640 h 548640"/>
            </a:gdLst>
            <a:ahLst/>
            <a:cxnLst>
              <a:cxn ang="0">
                <a:pos x="connsiteX0" y="connsiteY0"/>
              </a:cxn>
              <a:cxn ang="0">
                <a:pos x="connsiteX1" y="connsiteY1"/>
              </a:cxn>
              <a:cxn ang="0">
                <a:pos x="connsiteX2" y="connsiteY2"/>
              </a:cxn>
            </a:cxnLst>
            <a:rect l="l" t="t" r="r" b="b"/>
            <a:pathLst>
              <a:path w="842838" h="548640">
                <a:moveTo>
                  <a:pt x="0" y="0"/>
                </a:moveTo>
                <a:cubicBezTo>
                  <a:pt x="88789" y="25842"/>
                  <a:pt x="177579" y="51684"/>
                  <a:pt x="318052" y="143124"/>
                </a:cubicBezTo>
                <a:cubicBezTo>
                  <a:pt x="458525" y="234564"/>
                  <a:pt x="650681" y="391602"/>
                  <a:pt x="842838" y="54864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6" name="Freeform 65"/>
          <p:cNvSpPr/>
          <p:nvPr/>
        </p:nvSpPr>
        <p:spPr>
          <a:xfrm>
            <a:off x="8425083" y="2316378"/>
            <a:ext cx="483273" cy="68842"/>
          </a:xfrm>
          <a:custGeom>
            <a:avLst/>
            <a:gdLst>
              <a:gd name="connsiteX0" fmla="*/ 556591 w 556591"/>
              <a:gd name="connsiteY0" fmla="*/ 0 h 79513"/>
              <a:gd name="connsiteX1" fmla="*/ 222636 w 556591"/>
              <a:gd name="connsiteY1" fmla="*/ 63611 h 79513"/>
              <a:gd name="connsiteX2" fmla="*/ 0 w 556591"/>
              <a:gd name="connsiteY2" fmla="*/ 79513 h 79513"/>
            </a:gdLst>
            <a:ahLst/>
            <a:cxnLst>
              <a:cxn ang="0">
                <a:pos x="connsiteX0" y="connsiteY0"/>
              </a:cxn>
              <a:cxn ang="0">
                <a:pos x="connsiteX1" y="connsiteY1"/>
              </a:cxn>
              <a:cxn ang="0">
                <a:pos x="connsiteX2" y="connsiteY2"/>
              </a:cxn>
            </a:cxnLst>
            <a:rect l="l" t="t" r="r" b="b"/>
            <a:pathLst>
              <a:path w="556591" h="79513">
                <a:moveTo>
                  <a:pt x="556591" y="0"/>
                </a:moveTo>
                <a:cubicBezTo>
                  <a:pt x="435996" y="25179"/>
                  <a:pt x="315401" y="50359"/>
                  <a:pt x="222636" y="63611"/>
                </a:cubicBezTo>
                <a:cubicBezTo>
                  <a:pt x="129871" y="76863"/>
                  <a:pt x="64935" y="78188"/>
                  <a:pt x="0" y="79513"/>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7" name="Freeform 66"/>
          <p:cNvSpPr/>
          <p:nvPr/>
        </p:nvSpPr>
        <p:spPr>
          <a:xfrm>
            <a:off x="6639309" y="1647230"/>
            <a:ext cx="447476" cy="1159306"/>
          </a:xfrm>
          <a:custGeom>
            <a:avLst/>
            <a:gdLst>
              <a:gd name="connsiteX0" fmla="*/ 0 w 516835"/>
              <a:gd name="connsiteY0" fmla="*/ 1335819 h 1335819"/>
              <a:gd name="connsiteX1" fmla="*/ 349857 w 516835"/>
              <a:gd name="connsiteY1" fmla="*/ 882595 h 1335819"/>
              <a:gd name="connsiteX2" fmla="*/ 516835 w 516835"/>
              <a:gd name="connsiteY2" fmla="*/ 0 h 1335819"/>
            </a:gdLst>
            <a:ahLst/>
            <a:cxnLst>
              <a:cxn ang="0">
                <a:pos x="connsiteX0" y="connsiteY0"/>
              </a:cxn>
              <a:cxn ang="0">
                <a:pos x="connsiteX1" y="connsiteY1"/>
              </a:cxn>
              <a:cxn ang="0">
                <a:pos x="connsiteX2" y="connsiteY2"/>
              </a:cxn>
            </a:cxnLst>
            <a:rect l="l" t="t" r="r" b="b"/>
            <a:pathLst>
              <a:path w="516835" h="1335819">
                <a:moveTo>
                  <a:pt x="0" y="1335819"/>
                </a:moveTo>
                <a:cubicBezTo>
                  <a:pt x="131859" y="1220525"/>
                  <a:pt x="263718" y="1105231"/>
                  <a:pt x="349857" y="882595"/>
                </a:cubicBezTo>
                <a:cubicBezTo>
                  <a:pt x="435996" y="659959"/>
                  <a:pt x="476415" y="329979"/>
                  <a:pt x="516835" y="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8" name="Freeform 67"/>
          <p:cNvSpPr/>
          <p:nvPr/>
        </p:nvSpPr>
        <p:spPr>
          <a:xfrm>
            <a:off x="7811008" y="1757378"/>
            <a:ext cx="103263" cy="779296"/>
          </a:xfrm>
          <a:custGeom>
            <a:avLst/>
            <a:gdLst>
              <a:gd name="connsiteX0" fmla="*/ 119269 w 119269"/>
              <a:gd name="connsiteY0" fmla="*/ 898497 h 898497"/>
              <a:gd name="connsiteX1" fmla="*/ 95415 w 119269"/>
              <a:gd name="connsiteY1" fmla="*/ 477078 h 898497"/>
              <a:gd name="connsiteX2" fmla="*/ 0 w 119269"/>
              <a:gd name="connsiteY2" fmla="*/ 0 h 898497"/>
            </a:gdLst>
            <a:ahLst/>
            <a:cxnLst>
              <a:cxn ang="0">
                <a:pos x="connsiteX0" y="connsiteY0"/>
              </a:cxn>
              <a:cxn ang="0">
                <a:pos x="connsiteX1" y="connsiteY1"/>
              </a:cxn>
              <a:cxn ang="0">
                <a:pos x="connsiteX2" y="connsiteY2"/>
              </a:cxn>
            </a:cxnLst>
            <a:rect l="l" t="t" r="r" b="b"/>
            <a:pathLst>
              <a:path w="119269" h="898497">
                <a:moveTo>
                  <a:pt x="119269" y="898497"/>
                </a:moveTo>
                <a:cubicBezTo>
                  <a:pt x="117281" y="762662"/>
                  <a:pt x="115293" y="626827"/>
                  <a:pt x="95415" y="477078"/>
                </a:cubicBezTo>
                <a:cubicBezTo>
                  <a:pt x="75537" y="327329"/>
                  <a:pt x="37768" y="163664"/>
                  <a:pt x="0" y="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69" name="Freeform 68"/>
          <p:cNvSpPr/>
          <p:nvPr/>
        </p:nvSpPr>
        <p:spPr>
          <a:xfrm>
            <a:off x="8273628" y="2516022"/>
            <a:ext cx="655380" cy="331820"/>
          </a:xfrm>
          <a:custGeom>
            <a:avLst/>
            <a:gdLst>
              <a:gd name="connsiteX0" fmla="*/ 755374 w 755374"/>
              <a:gd name="connsiteY0" fmla="*/ 0 h 381663"/>
              <a:gd name="connsiteX1" fmla="*/ 469127 w 755374"/>
              <a:gd name="connsiteY1" fmla="*/ 246491 h 381663"/>
              <a:gd name="connsiteX2" fmla="*/ 0 w 755374"/>
              <a:gd name="connsiteY2" fmla="*/ 381663 h 381663"/>
            </a:gdLst>
            <a:ahLst/>
            <a:cxnLst>
              <a:cxn ang="0">
                <a:pos x="connsiteX0" y="connsiteY0"/>
              </a:cxn>
              <a:cxn ang="0">
                <a:pos x="connsiteX1" y="connsiteY1"/>
              </a:cxn>
              <a:cxn ang="0">
                <a:pos x="connsiteX2" y="connsiteY2"/>
              </a:cxn>
            </a:cxnLst>
            <a:rect l="l" t="t" r="r" b="b"/>
            <a:pathLst>
              <a:path w="755374" h="381663">
                <a:moveTo>
                  <a:pt x="755374" y="0"/>
                </a:moveTo>
                <a:cubicBezTo>
                  <a:pt x="675198" y="91440"/>
                  <a:pt x="595023" y="182880"/>
                  <a:pt x="469127" y="246491"/>
                </a:cubicBezTo>
                <a:cubicBezTo>
                  <a:pt x="343231" y="310102"/>
                  <a:pt x="171615" y="345882"/>
                  <a:pt x="0" y="381663"/>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0" name="Freeform 69"/>
          <p:cNvSpPr/>
          <p:nvPr/>
        </p:nvSpPr>
        <p:spPr>
          <a:xfrm>
            <a:off x="8218554" y="3006181"/>
            <a:ext cx="523202" cy="261601"/>
          </a:xfrm>
          <a:custGeom>
            <a:avLst/>
            <a:gdLst>
              <a:gd name="connsiteX0" fmla="*/ 604299 w 604299"/>
              <a:gd name="connsiteY0" fmla="*/ 0 h 302149"/>
              <a:gd name="connsiteX1" fmla="*/ 310100 w 604299"/>
              <a:gd name="connsiteY1" fmla="*/ 151075 h 302149"/>
              <a:gd name="connsiteX2" fmla="*/ 0 w 604299"/>
              <a:gd name="connsiteY2" fmla="*/ 302149 h 302149"/>
            </a:gdLst>
            <a:ahLst/>
            <a:cxnLst>
              <a:cxn ang="0">
                <a:pos x="connsiteX0" y="connsiteY0"/>
              </a:cxn>
              <a:cxn ang="0">
                <a:pos x="connsiteX1" y="connsiteY1"/>
              </a:cxn>
              <a:cxn ang="0">
                <a:pos x="connsiteX2" y="connsiteY2"/>
              </a:cxn>
            </a:cxnLst>
            <a:rect l="l" t="t" r="r" b="b"/>
            <a:pathLst>
              <a:path w="604299" h="302149">
                <a:moveTo>
                  <a:pt x="604299" y="0"/>
                </a:moveTo>
                <a:lnTo>
                  <a:pt x="310100" y="151075"/>
                </a:lnTo>
                <a:cubicBezTo>
                  <a:pt x="209384" y="201433"/>
                  <a:pt x="104692" y="251791"/>
                  <a:pt x="0" y="302149"/>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1" name="Freeform 70"/>
          <p:cNvSpPr/>
          <p:nvPr/>
        </p:nvSpPr>
        <p:spPr>
          <a:xfrm>
            <a:off x="8356240" y="2357684"/>
            <a:ext cx="572769" cy="337328"/>
          </a:xfrm>
          <a:custGeom>
            <a:avLst/>
            <a:gdLst>
              <a:gd name="connsiteX0" fmla="*/ 659958 w 659958"/>
              <a:gd name="connsiteY0" fmla="*/ 0 h 389614"/>
              <a:gd name="connsiteX1" fmla="*/ 389614 w 659958"/>
              <a:gd name="connsiteY1" fmla="*/ 174929 h 389614"/>
              <a:gd name="connsiteX2" fmla="*/ 0 w 659958"/>
              <a:gd name="connsiteY2" fmla="*/ 389614 h 389614"/>
            </a:gdLst>
            <a:ahLst/>
            <a:cxnLst>
              <a:cxn ang="0">
                <a:pos x="connsiteX0" y="connsiteY0"/>
              </a:cxn>
              <a:cxn ang="0">
                <a:pos x="connsiteX1" y="connsiteY1"/>
              </a:cxn>
              <a:cxn ang="0">
                <a:pos x="connsiteX2" y="connsiteY2"/>
              </a:cxn>
            </a:cxnLst>
            <a:rect l="l" t="t" r="r" b="b"/>
            <a:pathLst>
              <a:path w="659958" h="389614">
                <a:moveTo>
                  <a:pt x="659958" y="0"/>
                </a:moveTo>
                <a:cubicBezTo>
                  <a:pt x="579782" y="54996"/>
                  <a:pt x="499607" y="109993"/>
                  <a:pt x="389614" y="174929"/>
                </a:cubicBezTo>
                <a:cubicBezTo>
                  <a:pt x="279621" y="239865"/>
                  <a:pt x="139810" y="314739"/>
                  <a:pt x="0" y="389614"/>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2" name="Freeform 71"/>
          <p:cNvSpPr/>
          <p:nvPr/>
        </p:nvSpPr>
        <p:spPr>
          <a:xfrm>
            <a:off x="9046040" y="2123621"/>
            <a:ext cx="103264" cy="82611"/>
          </a:xfrm>
          <a:custGeom>
            <a:avLst/>
            <a:gdLst>
              <a:gd name="connsiteX0" fmla="*/ 0 w 119270"/>
              <a:gd name="connsiteY0" fmla="*/ 95415 h 95415"/>
              <a:gd name="connsiteX1" fmla="*/ 119270 w 119270"/>
              <a:gd name="connsiteY1" fmla="*/ 0 h 95415"/>
            </a:gdLst>
            <a:ahLst/>
            <a:cxnLst>
              <a:cxn ang="0">
                <a:pos x="connsiteX0" y="connsiteY0"/>
              </a:cxn>
              <a:cxn ang="0">
                <a:pos x="connsiteX1" y="connsiteY1"/>
              </a:cxn>
            </a:cxnLst>
            <a:rect l="l" t="t" r="r" b="b"/>
            <a:pathLst>
              <a:path w="119270" h="95415">
                <a:moveTo>
                  <a:pt x="0" y="95415"/>
                </a:moveTo>
                <a:lnTo>
                  <a:pt x="119270" y="0"/>
                </a:ln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3" name="Freeform 72"/>
          <p:cNvSpPr/>
          <p:nvPr/>
        </p:nvSpPr>
        <p:spPr>
          <a:xfrm>
            <a:off x="6907795" y="2405874"/>
            <a:ext cx="751759" cy="75726"/>
          </a:xfrm>
          <a:custGeom>
            <a:avLst/>
            <a:gdLst>
              <a:gd name="connsiteX0" fmla="*/ 0 w 866692"/>
              <a:gd name="connsiteY0" fmla="*/ 87465 h 87465"/>
              <a:gd name="connsiteX1" fmla="*/ 318052 w 866692"/>
              <a:gd name="connsiteY1" fmla="*/ 23854 h 87465"/>
              <a:gd name="connsiteX2" fmla="*/ 866692 w 866692"/>
              <a:gd name="connsiteY2" fmla="*/ 0 h 87465"/>
            </a:gdLst>
            <a:ahLst/>
            <a:cxnLst>
              <a:cxn ang="0">
                <a:pos x="connsiteX0" y="connsiteY0"/>
              </a:cxn>
              <a:cxn ang="0">
                <a:pos x="connsiteX1" y="connsiteY1"/>
              </a:cxn>
              <a:cxn ang="0">
                <a:pos x="connsiteX2" y="connsiteY2"/>
              </a:cxn>
            </a:cxnLst>
            <a:rect l="l" t="t" r="r" b="b"/>
            <a:pathLst>
              <a:path w="866692" h="87465">
                <a:moveTo>
                  <a:pt x="0" y="87465"/>
                </a:moveTo>
                <a:cubicBezTo>
                  <a:pt x="86801" y="62948"/>
                  <a:pt x="173603" y="38431"/>
                  <a:pt x="318052" y="23854"/>
                </a:cubicBezTo>
                <a:cubicBezTo>
                  <a:pt x="462501" y="9277"/>
                  <a:pt x="664596" y="4638"/>
                  <a:pt x="866692" y="0"/>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4" name="Freeform 73"/>
          <p:cNvSpPr/>
          <p:nvPr/>
        </p:nvSpPr>
        <p:spPr>
          <a:xfrm>
            <a:off x="7162511" y="2813422"/>
            <a:ext cx="980316" cy="48189"/>
          </a:xfrm>
          <a:custGeom>
            <a:avLst/>
            <a:gdLst>
              <a:gd name="connsiteX0" fmla="*/ 0 w 1129085"/>
              <a:gd name="connsiteY0" fmla="*/ 7951 h 55658"/>
              <a:gd name="connsiteX1" fmla="*/ 636104 w 1129085"/>
              <a:gd name="connsiteY1" fmla="*/ 7951 h 55658"/>
              <a:gd name="connsiteX2" fmla="*/ 1129085 w 1129085"/>
              <a:gd name="connsiteY2" fmla="*/ 55658 h 55658"/>
            </a:gdLst>
            <a:ahLst/>
            <a:cxnLst>
              <a:cxn ang="0">
                <a:pos x="connsiteX0" y="connsiteY0"/>
              </a:cxn>
              <a:cxn ang="0">
                <a:pos x="connsiteX1" y="connsiteY1"/>
              </a:cxn>
              <a:cxn ang="0">
                <a:pos x="connsiteX2" y="connsiteY2"/>
              </a:cxn>
            </a:cxnLst>
            <a:rect l="l" t="t" r="r" b="b"/>
            <a:pathLst>
              <a:path w="1129085" h="55658">
                <a:moveTo>
                  <a:pt x="0" y="7951"/>
                </a:moveTo>
                <a:cubicBezTo>
                  <a:pt x="223961" y="3975"/>
                  <a:pt x="447923" y="0"/>
                  <a:pt x="636104" y="7951"/>
                </a:cubicBezTo>
                <a:cubicBezTo>
                  <a:pt x="824285" y="15902"/>
                  <a:pt x="976685" y="35780"/>
                  <a:pt x="1129085" y="55658"/>
                </a:cubicBezTo>
              </a:path>
            </a:pathLst>
          </a:custGeom>
          <a:ln w="19050">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75" name="Line 28"/>
          <p:cNvSpPr>
            <a:spLocks noChangeShapeType="1"/>
          </p:cNvSpPr>
          <p:nvPr/>
        </p:nvSpPr>
        <p:spPr bwMode="auto">
          <a:xfrm flipH="1" flipV="1">
            <a:off x="4459758" y="3088791"/>
            <a:ext cx="178990" cy="0"/>
          </a:xfrm>
          <a:prstGeom prst="line">
            <a:avLst/>
          </a:prstGeom>
          <a:noFill/>
          <a:ln w="12700">
            <a:solidFill>
              <a:srgbClr val="3399FF"/>
            </a:solidFill>
            <a:round/>
            <a:headEnd/>
            <a:tailEnd type="triangle" w="med" len="med"/>
          </a:ln>
        </p:spPr>
        <p:txBody>
          <a:bodyPr/>
          <a:lstStyle/>
          <a:p>
            <a:endParaRPr lang="en-US"/>
          </a:p>
        </p:txBody>
      </p:sp>
      <p:sp>
        <p:nvSpPr>
          <p:cNvPr id="76" name="Line 28"/>
          <p:cNvSpPr>
            <a:spLocks noChangeShapeType="1"/>
          </p:cNvSpPr>
          <p:nvPr/>
        </p:nvSpPr>
        <p:spPr bwMode="auto">
          <a:xfrm>
            <a:off x="3728652" y="3439888"/>
            <a:ext cx="20653" cy="152831"/>
          </a:xfrm>
          <a:prstGeom prst="line">
            <a:avLst/>
          </a:prstGeom>
          <a:noFill/>
          <a:ln w="12700">
            <a:solidFill>
              <a:srgbClr val="3399FF"/>
            </a:solidFill>
            <a:round/>
            <a:headEnd/>
            <a:tailEnd type="triangle" w="med" len="med"/>
          </a:ln>
        </p:spPr>
        <p:txBody>
          <a:bodyPr/>
          <a:lstStyle/>
          <a:p>
            <a:endParaRPr lang="en-US"/>
          </a:p>
        </p:txBody>
      </p:sp>
      <p:sp>
        <p:nvSpPr>
          <p:cNvPr id="77" name="Line 28"/>
          <p:cNvSpPr>
            <a:spLocks noChangeShapeType="1"/>
          </p:cNvSpPr>
          <p:nvPr/>
        </p:nvSpPr>
        <p:spPr bwMode="auto">
          <a:xfrm flipH="1">
            <a:off x="4094892" y="2882265"/>
            <a:ext cx="139062" cy="34421"/>
          </a:xfrm>
          <a:prstGeom prst="line">
            <a:avLst/>
          </a:prstGeom>
          <a:noFill/>
          <a:ln w="12700">
            <a:solidFill>
              <a:srgbClr val="3399FF"/>
            </a:solidFill>
            <a:round/>
            <a:headEnd/>
            <a:tailEnd type="triangle" w="med" len="med"/>
          </a:ln>
        </p:spPr>
        <p:txBody>
          <a:bodyPr/>
          <a:lstStyle/>
          <a:p>
            <a:endParaRPr lang="en-US"/>
          </a:p>
        </p:txBody>
      </p:sp>
      <p:sp>
        <p:nvSpPr>
          <p:cNvPr id="78" name="Line 28"/>
          <p:cNvSpPr>
            <a:spLocks noChangeShapeType="1"/>
          </p:cNvSpPr>
          <p:nvPr/>
        </p:nvSpPr>
        <p:spPr bwMode="auto">
          <a:xfrm>
            <a:off x="2709783" y="5662121"/>
            <a:ext cx="234064" cy="41305"/>
          </a:xfrm>
          <a:prstGeom prst="line">
            <a:avLst/>
          </a:prstGeom>
          <a:noFill/>
          <a:ln w="12700">
            <a:solidFill>
              <a:srgbClr val="3399FF"/>
            </a:solidFill>
            <a:round/>
            <a:headEnd/>
            <a:tailEnd type="triangle" w="med" len="med"/>
          </a:ln>
        </p:spPr>
        <p:txBody>
          <a:bodyPr/>
          <a:lstStyle/>
          <a:p>
            <a:endParaRPr lang="en-US"/>
          </a:p>
        </p:txBody>
      </p:sp>
      <p:sp>
        <p:nvSpPr>
          <p:cNvPr id="79" name="Oval 78"/>
          <p:cNvSpPr/>
          <p:nvPr/>
        </p:nvSpPr>
        <p:spPr>
          <a:xfrm>
            <a:off x="3702492" y="6098583"/>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0" name="Oval 79"/>
          <p:cNvSpPr/>
          <p:nvPr/>
        </p:nvSpPr>
        <p:spPr>
          <a:xfrm>
            <a:off x="3310090" y="5306894"/>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1" name="Oval 80"/>
          <p:cNvSpPr/>
          <p:nvPr/>
        </p:nvSpPr>
        <p:spPr>
          <a:xfrm>
            <a:off x="2607897" y="4391290"/>
            <a:ext cx="79857"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2" name="Oval 81"/>
          <p:cNvSpPr/>
          <p:nvPr/>
        </p:nvSpPr>
        <p:spPr>
          <a:xfrm>
            <a:off x="3078779" y="4226069"/>
            <a:ext cx="78481"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3" name="Oval 82"/>
          <p:cNvSpPr/>
          <p:nvPr/>
        </p:nvSpPr>
        <p:spPr>
          <a:xfrm>
            <a:off x="4743388" y="4829127"/>
            <a:ext cx="78480"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4" name="Oval 83"/>
          <p:cNvSpPr/>
          <p:nvPr/>
        </p:nvSpPr>
        <p:spPr>
          <a:xfrm>
            <a:off x="5006367" y="4574411"/>
            <a:ext cx="78481"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5" name="Line 28"/>
          <p:cNvSpPr>
            <a:spLocks noChangeShapeType="1"/>
          </p:cNvSpPr>
          <p:nvPr/>
        </p:nvSpPr>
        <p:spPr bwMode="auto">
          <a:xfrm flipH="1" flipV="1">
            <a:off x="2467458" y="5178848"/>
            <a:ext cx="137685" cy="428199"/>
          </a:xfrm>
          <a:prstGeom prst="line">
            <a:avLst/>
          </a:prstGeom>
          <a:noFill/>
          <a:ln w="12700">
            <a:solidFill>
              <a:srgbClr val="3399FF"/>
            </a:solidFill>
            <a:round/>
            <a:headEnd/>
            <a:tailEnd type="triangle" w="med" len="med"/>
          </a:ln>
        </p:spPr>
        <p:txBody>
          <a:bodyPr/>
          <a:lstStyle/>
          <a:p>
            <a:endParaRPr lang="en-US"/>
          </a:p>
        </p:txBody>
      </p:sp>
      <p:sp>
        <p:nvSpPr>
          <p:cNvPr id="86" name="Line 28"/>
          <p:cNvSpPr>
            <a:spLocks noChangeShapeType="1"/>
          </p:cNvSpPr>
          <p:nvPr/>
        </p:nvSpPr>
        <p:spPr bwMode="auto">
          <a:xfrm flipV="1">
            <a:off x="2647825" y="5393635"/>
            <a:ext cx="123916" cy="185874"/>
          </a:xfrm>
          <a:prstGeom prst="line">
            <a:avLst/>
          </a:prstGeom>
          <a:noFill/>
          <a:ln w="12700">
            <a:solidFill>
              <a:srgbClr val="3399FF"/>
            </a:solidFill>
            <a:round/>
            <a:headEnd/>
            <a:tailEnd type="triangle" w="med" len="med"/>
          </a:ln>
        </p:spPr>
        <p:txBody>
          <a:bodyPr/>
          <a:lstStyle/>
          <a:p>
            <a:endParaRPr lang="en-US"/>
          </a:p>
        </p:txBody>
      </p:sp>
      <p:sp>
        <p:nvSpPr>
          <p:cNvPr id="87" name="Line 28"/>
          <p:cNvSpPr>
            <a:spLocks noChangeShapeType="1"/>
          </p:cNvSpPr>
          <p:nvPr/>
        </p:nvSpPr>
        <p:spPr bwMode="auto">
          <a:xfrm flipH="1">
            <a:off x="2494995" y="4502814"/>
            <a:ext cx="132177" cy="359358"/>
          </a:xfrm>
          <a:prstGeom prst="line">
            <a:avLst/>
          </a:prstGeom>
          <a:noFill/>
          <a:ln w="12700">
            <a:solidFill>
              <a:srgbClr val="3399FF"/>
            </a:solidFill>
            <a:round/>
            <a:headEnd/>
            <a:tailEnd type="triangle" w="med" len="med"/>
          </a:ln>
        </p:spPr>
        <p:txBody>
          <a:bodyPr/>
          <a:lstStyle/>
          <a:p>
            <a:endParaRPr lang="en-US"/>
          </a:p>
        </p:txBody>
      </p:sp>
      <p:sp>
        <p:nvSpPr>
          <p:cNvPr id="88" name="Line 28"/>
          <p:cNvSpPr>
            <a:spLocks noChangeShapeType="1"/>
          </p:cNvSpPr>
          <p:nvPr/>
        </p:nvSpPr>
        <p:spPr bwMode="auto">
          <a:xfrm flipV="1">
            <a:off x="2668477" y="4254982"/>
            <a:ext cx="48190" cy="130801"/>
          </a:xfrm>
          <a:prstGeom prst="line">
            <a:avLst/>
          </a:prstGeom>
          <a:noFill/>
          <a:ln w="12700">
            <a:solidFill>
              <a:srgbClr val="3399FF"/>
            </a:solidFill>
            <a:round/>
            <a:headEnd/>
            <a:tailEnd type="triangle" w="med" len="med"/>
          </a:ln>
        </p:spPr>
        <p:txBody>
          <a:bodyPr/>
          <a:lstStyle/>
          <a:p>
            <a:endParaRPr lang="en-US"/>
          </a:p>
        </p:txBody>
      </p:sp>
      <p:sp>
        <p:nvSpPr>
          <p:cNvPr id="89" name="Line 28"/>
          <p:cNvSpPr>
            <a:spLocks noChangeShapeType="1"/>
          </p:cNvSpPr>
          <p:nvPr/>
        </p:nvSpPr>
        <p:spPr bwMode="auto">
          <a:xfrm>
            <a:off x="3191681" y="4310055"/>
            <a:ext cx="185875" cy="123916"/>
          </a:xfrm>
          <a:prstGeom prst="line">
            <a:avLst/>
          </a:prstGeom>
          <a:noFill/>
          <a:ln w="12700">
            <a:solidFill>
              <a:srgbClr val="3399FF"/>
            </a:solidFill>
            <a:round/>
            <a:headEnd/>
            <a:tailEnd type="triangle" w="med" len="med"/>
          </a:ln>
        </p:spPr>
        <p:txBody>
          <a:bodyPr/>
          <a:lstStyle/>
          <a:p>
            <a:endParaRPr lang="en-US"/>
          </a:p>
        </p:txBody>
      </p:sp>
      <p:sp>
        <p:nvSpPr>
          <p:cNvPr id="90" name="Line 28"/>
          <p:cNvSpPr>
            <a:spLocks noChangeShapeType="1"/>
          </p:cNvSpPr>
          <p:nvPr/>
        </p:nvSpPr>
        <p:spPr bwMode="auto">
          <a:xfrm>
            <a:off x="3122838" y="4337593"/>
            <a:ext cx="6885" cy="297399"/>
          </a:xfrm>
          <a:prstGeom prst="line">
            <a:avLst/>
          </a:prstGeom>
          <a:noFill/>
          <a:ln w="12700">
            <a:solidFill>
              <a:srgbClr val="3399FF"/>
            </a:solidFill>
            <a:round/>
            <a:headEnd/>
            <a:tailEnd type="triangle" w="med" len="med"/>
          </a:ln>
        </p:spPr>
        <p:txBody>
          <a:bodyPr/>
          <a:lstStyle/>
          <a:p>
            <a:endParaRPr lang="en-US"/>
          </a:p>
        </p:txBody>
      </p:sp>
      <p:sp>
        <p:nvSpPr>
          <p:cNvPr id="91" name="Line 28"/>
          <p:cNvSpPr>
            <a:spLocks noChangeShapeType="1"/>
          </p:cNvSpPr>
          <p:nvPr/>
        </p:nvSpPr>
        <p:spPr bwMode="auto">
          <a:xfrm flipH="1">
            <a:off x="3757565" y="4524843"/>
            <a:ext cx="6884" cy="337328"/>
          </a:xfrm>
          <a:prstGeom prst="line">
            <a:avLst/>
          </a:prstGeom>
          <a:noFill/>
          <a:ln w="12700">
            <a:solidFill>
              <a:srgbClr val="3399FF"/>
            </a:solidFill>
            <a:round/>
            <a:headEnd/>
            <a:tailEnd type="triangle" w="med" len="med"/>
          </a:ln>
        </p:spPr>
        <p:txBody>
          <a:bodyPr/>
          <a:lstStyle/>
          <a:p>
            <a:endParaRPr lang="en-US"/>
          </a:p>
        </p:txBody>
      </p:sp>
      <p:sp>
        <p:nvSpPr>
          <p:cNvPr id="92" name="Line 28"/>
          <p:cNvSpPr>
            <a:spLocks noChangeShapeType="1"/>
          </p:cNvSpPr>
          <p:nvPr/>
        </p:nvSpPr>
        <p:spPr bwMode="auto">
          <a:xfrm flipH="1">
            <a:off x="3315596" y="5428057"/>
            <a:ext cx="48190" cy="280877"/>
          </a:xfrm>
          <a:prstGeom prst="line">
            <a:avLst/>
          </a:prstGeom>
          <a:noFill/>
          <a:ln w="12700">
            <a:solidFill>
              <a:srgbClr val="3399FF"/>
            </a:solidFill>
            <a:round/>
            <a:headEnd/>
            <a:tailEnd type="triangle" w="med" len="med"/>
          </a:ln>
        </p:spPr>
        <p:txBody>
          <a:bodyPr/>
          <a:lstStyle/>
          <a:p>
            <a:endParaRPr lang="en-US"/>
          </a:p>
        </p:txBody>
      </p:sp>
      <p:sp>
        <p:nvSpPr>
          <p:cNvPr id="93" name="Line 28"/>
          <p:cNvSpPr>
            <a:spLocks noChangeShapeType="1"/>
          </p:cNvSpPr>
          <p:nvPr/>
        </p:nvSpPr>
        <p:spPr bwMode="auto">
          <a:xfrm flipH="1" flipV="1">
            <a:off x="3026459" y="5311025"/>
            <a:ext cx="247833" cy="27537"/>
          </a:xfrm>
          <a:prstGeom prst="line">
            <a:avLst/>
          </a:prstGeom>
          <a:noFill/>
          <a:ln w="12700">
            <a:solidFill>
              <a:srgbClr val="3399FF"/>
            </a:solidFill>
            <a:round/>
            <a:headEnd/>
            <a:tailEnd type="triangle" w="med" len="med"/>
          </a:ln>
        </p:spPr>
        <p:txBody>
          <a:bodyPr/>
          <a:lstStyle/>
          <a:p>
            <a:endParaRPr lang="en-US"/>
          </a:p>
        </p:txBody>
      </p:sp>
      <p:sp>
        <p:nvSpPr>
          <p:cNvPr id="94" name="Line 28"/>
          <p:cNvSpPr>
            <a:spLocks noChangeShapeType="1"/>
          </p:cNvSpPr>
          <p:nvPr/>
        </p:nvSpPr>
        <p:spPr bwMode="auto">
          <a:xfrm>
            <a:off x="2723551" y="4468394"/>
            <a:ext cx="268486" cy="407547"/>
          </a:xfrm>
          <a:prstGeom prst="line">
            <a:avLst/>
          </a:prstGeom>
          <a:noFill/>
          <a:ln w="12700">
            <a:solidFill>
              <a:srgbClr val="3399FF"/>
            </a:solidFill>
            <a:round/>
            <a:headEnd/>
            <a:tailEnd type="triangle" w="med" len="med"/>
          </a:ln>
        </p:spPr>
        <p:txBody>
          <a:bodyPr/>
          <a:lstStyle/>
          <a:p>
            <a:endParaRPr lang="en-US"/>
          </a:p>
        </p:txBody>
      </p:sp>
      <p:sp>
        <p:nvSpPr>
          <p:cNvPr id="95" name="Line 28"/>
          <p:cNvSpPr>
            <a:spLocks noChangeShapeType="1"/>
          </p:cNvSpPr>
          <p:nvPr/>
        </p:nvSpPr>
        <p:spPr bwMode="auto">
          <a:xfrm flipH="1" flipV="1">
            <a:off x="3709376" y="5068700"/>
            <a:ext cx="192759" cy="283631"/>
          </a:xfrm>
          <a:prstGeom prst="line">
            <a:avLst/>
          </a:prstGeom>
          <a:noFill/>
          <a:ln w="12700">
            <a:solidFill>
              <a:srgbClr val="3399FF"/>
            </a:solidFill>
            <a:round/>
            <a:headEnd/>
            <a:tailEnd type="triangle" w="med" len="med"/>
          </a:ln>
        </p:spPr>
        <p:txBody>
          <a:bodyPr/>
          <a:lstStyle/>
          <a:p>
            <a:endParaRPr lang="en-US"/>
          </a:p>
        </p:txBody>
      </p:sp>
      <p:sp>
        <p:nvSpPr>
          <p:cNvPr id="96" name="Line 28"/>
          <p:cNvSpPr>
            <a:spLocks noChangeShapeType="1"/>
          </p:cNvSpPr>
          <p:nvPr/>
        </p:nvSpPr>
        <p:spPr bwMode="auto">
          <a:xfrm flipH="1">
            <a:off x="4088008" y="5151310"/>
            <a:ext cx="166598" cy="6884"/>
          </a:xfrm>
          <a:prstGeom prst="line">
            <a:avLst/>
          </a:prstGeom>
          <a:noFill/>
          <a:ln w="12700">
            <a:solidFill>
              <a:srgbClr val="3399FF"/>
            </a:solidFill>
            <a:round/>
            <a:headEnd/>
            <a:tailEnd type="triangle" w="med" len="med"/>
          </a:ln>
        </p:spPr>
        <p:txBody>
          <a:bodyPr/>
          <a:lstStyle/>
          <a:p>
            <a:endParaRPr lang="en-US"/>
          </a:p>
        </p:txBody>
      </p:sp>
      <p:sp>
        <p:nvSpPr>
          <p:cNvPr id="97" name="Line 28"/>
          <p:cNvSpPr>
            <a:spLocks noChangeShapeType="1"/>
          </p:cNvSpPr>
          <p:nvPr/>
        </p:nvSpPr>
        <p:spPr bwMode="auto">
          <a:xfrm flipH="1">
            <a:off x="3895250" y="5483130"/>
            <a:ext cx="61958" cy="165222"/>
          </a:xfrm>
          <a:prstGeom prst="line">
            <a:avLst/>
          </a:prstGeom>
          <a:noFill/>
          <a:ln w="12700">
            <a:solidFill>
              <a:srgbClr val="3399FF"/>
            </a:solidFill>
            <a:round/>
            <a:headEnd/>
            <a:tailEnd type="triangle" w="med" len="med"/>
          </a:ln>
        </p:spPr>
        <p:txBody>
          <a:bodyPr/>
          <a:lstStyle/>
          <a:p>
            <a:endParaRPr lang="en-US"/>
          </a:p>
        </p:txBody>
      </p:sp>
      <p:sp>
        <p:nvSpPr>
          <p:cNvPr id="98" name="Line 28"/>
          <p:cNvSpPr>
            <a:spLocks noChangeShapeType="1"/>
          </p:cNvSpPr>
          <p:nvPr/>
        </p:nvSpPr>
        <p:spPr bwMode="auto">
          <a:xfrm flipV="1">
            <a:off x="5109631" y="4502815"/>
            <a:ext cx="316675" cy="97757"/>
          </a:xfrm>
          <a:prstGeom prst="line">
            <a:avLst/>
          </a:prstGeom>
          <a:noFill/>
          <a:ln w="12700">
            <a:solidFill>
              <a:srgbClr val="3399FF"/>
            </a:solidFill>
            <a:round/>
            <a:headEnd/>
            <a:tailEnd type="triangle" w="med" len="med"/>
          </a:ln>
        </p:spPr>
        <p:txBody>
          <a:bodyPr/>
          <a:lstStyle/>
          <a:p>
            <a:endParaRPr lang="en-US"/>
          </a:p>
        </p:txBody>
      </p:sp>
      <p:sp>
        <p:nvSpPr>
          <p:cNvPr id="99" name="Line 28"/>
          <p:cNvSpPr>
            <a:spLocks noChangeShapeType="1"/>
          </p:cNvSpPr>
          <p:nvPr/>
        </p:nvSpPr>
        <p:spPr bwMode="auto">
          <a:xfrm>
            <a:off x="3853945" y="4482162"/>
            <a:ext cx="254717" cy="221672"/>
          </a:xfrm>
          <a:prstGeom prst="line">
            <a:avLst/>
          </a:prstGeom>
          <a:noFill/>
          <a:ln w="12700">
            <a:solidFill>
              <a:srgbClr val="3399FF"/>
            </a:solidFill>
            <a:round/>
            <a:headEnd/>
            <a:tailEnd type="triangle" w="med" len="med"/>
          </a:ln>
        </p:spPr>
        <p:txBody>
          <a:bodyPr/>
          <a:lstStyle/>
          <a:p>
            <a:endParaRPr lang="en-US"/>
          </a:p>
        </p:txBody>
      </p:sp>
      <p:sp>
        <p:nvSpPr>
          <p:cNvPr id="100" name="Line 28"/>
          <p:cNvSpPr>
            <a:spLocks noChangeShapeType="1"/>
          </p:cNvSpPr>
          <p:nvPr/>
        </p:nvSpPr>
        <p:spPr bwMode="auto">
          <a:xfrm flipH="1" flipV="1">
            <a:off x="3557922" y="4461509"/>
            <a:ext cx="137685" cy="6885"/>
          </a:xfrm>
          <a:prstGeom prst="line">
            <a:avLst/>
          </a:prstGeom>
          <a:noFill/>
          <a:ln w="12700">
            <a:solidFill>
              <a:srgbClr val="3399FF"/>
            </a:solidFill>
            <a:round/>
            <a:headEnd/>
            <a:tailEnd type="triangle" w="med" len="med"/>
          </a:ln>
        </p:spPr>
        <p:txBody>
          <a:bodyPr/>
          <a:lstStyle/>
          <a:p>
            <a:endParaRPr lang="en-US"/>
          </a:p>
        </p:txBody>
      </p:sp>
      <p:sp>
        <p:nvSpPr>
          <p:cNvPr id="101" name="Line 28"/>
          <p:cNvSpPr>
            <a:spLocks noChangeShapeType="1"/>
          </p:cNvSpPr>
          <p:nvPr/>
        </p:nvSpPr>
        <p:spPr bwMode="auto">
          <a:xfrm flipV="1">
            <a:off x="4399176" y="5068700"/>
            <a:ext cx="178990" cy="89495"/>
          </a:xfrm>
          <a:prstGeom prst="line">
            <a:avLst/>
          </a:prstGeom>
          <a:noFill/>
          <a:ln w="12700">
            <a:solidFill>
              <a:srgbClr val="3399FF"/>
            </a:solidFill>
            <a:round/>
            <a:headEnd/>
            <a:tailEnd type="triangle" w="med" len="med"/>
          </a:ln>
        </p:spPr>
        <p:txBody>
          <a:bodyPr/>
          <a:lstStyle/>
          <a:p>
            <a:endParaRPr lang="en-US"/>
          </a:p>
        </p:txBody>
      </p:sp>
      <p:sp>
        <p:nvSpPr>
          <p:cNvPr id="102" name="Line 28"/>
          <p:cNvSpPr>
            <a:spLocks noChangeShapeType="1"/>
          </p:cNvSpPr>
          <p:nvPr/>
        </p:nvSpPr>
        <p:spPr bwMode="auto">
          <a:xfrm flipH="1">
            <a:off x="4619472" y="4937898"/>
            <a:ext cx="110148" cy="123916"/>
          </a:xfrm>
          <a:prstGeom prst="line">
            <a:avLst/>
          </a:prstGeom>
          <a:noFill/>
          <a:ln w="12700">
            <a:solidFill>
              <a:srgbClr val="3399FF"/>
            </a:solidFill>
            <a:round/>
            <a:headEnd/>
            <a:tailEnd type="triangle" w="med" len="med"/>
          </a:ln>
        </p:spPr>
        <p:txBody>
          <a:bodyPr/>
          <a:lstStyle/>
          <a:p>
            <a:endParaRPr lang="en-US"/>
          </a:p>
        </p:txBody>
      </p:sp>
      <p:sp>
        <p:nvSpPr>
          <p:cNvPr id="103" name="Line 28"/>
          <p:cNvSpPr>
            <a:spLocks noChangeShapeType="1"/>
          </p:cNvSpPr>
          <p:nvPr/>
        </p:nvSpPr>
        <p:spPr bwMode="auto">
          <a:xfrm flipH="1" flipV="1">
            <a:off x="4184389" y="4834635"/>
            <a:ext cx="118409" cy="262978"/>
          </a:xfrm>
          <a:prstGeom prst="line">
            <a:avLst/>
          </a:prstGeom>
          <a:noFill/>
          <a:ln w="12700">
            <a:solidFill>
              <a:srgbClr val="3399FF"/>
            </a:solidFill>
            <a:round/>
            <a:headEnd/>
            <a:tailEnd type="triangle" w="med" len="med"/>
          </a:ln>
        </p:spPr>
        <p:txBody>
          <a:bodyPr/>
          <a:lstStyle/>
          <a:p>
            <a:endParaRPr lang="en-US"/>
          </a:p>
        </p:txBody>
      </p:sp>
      <p:sp>
        <p:nvSpPr>
          <p:cNvPr id="104" name="Line 28"/>
          <p:cNvSpPr>
            <a:spLocks noChangeShapeType="1"/>
          </p:cNvSpPr>
          <p:nvPr/>
        </p:nvSpPr>
        <p:spPr bwMode="auto">
          <a:xfrm flipH="1">
            <a:off x="4143083" y="5758500"/>
            <a:ext cx="118409" cy="289138"/>
          </a:xfrm>
          <a:prstGeom prst="line">
            <a:avLst/>
          </a:prstGeom>
          <a:noFill/>
          <a:ln w="12700">
            <a:solidFill>
              <a:srgbClr val="3399FF"/>
            </a:solidFill>
            <a:round/>
            <a:headEnd/>
            <a:tailEnd type="triangle" w="med" len="med"/>
          </a:ln>
        </p:spPr>
        <p:txBody>
          <a:bodyPr/>
          <a:lstStyle/>
          <a:p>
            <a:endParaRPr lang="en-US"/>
          </a:p>
        </p:txBody>
      </p:sp>
      <p:sp>
        <p:nvSpPr>
          <p:cNvPr id="105" name="Line 28"/>
          <p:cNvSpPr>
            <a:spLocks noChangeShapeType="1"/>
          </p:cNvSpPr>
          <p:nvPr/>
        </p:nvSpPr>
        <p:spPr bwMode="auto">
          <a:xfrm flipH="1">
            <a:off x="4791579" y="5075584"/>
            <a:ext cx="221673" cy="96379"/>
          </a:xfrm>
          <a:prstGeom prst="line">
            <a:avLst/>
          </a:prstGeom>
          <a:noFill/>
          <a:ln w="12700">
            <a:solidFill>
              <a:srgbClr val="3399FF"/>
            </a:solidFill>
            <a:round/>
            <a:headEnd/>
            <a:tailEnd type="triangle" w="med" len="med"/>
          </a:ln>
        </p:spPr>
        <p:txBody>
          <a:bodyPr/>
          <a:lstStyle/>
          <a:p>
            <a:endParaRPr lang="en-US"/>
          </a:p>
        </p:txBody>
      </p:sp>
      <p:sp>
        <p:nvSpPr>
          <p:cNvPr id="106" name="Line 28"/>
          <p:cNvSpPr>
            <a:spLocks noChangeShapeType="1"/>
          </p:cNvSpPr>
          <p:nvPr/>
        </p:nvSpPr>
        <p:spPr bwMode="auto">
          <a:xfrm flipH="1">
            <a:off x="4323449" y="5221530"/>
            <a:ext cx="22030" cy="247833"/>
          </a:xfrm>
          <a:prstGeom prst="line">
            <a:avLst/>
          </a:prstGeom>
          <a:noFill/>
          <a:ln w="12700">
            <a:solidFill>
              <a:srgbClr val="3399FF"/>
            </a:solidFill>
            <a:round/>
            <a:headEnd/>
            <a:tailEnd type="triangle" w="med" len="med"/>
          </a:ln>
        </p:spPr>
        <p:txBody>
          <a:bodyPr/>
          <a:lstStyle/>
          <a:p>
            <a:endParaRPr lang="en-US"/>
          </a:p>
        </p:txBody>
      </p:sp>
      <p:sp>
        <p:nvSpPr>
          <p:cNvPr id="107" name="Line 28"/>
          <p:cNvSpPr>
            <a:spLocks noChangeShapeType="1"/>
          </p:cNvSpPr>
          <p:nvPr/>
        </p:nvSpPr>
        <p:spPr bwMode="auto">
          <a:xfrm>
            <a:off x="4414321" y="5188485"/>
            <a:ext cx="122540" cy="218919"/>
          </a:xfrm>
          <a:prstGeom prst="line">
            <a:avLst/>
          </a:prstGeom>
          <a:noFill/>
          <a:ln w="12700">
            <a:solidFill>
              <a:srgbClr val="3399FF"/>
            </a:solidFill>
            <a:round/>
            <a:headEnd/>
            <a:tailEnd type="triangle" w="med" len="med"/>
          </a:ln>
        </p:spPr>
        <p:txBody>
          <a:bodyPr/>
          <a:lstStyle/>
          <a:p>
            <a:endParaRPr lang="en-US"/>
          </a:p>
        </p:txBody>
      </p:sp>
      <p:sp>
        <p:nvSpPr>
          <p:cNvPr id="108" name="Line 28"/>
          <p:cNvSpPr>
            <a:spLocks noChangeShapeType="1"/>
          </p:cNvSpPr>
          <p:nvPr/>
        </p:nvSpPr>
        <p:spPr bwMode="auto">
          <a:xfrm flipV="1">
            <a:off x="4750272" y="5531321"/>
            <a:ext cx="103264" cy="254717"/>
          </a:xfrm>
          <a:prstGeom prst="line">
            <a:avLst/>
          </a:prstGeom>
          <a:noFill/>
          <a:ln w="12700">
            <a:solidFill>
              <a:srgbClr val="3399FF"/>
            </a:solidFill>
            <a:round/>
            <a:headEnd/>
            <a:tailEnd type="triangle" w="med" len="med"/>
          </a:ln>
        </p:spPr>
        <p:txBody>
          <a:bodyPr/>
          <a:lstStyle/>
          <a:p>
            <a:endParaRPr lang="en-US"/>
          </a:p>
        </p:txBody>
      </p:sp>
      <p:sp>
        <p:nvSpPr>
          <p:cNvPr id="109" name="Line 28"/>
          <p:cNvSpPr>
            <a:spLocks noChangeShapeType="1"/>
          </p:cNvSpPr>
          <p:nvPr/>
        </p:nvSpPr>
        <p:spPr bwMode="auto">
          <a:xfrm flipH="1">
            <a:off x="4874190" y="5130658"/>
            <a:ext cx="173483" cy="338705"/>
          </a:xfrm>
          <a:prstGeom prst="line">
            <a:avLst/>
          </a:prstGeom>
          <a:noFill/>
          <a:ln w="12700">
            <a:solidFill>
              <a:srgbClr val="3399FF"/>
            </a:solidFill>
            <a:round/>
            <a:headEnd/>
            <a:tailEnd type="triangle" w="med" len="med"/>
          </a:ln>
        </p:spPr>
        <p:txBody>
          <a:bodyPr/>
          <a:lstStyle/>
          <a:p>
            <a:endParaRPr lang="en-US"/>
          </a:p>
        </p:txBody>
      </p:sp>
      <p:sp>
        <p:nvSpPr>
          <p:cNvPr id="110" name="Line 28"/>
          <p:cNvSpPr>
            <a:spLocks noChangeShapeType="1"/>
          </p:cNvSpPr>
          <p:nvPr/>
        </p:nvSpPr>
        <p:spPr bwMode="auto">
          <a:xfrm flipH="1" flipV="1">
            <a:off x="4839769" y="6104090"/>
            <a:ext cx="70219" cy="132177"/>
          </a:xfrm>
          <a:prstGeom prst="line">
            <a:avLst/>
          </a:prstGeom>
          <a:noFill/>
          <a:ln w="12700">
            <a:solidFill>
              <a:srgbClr val="3399FF"/>
            </a:solidFill>
            <a:round/>
            <a:headEnd/>
            <a:tailEnd type="triangle" w="med" len="med"/>
          </a:ln>
        </p:spPr>
        <p:txBody>
          <a:bodyPr/>
          <a:lstStyle/>
          <a:p>
            <a:endParaRPr lang="en-US"/>
          </a:p>
        </p:txBody>
      </p:sp>
      <p:sp>
        <p:nvSpPr>
          <p:cNvPr id="111" name="Line 28"/>
          <p:cNvSpPr>
            <a:spLocks noChangeShapeType="1"/>
          </p:cNvSpPr>
          <p:nvPr/>
        </p:nvSpPr>
        <p:spPr bwMode="auto">
          <a:xfrm flipV="1">
            <a:off x="3812640" y="6061406"/>
            <a:ext cx="206527" cy="34422"/>
          </a:xfrm>
          <a:prstGeom prst="line">
            <a:avLst/>
          </a:prstGeom>
          <a:noFill/>
          <a:ln w="12700">
            <a:solidFill>
              <a:srgbClr val="3399FF"/>
            </a:solidFill>
            <a:round/>
            <a:headEnd/>
            <a:tailEnd type="triangle" w="med" len="med"/>
          </a:ln>
        </p:spPr>
        <p:txBody>
          <a:bodyPr/>
          <a:lstStyle/>
          <a:p>
            <a:endParaRPr lang="en-US"/>
          </a:p>
        </p:txBody>
      </p:sp>
      <p:sp>
        <p:nvSpPr>
          <p:cNvPr id="112" name="Line 28"/>
          <p:cNvSpPr>
            <a:spLocks noChangeShapeType="1"/>
          </p:cNvSpPr>
          <p:nvPr/>
        </p:nvSpPr>
        <p:spPr bwMode="auto">
          <a:xfrm flipV="1">
            <a:off x="4035689" y="5393635"/>
            <a:ext cx="141815" cy="6884"/>
          </a:xfrm>
          <a:prstGeom prst="line">
            <a:avLst/>
          </a:prstGeom>
          <a:noFill/>
          <a:ln w="12700">
            <a:solidFill>
              <a:srgbClr val="3399FF"/>
            </a:solidFill>
            <a:round/>
            <a:headEnd/>
            <a:tailEnd type="triangle" w="med" len="med"/>
          </a:ln>
        </p:spPr>
        <p:txBody>
          <a:bodyPr/>
          <a:lstStyle/>
          <a:p>
            <a:endParaRPr lang="en-US"/>
          </a:p>
        </p:txBody>
      </p:sp>
      <p:sp>
        <p:nvSpPr>
          <p:cNvPr id="113" name="Line 28"/>
          <p:cNvSpPr>
            <a:spLocks noChangeShapeType="1"/>
          </p:cNvSpPr>
          <p:nvPr/>
        </p:nvSpPr>
        <p:spPr bwMode="auto">
          <a:xfrm flipV="1">
            <a:off x="5102745" y="4903477"/>
            <a:ext cx="123916" cy="117032"/>
          </a:xfrm>
          <a:prstGeom prst="line">
            <a:avLst/>
          </a:prstGeom>
          <a:noFill/>
          <a:ln w="12700">
            <a:solidFill>
              <a:srgbClr val="3399FF"/>
            </a:solidFill>
            <a:round/>
            <a:headEnd/>
            <a:tailEnd type="triangle" w="med" len="med"/>
          </a:ln>
        </p:spPr>
        <p:txBody>
          <a:bodyPr/>
          <a:lstStyle/>
          <a:p>
            <a:endParaRPr lang="en-US"/>
          </a:p>
        </p:txBody>
      </p:sp>
      <p:sp>
        <p:nvSpPr>
          <p:cNvPr id="114" name="Line 28"/>
          <p:cNvSpPr>
            <a:spLocks noChangeShapeType="1"/>
          </p:cNvSpPr>
          <p:nvPr/>
        </p:nvSpPr>
        <p:spPr bwMode="auto">
          <a:xfrm flipV="1">
            <a:off x="4385409" y="5579509"/>
            <a:ext cx="199643" cy="48190"/>
          </a:xfrm>
          <a:prstGeom prst="line">
            <a:avLst/>
          </a:prstGeom>
          <a:noFill/>
          <a:ln w="12700">
            <a:solidFill>
              <a:srgbClr val="3399FF"/>
            </a:solidFill>
            <a:round/>
            <a:headEnd/>
            <a:tailEnd type="triangle" w="med" len="med"/>
          </a:ln>
        </p:spPr>
        <p:txBody>
          <a:bodyPr/>
          <a:lstStyle/>
          <a:p>
            <a:endParaRPr lang="en-US"/>
          </a:p>
        </p:txBody>
      </p:sp>
      <p:sp>
        <p:nvSpPr>
          <p:cNvPr id="115" name="Line 28"/>
          <p:cNvSpPr>
            <a:spLocks noChangeShapeType="1"/>
          </p:cNvSpPr>
          <p:nvPr/>
        </p:nvSpPr>
        <p:spPr bwMode="auto">
          <a:xfrm flipH="1" flipV="1">
            <a:off x="3246755" y="4924130"/>
            <a:ext cx="75727" cy="316675"/>
          </a:xfrm>
          <a:prstGeom prst="line">
            <a:avLst/>
          </a:prstGeom>
          <a:noFill/>
          <a:ln w="12700">
            <a:solidFill>
              <a:srgbClr val="3399FF"/>
            </a:solidFill>
            <a:round/>
            <a:headEnd/>
            <a:tailEnd type="triangle" w="med" len="med"/>
          </a:ln>
        </p:spPr>
        <p:txBody>
          <a:bodyPr/>
          <a:lstStyle/>
          <a:p>
            <a:endParaRPr lang="en-US"/>
          </a:p>
        </p:txBody>
      </p:sp>
      <p:sp>
        <p:nvSpPr>
          <p:cNvPr id="116" name="Line 28"/>
          <p:cNvSpPr>
            <a:spLocks noChangeShapeType="1"/>
          </p:cNvSpPr>
          <p:nvPr/>
        </p:nvSpPr>
        <p:spPr bwMode="auto">
          <a:xfrm flipH="1" flipV="1">
            <a:off x="3619880" y="5868649"/>
            <a:ext cx="97756" cy="187251"/>
          </a:xfrm>
          <a:prstGeom prst="line">
            <a:avLst/>
          </a:prstGeom>
          <a:noFill/>
          <a:ln w="12700">
            <a:solidFill>
              <a:srgbClr val="3399FF"/>
            </a:solidFill>
            <a:round/>
            <a:headEnd/>
            <a:tailEnd type="triangle" w="med" len="med"/>
          </a:ln>
        </p:spPr>
        <p:txBody>
          <a:bodyPr/>
          <a:lstStyle/>
          <a:p>
            <a:endParaRPr lang="en-US"/>
          </a:p>
        </p:txBody>
      </p:sp>
      <p:sp>
        <p:nvSpPr>
          <p:cNvPr id="117" name="Line 28"/>
          <p:cNvSpPr>
            <a:spLocks noChangeShapeType="1"/>
          </p:cNvSpPr>
          <p:nvPr/>
        </p:nvSpPr>
        <p:spPr bwMode="auto">
          <a:xfrm flipH="1" flipV="1">
            <a:off x="4999482" y="4862172"/>
            <a:ext cx="61958" cy="152830"/>
          </a:xfrm>
          <a:prstGeom prst="line">
            <a:avLst/>
          </a:prstGeom>
          <a:noFill/>
          <a:ln w="12700">
            <a:solidFill>
              <a:srgbClr val="3399FF"/>
            </a:solidFill>
            <a:round/>
            <a:headEnd/>
            <a:tailEnd type="triangle" w="med" len="med"/>
          </a:ln>
        </p:spPr>
        <p:txBody>
          <a:bodyPr/>
          <a:lstStyle/>
          <a:p>
            <a:endParaRPr lang="en-US"/>
          </a:p>
        </p:txBody>
      </p:sp>
      <p:sp>
        <p:nvSpPr>
          <p:cNvPr id="118" name="Line 28"/>
          <p:cNvSpPr>
            <a:spLocks noChangeShapeType="1"/>
          </p:cNvSpPr>
          <p:nvPr/>
        </p:nvSpPr>
        <p:spPr bwMode="auto">
          <a:xfrm flipH="1" flipV="1">
            <a:off x="4468019" y="5868648"/>
            <a:ext cx="178990" cy="0"/>
          </a:xfrm>
          <a:prstGeom prst="line">
            <a:avLst/>
          </a:prstGeom>
          <a:noFill/>
          <a:ln w="12700">
            <a:solidFill>
              <a:srgbClr val="3399FF"/>
            </a:solidFill>
            <a:round/>
            <a:headEnd/>
            <a:tailEnd type="triangle" w="med" len="med"/>
          </a:ln>
        </p:spPr>
        <p:txBody>
          <a:bodyPr/>
          <a:lstStyle/>
          <a:p>
            <a:endParaRPr lang="en-US"/>
          </a:p>
        </p:txBody>
      </p:sp>
      <p:sp>
        <p:nvSpPr>
          <p:cNvPr id="119" name="Line 28"/>
          <p:cNvSpPr>
            <a:spLocks noChangeShapeType="1"/>
          </p:cNvSpPr>
          <p:nvPr/>
        </p:nvSpPr>
        <p:spPr bwMode="auto">
          <a:xfrm>
            <a:off x="3736913" y="6221122"/>
            <a:ext cx="20653" cy="151453"/>
          </a:xfrm>
          <a:prstGeom prst="line">
            <a:avLst/>
          </a:prstGeom>
          <a:noFill/>
          <a:ln w="12700">
            <a:solidFill>
              <a:srgbClr val="3399FF"/>
            </a:solidFill>
            <a:round/>
            <a:headEnd/>
            <a:tailEnd type="triangle" w="med" len="med"/>
          </a:ln>
        </p:spPr>
        <p:txBody>
          <a:bodyPr/>
          <a:lstStyle/>
          <a:p>
            <a:endParaRPr lang="en-US"/>
          </a:p>
        </p:txBody>
      </p:sp>
      <p:sp>
        <p:nvSpPr>
          <p:cNvPr id="120" name="Line 28"/>
          <p:cNvSpPr>
            <a:spLocks noChangeShapeType="1"/>
          </p:cNvSpPr>
          <p:nvPr/>
        </p:nvSpPr>
        <p:spPr bwMode="auto">
          <a:xfrm flipH="1">
            <a:off x="4101778" y="5663498"/>
            <a:ext cx="139061" cy="33044"/>
          </a:xfrm>
          <a:prstGeom prst="line">
            <a:avLst/>
          </a:prstGeom>
          <a:noFill/>
          <a:ln w="12700">
            <a:solidFill>
              <a:srgbClr val="3399FF"/>
            </a:solidFill>
            <a:round/>
            <a:headEnd/>
            <a:tailEnd type="triangle" w="med" len="med"/>
          </a:ln>
        </p:spPr>
        <p:txBody>
          <a:bodyPr/>
          <a:lstStyle/>
          <a:p>
            <a:endParaRPr lang="en-US"/>
          </a:p>
        </p:txBody>
      </p:sp>
      <p:sp>
        <p:nvSpPr>
          <p:cNvPr id="121" name="Freeform 120"/>
          <p:cNvSpPr/>
          <p:nvPr/>
        </p:nvSpPr>
        <p:spPr>
          <a:xfrm>
            <a:off x="2708407" y="5165078"/>
            <a:ext cx="1637073" cy="461244"/>
          </a:xfrm>
          <a:custGeom>
            <a:avLst/>
            <a:gdLst>
              <a:gd name="connsiteX0" fmla="*/ 0 w 1820849"/>
              <a:gd name="connsiteY0" fmla="*/ 469127 h 469127"/>
              <a:gd name="connsiteX1" fmla="*/ 938254 w 1820849"/>
              <a:gd name="connsiteY1" fmla="*/ 341907 h 469127"/>
              <a:gd name="connsiteX2" fmla="*/ 1439186 w 1820849"/>
              <a:gd name="connsiteY2" fmla="*/ 214686 h 469127"/>
              <a:gd name="connsiteX3" fmla="*/ 1820849 w 1820849"/>
              <a:gd name="connsiteY3" fmla="*/ 0 h 469127"/>
            </a:gdLst>
            <a:ahLst/>
            <a:cxnLst>
              <a:cxn ang="0">
                <a:pos x="connsiteX0" y="connsiteY0"/>
              </a:cxn>
              <a:cxn ang="0">
                <a:pos x="connsiteX1" y="connsiteY1"/>
              </a:cxn>
              <a:cxn ang="0">
                <a:pos x="connsiteX2" y="connsiteY2"/>
              </a:cxn>
              <a:cxn ang="0">
                <a:pos x="connsiteX3" y="connsiteY3"/>
              </a:cxn>
            </a:cxnLst>
            <a:rect l="l" t="t" r="r" b="b"/>
            <a:pathLst>
              <a:path w="1820849" h="469127">
                <a:moveTo>
                  <a:pt x="0" y="469127"/>
                </a:moveTo>
                <a:cubicBezTo>
                  <a:pt x="349195" y="426720"/>
                  <a:pt x="698390" y="384314"/>
                  <a:pt x="938254" y="341907"/>
                </a:cubicBezTo>
                <a:cubicBezTo>
                  <a:pt x="1178118" y="299500"/>
                  <a:pt x="1292087" y="271670"/>
                  <a:pt x="1439186" y="214686"/>
                </a:cubicBezTo>
                <a:cubicBezTo>
                  <a:pt x="1586285" y="157702"/>
                  <a:pt x="1703567" y="78851"/>
                  <a:pt x="1820849" y="0"/>
                </a:cubicBezTo>
              </a:path>
            </a:pathLst>
          </a:custGeom>
          <a:ln w="25400">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2" name="Freeform 121"/>
          <p:cNvSpPr/>
          <p:nvPr/>
        </p:nvSpPr>
        <p:spPr>
          <a:xfrm>
            <a:off x="2565214" y="4475278"/>
            <a:ext cx="81234" cy="1137277"/>
          </a:xfrm>
          <a:custGeom>
            <a:avLst/>
            <a:gdLst>
              <a:gd name="connsiteX0" fmla="*/ 68912 w 100717"/>
              <a:gd name="connsiteY0" fmla="*/ 1256306 h 1256306"/>
              <a:gd name="connsiteX1" fmla="*/ 5301 w 100717"/>
              <a:gd name="connsiteY1" fmla="*/ 723568 h 1256306"/>
              <a:gd name="connsiteX2" fmla="*/ 100717 w 100717"/>
              <a:gd name="connsiteY2" fmla="*/ 0 h 1256306"/>
            </a:gdLst>
            <a:ahLst/>
            <a:cxnLst>
              <a:cxn ang="0">
                <a:pos x="connsiteX0" y="connsiteY0"/>
              </a:cxn>
              <a:cxn ang="0">
                <a:pos x="connsiteX1" y="connsiteY1"/>
              </a:cxn>
              <a:cxn ang="0">
                <a:pos x="connsiteX2" y="connsiteY2"/>
              </a:cxn>
            </a:cxnLst>
            <a:rect l="l" t="t" r="r" b="b"/>
            <a:pathLst>
              <a:path w="100717" h="1256306">
                <a:moveTo>
                  <a:pt x="68912" y="1256306"/>
                </a:moveTo>
                <a:cubicBezTo>
                  <a:pt x="34456" y="1094629"/>
                  <a:pt x="0" y="932952"/>
                  <a:pt x="5301" y="723568"/>
                </a:cubicBezTo>
                <a:cubicBezTo>
                  <a:pt x="10602" y="514184"/>
                  <a:pt x="55659" y="257092"/>
                  <a:pt x="100717" y="0"/>
                </a:cubicBezTo>
              </a:path>
            </a:pathLst>
          </a:custGeom>
          <a:ln w="25400">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3" name="Freeform 122"/>
          <p:cNvSpPr/>
          <p:nvPr/>
        </p:nvSpPr>
        <p:spPr>
          <a:xfrm>
            <a:off x="2701521" y="4260489"/>
            <a:ext cx="344212" cy="132177"/>
          </a:xfrm>
          <a:custGeom>
            <a:avLst/>
            <a:gdLst>
              <a:gd name="connsiteX0" fmla="*/ 0 w 397565"/>
              <a:gd name="connsiteY0" fmla="*/ 151075 h 151075"/>
              <a:gd name="connsiteX1" fmla="*/ 190831 w 397565"/>
              <a:gd name="connsiteY1" fmla="*/ 63611 h 151075"/>
              <a:gd name="connsiteX2" fmla="*/ 397565 w 397565"/>
              <a:gd name="connsiteY2" fmla="*/ 0 h 151075"/>
            </a:gdLst>
            <a:ahLst/>
            <a:cxnLst>
              <a:cxn ang="0">
                <a:pos x="connsiteX0" y="connsiteY0"/>
              </a:cxn>
              <a:cxn ang="0">
                <a:pos x="connsiteX1" y="connsiteY1"/>
              </a:cxn>
              <a:cxn ang="0">
                <a:pos x="connsiteX2" y="connsiteY2"/>
              </a:cxn>
            </a:cxnLst>
            <a:rect l="l" t="t" r="r" b="b"/>
            <a:pathLst>
              <a:path w="397565" h="151075">
                <a:moveTo>
                  <a:pt x="0" y="151075"/>
                </a:moveTo>
                <a:cubicBezTo>
                  <a:pt x="62285" y="119932"/>
                  <a:pt x="124570" y="88790"/>
                  <a:pt x="190831" y="63611"/>
                </a:cubicBezTo>
                <a:cubicBezTo>
                  <a:pt x="257092" y="38432"/>
                  <a:pt x="327328" y="19216"/>
                  <a:pt x="397565" y="0"/>
                </a:cubicBezTo>
              </a:path>
            </a:pathLst>
          </a:custGeom>
          <a:ln w="25400">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4" name="Freeform 123"/>
          <p:cNvSpPr/>
          <p:nvPr/>
        </p:nvSpPr>
        <p:spPr>
          <a:xfrm>
            <a:off x="3073271" y="5585017"/>
            <a:ext cx="634728" cy="531464"/>
          </a:xfrm>
          <a:custGeom>
            <a:avLst/>
            <a:gdLst>
              <a:gd name="connsiteX0" fmla="*/ 0 w 731520"/>
              <a:gd name="connsiteY0" fmla="*/ 0 h 612250"/>
              <a:gd name="connsiteX1" fmla="*/ 270344 w 731520"/>
              <a:gd name="connsiteY1" fmla="*/ 159026 h 612250"/>
              <a:gd name="connsiteX2" fmla="*/ 731520 w 731520"/>
              <a:gd name="connsiteY2" fmla="*/ 612250 h 612250"/>
            </a:gdLst>
            <a:ahLst/>
            <a:cxnLst>
              <a:cxn ang="0">
                <a:pos x="connsiteX0" y="connsiteY0"/>
              </a:cxn>
              <a:cxn ang="0">
                <a:pos x="connsiteX1" y="connsiteY1"/>
              </a:cxn>
              <a:cxn ang="0">
                <a:pos x="connsiteX2" y="connsiteY2"/>
              </a:cxn>
            </a:cxnLst>
            <a:rect l="l" t="t" r="r" b="b"/>
            <a:pathLst>
              <a:path w="731520" h="612250">
                <a:moveTo>
                  <a:pt x="0" y="0"/>
                </a:moveTo>
                <a:cubicBezTo>
                  <a:pt x="74212" y="28492"/>
                  <a:pt x="148424" y="56984"/>
                  <a:pt x="270344" y="159026"/>
                </a:cubicBezTo>
                <a:cubicBezTo>
                  <a:pt x="392264" y="261068"/>
                  <a:pt x="561892" y="436659"/>
                  <a:pt x="731520" y="612250"/>
                </a:cubicBezTo>
              </a:path>
            </a:pathLst>
          </a:custGeom>
          <a:ln w="25400">
            <a:solidFill>
              <a:schemeClr val="accent3">
                <a:lumMod val="75000"/>
              </a:schemeClr>
            </a:solidFill>
            <a:tailEnd type="non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5" name="Freeform 124"/>
          <p:cNvSpPr/>
          <p:nvPr/>
        </p:nvSpPr>
        <p:spPr>
          <a:xfrm>
            <a:off x="4688315" y="5101743"/>
            <a:ext cx="337327" cy="1207496"/>
          </a:xfrm>
          <a:custGeom>
            <a:avLst/>
            <a:gdLst>
              <a:gd name="connsiteX0" fmla="*/ 388289 w 388289"/>
              <a:gd name="connsiteY0" fmla="*/ 0 h 1391479"/>
              <a:gd name="connsiteX1" fmla="*/ 141798 w 388289"/>
              <a:gd name="connsiteY1" fmla="*/ 389614 h 1391479"/>
              <a:gd name="connsiteX2" fmla="*/ 22529 w 388289"/>
              <a:gd name="connsiteY2" fmla="*/ 834887 h 1391479"/>
              <a:gd name="connsiteX3" fmla="*/ 276970 w 388289"/>
              <a:gd name="connsiteY3" fmla="*/ 1391479 h 1391479"/>
            </a:gdLst>
            <a:ahLst/>
            <a:cxnLst>
              <a:cxn ang="0">
                <a:pos x="connsiteX0" y="connsiteY0"/>
              </a:cxn>
              <a:cxn ang="0">
                <a:pos x="connsiteX1" y="connsiteY1"/>
              </a:cxn>
              <a:cxn ang="0">
                <a:pos x="connsiteX2" y="connsiteY2"/>
              </a:cxn>
              <a:cxn ang="0">
                <a:pos x="connsiteX3" y="connsiteY3"/>
              </a:cxn>
            </a:cxnLst>
            <a:rect l="l" t="t" r="r" b="b"/>
            <a:pathLst>
              <a:path w="388289" h="1391479">
                <a:moveTo>
                  <a:pt x="388289" y="0"/>
                </a:moveTo>
                <a:cubicBezTo>
                  <a:pt x="295523" y="125233"/>
                  <a:pt x="202758" y="250466"/>
                  <a:pt x="141798" y="389614"/>
                </a:cubicBezTo>
                <a:cubicBezTo>
                  <a:pt x="80838" y="528762"/>
                  <a:pt x="0" y="667910"/>
                  <a:pt x="22529" y="834887"/>
                </a:cubicBezTo>
                <a:cubicBezTo>
                  <a:pt x="45058" y="1001865"/>
                  <a:pt x="161014" y="1196672"/>
                  <a:pt x="276970" y="1391479"/>
                </a:cubicBez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6" name="Freeform 125"/>
          <p:cNvSpPr/>
          <p:nvPr/>
        </p:nvSpPr>
        <p:spPr>
          <a:xfrm>
            <a:off x="3794739" y="4486293"/>
            <a:ext cx="161092" cy="844009"/>
          </a:xfrm>
          <a:custGeom>
            <a:avLst/>
            <a:gdLst>
              <a:gd name="connsiteX0" fmla="*/ 143123 w 143123"/>
              <a:gd name="connsiteY0" fmla="*/ 906448 h 906448"/>
              <a:gd name="connsiteX1" fmla="*/ 87464 w 143123"/>
              <a:gd name="connsiteY1" fmla="*/ 556591 h 906448"/>
              <a:gd name="connsiteX2" fmla="*/ 0 w 143123"/>
              <a:gd name="connsiteY2" fmla="*/ 0 h 906448"/>
            </a:gdLst>
            <a:ahLst/>
            <a:cxnLst>
              <a:cxn ang="0">
                <a:pos x="connsiteX0" y="connsiteY0"/>
              </a:cxn>
              <a:cxn ang="0">
                <a:pos x="connsiteX1" y="connsiteY1"/>
              </a:cxn>
              <a:cxn ang="0">
                <a:pos x="connsiteX2" y="connsiteY2"/>
              </a:cxn>
            </a:cxnLst>
            <a:rect l="l" t="t" r="r" b="b"/>
            <a:pathLst>
              <a:path w="143123" h="906448">
                <a:moveTo>
                  <a:pt x="143123" y="906448"/>
                </a:moveTo>
                <a:cubicBezTo>
                  <a:pt x="127220" y="807057"/>
                  <a:pt x="111318" y="707666"/>
                  <a:pt x="87464" y="556591"/>
                </a:cubicBezTo>
                <a:cubicBezTo>
                  <a:pt x="63610" y="405516"/>
                  <a:pt x="31805" y="202758"/>
                  <a:pt x="0" y="0"/>
                </a:cubicBez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7" name="Freeform 126"/>
          <p:cNvSpPr/>
          <p:nvPr/>
        </p:nvSpPr>
        <p:spPr>
          <a:xfrm>
            <a:off x="3184796" y="5385374"/>
            <a:ext cx="130800" cy="166598"/>
          </a:xfrm>
          <a:custGeom>
            <a:avLst/>
            <a:gdLst>
              <a:gd name="connsiteX0" fmla="*/ 0 w 151075"/>
              <a:gd name="connsiteY0" fmla="*/ 222636 h 222636"/>
              <a:gd name="connsiteX1" fmla="*/ 151075 w 151075"/>
              <a:gd name="connsiteY1" fmla="*/ 0 h 222636"/>
            </a:gdLst>
            <a:ahLst/>
            <a:cxnLst>
              <a:cxn ang="0">
                <a:pos x="connsiteX0" y="connsiteY0"/>
              </a:cxn>
              <a:cxn ang="0">
                <a:pos x="connsiteX1" y="connsiteY1"/>
              </a:cxn>
            </a:cxnLst>
            <a:rect l="l" t="t" r="r" b="b"/>
            <a:pathLst>
              <a:path w="151075" h="222636">
                <a:moveTo>
                  <a:pt x="0" y="222636"/>
                </a:moveTo>
                <a:lnTo>
                  <a:pt x="151075" y="0"/>
                </a:ln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8" name="Freeform 127"/>
          <p:cNvSpPr/>
          <p:nvPr/>
        </p:nvSpPr>
        <p:spPr>
          <a:xfrm>
            <a:off x="5053179" y="4668037"/>
            <a:ext cx="13768" cy="371749"/>
          </a:xfrm>
          <a:custGeom>
            <a:avLst/>
            <a:gdLst>
              <a:gd name="connsiteX0" fmla="*/ 15902 w 15902"/>
              <a:gd name="connsiteY0" fmla="*/ 429371 h 429371"/>
              <a:gd name="connsiteX1" fmla="*/ 0 w 15902"/>
              <a:gd name="connsiteY1" fmla="*/ 0 h 429371"/>
            </a:gdLst>
            <a:ahLst/>
            <a:cxnLst>
              <a:cxn ang="0">
                <a:pos x="connsiteX0" y="connsiteY0"/>
              </a:cxn>
              <a:cxn ang="0">
                <a:pos x="connsiteX1" y="connsiteY1"/>
              </a:cxn>
            </a:cxnLst>
            <a:rect l="l" t="t" r="r" b="b"/>
            <a:pathLst>
              <a:path w="15902" h="429371">
                <a:moveTo>
                  <a:pt x="15902" y="429371"/>
                </a:moveTo>
                <a:lnTo>
                  <a:pt x="0" y="0"/>
                </a:ln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29" name="Freeform 128"/>
          <p:cNvSpPr/>
          <p:nvPr/>
        </p:nvSpPr>
        <p:spPr>
          <a:xfrm>
            <a:off x="3983369" y="5406026"/>
            <a:ext cx="304283" cy="220296"/>
          </a:xfrm>
          <a:custGeom>
            <a:avLst/>
            <a:gdLst>
              <a:gd name="connsiteX0" fmla="*/ 0 w 349857"/>
              <a:gd name="connsiteY0" fmla="*/ 0 h 254441"/>
              <a:gd name="connsiteX1" fmla="*/ 349857 w 349857"/>
              <a:gd name="connsiteY1" fmla="*/ 254441 h 254441"/>
            </a:gdLst>
            <a:ahLst/>
            <a:cxnLst>
              <a:cxn ang="0">
                <a:pos x="connsiteX0" y="connsiteY0"/>
              </a:cxn>
              <a:cxn ang="0">
                <a:pos x="connsiteX1" y="connsiteY1"/>
              </a:cxn>
            </a:cxnLst>
            <a:rect l="l" t="t" r="r" b="b"/>
            <a:pathLst>
              <a:path w="349857" h="254441">
                <a:moveTo>
                  <a:pt x="0" y="0"/>
                </a:moveTo>
                <a:lnTo>
                  <a:pt x="349857" y="254441"/>
                </a:ln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0" name="Freeform 129"/>
          <p:cNvSpPr/>
          <p:nvPr/>
        </p:nvSpPr>
        <p:spPr>
          <a:xfrm>
            <a:off x="4803971" y="4915868"/>
            <a:ext cx="194135" cy="144570"/>
          </a:xfrm>
          <a:custGeom>
            <a:avLst/>
            <a:gdLst>
              <a:gd name="connsiteX0" fmla="*/ 222636 w 222636"/>
              <a:gd name="connsiteY0" fmla="*/ 166977 h 166977"/>
              <a:gd name="connsiteX1" fmla="*/ 71562 w 222636"/>
              <a:gd name="connsiteY1" fmla="*/ 71562 h 166977"/>
              <a:gd name="connsiteX2" fmla="*/ 0 w 222636"/>
              <a:gd name="connsiteY2" fmla="*/ 0 h 166977"/>
            </a:gdLst>
            <a:ahLst/>
            <a:cxnLst>
              <a:cxn ang="0">
                <a:pos x="connsiteX0" y="connsiteY0"/>
              </a:cxn>
              <a:cxn ang="0">
                <a:pos x="connsiteX1" y="connsiteY1"/>
              </a:cxn>
              <a:cxn ang="0">
                <a:pos x="connsiteX2" y="connsiteY2"/>
              </a:cxn>
            </a:cxnLst>
            <a:rect l="l" t="t" r="r" b="b"/>
            <a:pathLst>
              <a:path w="222636" h="166977">
                <a:moveTo>
                  <a:pt x="222636" y="166977"/>
                </a:moveTo>
                <a:cubicBezTo>
                  <a:pt x="165652" y="133184"/>
                  <a:pt x="108668" y="99392"/>
                  <a:pt x="71562" y="71562"/>
                </a:cubicBezTo>
                <a:cubicBezTo>
                  <a:pt x="34456" y="43733"/>
                  <a:pt x="17228" y="21866"/>
                  <a:pt x="0" y="0"/>
                </a:cubicBez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1" name="Freeform 130"/>
          <p:cNvSpPr/>
          <p:nvPr/>
        </p:nvSpPr>
        <p:spPr>
          <a:xfrm>
            <a:off x="4349611" y="5059061"/>
            <a:ext cx="682917" cy="126670"/>
          </a:xfrm>
          <a:custGeom>
            <a:avLst/>
            <a:gdLst>
              <a:gd name="connsiteX0" fmla="*/ 787179 w 787179"/>
              <a:gd name="connsiteY0" fmla="*/ 18553 h 145774"/>
              <a:gd name="connsiteX1" fmla="*/ 508883 w 787179"/>
              <a:gd name="connsiteY1" fmla="*/ 10602 h 145774"/>
              <a:gd name="connsiteX2" fmla="*/ 294198 w 787179"/>
              <a:gd name="connsiteY2" fmla="*/ 82164 h 145774"/>
              <a:gd name="connsiteX3" fmla="*/ 0 w 787179"/>
              <a:gd name="connsiteY3" fmla="*/ 145774 h 145774"/>
            </a:gdLst>
            <a:ahLst/>
            <a:cxnLst>
              <a:cxn ang="0">
                <a:pos x="connsiteX0" y="connsiteY0"/>
              </a:cxn>
              <a:cxn ang="0">
                <a:pos x="connsiteX1" y="connsiteY1"/>
              </a:cxn>
              <a:cxn ang="0">
                <a:pos x="connsiteX2" y="connsiteY2"/>
              </a:cxn>
              <a:cxn ang="0">
                <a:pos x="connsiteX3" y="connsiteY3"/>
              </a:cxn>
            </a:cxnLst>
            <a:rect l="l" t="t" r="r" b="b"/>
            <a:pathLst>
              <a:path w="787179" h="145774">
                <a:moveTo>
                  <a:pt x="787179" y="18553"/>
                </a:moveTo>
                <a:cubicBezTo>
                  <a:pt x="689113" y="9276"/>
                  <a:pt x="591047" y="0"/>
                  <a:pt x="508883" y="10602"/>
                </a:cubicBezTo>
                <a:cubicBezTo>
                  <a:pt x="426720" y="21204"/>
                  <a:pt x="379012" y="59635"/>
                  <a:pt x="294198" y="82164"/>
                </a:cubicBezTo>
                <a:cubicBezTo>
                  <a:pt x="209384" y="104693"/>
                  <a:pt x="104692" y="125233"/>
                  <a:pt x="0" y="145774"/>
                </a:cubicBezTo>
              </a:path>
            </a:pathLst>
          </a:custGeom>
          <a:ln w="254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132" name="Oval 131"/>
          <p:cNvSpPr/>
          <p:nvPr/>
        </p:nvSpPr>
        <p:spPr>
          <a:xfrm>
            <a:off x="3920034" y="5357837"/>
            <a:ext cx="79857" cy="78480"/>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3" name="Oval 132"/>
          <p:cNvSpPr/>
          <p:nvPr/>
        </p:nvSpPr>
        <p:spPr>
          <a:xfrm>
            <a:off x="4688314" y="5821836"/>
            <a:ext cx="78480"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4" name="Oval 133"/>
          <p:cNvSpPr/>
          <p:nvPr/>
        </p:nvSpPr>
        <p:spPr>
          <a:xfrm>
            <a:off x="4903104" y="6265181"/>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5" name="Oval 134"/>
          <p:cNvSpPr/>
          <p:nvPr/>
        </p:nvSpPr>
        <p:spPr>
          <a:xfrm>
            <a:off x="4251854" y="5607047"/>
            <a:ext cx="79857" cy="78481"/>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6" name="Oval 68"/>
          <p:cNvSpPr>
            <a:spLocks noChangeArrowheads="1"/>
          </p:cNvSpPr>
          <p:nvPr/>
        </p:nvSpPr>
        <p:spPr bwMode="auto">
          <a:xfrm>
            <a:off x="2572099" y="5609801"/>
            <a:ext cx="132177" cy="132177"/>
          </a:xfrm>
          <a:prstGeom prst="ellipse">
            <a:avLst/>
          </a:prstGeom>
          <a:solidFill>
            <a:srgbClr val="FFCC00"/>
          </a:solidFill>
          <a:ln w="12700">
            <a:solidFill>
              <a:srgbClr val="FF0000"/>
            </a:solidFill>
            <a:round/>
            <a:headEnd/>
            <a:tailEnd/>
          </a:ln>
        </p:spPr>
        <p:txBody>
          <a:bodyPr wrap="none" anchor="ctr"/>
          <a:lstStyle/>
          <a:p>
            <a:pPr algn="ctr"/>
            <a:endParaRPr lang="en-US"/>
          </a:p>
        </p:txBody>
      </p:sp>
      <p:sp>
        <p:nvSpPr>
          <p:cNvPr id="137" name="Oval 68"/>
          <p:cNvSpPr>
            <a:spLocks noChangeArrowheads="1"/>
          </p:cNvSpPr>
          <p:nvPr/>
        </p:nvSpPr>
        <p:spPr bwMode="auto">
          <a:xfrm>
            <a:off x="5014628" y="5024641"/>
            <a:ext cx="132177" cy="132177"/>
          </a:xfrm>
          <a:prstGeom prst="ellipse">
            <a:avLst/>
          </a:prstGeom>
          <a:solidFill>
            <a:srgbClr val="FFCC00"/>
          </a:solidFill>
          <a:ln w="12700">
            <a:solidFill>
              <a:srgbClr val="FF0000"/>
            </a:solidFill>
            <a:round/>
            <a:headEnd/>
            <a:tailEnd/>
          </a:ln>
        </p:spPr>
        <p:txBody>
          <a:bodyPr wrap="none" anchor="ctr"/>
          <a:lstStyle/>
          <a:p>
            <a:pPr algn="ctr"/>
            <a:endParaRPr lang="en-US"/>
          </a:p>
        </p:txBody>
      </p:sp>
      <p:sp>
        <p:nvSpPr>
          <p:cNvPr id="138" name="Oval 137"/>
          <p:cNvSpPr/>
          <p:nvPr/>
        </p:nvSpPr>
        <p:spPr>
          <a:xfrm>
            <a:off x="4300044" y="5116889"/>
            <a:ext cx="79857"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39" name="Text Box 367"/>
          <p:cNvSpPr txBox="1">
            <a:spLocks noChangeArrowheads="1"/>
          </p:cNvSpPr>
          <p:nvPr/>
        </p:nvSpPr>
        <p:spPr bwMode="auto">
          <a:xfrm>
            <a:off x="2598258" y="3731780"/>
            <a:ext cx="2802370"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b="1" dirty="0">
                <a:solidFill>
                  <a:schemeClr val="bg1"/>
                </a:solidFill>
                <a:latin typeface="Arial" charset="0"/>
                <a:cs typeface="Arial" charset="0"/>
              </a:rPr>
              <a:t>Distribution based on tiered system</a:t>
            </a:r>
            <a:endParaRPr lang="nl-NL" sz="1200" b="1" dirty="0">
              <a:solidFill>
                <a:schemeClr val="bg1"/>
              </a:solidFill>
              <a:latin typeface="Arial" charset="0"/>
              <a:cs typeface="Arial" charset="0"/>
            </a:endParaRPr>
          </a:p>
        </p:txBody>
      </p:sp>
      <p:sp>
        <p:nvSpPr>
          <p:cNvPr id="140" name="Text Box 368"/>
          <p:cNvSpPr txBox="1">
            <a:spLocks noChangeArrowheads="1"/>
          </p:cNvSpPr>
          <p:nvPr/>
        </p:nvSpPr>
        <p:spPr bwMode="auto">
          <a:xfrm>
            <a:off x="6705397" y="3726272"/>
            <a:ext cx="2513830" cy="276999"/>
          </a:xfrm>
          <a:prstGeom prst="rect">
            <a:avLst/>
          </a:prstGeom>
          <a:solidFill>
            <a:schemeClr val="bg1">
              <a:lumMod val="65000"/>
            </a:schemeClr>
          </a:solidFill>
          <a:ln w="9525">
            <a:noFill/>
            <a:miter lim="800000"/>
            <a:headEnd/>
            <a:tailEnd/>
          </a:ln>
          <a:effectLst/>
        </p:spPr>
        <p:txBody>
          <a:bodyPr wrap="none">
            <a:spAutoFit/>
          </a:bodyPr>
          <a:lstStyle/>
          <a:p>
            <a:pPr>
              <a:defRPr/>
            </a:pPr>
            <a:r>
              <a:rPr lang="nl-BE" sz="1200" b="1" dirty="0">
                <a:solidFill>
                  <a:schemeClr val="bg1"/>
                </a:solidFill>
                <a:latin typeface="Arial" charset="0"/>
                <a:cs typeface="Arial" charset="0"/>
              </a:rPr>
              <a:t>Distribution based on local DCs</a:t>
            </a:r>
            <a:endParaRPr lang="nl-NL" sz="1200" b="1" dirty="0">
              <a:solidFill>
                <a:schemeClr val="bg1"/>
              </a:solidFill>
              <a:latin typeface="Arial" charset="0"/>
              <a:cs typeface="Arial" charset="0"/>
            </a:endParaRPr>
          </a:p>
        </p:txBody>
      </p:sp>
      <p:sp>
        <p:nvSpPr>
          <p:cNvPr id="141" name="Oval 140"/>
          <p:cNvSpPr/>
          <p:nvPr/>
        </p:nvSpPr>
        <p:spPr>
          <a:xfrm>
            <a:off x="3742420" y="4427089"/>
            <a:ext cx="78481" cy="79857"/>
          </a:xfrm>
          <a:prstGeom prst="ellipse">
            <a:avLst/>
          </a:prstGeom>
          <a:solidFill>
            <a:schemeClr val="bg1">
              <a:lumMod val="75000"/>
            </a:scheme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nvGrpSpPr>
          <p:cNvPr id="142" name="Group 203"/>
          <p:cNvGrpSpPr>
            <a:grpSpLocks/>
          </p:cNvGrpSpPr>
          <p:nvPr/>
        </p:nvGrpSpPr>
        <p:grpSpPr bwMode="auto">
          <a:xfrm>
            <a:off x="6971130" y="4213677"/>
            <a:ext cx="229933" cy="247833"/>
            <a:chOff x="8878481" y="4710988"/>
            <a:chExt cx="265519" cy="285293"/>
          </a:xfrm>
        </p:grpSpPr>
        <p:sp>
          <p:nvSpPr>
            <p:cNvPr id="14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4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45" name="Oval 144"/>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46" name="Group 204"/>
          <p:cNvGrpSpPr>
            <a:grpSpLocks/>
          </p:cNvGrpSpPr>
          <p:nvPr/>
        </p:nvGrpSpPr>
        <p:grpSpPr bwMode="auto">
          <a:xfrm>
            <a:off x="6950476" y="4027803"/>
            <a:ext cx="229934" cy="247833"/>
            <a:chOff x="8878481" y="4710988"/>
            <a:chExt cx="265519" cy="285293"/>
          </a:xfrm>
        </p:grpSpPr>
        <p:sp>
          <p:nvSpPr>
            <p:cNvPr id="14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4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49" name="Oval 148"/>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50" name="Group 208"/>
          <p:cNvGrpSpPr>
            <a:grpSpLocks/>
          </p:cNvGrpSpPr>
          <p:nvPr/>
        </p:nvGrpSpPr>
        <p:grpSpPr bwMode="auto">
          <a:xfrm>
            <a:off x="6486480" y="4198532"/>
            <a:ext cx="229933" cy="247833"/>
            <a:chOff x="8878481" y="4710988"/>
            <a:chExt cx="265519" cy="285293"/>
          </a:xfrm>
        </p:grpSpPr>
        <p:sp>
          <p:nvSpPr>
            <p:cNvPr id="15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5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53" name="Oval 152"/>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54" name="Group 212"/>
          <p:cNvGrpSpPr>
            <a:grpSpLocks/>
          </p:cNvGrpSpPr>
          <p:nvPr/>
        </p:nvGrpSpPr>
        <p:grpSpPr bwMode="auto">
          <a:xfrm>
            <a:off x="6465827" y="4318317"/>
            <a:ext cx="231311" cy="247833"/>
            <a:chOff x="8878481" y="4710988"/>
            <a:chExt cx="265519" cy="285293"/>
          </a:xfrm>
        </p:grpSpPr>
        <p:sp>
          <p:nvSpPr>
            <p:cNvPr id="15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5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57" name="Oval 156"/>
            <p:cNvSpPr/>
            <p:nvPr/>
          </p:nvSpPr>
          <p:spPr>
            <a:xfrm>
              <a:off x="8974890"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58" name="Group 216"/>
          <p:cNvGrpSpPr>
            <a:grpSpLocks/>
          </p:cNvGrpSpPr>
          <p:nvPr/>
        </p:nvGrpSpPr>
        <p:grpSpPr bwMode="auto">
          <a:xfrm>
            <a:off x="6383215" y="4647384"/>
            <a:ext cx="229934" cy="246455"/>
            <a:chOff x="8878481" y="4710988"/>
            <a:chExt cx="265519" cy="285293"/>
          </a:xfrm>
        </p:grpSpPr>
        <p:sp>
          <p:nvSpPr>
            <p:cNvPr id="15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6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61" name="Oval 160"/>
            <p:cNvSpPr/>
            <p:nvPr/>
          </p:nvSpPr>
          <p:spPr>
            <a:xfrm>
              <a:off x="8975467" y="4819368"/>
              <a:ext cx="92216"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62" name="Group 220"/>
          <p:cNvGrpSpPr>
            <a:grpSpLocks/>
          </p:cNvGrpSpPr>
          <p:nvPr/>
        </p:nvGrpSpPr>
        <p:grpSpPr bwMode="auto">
          <a:xfrm>
            <a:off x="6274445" y="5115513"/>
            <a:ext cx="229933" cy="247833"/>
            <a:chOff x="8878481" y="4710988"/>
            <a:chExt cx="265519" cy="285293"/>
          </a:xfrm>
        </p:grpSpPr>
        <p:sp>
          <p:nvSpPr>
            <p:cNvPr id="16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6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65" name="Oval 164"/>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66" name="Group 224"/>
          <p:cNvGrpSpPr>
            <a:grpSpLocks/>
          </p:cNvGrpSpPr>
          <p:nvPr/>
        </p:nvGrpSpPr>
        <p:grpSpPr bwMode="auto">
          <a:xfrm>
            <a:off x="6463072" y="5546465"/>
            <a:ext cx="229934" cy="246456"/>
            <a:chOff x="8878481" y="4710988"/>
            <a:chExt cx="265519" cy="285293"/>
          </a:xfrm>
        </p:grpSpPr>
        <p:sp>
          <p:nvSpPr>
            <p:cNvPr id="16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6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69" name="Oval 168"/>
            <p:cNvSpPr/>
            <p:nvPr/>
          </p:nvSpPr>
          <p:spPr>
            <a:xfrm>
              <a:off x="8975467" y="4819367"/>
              <a:ext cx="92216" cy="90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70" name="Group 228"/>
          <p:cNvGrpSpPr>
            <a:grpSpLocks/>
          </p:cNvGrpSpPr>
          <p:nvPr/>
        </p:nvGrpSpPr>
        <p:grpSpPr bwMode="auto">
          <a:xfrm>
            <a:off x="6602135" y="5297257"/>
            <a:ext cx="229933" cy="247833"/>
            <a:chOff x="8878481" y="4710988"/>
            <a:chExt cx="265519" cy="285293"/>
          </a:xfrm>
        </p:grpSpPr>
        <p:sp>
          <p:nvSpPr>
            <p:cNvPr id="17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7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73" name="Oval 172"/>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74" name="Group 232"/>
          <p:cNvGrpSpPr>
            <a:grpSpLocks/>
          </p:cNvGrpSpPr>
          <p:nvPr/>
        </p:nvGrpSpPr>
        <p:grpSpPr bwMode="auto">
          <a:xfrm>
            <a:off x="6860983" y="5061815"/>
            <a:ext cx="229933" cy="247833"/>
            <a:chOff x="8878481" y="4710988"/>
            <a:chExt cx="265519" cy="285293"/>
          </a:xfrm>
        </p:grpSpPr>
        <p:sp>
          <p:nvSpPr>
            <p:cNvPr id="17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7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77" name="Oval 176"/>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78" name="Group 236"/>
          <p:cNvGrpSpPr>
            <a:grpSpLocks/>
          </p:cNvGrpSpPr>
          <p:nvPr/>
        </p:nvGrpSpPr>
        <p:grpSpPr bwMode="auto">
          <a:xfrm>
            <a:off x="7300196" y="4231576"/>
            <a:ext cx="229934" cy="247833"/>
            <a:chOff x="8878481" y="4710988"/>
            <a:chExt cx="265519" cy="285293"/>
          </a:xfrm>
        </p:grpSpPr>
        <p:sp>
          <p:nvSpPr>
            <p:cNvPr id="17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8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81" name="Oval 180"/>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82" name="Group 240"/>
          <p:cNvGrpSpPr>
            <a:grpSpLocks/>
          </p:cNvGrpSpPr>
          <p:nvPr/>
        </p:nvGrpSpPr>
        <p:grpSpPr bwMode="auto">
          <a:xfrm>
            <a:off x="7641654" y="4338970"/>
            <a:ext cx="229934" cy="246455"/>
            <a:chOff x="8878481" y="4710988"/>
            <a:chExt cx="265519" cy="285293"/>
          </a:xfrm>
        </p:grpSpPr>
        <p:sp>
          <p:nvSpPr>
            <p:cNvPr id="18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8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85" name="Oval 184"/>
            <p:cNvSpPr/>
            <p:nvPr/>
          </p:nvSpPr>
          <p:spPr>
            <a:xfrm>
              <a:off x="8975467" y="4819368"/>
              <a:ext cx="92216"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86" name="Group 244"/>
          <p:cNvGrpSpPr>
            <a:grpSpLocks/>
          </p:cNvGrpSpPr>
          <p:nvPr/>
        </p:nvGrpSpPr>
        <p:grpSpPr bwMode="auto">
          <a:xfrm>
            <a:off x="7881226" y="4698327"/>
            <a:ext cx="229934" cy="247833"/>
            <a:chOff x="8878481" y="4710988"/>
            <a:chExt cx="265519" cy="285293"/>
          </a:xfrm>
        </p:grpSpPr>
        <p:sp>
          <p:nvSpPr>
            <p:cNvPr id="18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8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89" name="Oval 188"/>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90" name="Group 248"/>
          <p:cNvGrpSpPr>
            <a:grpSpLocks/>
          </p:cNvGrpSpPr>
          <p:nvPr/>
        </p:nvGrpSpPr>
        <p:grpSpPr bwMode="auto">
          <a:xfrm>
            <a:off x="8178625" y="5021887"/>
            <a:ext cx="229934" cy="246455"/>
            <a:chOff x="8878481" y="4710988"/>
            <a:chExt cx="265519" cy="285293"/>
          </a:xfrm>
        </p:grpSpPr>
        <p:sp>
          <p:nvSpPr>
            <p:cNvPr id="19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9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93" name="Oval 192"/>
            <p:cNvSpPr/>
            <p:nvPr/>
          </p:nvSpPr>
          <p:spPr>
            <a:xfrm>
              <a:off x="8975467" y="4819368"/>
              <a:ext cx="92216"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94" name="Group 252"/>
          <p:cNvGrpSpPr>
            <a:grpSpLocks/>
          </p:cNvGrpSpPr>
          <p:nvPr/>
        </p:nvGrpSpPr>
        <p:grpSpPr bwMode="auto">
          <a:xfrm>
            <a:off x="8444358" y="4918623"/>
            <a:ext cx="229933" cy="247833"/>
            <a:chOff x="8878481" y="4710988"/>
            <a:chExt cx="265519" cy="285293"/>
          </a:xfrm>
        </p:grpSpPr>
        <p:sp>
          <p:nvSpPr>
            <p:cNvPr id="19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19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197" name="Oval 196"/>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198" name="Group 256"/>
          <p:cNvGrpSpPr>
            <a:grpSpLocks/>
          </p:cNvGrpSpPr>
          <p:nvPr/>
        </p:nvGrpSpPr>
        <p:grpSpPr bwMode="auto">
          <a:xfrm>
            <a:off x="7202441" y="5206385"/>
            <a:ext cx="229933" cy="247833"/>
            <a:chOff x="8878481" y="4710988"/>
            <a:chExt cx="265519" cy="285293"/>
          </a:xfrm>
        </p:grpSpPr>
        <p:sp>
          <p:nvSpPr>
            <p:cNvPr id="19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0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01" name="Oval 200"/>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02" name="Group 260"/>
          <p:cNvGrpSpPr>
            <a:grpSpLocks/>
          </p:cNvGrpSpPr>
          <p:nvPr/>
        </p:nvGrpSpPr>
        <p:grpSpPr bwMode="auto">
          <a:xfrm>
            <a:off x="6801777" y="5574002"/>
            <a:ext cx="229934" cy="246456"/>
            <a:chOff x="8878481" y="4710988"/>
            <a:chExt cx="265519" cy="285293"/>
          </a:xfrm>
        </p:grpSpPr>
        <p:sp>
          <p:nvSpPr>
            <p:cNvPr id="20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0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05" name="Oval 204"/>
            <p:cNvSpPr/>
            <p:nvPr/>
          </p:nvSpPr>
          <p:spPr>
            <a:xfrm>
              <a:off x="8975467" y="4819367"/>
              <a:ext cx="92216" cy="90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06" name="Group 264"/>
          <p:cNvGrpSpPr>
            <a:grpSpLocks/>
          </p:cNvGrpSpPr>
          <p:nvPr/>
        </p:nvGrpSpPr>
        <p:grpSpPr bwMode="auto">
          <a:xfrm>
            <a:off x="7104684" y="5572627"/>
            <a:ext cx="231311" cy="246455"/>
            <a:chOff x="8878481" y="4710988"/>
            <a:chExt cx="265519" cy="285293"/>
          </a:xfrm>
        </p:grpSpPr>
        <p:sp>
          <p:nvSpPr>
            <p:cNvPr id="20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0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09" name="Oval 208"/>
            <p:cNvSpPr/>
            <p:nvPr/>
          </p:nvSpPr>
          <p:spPr>
            <a:xfrm>
              <a:off x="8974890" y="4819368"/>
              <a:ext cx="91667"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10" name="Group 268"/>
          <p:cNvGrpSpPr>
            <a:grpSpLocks/>
          </p:cNvGrpSpPr>
          <p:nvPr/>
        </p:nvGrpSpPr>
        <p:grpSpPr bwMode="auto">
          <a:xfrm>
            <a:off x="7630640" y="5799806"/>
            <a:ext cx="229934" cy="247833"/>
            <a:chOff x="8878481" y="4710988"/>
            <a:chExt cx="265519" cy="285293"/>
          </a:xfrm>
        </p:grpSpPr>
        <p:sp>
          <p:nvSpPr>
            <p:cNvPr id="21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1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13" name="Oval 212"/>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14" name="Group 272"/>
          <p:cNvGrpSpPr>
            <a:grpSpLocks/>
          </p:cNvGrpSpPr>
          <p:nvPr/>
        </p:nvGrpSpPr>
        <p:grpSpPr bwMode="auto">
          <a:xfrm>
            <a:off x="7560422" y="5931984"/>
            <a:ext cx="229933" cy="247833"/>
            <a:chOff x="8878481" y="4710988"/>
            <a:chExt cx="265519" cy="285293"/>
          </a:xfrm>
        </p:grpSpPr>
        <p:sp>
          <p:nvSpPr>
            <p:cNvPr id="21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1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17" name="Oval 216"/>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18" name="Group 276"/>
          <p:cNvGrpSpPr>
            <a:grpSpLocks/>
          </p:cNvGrpSpPr>
          <p:nvPr/>
        </p:nvGrpSpPr>
        <p:grpSpPr bwMode="auto">
          <a:xfrm>
            <a:off x="7710498" y="6051770"/>
            <a:ext cx="231311" cy="246455"/>
            <a:chOff x="8878481" y="4710988"/>
            <a:chExt cx="265519" cy="285293"/>
          </a:xfrm>
        </p:grpSpPr>
        <p:sp>
          <p:nvSpPr>
            <p:cNvPr id="21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2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21" name="Oval 220"/>
            <p:cNvSpPr/>
            <p:nvPr/>
          </p:nvSpPr>
          <p:spPr>
            <a:xfrm>
              <a:off x="8974890" y="4819368"/>
              <a:ext cx="91667"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22" name="Group 280"/>
          <p:cNvGrpSpPr>
            <a:grpSpLocks/>
          </p:cNvGrpSpPr>
          <p:nvPr/>
        </p:nvGrpSpPr>
        <p:grpSpPr bwMode="auto">
          <a:xfrm>
            <a:off x="7784847" y="5217400"/>
            <a:ext cx="229934" cy="247833"/>
            <a:chOff x="8878481" y="4710988"/>
            <a:chExt cx="265519" cy="285293"/>
          </a:xfrm>
        </p:grpSpPr>
        <p:sp>
          <p:nvSpPr>
            <p:cNvPr id="22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2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25" name="Oval 224"/>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26" name="Group 284"/>
          <p:cNvGrpSpPr>
            <a:grpSpLocks/>
          </p:cNvGrpSpPr>
          <p:nvPr/>
        </p:nvGrpSpPr>
        <p:grpSpPr bwMode="auto">
          <a:xfrm>
            <a:off x="8038187" y="5249066"/>
            <a:ext cx="229934" cy="246456"/>
            <a:chOff x="8878481" y="4710988"/>
            <a:chExt cx="265519" cy="285293"/>
          </a:xfrm>
        </p:grpSpPr>
        <p:sp>
          <p:nvSpPr>
            <p:cNvPr id="22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2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29" name="Oval 228"/>
            <p:cNvSpPr/>
            <p:nvPr/>
          </p:nvSpPr>
          <p:spPr>
            <a:xfrm>
              <a:off x="8975467" y="4819367"/>
              <a:ext cx="92216" cy="90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30" name="Group 288"/>
          <p:cNvGrpSpPr>
            <a:grpSpLocks/>
          </p:cNvGrpSpPr>
          <p:nvPr/>
        </p:nvGrpSpPr>
        <p:grpSpPr bwMode="auto">
          <a:xfrm>
            <a:off x="8265368" y="5304141"/>
            <a:ext cx="229933" cy="247833"/>
            <a:chOff x="8878481" y="4710988"/>
            <a:chExt cx="265519" cy="285293"/>
          </a:xfrm>
        </p:grpSpPr>
        <p:sp>
          <p:nvSpPr>
            <p:cNvPr id="23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3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33" name="Oval 232"/>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34" name="Group 292"/>
          <p:cNvGrpSpPr>
            <a:grpSpLocks/>
          </p:cNvGrpSpPr>
          <p:nvPr/>
        </p:nvGrpSpPr>
        <p:grpSpPr bwMode="auto">
          <a:xfrm>
            <a:off x="8118044" y="5518929"/>
            <a:ext cx="229934" cy="247833"/>
            <a:chOff x="8878481" y="4710988"/>
            <a:chExt cx="265519" cy="285293"/>
          </a:xfrm>
        </p:grpSpPr>
        <p:sp>
          <p:nvSpPr>
            <p:cNvPr id="23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3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37" name="Oval 236"/>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38" name="Group 296"/>
          <p:cNvGrpSpPr>
            <a:grpSpLocks/>
          </p:cNvGrpSpPr>
          <p:nvPr/>
        </p:nvGrpSpPr>
        <p:grpSpPr bwMode="auto">
          <a:xfrm>
            <a:off x="8325949" y="5733717"/>
            <a:ext cx="231311" cy="247833"/>
            <a:chOff x="8878481" y="4710988"/>
            <a:chExt cx="265519" cy="285293"/>
          </a:xfrm>
        </p:grpSpPr>
        <p:sp>
          <p:nvSpPr>
            <p:cNvPr id="23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4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41" name="Oval 240"/>
            <p:cNvSpPr/>
            <p:nvPr/>
          </p:nvSpPr>
          <p:spPr>
            <a:xfrm>
              <a:off x="8974889"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2" name="Group 300"/>
          <p:cNvGrpSpPr>
            <a:grpSpLocks/>
          </p:cNvGrpSpPr>
          <p:nvPr/>
        </p:nvGrpSpPr>
        <p:grpSpPr bwMode="auto">
          <a:xfrm>
            <a:off x="8553129" y="5719949"/>
            <a:ext cx="231311" cy="247833"/>
            <a:chOff x="8878481" y="4710988"/>
            <a:chExt cx="265519" cy="285293"/>
          </a:xfrm>
        </p:grpSpPr>
        <p:sp>
          <p:nvSpPr>
            <p:cNvPr id="24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4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45" name="Oval 244"/>
            <p:cNvSpPr/>
            <p:nvPr/>
          </p:nvSpPr>
          <p:spPr>
            <a:xfrm>
              <a:off x="8974890"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46" name="Group 304"/>
          <p:cNvGrpSpPr>
            <a:grpSpLocks/>
          </p:cNvGrpSpPr>
          <p:nvPr/>
        </p:nvGrpSpPr>
        <p:grpSpPr bwMode="auto">
          <a:xfrm>
            <a:off x="8799585" y="6175686"/>
            <a:ext cx="231311" cy="247833"/>
            <a:chOff x="8878481" y="4710988"/>
            <a:chExt cx="265519" cy="285293"/>
          </a:xfrm>
        </p:grpSpPr>
        <p:sp>
          <p:nvSpPr>
            <p:cNvPr id="24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4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49" name="Oval 248"/>
            <p:cNvSpPr/>
            <p:nvPr/>
          </p:nvSpPr>
          <p:spPr>
            <a:xfrm>
              <a:off x="8974889"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50" name="Group 308"/>
          <p:cNvGrpSpPr>
            <a:grpSpLocks/>
          </p:cNvGrpSpPr>
          <p:nvPr/>
        </p:nvGrpSpPr>
        <p:grpSpPr bwMode="auto">
          <a:xfrm>
            <a:off x="8134567" y="5987058"/>
            <a:ext cx="231311" cy="247833"/>
            <a:chOff x="8878481" y="4710988"/>
            <a:chExt cx="265519" cy="285293"/>
          </a:xfrm>
        </p:grpSpPr>
        <p:sp>
          <p:nvSpPr>
            <p:cNvPr id="25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5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53" name="Oval 252"/>
            <p:cNvSpPr/>
            <p:nvPr/>
          </p:nvSpPr>
          <p:spPr>
            <a:xfrm>
              <a:off x="8974890"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54" name="Group 312"/>
          <p:cNvGrpSpPr>
            <a:grpSpLocks/>
          </p:cNvGrpSpPr>
          <p:nvPr/>
        </p:nvGrpSpPr>
        <p:grpSpPr bwMode="auto">
          <a:xfrm>
            <a:off x="8704582" y="5421173"/>
            <a:ext cx="231311" cy="247833"/>
            <a:chOff x="8878481" y="4710988"/>
            <a:chExt cx="265519" cy="285293"/>
          </a:xfrm>
        </p:grpSpPr>
        <p:sp>
          <p:nvSpPr>
            <p:cNvPr id="25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5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57" name="Oval 256"/>
            <p:cNvSpPr/>
            <p:nvPr/>
          </p:nvSpPr>
          <p:spPr>
            <a:xfrm>
              <a:off x="8974890"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58" name="Group 316"/>
          <p:cNvGrpSpPr>
            <a:grpSpLocks/>
          </p:cNvGrpSpPr>
          <p:nvPr/>
        </p:nvGrpSpPr>
        <p:grpSpPr bwMode="auto">
          <a:xfrm>
            <a:off x="8894587" y="5305518"/>
            <a:ext cx="229934" cy="247833"/>
            <a:chOff x="8878481" y="4710988"/>
            <a:chExt cx="265519" cy="285293"/>
          </a:xfrm>
        </p:grpSpPr>
        <p:sp>
          <p:nvSpPr>
            <p:cNvPr id="25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6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61" name="Oval 260"/>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62" name="Group 320"/>
          <p:cNvGrpSpPr>
            <a:grpSpLocks/>
          </p:cNvGrpSpPr>
          <p:nvPr/>
        </p:nvGrpSpPr>
        <p:grpSpPr bwMode="auto">
          <a:xfrm>
            <a:off x="8849152" y="5063193"/>
            <a:ext cx="229933" cy="247833"/>
            <a:chOff x="8878481" y="4710988"/>
            <a:chExt cx="265519" cy="285293"/>
          </a:xfrm>
        </p:grpSpPr>
        <p:sp>
          <p:nvSpPr>
            <p:cNvPr id="26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6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65" name="Oval 264"/>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66" name="Group 325"/>
          <p:cNvGrpSpPr>
            <a:grpSpLocks/>
          </p:cNvGrpSpPr>
          <p:nvPr/>
        </p:nvGrpSpPr>
        <p:grpSpPr bwMode="auto">
          <a:xfrm>
            <a:off x="8937270" y="4929638"/>
            <a:ext cx="229933" cy="247833"/>
            <a:chOff x="8878481" y="4710988"/>
            <a:chExt cx="265519" cy="285293"/>
          </a:xfrm>
        </p:grpSpPr>
        <p:sp>
          <p:nvSpPr>
            <p:cNvPr id="26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6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69" name="Oval 268"/>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70" name="Group 329"/>
          <p:cNvGrpSpPr>
            <a:grpSpLocks/>
          </p:cNvGrpSpPr>
          <p:nvPr/>
        </p:nvGrpSpPr>
        <p:grpSpPr bwMode="auto">
          <a:xfrm>
            <a:off x="9043286" y="4789198"/>
            <a:ext cx="229934" cy="246456"/>
            <a:chOff x="8878481" y="4710988"/>
            <a:chExt cx="265519" cy="285293"/>
          </a:xfrm>
        </p:grpSpPr>
        <p:sp>
          <p:nvSpPr>
            <p:cNvPr id="27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7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73" name="Oval 272"/>
            <p:cNvSpPr/>
            <p:nvPr/>
          </p:nvSpPr>
          <p:spPr>
            <a:xfrm>
              <a:off x="8975467" y="4819367"/>
              <a:ext cx="92216" cy="9084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74" name="Group 333"/>
          <p:cNvGrpSpPr>
            <a:grpSpLocks/>
          </p:cNvGrpSpPr>
          <p:nvPr/>
        </p:nvGrpSpPr>
        <p:grpSpPr bwMode="auto">
          <a:xfrm>
            <a:off x="8671537" y="4702458"/>
            <a:ext cx="229934" cy="246455"/>
            <a:chOff x="8878481" y="4710988"/>
            <a:chExt cx="265519" cy="285293"/>
          </a:xfrm>
        </p:grpSpPr>
        <p:sp>
          <p:nvSpPr>
            <p:cNvPr id="275"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76"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77" name="Oval 276"/>
            <p:cNvSpPr/>
            <p:nvPr/>
          </p:nvSpPr>
          <p:spPr>
            <a:xfrm>
              <a:off x="8975467" y="4819368"/>
              <a:ext cx="92216" cy="90847"/>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78" name="Group 337"/>
          <p:cNvGrpSpPr>
            <a:grpSpLocks/>
          </p:cNvGrpSpPr>
          <p:nvPr/>
        </p:nvGrpSpPr>
        <p:grpSpPr bwMode="auto">
          <a:xfrm>
            <a:off x="8923502" y="4504192"/>
            <a:ext cx="231311" cy="247833"/>
            <a:chOff x="8878481" y="4710988"/>
            <a:chExt cx="265519" cy="285293"/>
          </a:xfrm>
        </p:grpSpPr>
        <p:sp>
          <p:nvSpPr>
            <p:cNvPr id="279"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80"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81" name="Oval 280"/>
            <p:cNvSpPr/>
            <p:nvPr/>
          </p:nvSpPr>
          <p:spPr>
            <a:xfrm>
              <a:off x="8974889"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82" name="Group 341"/>
          <p:cNvGrpSpPr>
            <a:grpSpLocks/>
          </p:cNvGrpSpPr>
          <p:nvPr/>
        </p:nvGrpSpPr>
        <p:grpSpPr bwMode="auto">
          <a:xfrm>
            <a:off x="9379238" y="4478032"/>
            <a:ext cx="231311" cy="247833"/>
            <a:chOff x="8878481" y="4710988"/>
            <a:chExt cx="265519" cy="285293"/>
          </a:xfrm>
        </p:grpSpPr>
        <p:sp>
          <p:nvSpPr>
            <p:cNvPr id="283"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84"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85" name="Oval 284"/>
            <p:cNvSpPr/>
            <p:nvPr/>
          </p:nvSpPr>
          <p:spPr>
            <a:xfrm>
              <a:off x="8974890" y="4818765"/>
              <a:ext cx="91667"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86" name="Group 345"/>
          <p:cNvGrpSpPr>
            <a:grpSpLocks/>
          </p:cNvGrpSpPr>
          <p:nvPr/>
        </p:nvGrpSpPr>
        <p:grpSpPr bwMode="auto">
          <a:xfrm>
            <a:off x="8513201" y="5094860"/>
            <a:ext cx="229933" cy="247833"/>
            <a:chOff x="8878481" y="4710988"/>
            <a:chExt cx="265519" cy="285293"/>
          </a:xfrm>
        </p:grpSpPr>
        <p:sp>
          <p:nvSpPr>
            <p:cNvPr id="287"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88"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89" name="Oval 288"/>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grpSp>
        <p:nvGrpSpPr>
          <p:cNvPr id="290" name="Group 349"/>
          <p:cNvGrpSpPr>
            <a:grpSpLocks/>
          </p:cNvGrpSpPr>
          <p:nvPr/>
        </p:nvGrpSpPr>
        <p:grpSpPr bwMode="auto">
          <a:xfrm>
            <a:off x="9698666" y="4023672"/>
            <a:ext cx="229934" cy="247833"/>
            <a:chOff x="8878481" y="4710988"/>
            <a:chExt cx="265519" cy="285293"/>
          </a:xfrm>
        </p:grpSpPr>
        <p:sp>
          <p:nvSpPr>
            <p:cNvPr id="291" name="Line 28"/>
            <p:cNvSpPr>
              <a:spLocks noChangeShapeType="1"/>
            </p:cNvSpPr>
            <p:nvPr/>
          </p:nvSpPr>
          <p:spPr bwMode="auto">
            <a:xfrm flipV="1">
              <a:off x="8878481" y="4828032"/>
              <a:ext cx="265519" cy="62073"/>
            </a:xfrm>
            <a:prstGeom prst="line">
              <a:avLst/>
            </a:prstGeom>
            <a:noFill/>
            <a:ln w="12700">
              <a:solidFill>
                <a:srgbClr val="3399FF"/>
              </a:solidFill>
              <a:round/>
              <a:headEnd type="triangle" w="med" len="med"/>
              <a:tailEnd type="triangle" w="med" len="med"/>
            </a:ln>
          </p:spPr>
          <p:txBody>
            <a:bodyPr/>
            <a:lstStyle/>
            <a:p>
              <a:endParaRPr lang="en-US"/>
            </a:p>
          </p:txBody>
        </p:sp>
        <p:sp>
          <p:nvSpPr>
            <p:cNvPr id="292" name="Line 28"/>
            <p:cNvSpPr>
              <a:spLocks noChangeShapeType="1"/>
            </p:cNvSpPr>
            <p:nvPr/>
          </p:nvSpPr>
          <p:spPr bwMode="auto">
            <a:xfrm flipH="1" flipV="1">
              <a:off x="8961120" y="4710988"/>
              <a:ext cx="102413" cy="285293"/>
            </a:xfrm>
            <a:prstGeom prst="line">
              <a:avLst/>
            </a:prstGeom>
            <a:noFill/>
            <a:ln w="12700">
              <a:solidFill>
                <a:srgbClr val="3399FF"/>
              </a:solidFill>
              <a:round/>
              <a:headEnd type="triangle" w="med" len="med"/>
              <a:tailEnd type="triangle" w="med" len="med"/>
            </a:ln>
          </p:spPr>
          <p:txBody>
            <a:bodyPr/>
            <a:lstStyle/>
            <a:p>
              <a:endParaRPr lang="en-US"/>
            </a:p>
          </p:txBody>
        </p:sp>
        <p:sp>
          <p:nvSpPr>
            <p:cNvPr id="293" name="Oval 292"/>
            <p:cNvSpPr/>
            <p:nvPr/>
          </p:nvSpPr>
          <p:spPr>
            <a:xfrm>
              <a:off x="8975467" y="4818765"/>
              <a:ext cx="92216" cy="91928"/>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grpSp>
    </p:spTree>
    <p:extLst>
      <p:ext uri="{BB962C8B-B14F-4D97-AF65-F5344CB8AC3E}">
        <p14:creationId xmlns:p14="http://schemas.microsoft.com/office/powerpoint/2010/main" val="34495814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Basic Operational Characteristics by Number of Warehouses, United States and China, 2009</a:t>
            </a:r>
          </a:p>
        </p:txBody>
      </p:sp>
      <p:graphicFrame>
        <p:nvGraphicFramePr>
          <p:cNvPr id="5" name="Content Placeholder 4"/>
          <p:cNvGraphicFramePr>
            <a:graphicFrameLocks noGrp="1"/>
          </p:cNvGraphicFramePr>
          <p:nvPr>
            <p:ph idx="1"/>
          </p:nvPr>
        </p:nvGraphicFramePr>
        <p:xfrm>
          <a:off x="1616075" y="1082676"/>
          <a:ext cx="8959850" cy="5394325"/>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9871491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Optimal Location and Throughput by Number of Freight Distribution Centers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9349" y="770344"/>
            <a:ext cx="7680960" cy="5779767"/>
          </a:xfrm>
          <a:prstGeom prst="rect">
            <a:avLst/>
          </a:prstGeom>
        </p:spPr>
      </p:pic>
    </p:spTree>
    <p:extLst>
      <p:ext uri="{BB962C8B-B14F-4D97-AF65-F5344CB8AC3E}">
        <p14:creationId xmlns:p14="http://schemas.microsoft.com/office/powerpoint/2010/main" val="374577364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Market Area of Distribution Centers Located in the United States, 2012</a:t>
            </a:r>
          </a:p>
        </p:txBody>
      </p:sp>
      <p:graphicFrame>
        <p:nvGraphicFramePr>
          <p:cNvPr id="8" name="Content Placeholder 7"/>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68268840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Hours of Operation of Distribution Centers</a:t>
            </a:r>
          </a:p>
        </p:txBody>
      </p:sp>
      <p:graphicFrame>
        <p:nvGraphicFramePr>
          <p:cNvPr id="7" name="Content Placeholder 6"/>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458091564"/>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itle 1"/>
          <p:cNvSpPr>
            <a:spLocks noGrp="1"/>
          </p:cNvSpPr>
          <p:nvPr>
            <p:ph type="title"/>
          </p:nvPr>
        </p:nvSpPr>
        <p:spPr/>
        <p:txBody>
          <a:bodyPr/>
          <a:lstStyle/>
          <a:p>
            <a:pPr eaLnBrk="1" hangingPunct="1"/>
            <a:r>
              <a:rPr lang="en-US"/>
              <a:t>A Typology of Spatial Dynamics in the Location of Logistics Sites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1316" name="Freeform 686"/>
          <p:cNvSpPr>
            <a:spLocks/>
          </p:cNvSpPr>
          <p:nvPr/>
        </p:nvSpPr>
        <p:spPr bwMode="auto">
          <a:xfrm>
            <a:off x="4676775" y="3910013"/>
            <a:ext cx="1625600" cy="982662"/>
          </a:xfrm>
          <a:custGeom>
            <a:avLst/>
            <a:gdLst>
              <a:gd name="T0" fmla="*/ 2147483647 w 1024"/>
              <a:gd name="T1" fmla="*/ 2147483647 h 619"/>
              <a:gd name="T2" fmla="*/ 2147483647 w 1024"/>
              <a:gd name="T3" fmla="*/ 2147483647 h 619"/>
              <a:gd name="T4" fmla="*/ 2147483647 w 1024"/>
              <a:gd name="T5" fmla="*/ 2147483647 h 619"/>
              <a:gd name="T6" fmla="*/ 2147483647 w 1024"/>
              <a:gd name="T7" fmla="*/ 2147483647 h 619"/>
              <a:gd name="T8" fmla="*/ 2147483647 w 1024"/>
              <a:gd name="T9" fmla="*/ 2147483647 h 619"/>
              <a:gd name="T10" fmla="*/ 2147483647 w 1024"/>
              <a:gd name="T11" fmla="*/ 2147483647 h 619"/>
              <a:gd name="T12" fmla="*/ 2147483647 w 1024"/>
              <a:gd name="T13" fmla="*/ 2147483647 h 619"/>
              <a:gd name="T14" fmla="*/ 2147483647 w 1024"/>
              <a:gd name="T15" fmla="*/ 2147483647 h 619"/>
              <a:gd name="T16" fmla="*/ 2147483647 w 1024"/>
              <a:gd name="T17" fmla="*/ 2147483647 h 619"/>
              <a:gd name="T18" fmla="*/ 2147483647 w 1024"/>
              <a:gd name="T19" fmla="*/ 2147483647 h 619"/>
              <a:gd name="T20" fmla="*/ 2147483647 w 1024"/>
              <a:gd name="T21" fmla="*/ 2147483647 h 619"/>
              <a:gd name="T22" fmla="*/ 2147483647 w 1024"/>
              <a:gd name="T23" fmla="*/ 2147483647 h 619"/>
              <a:gd name="T24" fmla="*/ 2147483647 w 1024"/>
              <a:gd name="T25" fmla="*/ 2147483647 h 6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4"/>
              <a:gd name="T40" fmla="*/ 0 h 619"/>
              <a:gd name="T41" fmla="*/ 1024 w 1024"/>
              <a:gd name="T42" fmla="*/ 619 h 6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4" h="619">
                <a:moveTo>
                  <a:pt x="257" y="461"/>
                </a:moveTo>
                <a:cubicBezTo>
                  <a:pt x="200" y="419"/>
                  <a:pt x="168" y="393"/>
                  <a:pt x="126" y="345"/>
                </a:cubicBezTo>
                <a:cubicBezTo>
                  <a:pt x="84" y="297"/>
                  <a:pt x="10" y="221"/>
                  <a:pt x="5" y="175"/>
                </a:cubicBezTo>
                <a:cubicBezTo>
                  <a:pt x="0" y="129"/>
                  <a:pt x="46" y="93"/>
                  <a:pt x="93" y="71"/>
                </a:cubicBezTo>
                <a:cubicBezTo>
                  <a:pt x="140" y="49"/>
                  <a:pt x="220" y="49"/>
                  <a:pt x="285" y="44"/>
                </a:cubicBezTo>
                <a:cubicBezTo>
                  <a:pt x="350" y="39"/>
                  <a:pt x="407" y="43"/>
                  <a:pt x="482" y="38"/>
                </a:cubicBezTo>
                <a:cubicBezTo>
                  <a:pt x="557" y="33"/>
                  <a:pt x="657" y="0"/>
                  <a:pt x="735" y="11"/>
                </a:cubicBezTo>
                <a:cubicBezTo>
                  <a:pt x="813" y="22"/>
                  <a:pt x="903" y="52"/>
                  <a:pt x="949" y="104"/>
                </a:cubicBezTo>
                <a:cubicBezTo>
                  <a:pt x="995" y="156"/>
                  <a:pt x="1024" y="257"/>
                  <a:pt x="1014" y="323"/>
                </a:cubicBezTo>
                <a:cubicBezTo>
                  <a:pt x="1004" y="389"/>
                  <a:pt x="947" y="455"/>
                  <a:pt x="888" y="499"/>
                </a:cubicBezTo>
                <a:cubicBezTo>
                  <a:pt x="829" y="543"/>
                  <a:pt x="728" y="571"/>
                  <a:pt x="658" y="587"/>
                </a:cubicBezTo>
                <a:cubicBezTo>
                  <a:pt x="588" y="603"/>
                  <a:pt x="533" y="619"/>
                  <a:pt x="466" y="598"/>
                </a:cubicBezTo>
                <a:cubicBezTo>
                  <a:pt x="399" y="577"/>
                  <a:pt x="314" y="503"/>
                  <a:pt x="257" y="461"/>
                </a:cubicBezTo>
                <a:close/>
              </a:path>
            </a:pathLst>
          </a:custGeom>
          <a:noFill/>
          <a:ln w="19050">
            <a:solidFill>
              <a:srgbClr val="808080"/>
            </a:solidFill>
            <a:prstDash val="sysDot"/>
            <a:round/>
            <a:headEnd/>
            <a:tailEnd/>
          </a:ln>
        </p:spPr>
        <p:txBody>
          <a:bodyPr/>
          <a:lstStyle/>
          <a:p>
            <a:endParaRPr lang="en-US"/>
          </a:p>
        </p:txBody>
      </p:sp>
      <p:sp>
        <p:nvSpPr>
          <p:cNvPr id="141317" name="Rectangle 655"/>
          <p:cNvSpPr>
            <a:spLocks noChangeArrowheads="1"/>
          </p:cNvSpPr>
          <p:nvPr/>
        </p:nvSpPr>
        <p:spPr bwMode="auto">
          <a:xfrm>
            <a:off x="4916488" y="2640013"/>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18" name="Oval 647"/>
          <p:cNvSpPr>
            <a:spLocks noChangeArrowheads="1"/>
          </p:cNvSpPr>
          <p:nvPr/>
        </p:nvSpPr>
        <p:spPr bwMode="auto">
          <a:xfrm>
            <a:off x="5310188" y="2503488"/>
            <a:ext cx="654050" cy="654050"/>
          </a:xfrm>
          <a:prstGeom prst="ellipse">
            <a:avLst/>
          </a:prstGeom>
          <a:solidFill>
            <a:srgbClr val="EAEAEA"/>
          </a:solidFill>
          <a:ln w="38100">
            <a:solidFill>
              <a:srgbClr val="969696"/>
            </a:solidFill>
            <a:round/>
            <a:headEnd/>
            <a:tailEnd/>
          </a:ln>
        </p:spPr>
        <p:txBody>
          <a:bodyPr wrap="none" anchor="ctr"/>
          <a:lstStyle/>
          <a:p>
            <a:endParaRPr lang="en-US"/>
          </a:p>
        </p:txBody>
      </p:sp>
      <p:sp>
        <p:nvSpPr>
          <p:cNvPr id="141319" name="Rectangle 648"/>
          <p:cNvSpPr>
            <a:spLocks noChangeArrowheads="1"/>
          </p:cNvSpPr>
          <p:nvPr/>
        </p:nvSpPr>
        <p:spPr bwMode="auto">
          <a:xfrm>
            <a:off x="5434013" y="265430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20" name="Oval 649"/>
          <p:cNvSpPr>
            <a:spLocks noChangeArrowheads="1"/>
          </p:cNvSpPr>
          <p:nvPr/>
        </p:nvSpPr>
        <p:spPr bwMode="auto">
          <a:xfrm>
            <a:off x="5719763" y="2697164"/>
            <a:ext cx="125412" cy="109537"/>
          </a:xfrm>
          <a:prstGeom prst="ellipse">
            <a:avLst/>
          </a:prstGeom>
          <a:solidFill>
            <a:srgbClr val="000000"/>
          </a:solidFill>
          <a:ln w="7938">
            <a:solidFill>
              <a:srgbClr val="000000"/>
            </a:solidFill>
            <a:round/>
            <a:headEnd/>
            <a:tailEnd/>
          </a:ln>
        </p:spPr>
        <p:txBody>
          <a:bodyPr/>
          <a:lstStyle/>
          <a:p>
            <a:endParaRPr lang="en-US"/>
          </a:p>
        </p:txBody>
      </p:sp>
      <p:sp>
        <p:nvSpPr>
          <p:cNvPr id="141321" name="Oval 650"/>
          <p:cNvSpPr>
            <a:spLocks noChangeArrowheads="1"/>
          </p:cNvSpPr>
          <p:nvPr/>
        </p:nvSpPr>
        <p:spPr bwMode="auto">
          <a:xfrm>
            <a:off x="5527676" y="2935289"/>
            <a:ext cx="125413" cy="109537"/>
          </a:xfrm>
          <a:prstGeom prst="ellipse">
            <a:avLst/>
          </a:prstGeom>
          <a:solidFill>
            <a:srgbClr val="000000"/>
          </a:solidFill>
          <a:ln w="7938">
            <a:solidFill>
              <a:srgbClr val="000000"/>
            </a:solidFill>
            <a:round/>
            <a:headEnd/>
            <a:tailEnd/>
          </a:ln>
        </p:spPr>
        <p:txBody>
          <a:bodyPr/>
          <a:lstStyle/>
          <a:p>
            <a:endParaRPr lang="en-US"/>
          </a:p>
        </p:txBody>
      </p:sp>
      <p:sp>
        <p:nvSpPr>
          <p:cNvPr id="141322" name="Rectangle 11"/>
          <p:cNvSpPr>
            <a:spLocks noChangeArrowheads="1"/>
          </p:cNvSpPr>
          <p:nvPr/>
        </p:nvSpPr>
        <p:spPr bwMode="auto">
          <a:xfrm>
            <a:off x="4214813" y="5205414"/>
            <a:ext cx="2415726" cy="138499"/>
          </a:xfrm>
          <a:prstGeom prst="rect">
            <a:avLst/>
          </a:prstGeom>
          <a:noFill/>
          <a:ln w="9525">
            <a:noFill/>
            <a:miter lim="800000"/>
            <a:headEnd/>
            <a:tailEnd/>
          </a:ln>
        </p:spPr>
        <p:txBody>
          <a:bodyPr wrap="none" lIns="0" tIns="0" rIns="0" bIns="0">
            <a:spAutoFit/>
          </a:bodyPr>
          <a:lstStyle/>
          <a:p>
            <a:r>
              <a:rPr lang="en-US" sz="900" dirty="0">
                <a:solidFill>
                  <a:srgbClr val="000000"/>
                </a:solidFill>
              </a:rPr>
              <a:t>Multimodal transshipment </a:t>
            </a:r>
            <a:r>
              <a:rPr lang="en-US" sz="900" dirty="0" err="1">
                <a:solidFill>
                  <a:srgbClr val="000000"/>
                </a:solidFill>
              </a:rPr>
              <a:t>centre</a:t>
            </a:r>
            <a:r>
              <a:rPr lang="en-US" sz="900" dirty="0">
                <a:solidFill>
                  <a:srgbClr val="000000"/>
                </a:solidFill>
              </a:rPr>
              <a:t> (e.g. Container terminal)</a:t>
            </a:r>
            <a:endParaRPr lang="en-US" sz="900" dirty="0"/>
          </a:p>
        </p:txBody>
      </p:sp>
      <p:sp>
        <p:nvSpPr>
          <p:cNvPr id="141323" name="Rectangle 12"/>
          <p:cNvSpPr>
            <a:spLocks noChangeArrowheads="1"/>
          </p:cNvSpPr>
          <p:nvPr/>
        </p:nvSpPr>
        <p:spPr bwMode="auto">
          <a:xfrm>
            <a:off x="4051301" y="1958975"/>
            <a:ext cx="1910779" cy="153888"/>
          </a:xfrm>
          <a:prstGeom prst="rect">
            <a:avLst/>
          </a:prstGeom>
          <a:noFill/>
          <a:ln w="9525">
            <a:noFill/>
            <a:miter lim="800000"/>
            <a:headEnd/>
            <a:tailEnd/>
          </a:ln>
        </p:spPr>
        <p:txBody>
          <a:bodyPr wrap="none" lIns="0" tIns="0" rIns="0" bIns="0">
            <a:spAutoFit/>
          </a:bodyPr>
          <a:lstStyle/>
          <a:p>
            <a:r>
              <a:rPr lang="en-US" sz="1000" b="1" i="1">
                <a:solidFill>
                  <a:srgbClr val="000000"/>
                </a:solidFill>
              </a:rPr>
              <a:t>Spatial concentration of logistics sites</a:t>
            </a:r>
            <a:endParaRPr lang="en-US" sz="1000"/>
          </a:p>
        </p:txBody>
      </p:sp>
      <p:sp>
        <p:nvSpPr>
          <p:cNvPr id="141324" name="Rectangle 13"/>
          <p:cNvSpPr>
            <a:spLocks noChangeArrowheads="1"/>
          </p:cNvSpPr>
          <p:nvPr/>
        </p:nvSpPr>
        <p:spPr bwMode="auto">
          <a:xfrm>
            <a:off x="7072314" y="1958975"/>
            <a:ext cx="1660711" cy="153888"/>
          </a:xfrm>
          <a:prstGeom prst="rect">
            <a:avLst/>
          </a:prstGeom>
          <a:noFill/>
          <a:ln w="9525">
            <a:noFill/>
            <a:miter lim="800000"/>
            <a:headEnd/>
            <a:tailEnd/>
          </a:ln>
        </p:spPr>
        <p:txBody>
          <a:bodyPr wrap="none" lIns="0" tIns="0" rIns="0" bIns="0">
            <a:spAutoFit/>
          </a:bodyPr>
          <a:lstStyle/>
          <a:p>
            <a:r>
              <a:rPr lang="en-US" sz="1000" b="1" i="1">
                <a:solidFill>
                  <a:srgbClr val="000000"/>
                </a:solidFill>
              </a:rPr>
              <a:t>Spatial diffusion of logistics sites</a:t>
            </a:r>
            <a:endParaRPr lang="en-US" sz="1000"/>
          </a:p>
        </p:txBody>
      </p:sp>
      <p:sp>
        <p:nvSpPr>
          <p:cNvPr id="141325" name="Rectangle 14"/>
          <p:cNvSpPr>
            <a:spLocks noChangeArrowheads="1"/>
          </p:cNvSpPr>
          <p:nvPr/>
        </p:nvSpPr>
        <p:spPr bwMode="auto">
          <a:xfrm>
            <a:off x="4951414" y="2211389"/>
            <a:ext cx="384721" cy="169277"/>
          </a:xfrm>
          <a:prstGeom prst="rect">
            <a:avLst/>
          </a:prstGeom>
          <a:noFill/>
          <a:ln w="9525">
            <a:noFill/>
            <a:miter lim="800000"/>
            <a:headEnd/>
            <a:tailEnd/>
          </a:ln>
        </p:spPr>
        <p:txBody>
          <a:bodyPr wrap="none" lIns="0" tIns="0" rIns="0" bIns="0">
            <a:spAutoFit/>
          </a:bodyPr>
          <a:lstStyle/>
          <a:p>
            <a:r>
              <a:rPr lang="en-US" sz="1100" b="1">
                <a:solidFill>
                  <a:srgbClr val="000000"/>
                </a:solidFill>
              </a:rPr>
              <a:t>Zoning</a:t>
            </a:r>
            <a:endParaRPr lang="en-US"/>
          </a:p>
        </p:txBody>
      </p:sp>
      <p:sp>
        <p:nvSpPr>
          <p:cNvPr id="141326" name="Rectangle 15"/>
          <p:cNvSpPr>
            <a:spLocks noChangeArrowheads="1"/>
          </p:cNvSpPr>
          <p:nvPr/>
        </p:nvSpPr>
        <p:spPr bwMode="auto">
          <a:xfrm>
            <a:off x="7667626" y="2227264"/>
            <a:ext cx="519373" cy="169277"/>
          </a:xfrm>
          <a:prstGeom prst="rect">
            <a:avLst/>
          </a:prstGeom>
          <a:noFill/>
          <a:ln w="9525">
            <a:noFill/>
            <a:miter lim="800000"/>
            <a:headEnd/>
            <a:tailEnd/>
          </a:ln>
        </p:spPr>
        <p:txBody>
          <a:bodyPr wrap="none" lIns="0" tIns="0" rIns="0" bIns="0">
            <a:spAutoFit/>
          </a:bodyPr>
          <a:lstStyle/>
          <a:p>
            <a:r>
              <a:rPr lang="en-US" sz="1100" b="1">
                <a:solidFill>
                  <a:srgbClr val="000000"/>
                </a:solidFill>
              </a:rPr>
              <a:t>Dezoning</a:t>
            </a:r>
            <a:endParaRPr lang="en-US"/>
          </a:p>
        </p:txBody>
      </p:sp>
      <p:sp>
        <p:nvSpPr>
          <p:cNvPr id="141327" name="Rectangle 16"/>
          <p:cNvSpPr>
            <a:spLocks noChangeArrowheads="1"/>
          </p:cNvSpPr>
          <p:nvPr/>
        </p:nvSpPr>
        <p:spPr bwMode="auto">
          <a:xfrm>
            <a:off x="2767014" y="2811463"/>
            <a:ext cx="783869" cy="153888"/>
          </a:xfrm>
          <a:prstGeom prst="rect">
            <a:avLst/>
          </a:prstGeom>
          <a:noFill/>
          <a:ln w="9525">
            <a:noFill/>
            <a:miter lim="800000"/>
            <a:headEnd/>
            <a:tailEnd/>
          </a:ln>
        </p:spPr>
        <p:txBody>
          <a:bodyPr wrap="none" lIns="0" tIns="0" rIns="0" bIns="0">
            <a:spAutoFit/>
          </a:bodyPr>
          <a:lstStyle/>
          <a:p>
            <a:r>
              <a:rPr lang="en-US" sz="1000" b="1" i="1">
                <a:solidFill>
                  <a:srgbClr val="000000"/>
                </a:solidFill>
              </a:rPr>
              <a:t>Logistics zones</a:t>
            </a:r>
            <a:endParaRPr lang="en-US" sz="1000"/>
          </a:p>
        </p:txBody>
      </p:sp>
      <p:sp>
        <p:nvSpPr>
          <p:cNvPr id="141328" name="Rectangle 17"/>
          <p:cNvSpPr>
            <a:spLocks noChangeArrowheads="1"/>
          </p:cNvSpPr>
          <p:nvPr/>
        </p:nvSpPr>
        <p:spPr bwMode="auto">
          <a:xfrm rot="5400000">
            <a:off x="3140885" y="3543350"/>
            <a:ext cx="817531" cy="153888"/>
          </a:xfrm>
          <a:prstGeom prst="rect">
            <a:avLst/>
          </a:prstGeom>
          <a:noFill/>
          <a:ln w="9525">
            <a:noFill/>
            <a:miter lim="800000"/>
            <a:headEnd/>
            <a:tailEnd/>
          </a:ln>
        </p:spPr>
        <p:txBody>
          <a:bodyPr wrap="none" lIns="0" tIns="0" rIns="0" bIns="0">
            <a:spAutoFit/>
          </a:bodyPr>
          <a:lstStyle/>
          <a:p>
            <a:r>
              <a:rPr lang="en-US" sz="1000" b="1">
                <a:solidFill>
                  <a:srgbClr val="000000"/>
                </a:solidFill>
              </a:rPr>
              <a:t>SPATIAL LEVEL</a:t>
            </a:r>
            <a:endParaRPr lang="en-US" sz="1000" b="1"/>
          </a:p>
        </p:txBody>
      </p:sp>
      <p:sp>
        <p:nvSpPr>
          <p:cNvPr id="141329" name="Rectangle 18"/>
          <p:cNvSpPr>
            <a:spLocks noChangeArrowheads="1"/>
          </p:cNvSpPr>
          <p:nvPr/>
        </p:nvSpPr>
        <p:spPr bwMode="auto">
          <a:xfrm>
            <a:off x="4729164" y="3752851"/>
            <a:ext cx="660437" cy="169277"/>
          </a:xfrm>
          <a:prstGeom prst="rect">
            <a:avLst/>
          </a:prstGeom>
          <a:noFill/>
          <a:ln w="9525">
            <a:noFill/>
            <a:miter lim="800000"/>
            <a:headEnd/>
            <a:tailEnd/>
          </a:ln>
        </p:spPr>
        <p:txBody>
          <a:bodyPr wrap="none" lIns="0" tIns="0" rIns="0" bIns="0">
            <a:spAutoFit/>
          </a:bodyPr>
          <a:lstStyle/>
          <a:p>
            <a:r>
              <a:rPr lang="en-US" sz="1100" b="1">
                <a:solidFill>
                  <a:srgbClr val="000000"/>
                </a:solidFill>
              </a:rPr>
              <a:t>Polarisation</a:t>
            </a:r>
            <a:endParaRPr lang="en-US"/>
          </a:p>
        </p:txBody>
      </p:sp>
      <p:sp>
        <p:nvSpPr>
          <p:cNvPr id="141330" name="Rectangle 19"/>
          <p:cNvSpPr>
            <a:spLocks noChangeArrowheads="1"/>
          </p:cNvSpPr>
          <p:nvPr/>
        </p:nvSpPr>
        <p:spPr bwMode="auto">
          <a:xfrm>
            <a:off x="7527926" y="3730626"/>
            <a:ext cx="801501" cy="169277"/>
          </a:xfrm>
          <a:prstGeom prst="rect">
            <a:avLst/>
          </a:prstGeom>
          <a:noFill/>
          <a:ln w="9525">
            <a:noFill/>
            <a:miter lim="800000"/>
            <a:headEnd/>
            <a:tailEnd/>
          </a:ln>
        </p:spPr>
        <p:txBody>
          <a:bodyPr wrap="none" lIns="0" tIns="0" rIns="0" bIns="0">
            <a:spAutoFit/>
          </a:bodyPr>
          <a:lstStyle/>
          <a:p>
            <a:r>
              <a:rPr lang="en-US" sz="1100" b="1">
                <a:solidFill>
                  <a:srgbClr val="000000"/>
                </a:solidFill>
              </a:rPr>
              <a:t>Depolarisation</a:t>
            </a:r>
            <a:endParaRPr lang="en-US"/>
          </a:p>
        </p:txBody>
      </p:sp>
      <p:sp>
        <p:nvSpPr>
          <p:cNvPr id="141331" name="Rectangle 21"/>
          <p:cNvSpPr>
            <a:spLocks noChangeArrowheads="1"/>
          </p:cNvSpPr>
          <p:nvPr/>
        </p:nvSpPr>
        <p:spPr bwMode="auto">
          <a:xfrm>
            <a:off x="2782889" y="4413250"/>
            <a:ext cx="759823" cy="153888"/>
          </a:xfrm>
          <a:prstGeom prst="rect">
            <a:avLst/>
          </a:prstGeom>
          <a:noFill/>
          <a:ln w="9525">
            <a:noFill/>
            <a:miter lim="800000"/>
            <a:headEnd/>
            <a:tailEnd/>
          </a:ln>
        </p:spPr>
        <p:txBody>
          <a:bodyPr wrap="none" lIns="0" tIns="0" rIns="0" bIns="0">
            <a:spAutoFit/>
          </a:bodyPr>
          <a:lstStyle/>
          <a:p>
            <a:r>
              <a:rPr lang="en-US" sz="1000" b="1" i="1">
                <a:solidFill>
                  <a:srgbClr val="000000"/>
                </a:solidFill>
              </a:rPr>
              <a:t>Logistics poles</a:t>
            </a:r>
            <a:endParaRPr lang="en-US" sz="1000"/>
          </a:p>
        </p:txBody>
      </p:sp>
      <p:sp>
        <p:nvSpPr>
          <p:cNvPr id="141332" name="Oval 52"/>
          <p:cNvSpPr>
            <a:spLocks noChangeArrowheads="1"/>
          </p:cNvSpPr>
          <p:nvPr/>
        </p:nvSpPr>
        <p:spPr bwMode="auto">
          <a:xfrm>
            <a:off x="4041776" y="5219700"/>
            <a:ext cx="125413" cy="109538"/>
          </a:xfrm>
          <a:prstGeom prst="ellipse">
            <a:avLst/>
          </a:prstGeom>
          <a:solidFill>
            <a:srgbClr val="000000"/>
          </a:solidFill>
          <a:ln w="7938">
            <a:solidFill>
              <a:srgbClr val="000000"/>
            </a:solidFill>
            <a:round/>
            <a:headEnd/>
            <a:tailEnd/>
          </a:ln>
        </p:spPr>
        <p:txBody>
          <a:bodyPr/>
          <a:lstStyle/>
          <a:p>
            <a:endParaRPr lang="en-US"/>
          </a:p>
        </p:txBody>
      </p:sp>
      <p:sp>
        <p:nvSpPr>
          <p:cNvPr id="141333" name="Rectangle 645"/>
          <p:cNvSpPr>
            <a:spLocks noChangeArrowheads="1"/>
          </p:cNvSpPr>
          <p:nvPr/>
        </p:nvSpPr>
        <p:spPr bwMode="auto">
          <a:xfrm>
            <a:off x="3773489" y="2155826"/>
            <a:ext cx="2835275" cy="1463675"/>
          </a:xfrm>
          <a:prstGeom prst="rect">
            <a:avLst/>
          </a:prstGeom>
          <a:noFill/>
          <a:ln w="25400">
            <a:solidFill>
              <a:srgbClr val="808080"/>
            </a:solidFill>
            <a:miter lim="800000"/>
            <a:headEnd/>
            <a:tailEnd/>
          </a:ln>
        </p:spPr>
        <p:txBody>
          <a:bodyPr wrap="none" anchor="ctr"/>
          <a:lstStyle/>
          <a:p>
            <a:endParaRPr lang="en-US"/>
          </a:p>
        </p:txBody>
      </p:sp>
      <p:sp>
        <p:nvSpPr>
          <p:cNvPr id="141334" name="Rectangle 646"/>
          <p:cNvSpPr>
            <a:spLocks noChangeArrowheads="1"/>
          </p:cNvSpPr>
          <p:nvPr/>
        </p:nvSpPr>
        <p:spPr bwMode="auto">
          <a:xfrm>
            <a:off x="6683376" y="2155826"/>
            <a:ext cx="2835275" cy="1463675"/>
          </a:xfrm>
          <a:prstGeom prst="rect">
            <a:avLst/>
          </a:prstGeom>
          <a:noFill/>
          <a:ln w="25400">
            <a:solidFill>
              <a:srgbClr val="808080"/>
            </a:solidFill>
            <a:miter lim="800000"/>
            <a:headEnd/>
            <a:tailEnd/>
          </a:ln>
        </p:spPr>
        <p:txBody>
          <a:bodyPr wrap="none" anchor="ctr"/>
          <a:lstStyle/>
          <a:p>
            <a:endParaRPr lang="en-US"/>
          </a:p>
        </p:txBody>
      </p:sp>
      <p:sp>
        <p:nvSpPr>
          <p:cNvPr id="141335" name="Rectangle 656"/>
          <p:cNvSpPr>
            <a:spLocks noChangeArrowheads="1"/>
          </p:cNvSpPr>
          <p:nvPr/>
        </p:nvSpPr>
        <p:spPr bwMode="auto">
          <a:xfrm>
            <a:off x="3927475" y="3376613"/>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36" name="Rectangle 657"/>
          <p:cNvSpPr>
            <a:spLocks noChangeArrowheads="1"/>
          </p:cNvSpPr>
          <p:nvPr/>
        </p:nvSpPr>
        <p:spPr bwMode="auto">
          <a:xfrm>
            <a:off x="6383338" y="247015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37" name="Line 658"/>
          <p:cNvSpPr>
            <a:spLocks noChangeShapeType="1"/>
          </p:cNvSpPr>
          <p:nvPr/>
        </p:nvSpPr>
        <p:spPr bwMode="auto">
          <a:xfrm>
            <a:off x="4972051" y="2705100"/>
            <a:ext cx="461963" cy="165100"/>
          </a:xfrm>
          <a:prstGeom prst="line">
            <a:avLst/>
          </a:prstGeom>
          <a:noFill/>
          <a:ln w="25400">
            <a:solidFill>
              <a:srgbClr val="333333"/>
            </a:solidFill>
            <a:round/>
            <a:headEnd/>
            <a:tailEnd type="triangle" w="med" len="med"/>
          </a:ln>
        </p:spPr>
        <p:txBody>
          <a:bodyPr/>
          <a:lstStyle/>
          <a:p>
            <a:endParaRPr lang="en-US"/>
          </a:p>
        </p:txBody>
      </p:sp>
      <p:sp>
        <p:nvSpPr>
          <p:cNvPr id="141338" name="Line 659"/>
          <p:cNvSpPr>
            <a:spLocks noChangeShapeType="1"/>
          </p:cNvSpPr>
          <p:nvPr/>
        </p:nvSpPr>
        <p:spPr bwMode="auto">
          <a:xfrm flipV="1">
            <a:off x="3975100" y="2944813"/>
            <a:ext cx="1479550" cy="493712"/>
          </a:xfrm>
          <a:prstGeom prst="line">
            <a:avLst/>
          </a:prstGeom>
          <a:noFill/>
          <a:ln w="25400">
            <a:solidFill>
              <a:srgbClr val="333333"/>
            </a:solidFill>
            <a:round/>
            <a:headEnd/>
            <a:tailEnd type="triangle" w="med" len="med"/>
          </a:ln>
        </p:spPr>
        <p:txBody>
          <a:bodyPr/>
          <a:lstStyle/>
          <a:p>
            <a:endParaRPr lang="en-US"/>
          </a:p>
        </p:txBody>
      </p:sp>
      <p:sp>
        <p:nvSpPr>
          <p:cNvPr id="141339" name="Line 660"/>
          <p:cNvSpPr>
            <a:spLocks noChangeShapeType="1"/>
          </p:cNvSpPr>
          <p:nvPr/>
        </p:nvSpPr>
        <p:spPr bwMode="auto">
          <a:xfrm flipH="1">
            <a:off x="5830888" y="2517776"/>
            <a:ext cx="608012" cy="390525"/>
          </a:xfrm>
          <a:prstGeom prst="line">
            <a:avLst/>
          </a:prstGeom>
          <a:noFill/>
          <a:ln w="25400">
            <a:solidFill>
              <a:srgbClr val="333333"/>
            </a:solidFill>
            <a:round/>
            <a:headEnd/>
            <a:tailEnd type="triangle" w="med" len="med"/>
          </a:ln>
        </p:spPr>
        <p:txBody>
          <a:bodyPr/>
          <a:lstStyle/>
          <a:p>
            <a:endParaRPr lang="en-US"/>
          </a:p>
        </p:txBody>
      </p:sp>
      <p:sp>
        <p:nvSpPr>
          <p:cNvPr id="141340" name="Oval 664"/>
          <p:cNvSpPr>
            <a:spLocks noChangeArrowheads="1"/>
          </p:cNvSpPr>
          <p:nvPr/>
        </p:nvSpPr>
        <p:spPr bwMode="auto">
          <a:xfrm>
            <a:off x="7802563" y="2498725"/>
            <a:ext cx="654050" cy="654050"/>
          </a:xfrm>
          <a:prstGeom prst="ellipse">
            <a:avLst/>
          </a:prstGeom>
          <a:solidFill>
            <a:srgbClr val="EAEAEA"/>
          </a:solidFill>
          <a:ln w="38100">
            <a:solidFill>
              <a:srgbClr val="969696"/>
            </a:solidFill>
            <a:round/>
            <a:headEnd/>
            <a:tailEnd/>
          </a:ln>
        </p:spPr>
        <p:txBody>
          <a:bodyPr wrap="none" anchor="ctr"/>
          <a:lstStyle/>
          <a:p>
            <a:endParaRPr lang="en-US"/>
          </a:p>
        </p:txBody>
      </p:sp>
      <p:sp>
        <p:nvSpPr>
          <p:cNvPr id="141341" name="Rectangle 665"/>
          <p:cNvSpPr>
            <a:spLocks noChangeArrowheads="1"/>
          </p:cNvSpPr>
          <p:nvPr/>
        </p:nvSpPr>
        <p:spPr bwMode="auto">
          <a:xfrm>
            <a:off x="7926388" y="264953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42" name="Oval 666"/>
          <p:cNvSpPr>
            <a:spLocks noChangeArrowheads="1"/>
          </p:cNvSpPr>
          <p:nvPr/>
        </p:nvSpPr>
        <p:spPr bwMode="auto">
          <a:xfrm>
            <a:off x="8212138" y="2692400"/>
            <a:ext cx="125412" cy="109538"/>
          </a:xfrm>
          <a:prstGeom prst="ellipse">
            <a:avLst/>
          </a:prstGeom>
          <a:solidFill>
            <a:srgbClr val="000000"/>
          </a:solidFill>
          <a:ln w="7938">
            <a:solidFill>
              <a:srgbClr val="000000"/>
            </a:solidFill>
            <a:round/>
            <a:headEnd/>
            <a:tailEnd/>
          </a:ln>
        </p:spPr>
        <p:txBody>
          <a:bodyPr/>
          <a:lstStyle/>
          <a:p>
            <a:endParaRPr lang="en-US"/>
          </a:p>
        </p:txBody>
      </p:sp>
      <p:sp>
        <p:nvSpPr>
          <p:cNvPr id="141343" name="Oval 667"/>
          <p:cNvSpPr>
            <a:spLocks noChangeArrowheads="1"/>
          </p:cNvSpPr>
          <p:nvPr/>
        </p:nvSpPr>
        <p:spPr bwMode="auto">
          <a:xfrm>
            <a:off x="8020051" y="2930525"/>
            <a:ext cx="125413" cy="109538"/>
          </a:xfrm>
          <a:prstGeom prst="ellipse">
            <a:avLst/>
          </a:prstGeom>
          <a:solidFill>
            <a:srgbClr val="000000"/>
          </a:solidFill>
          <a:ln w="7938">
            <a:solidFill>
              <a:srgbClr val="000000"/>
            </a:solidFill>
            <a:round/>
            <a:headEnd/>
            <a:tailEnd/>
          </a:ln>
        </p:spPr>
        <p:txBody>
          <a:bodyPr/>
          <a:lstStyle/>
          <a:p>
            <a:endParaRPr lang="en-US"/>
          </a:p>
        </p:txBody>
      </p:sp>
      <p:sp>
        <p:nvSpPr>
          <p:cNvPr id="141344" name="Rectangle 668"/>
          <p:cNvSpPr>
            <a:spLocks noChangeArrowheads="1"/>
          </p:cNvSpPr>
          <p:nvPr/>
        </p:nvSpPr>
        <p:spPr bwMode="auto">
          <a:xfrm>
            <a:off x="8078788" y="277018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45" name="Rectangle 669"/>
          <p:cNvSpPr>
            <a:spLocks noChangeArrowheads="1"/>
          </p:cNvSpPr>
          <p:nvPr/>
        </p:nvSpPr>
        <p:spPr bwMode="auto">
          <a:xfrm>
            <a:off x="8278813" y="282733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46" name="Rectangle 670"/>
          <p:cNvSpPr>
            <a:spLocks noChangeArrowheads="1"/>
          </p:cNvSpPr>
          <p:nvPr/>
        </p:nvSpPr>
        <p:spPr bwMode="auto">
          <a:xfrm>
            <a:off x="8177213" y="2963863"/>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47" name="Line 671"/>
          <p:cNvSpPr>
            <a:spLocks noChangeShapeType="1"/>
          </p:cNvSpPr>
          <p:nvPr/>
        </p:nvSpPr>
        <p:spPr bwMode="auto">
          <a:xfrm flipH="1">
            <a:off x="7226300" y="3043239"/>
            <a:ext cx="990600" cy="409575"/>
          </a:xfrm>
          <a:prstGeom prst="line">
            <a:avLst/>
          </a:prstGeom>
          <a:noFill/>
          <a:ln w="25400">
            <a:solidFill>
              <a:srgbClr val="333333"/>
            </a:solidFill>
            <a:round/>
            <a:headEnd/>
            <a:tailEnd type="triangle" w="med" len="med"/>
          </a:ln>
        </p:spPr>
        <p:txBody>
          <a:bodyPr/>
          <a:lstStyle/>
          <a:p>
            <a:endParaRPr lang="en-US"/>
          </a:p>
        </p:txBody>
      </p:sp>
      <p:sp>
        <p:nvSpPr>
          <p:cNvPr id="141348" name="Line 672"/>
          <p:cNvSpPr>
            <a:spLocks noChangeShapeType="1"/>
          </p:cNvSpPr>
          <p:nvPr/>
        </p:nvSpPr>
        <p:spPr bwMode="auto">
          <a:xfrm flipH="1">
            <a:off x="7508876" y="2838451"/>
            <a:ext cx="625475" cy="155575"/>
          </a:xfrm>
          <a:prstGeom prst="line">
            <a:avLst/>
          </a:prstGeom>
          <a:noFill/>
          <a:ln w="25400">
            <a:solidFill>
              <a:srgbClr val="333333"/>
            </a:solidFill>
            <a:round/>
            <a:headEnd/>
            <a:tailEnd type="triangle" w="med" len="med"/>
          </a:ln>
        </p:spPr>
        <p:txBody>
          <a:bodyPr/>
          <a:lstStyle/>
          <a:p>
            <a:endParaRPr lang="en-US"/>
          </a:p>
        </p:txBody>
      </p:sp>
      <p:sp>
        <p:nvSpPr>
          <p:cNvPr id="141349" name="Line 673"/>
          <p:cNvSpPr>
            <a:spLocks noChangeShapeType="1"/>
          </p:cNvSpPr>
          <p:nvPr/>
        </p:nvSpPr>
        <p:spPr bwMode="auto">
          <a:xfrm flipH="1" flipV="1">
            <a:off x="7312025" y="2405063"/>
            <a:ext cx="660400" cy="315912"/>
          </a:xfrm>
          <a:prstGeom prst="line">
            <a:avLst/>
          </a:prstGeom>
          <a:noFill/>
          <a:ln w="25400">
            <a:solidFill>
              <a:srgbClr val="333333"/>
            </a:solidFill>
            <a:round/>
            <a:headEnd/>
            <a:tailEnd type="triangle" w="med" len="med"/>
          </a:ln>
        </p:spPr>
        <p:txBody>
          <a:bodyPr/>
          <a:lstStyle/>
          <a:p>
            <a:endParaRPr lang="en-US"/>
          </a:p>
        </p:txBody>
      </p:sp>
      <p:sp>
        <p:nvSpPr>
          <p:cNvPr id="141350" name="Line 674"/>
          <p:cNvSpPr>
            <a:spLocks noChangeShapeType="1"/>
          </p:cNvSpPr>
          <p:nvPr/>
        </p:nvSpPr>
        <p:spPr bwMode="auto">
          <a:xfrm>
            <a:off x="8342314" y="2889251"/>
            <a:ext cx="1044575" cy="206375"/>
          </a:xfrm>
          <a:prstGeom prst="line">
            <a:avLst/>
          </a:prstGeom>
          <a:noFill/>
          <a:ln w="25400">
            <a:solidFill>
              <a:srgbClr val="333333"/>
            </a:solidFill>
            <a:round/>
            <a:headEnd/>
            <a:tailEnd type="triangle" w="med" len="med"/>
          </a:ln>
        </p:spPr>
        <p:txBody>
          <a:bodyPr/>
          <a:lstStyle/>
          <a:p>
            <a:endParaRPr lang="en-US"/>
          </a:p>
        </p:txBody>
      </p:sp>
      <p:sp>
        <p:nvSpPr>
          <p:cNvPr id="141351" name="Rectangle 675"/>
          <p:cNvSpPr>
            <a:spLocks noChangeArrowheads="1"/>
          </p:cNvSpPr>
          <p:nvPr/>
        </p:nvSpPr>
        <p:spPr bwMode="auto">
          <a:xfrm>
            <a:off x="4325938" y="4181475"/>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52" name="Oval 676"/>
          <p:cNvSpPr>
            <a:spLocks noChangeArrowheads="1"/>
          </p:cNvSpPr>
          <p:nvPr/>
        </p:nvSpPr>
        <p:spPr bwMode="auto">
          <a:xfrm>
            <a:off x="5311775" y="4037013"/>
            <a:ext cx="654050" cy="654050"/>
          </a:xfrm>
          <a:prstGeom prst="ellipse">
            <a:avLst/>
          </a:prstGeom>
          <a:solidFill>
            <a:srgbClr val="EAEAEA"/>
          </a:solidFill>
          <a:ln w="38100">
            <a:solidFill>
              <a:srgbClr val="969696"/>
            </a:solidFill>
            <a:round/>
            <a:headEnd/>
            <a:tailEnd/>
          </a:ln>
        </p:spPr>
        <p:txBody>
          <a:bodyPr wrap="none" anchor="ctr"/>
          <a:lstStyle/>
          <a:p>
            <a:endParaRPr lang="en-US"/>
          </a:p>
        </p:txBody>
      </p:sp>
      <p:sp>
        <p:nvSpPr>
          <p:cNvPr id="141353" name="Rectangle 677"/>
          <p:cNvSpPr>
            <a:spLocks noChangeArrowheads="1"/>
          </p:cNvSpPr>
          <p:nvPr/>
        </p:nvSpPr>
        <p:spPr bwMode="auto">
          <a:xfrm>
            <a:off x="5435600" y="4187825"/>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54" name="Oval 678"/>
          <p:cNvSpPr>
            <a:spLocks noChangeArrowheads="1"/>
          </p:cNvSpPr>
          <p:nvPr/>
        </p:nvSpPr>
        <p:spPr bwMode="auto">
          <a:xfrm>
            <a:off x="5721351" y="4230689"/>
            <a:ext cx="125413" cy="109537"/>
          </a:xfrm>
          <a:prstGeom prst="ellipse">
            <a:avLst/>
          </a:prstGeom>
          <a:solidFill>
            <a:srgbClr val="000000"/>
          </a:solidFill>
          <a:ln w="7938">
            <a:solidFill>
              <a:srgbClr val="000000"/>
            </a:solidFill>
            <a:round/>
            <a:headEnd/>
            <a:tailEnd/>
          </a:ln>
        </p:spPr>
        <p:txBody>
          <a:bodyPr/>
          <a:lstStyle/>
          <a:p>
            <a:endParaRPr lang="en-US"/>
          </a:p>
        </p:txBody>
      </p:sp>
      <p:sp>
        <p:nvSpPr>
          <p:cNvPr id="141355" name="Oval 679"/>
          <p:cNvSpPr>
            <a:spLocks noChangeArrowheads="1"/>
          </p:cNvSpPr>
          <p:nvPr/>
        </p:nvSpPr>
        <p:spPr bwMode="auto">
          <a:xfrm>
            <a:off x="5529263" y="4468814"/>
            <a:ext cx="125412" cy="109537"/>
          </a:xfrm>
          <a:prstGeom prst="ellipse">
            <a:avLst/>
          </a:prstGeom>
          <a:solidFill>
            <a:srgbClr val="000000"/>
          </a:solidFill>
          <a:ln w="7938">
            <a:solidFill>
              <a:srgbClr val="000000"/>
            </a:solidFill>
            <a:round/>
            <a:headEnd/>
            <a:tailEnd/>
          </a:ln>
        </p:spPr>
        <p:txBody>
          <a:bodyPr/>
          <a:lstStyle/>
          <a:p>
            <a:endParaRPr lang="en-US"/>
          </a:p>
        </p:txBody>
      </p:sp>
      <p:sp>
        <p:nvSpPr>
          <p:cNvPr id="141356" name="Rectangle 680"/>
          <p:cNvSpPr>
            <a:spLocks noChangeArrowheads="1"/>
          </p:cNvSpPr>
          <p:nvPr/>
        </p:nvSpPr>
        <p:spPr bwMode="auto">
          <a:xfrm>
            <a:off x="3775076" y="3689351"/>
            <a:ext cx="2835275" cy="1463675"/>
          </a:xfrm>
          <a:prstGeom prst="rect">
            <a:avLst/>
          </a:prstGeom>
          <a:noFill/>
          <a:ln w="25400">
            <a:solidFill>
              <a:srgbClr val="808080"/>
            </a:solidFill>
            <a:miter lim="800000"/>
            <a:headEnd/>
            <a:tailEnd/>
          </a:ln>
        </p:spPr>
        <p:txBody>
          <a:bodyPr wrap="none" anchor="ctr"/>
          <a:lstStyle/>
          <a:p>
            <a:endParaRPr lang="en-US"/>
          </a:p>
        </p:txBody>
      </p:sp>
      <p:sp>
        <p:nvSpPr>
          <p:cNvPr id="141357" name="Rectangle 681"/>
          <p:cNvSpPr>
            <a:spLocks noChangeArrowheads="1"/>
          </p:cNvSpPr>
          <p:nvPr/>
        </p:nvSpPr>
        <p:spPr bwMode="auto">
          <a:xfrm>
            <a:off x="3929063" y="491013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58" name="Rectangle 682"/>
          <p:cNvSpPr>
            <a:spLocks noChangeArrowheads="1"/>
          </p:cNvSpPr>
          <p:nvPr/>
        </p:nvSpPr>
        <p:spPr bwMode="auto">
          <a:xfrm>
            <a:off x="6019800" y="4151313"/>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59" name="Line 683"/>
          <p:cNvSpPr>
            <a:spLocks noChangeShapeType="1"/>
          </p:cNvSpPr>
          <p:nvPr/>
        </p:nvSpPr>
        <p:spPr bwMode="auto">
          <a:xfrm>
            <a:off x="4398964" y="4256089"/>
            <a:ext cx="1036637" cy="147637"/>
          </a:xfrm>
          <a:prstGeom prst="line">
            <a:avLst/>
          </a:prstGeom>
          <a:noFill/>
          <a:ln w="25400">
            <a:solidFill>
              <a:srgbClr val="333333"/>
            </a:solidFill>
            <a:round/>
            <a:headEnd/>
            <a:tailEnd type="triangle" w="med" len="med"/>
          </a:ln>
        </p:spPr>
        <p:txBody>
          <a:bodyPr/>
          <a:lstStyle/>
          <a:p>
            <a:endParaRPr lang="en-US"/>
          </a:p>
        </p:txBody>
      </p:sp>
      <p:sp>
        <p:nvSpPr>
          <p:cNvPr id="141360" name="Line 684"/>
          <p:cNvSpPr>
            <a:spLocks noChangeShapeType="1"/>
          </p:cNvSpPr>
          <p:nvPr/>
        </p:nvSpPr>
        <p:spPr bwMode="auto">
          <a:xfrm flipV="1">
            <a:off x="3959226" y="4478339"/>
            <a:ext cx="1497013" cy="485775"/>
          </a:xfrm>
          <a:prstGeom prst="line">
            <a:avLst/>
          </a:prstGeom>
          <a:noFill/>
          <a:ln w="25400">
            <a:solidFill>
              <a:srgbClr val="333333"/>
            </a:solidFill>
            <a:round/>
            <a:headEnd/>
            <a:tailEnd type="triangle" w="med" len="med"/>
          </a:ln>
        </p:spPr>
        <p:txBody>
          <a:bodyPr/>
          <a:lstStyle/>
          <a:p>
            <a:endParaRPr lang="en-US"/>
          </a:p>
        </p:txBody>
      </p:sp>
      <p:sp>
        <p:nvSpPr>
          <p:cNvPr id="141361" name="Rectangle 687"/>
          <p:cNvSpPr>
            <a:spLocks noChangeArrowheads="1"/>
          </p:cNvSpPr>
          <p:nvPr/>
        </p:nvSpPr>
        <p:spPr bwMode="auto">
          <a:xfrm>
            <a:off x="5018088" y="413385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62" name="Rectangle 688"/>
          <p:cNvSpPr>
            <a:spLocks noChangeArrowheads="1"/>
          </p:cNvSpPr>
          <p:nvPr/>
        </p:nvSpPr>
        <p:spPr bwMode="auto">
          <a:xfrm>
            <a:off x="6145213" y="480060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63" name="Line 685"/>
          <p:cNvSpPr>
            <a:spLocks noChangeShapeType="1"/>
          </p:cNvSpPr>
          <p:nvPr/>
        </p:nvSpPr>
        <p:spPr bwMode="auto">
          <a:xfrm flipH="1" flipV="1">
            <a:off x="5753100" y="4521200"/>
            <a:ext cx="452438" cy="331788"/>
          </a:xfrm>
          <a:prstGeom prst="line">
            <a:avLst/>
          </a:prstGeom>
          <a:noFill/>
          <a:ln w="25400">
            <a:solidFill>
              <a:srgbClr val="333333"/>
            </a:solidFill>
            <a:round/>
            <a:headEnd/>
            <a:tailEnd type="triangle" w="med" len="med"/>
          </a:ln>
        </p:spPr>
        <p:txBody>
          <a:bodyPr/>
          <a:lstStyle/>
          <a:p>
            <a:endParaRPr lang="en-US"/>
          </a:p>
        </p:txBody>
      </p:sp>
      <p:sp>
        <p:nvSpPr>
          <p:cNvPr id="141364" name="Rectangle 689"/>
          <p:cNvSpPr>
            <a:spLocks noChangeArrowheads="1"/>
          </p:cNvSpPr>
          <p:nvPr/>
        </p:nvSpPr>
        <p:spPr bwMode="auto">
          <a:xfrm>
            <a:off x="5065713" y="489743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65" name="Line 690"/>
          <p:cNvSpPr>
            <a:spLocks noChangeShapeType="1"/>
          </p:cNvSpPr>
          <p:nvPr/>
        </p:nvSpPr>
        <p:spPr bwMode="auto">
          <a:xfrm flipV="1">
            <a:off x="5111751" y="4733925"/>
            <a:ext cx="314325" cy="228600"/>
          </a:xfrm>
          <a:prstGeom prst="line">
            <a:avLst/>
          </a:prstGeom>
          <a:noFill/>
          <a:ln w="25400">
            <a:solidFill>
              <a:srgbClr val="333333"/>
            </a:solidFill>
            <a:round/>
            <a:headEnd/>
            <a:tailEnd type="triangle" w="med" len="med"/>
          </a:ln>
        </p:spPr>
        <p:txBody>
          <a:bodyPr/>
          <a:lstStyle/>
          <a:p>
            <a:endParaRPr lang="en-US"/>
          </a:p>
        </p:txBody>
      </p:sp>
      <p:sp>
        <p:nvSpPr>
          <p:cNvPr id="141366" name="Rectangle 692"/>
          <p:cNvSpPr>
            <a:spLocks noChangeArrowheads="1"/>
          </p:cNvSpPr>
          <p:nvPr/>
        </p:nvSpPr>
        <p:spPr bwMode="auto">
          <a:xfrm>
            <a:off x="6689726" y="3689351"/>
            <a:ext cx="2835275" cy="1463675"/>
          </a:xfrm>
          <a:prstGeom prst="rect">
            <a:avLst/>
          </a:prstGeom>
          <a:noFill/>
          <a:ln w="25400">
            <a:solidFill>
              <a:srgbClr val="808080"/>
            </a:solidFill>
            <a:miter lim="800000"/>
            <a:headEnd/>
            <a:tailEnd/>
          </a:ln>
        </p:spPr>
        <p:txBody>
          <a:bodyPr wrap="none" anchor="ctr"/>
          <a:lstStyle/>
          <a:p>
            <a:endParaRPr lang="en-US"/>
          </a:p>
        </p:txBody>
      </p:sp>
      <p:sp>
        <p:nvSpPr>
          <p:cNvPr id="141367" name="Oval 693"/>
          <p:cNvSpPr>
            <a:spLocks noChangeArrowheads="1"/>
          </p:cNvSpPr>
          <p:nvPr/>
        </p:nvSpPr>
        <p:spPr bwMode="auto">
          <a:xfrm>
            <a:off x="7799388" y="4079875"/>
            <a:ext cx="654050" cy="654050"/>
          </a:xfrm>
          <a:prstGeom prst="ellipse">
            <a:avLst/>
          </a:prstGeom>
          <a:solidFill>
            <a:srgbClr val="EAEAEA"/>
          </a:solidFill>
          <a:ln w="38100">
            <a:solidFill>
              <a:srgbClr val="969696"/>
            </a:solidFill>
            <a:round/>
            <a:headEnd/>
            <a:tailEnd/>
          </a:ln>
        </p:spPr>
        <p:txBody>
          <a:bodyPr wrap="none" anchor="ctr"/>
          <a:lstStyle/>
          <a:p>
            <a:endParaRPr lang="en-US"/>
          </a:p>
        </p:txBody>
      </p:sp>
      <p:sp>
        <p:nvSpPr>
          <p:cNvPr id="141368" name="Rectangle 694"/>
          <p:cNvSpPr>
            <a:spLocks noChangeArrowheads="1"/>
          </p:cNvSpPr>
          <p:nvPr/>
        </p:nvSpPr>
        <p:spPr bwMode="auto">
          <a:xfrm>
            <a:off x="7923213" y="423068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69" name="Oval 695"/>
          <p:cNvSpPr>
            <a:spLocks noChangeArrowheads="1"/>
          </p:cNvSpPr>
          <p:nvPr/>
        </p:nvSpPr>
        <p:spPr bwMode="auto">
          <a:xfrm>
            <a:off x="8208963" y="4273550"/>
            <a:ext cx="125412" cy="109538"/>
          </a:xfrm>
          <a:prstGeom prst="ellipse">
            <a:avLst/>
          </a:prstGeom>
          <a:solidFill>
            <a:srgbClr val="000000"/>
          </a:solidFill>
          <a:ln w="7938">
            <a:solidFill>
              <a:srgbClr val="000000"/>
            </a:solidFill>
            <a:round/>
            <a:headEnd/>
            <a:tailEnd/>
          </a:ln>
        </p:spPr>
        <p:txBody>
          <a:bodyPr/>
          <a:lstStyle/>
          <a:p>
            <a:endParaRPr lang="en-US"/>
          </a:p>
        </p:txBody>
      </p:sp>
      <p:sp>
        <p:nvSpPr>
          <p:cNvPr id="141370" name="Oval 696"/>
          <p:cNvSpPr>
            <a:spLocks noChangeArrowheads="1"/>
          </p:cNvSpPr>
          <p:nvPr/>
        </p:nvSpPr>
        <p:spPr bwMode="auto">
          <a:xfrm>
            <a:off x="8016876" y="4511675"/>
            <a:ext cx="125413" cy="109538"/>
          </a:xfrm>
          <a:prstGeom prst="ellipse">
            <a:avLst/>
          </a:prstGeom>
          <a:solidFill>
            <a:srgbClr val="000000"/>
          </a:solidFill>
          <a:ln w="7938">
            <a:solidFill>
              <a:srgbClr val="000000"/>
            </a:solidFill>
            <a:round/>
            <a:headEnd/>
            <a:tailEnd/>
          </a:ln>
        </p:spPr>
        <p:txBody>
          <a:bodyPr/>
          <a:lstStyle/>
          <a:p>
            <a:endParaRPr lang="en-US"/>
          </a:p>
        </p:txBody>
      </p:sp>
      <p:sp>
        <p:nvSpPr>
          <p:cNvPr id="141371" name="Rectangle 697"/>
          <p:cNvSpPr>
            <a:spLocks noChangeArrowheads="1"/>
          </p:cNvSpPr>
          <p:nvPr/>
        </p:nvSpPr>
        <p:spPr bwMode="auto">
          <a:xfrm>
            <a:off x="7588250" y="429895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72" name="Rectangle 698"/>
          <p:cNvSpPr>
            <a:spLocks noChangeArrowheads="1"/>
          </p:cNvSpPr>
          <p:nvPr/>
        </p:nvSpPr>
        <p:spPr bwMode="auto">
          <a:xfrm>
            <a:off x="8275638" y="4408488"/>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73" name="Rectangle 699"/>
          <p:cNvSpPr>
            <a:spLocks noChangeArrowheads="1"/>
          </p:cNvSpPr>
          <p:nvPr/>
        </p:nvSpPr>
        <p:spPr bwMode="auto">
          <a:xfrm>
            <a:off x="8174038" y="4545013"/>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74" name="Line 700"/>
          <p:cNvSpPr>
            <a:spLocks noChangeShapeType="1"/>
          </p:cNvSpPr>
          <p:nvPr/>
        </p:nvSpPr>
        <p:spPr bwMode="auto">
          <a:xfrm>
            <a:off x="8213725" y="4624388"/>
            <a:ext cx="273050" cy="392112"/>
          </a:xfrm>
          <a:prstGeom prst="line">
            <a:avLst/>
          </a:prstGeom>
          <a:noFill/>
          <a:ln w="25400">
            <a:solidFill>
              <a:srgbClr val="333333"/>
            </a:solidFill>
            <a:round/>
            <a:headEnd/>
            <a:tailEnd type="triangle" w="med" len="med"/>
          </a:ln>
        </p:spPr>
        <p:txBody>
          <a:bodyPr/>
          <a:lstStyle/>
          <a:p>
            <a:endParaRPr lang="en-US"/>
          </a:p>
        </p:txBody>
      </p:sp>
      <p:sp>
        <p:nvSpPr>
          <p:cNvPr id="141375" name="Line 701"/>
          <p:cNvSpPr>
            <a:spLocks noChangeShapeType="1"/>
          </p:cNvSpPr>
          <p:nvPr/>
        </p:nvSpPr>
        <p:spPr bwMode="auto">
          <a:xfrm flipH="1">
            <a:off x="6843713" y="4349751"/>
            <a:ext cx="817562" cy="42863"/>
          </a:xfrm>
          <a:prstGeom prst="line">
            <a:avLst/>
          </a:prstGeom>
          <a:noFill/>
          <a:ln w="25400">
            <a:solidFill>
              <a:srgbClr val="333333"/>
            </a:solidFill>
            <a:round/>
            <a:headEnd/>
            <a:tailEnd type="triangle" w="med" len="med"/>
          </a:ln>
        </p:spPr>
        <p:txBody>
          <a:bodyPr/>
          <a:lstStyle/>
          <a:p>
            <a:endParaRPr lang="en-US"/>
          </a:p>
        </p:txBody>
      </p:sp>
      <p:sp>
        <p:nvSpPr>
          <p:cNvPr id="141376" name="Line 702"/>
          <p:cNvSpPr>
            <a:spLocks noChangeShapeType="1"/>
          </p:cNvSpPr>
          <p:nvPr/>
        </p:nvSpPr>
        <p:spPr bwMode="auto">
          <a:xfrm flipH="1">
            <a:off x="7108826" y="4302125"/>
            <a:ext cx="860425" cy="590550"/>
          </a:xfrm>
          <a:prstGeom prst="line">
            <a:avLst/>
          </a:prstGeom>
          <a:noFill/>
          <a:ln w="25400">
            <a:solidFill>
              <a:srgbClr val="333333"/>
            </a:solidFill>
            <a:round/>
            <a:headEnd/>
            <a:tailEnd type="triangle" w="med" len="med"/>
          </a:ln>
        </p:spPr>
        <p:txBody>
          <a:bodyPr/>
          <a:lstStyle/>
          <a:p>
            <a:endParaRPr lang="en-US"/>
          </a:p>
        </p:txBody>
      </p:sp>
      <p:sp>
        <p:nvSpPr>
          <p:cNvPr id="141377" name="Line 703"/>
          <p:cNvSpPr>
            <a:spLocks noChangeShapeType="1"/>
          </p:cNvSpPr>
          <p:nvPr/>
        </p:nvSpPr>
        <p:spPr bwMode="auto">
          <a:xfrm flipV="1">
            <a:off x="8583614" y="4171950"/>
            <a:ext cx="477837" cy="185738"/>
          </a:xfrm>
          <a:prstGeom prst="line">
            <a:avLst/>
          </a:prstGeom>
          <a:noFill/>
          <a:ln w="25400">
            <a:solidFill>
              <a:srgbClr val="333333"/>
            </a:solidFill>
            <a:round/>
            <a:headEnd/>
            <a:tailEnd type="triangle" w="med" len="med"/>
          </a:ln>
        </p:spPr>
        <p:txBody>
          <a:bodyPr/>
          <a:lstStyle/>
          <a:p>
            <a:endParaRPr lang="en-US"/>
          </a:p>
        </p:txBody>
      </p:sp>
      <p:sp>
        <p:nvSpPr>
          <p:cNvPr id="141378" name="Freeform 704"/>
          <p:cNvSpPr>
            <a:spLocks/>
          </p:cNvSpPr>
          <p:nvPr/>
        </p:nvSpPr>
        <p:spPr bwMode="auto">
          <a:xfrm>
            <a:off x="7153275" y="3957638"/>
            <a:ext cx="1625600" cy="982662"/>
          </a:xfrm>
          <a:custGeom>
            <a:avLst/>
            <a:gdLst>
              <a:gd name="T0" fmla="*/ 2147483647 w 1024"/>
              <a:gd name="T1" fmla="*/ 2147483647 h 619"/>
              <a:gd name="T2" fmla="*/ 2147483647 w 1024"/>
              <a:gd name="T3" fmla="*/ 2147483647 h 619"/>
              <a:gd name="T4" fmla="*/ 2147483647 w 1024"/>
              <a:gd name="T5" fmla="*/ 2147483647 h 619"/>
              <a:gd name="T6" fmla="*/ 2147483647 w 1024"/>
              <a:gd name="T7" fmla="*/ 2147483647 h 619"/>
              <a:gd name="T8" fmla="*/ 2147483647 w 1024"/>
              <a:gd name="T9" fmla="*/ 2147483647 h 619"/>
              <a:gd name="T10" fmla="*/ 2147483647 w 1024"/>
              <a:gd name="T11" fmla="*/ 2147483647 h 619"/>
              <a:gd name="T12" fmla="*/ 2147483647 w 1024"/>
              <a:gd name="T13" fmla="*/ 2147483647 h 619"/>
              <a:gd name="T14" fmla="*/ 2147483647 w 1024"/>
              <a:gd name="T15" fmla="*/ 2147483647 h 619"/>
              <a:gd name="T16" fmla="*/ 2147483647 w 1024"/>
              <a:gd name="T17" fmla="*/ 2147483647 h 619"/>
              <a:gd name="T18" fmla="*/ 2147483647 w 1024"/>
              <a:gd name="T19" fmla="*/ 2147483647 h 619"/>
              <a:gd name="T20" fmla="*/ 2147483647 w 1024"/>
              <a:gd name="T21" fmla="*/ 2147483647 h 619"/>
              <a:gd name="T22" fmla="*/ 2147483647 w 1024"/>
              <a:gd name="T23" fmla="*/ 2147483647 h 619"/>
              <a:gd name="T24" fmla="*/ 2147483647 w 1024"/>
              <a:gd name="T25" fmla="*/ 2147483647 h 6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24"/>
              <a:gd name="T40" fmla="*/ 0 h 619"/>
              <a:gd name="T41" fmla="*/ 1024 w 1024"/>
              <a:gd name="T42" fmla="*/ 619 h 6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24" h="619">
                <a:moveTo>
                  <a:pt x="257" y="461"/>
                </a:moveTo>
                <a:cubicBezTo>
                  <a:pt x="200" y="419"/>
                  <a:pt x="168" y="393"/>
                  <a:pt x="126" y="345"/>
                </a:cubicBezTo>
                <a:cubicBezTo>
                  <a:pt x="84" y="297"/>
                  <a:pt x="10" y="221"/>
                  <a:pt x="5" y="175"/>
                </a:cubicBezTo>
                <a:cubicBezTo>
                  <a:pt x="0" y="129"/>
                  <a:pt x="46" y="93"/>
                  <a:pt x="93" y="71"/>
                </a:cubicBezTo>
                <a:cubicBezTo>
                  <a:pt x="140" y="49"/>
                  <a:pt x="220" y="49"/>
                  <a:pt x="285" y="44"/>
                </a:cubicBezTo>
                <a:cubicBezTo>
                  <a:pt x="350" y="39"/>
                  <a:pt x="407" y="43"/>
                  <a:pt x="482" y="38"/>
                </a:cubicBezTo>
                <a:cubicBezTo>
                  <a:pt x="557" y="33"/>
                  <a:pt x="657" y="0"/>
                  <a:pt x="735" y="11"/>
                </a:cubicBezTo>
                <a:cubicBezTo>
                  <a:pt x="813" y="22"/>
                  <a:pt x="903" y="52"/>
                  <a:pt x="949" y="104"/>
                </a:cubicBezTo>
                <a:cubicBezTo>
                  <a:pt x="995" y="156"/>
                  <a:pt x="1024" y="257"/>
                  <a:pt x="1014" y="323"/>
                </a:cubicBezTo>
                <a:cubicBezTo>
                  <a:pt x="1004" y="389"/>
                  <a:pt x="947" y="455"/>
                  <a:pt x="888" y="499"/>
                </a:cubicBezTo>
                <a:cubicBezTo>
                  <a:pt x="829" y="543"/>
                  <a:pt x="728" y="571"/>
                  <a:pt x="658" y="587"/>
                </a:cubicBezTo>
                <a:cubicBezTo>
                  <a:pt x="588" y="603"/>
                  <a:pt x="533" y="619"/>
                  <a:pt x="466" y="598"/>
                </a:cubicBezTo>
                <a:cubicBezTo>
                  <a:pt x="399" y="577"/>
                  <a:pt x="314" y="503"/>
                  <a:pt x="257" y="461"/>
                </a:cubicBezTo>
                <a:close/>
              </a:path>
            </a:pathLst>
          </a:custGeom>
          <a:noFill/>
          <a:ln w="19050">
            <a:solidFill>
              <a:srgbClr val="808080"/>
            </a:solidFill>
            <a:prstDash val="sysDot"/>
            <a:round/>
            <a:headEnd/>
            <a:tailEnd/>
          </a:ln>
        </p:spPr>
        <p:txBody>
          <a:bodyPr/>
          <a:lstStyle/>
          <a:p>
            <a:endParaRPr lang="en-US"/>
          </a:p>
        </p:txBody>
      </p:sp>
      <p:sp>
        <p:nvSpPr>
          <p:cNvPr id="141379" name="Rectangle 705"/>
          <p:cNvSpPr>
            <a:spLocks noChangeArrowheads="1"/>
          </p:cNvSpPr>
          <p:nvPr/>
        </p:nvSpPr>
        <p:spPr bwMode="auto">
          <a:xfrm>
            <a:off x="7288213" y="4111625"/>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80" name="Rectangle 706"/>
          <p:cNvSpPr>
            <a:spLocks noChangeArrowheads="1"/>
          </p:cNvSpPr>
          <p:nvPr/>
        </p:nvSpPr>
        <p:spPr bwMode="auto">
          <a:xfrm>
            <a:off x="8510588" y="4298950"/>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81" name="Rectangle 707"/>
          <p:cNvSpPr>
            <a:spLocks noChangeArrowheads="1"/>
          </p:cNvSpPr>
          <p:nvPr/>
        </p:nvSpPr>
        <p:spPr bwMode="auto">
          <a:xfrm>
            <a:off x="7372350" y="5216525"/>
            <a:ext cx="114300" cy="114300"/>
          </a:xfrm>
          <a:prstGeom prst="rect">
            <a:avLst/>
          </a:prstGeom>
          <a:solidFill>
            <a:srgbClr val="C0C0C0"/>
          </a:solidFill>
          <a:ln w="19050">
            <a:solidFill>
              <a:schemeClr val="tx1"/>
            </a:solidFill>
            <a:miter lim="800000"/>
            <a:headEnd/>
            <a:tailEnd/>
          </a:ln>
        </p:spPr>
        <p:txBody>
          <a:bodyPr wrap="none" anchor="ctr"/>
          <a:lstStyle/>
          <a:p>
            <a:endParaRPr lang="en-US"/>
          </a:p>
        </p:txBody>
      </p:sp>
      <p:sp>
        <p:nvSpPr>
          <p:cNvPr id="141382" name="Rectangle 708"/>
          <p:cNvSpPr>
            <a:spLocks noChangeArrowheads="1"/>
          </p:cNvSpPr>
          <p:nvPr/>
        </p:nvSpPr>
        <p:spPr bwMode="auto">
          <a:xfrm>
            <a:off x="7543800" y="5205414"/>
            <a:ext cx="1434688" cy="138499"/>
          </a:xfrm>
          <a:prstGeom prst="rect">
            <a:avLst/>
          </a:prstGeom>
          <a:noFill/>
          <a:ln w="9525">
            <a:noFill/>
            <a:miter lim="800000"/>
            <a:headEnd/>
            <a:tailEnd/>
          </a:ln>
        </p:spPr>
        <p:txBody>
          <a:bodyPr wrap="none" lIns="0" tIns="0" rIns="0" bIns="0">
            <a:spAutoFit/>
          </a:bodyPr>
          <a:lstStyle/>
          <a:p>
            <a:r>
              <a:rPr lang="en-US" sz="900">
                <a:solidFill>
                  <a:srgbClr val="000000"/>
                </a:solidFill>
              </a:rPr>
              <a:t>Logistics site (single or multi-user)</a:t>
            </a:r>
            <a:endParaRPr lang="en-US" sz="900"/>
          </a:p>
        </p:txBody>
      </p:sp>
      <p:sp>
        <p:nvSpPr>
          <p:cNvPr id="141383" name="Rectangle 17"/>
          <p:cNvSpPr>
            <a:spLocks noChangeArrowheads="1"/>
          </p:cNvSpPr>
          <p:nvPr/>
        </p:nvSpPr>
        <p:spPr bwMode="auto">
          <a:xfrm>
            <a:off x="6008689" y="1708150"/>
            <a:ext cx="992259" cy="153888"/>
          </a:xfrm>
          <a:prstGeom prst="rect">
            <a:avLst/>
          </a:prstGeom>
          <a:noFill/>
          <a:ln w="9525">
            <a:noFill/>
            <a:miter lim="800000"/>
            <a:headEnd/>
            <a:tailEnd/>
          </a:ln>
        </p:spPr>
        <p:txBody>
          <a:bodyPr wrap="none" lIns="0" tIns="0" rIns="0" bIns="0">
            <a:spAutoFit/>
          </a:bodyPr>
          <a:lstStyle/>
          <a:p>
            <a:r>
              <a:rPr lang="en-US" sz="1000" b="1">
                <a:solidFill>
                  <a:srgbClr val="000000"/>
                </a:solidFill>
              </a:rPr>
              <a:t>SPATIAL PROCESS</a:t>
            </a:r>
            <a:endParaRPr lang="en-US" sz="1000" b="1"/>
          </a:p>
        </p:txBody>
      </p:sp>
    </p:spTree>
    <p:extLst>
      <p:ext uri="{BB962C8B-B14F-4D97-AF65-F5344CB8AC3E}">
        <p14:creationId xmlns:p14="http://schemas.microsoft.com/office/powerpoint/2010/main" val="364372974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2" name="Oval 9"/>
          <p:cNvSpPr>
            <a:spLocks noChangeAspect="1" noChangeArrowheads="1"/>
          </p:cNvSpPr>
          <p:nvPr/>
        </p:nvSpPr>
        <p:spPr bwMode="auto">
          <a:xfrm>
            <a:off x="7177853" y="1533979"/>
            <a:ext cx="1371600" cy="1371600"/>
          </a:xfrm>
          <a:prstGeom prst="ellipse">
            <a:avLst/>
          </a:prstGeom>
          <a:solidFill>
            <a:schemeClr val="accent4">
              <a:lumMod val="20000"/>
              <a:lumOff val="80000"/>
            </a:schemeClr>
          </a:solidFill>
          <a:ln w="12700">
            <a:solidFill>
              <a:srgbClr val="969696"/>
            </a:solidFill>
            <a:prstDash val="dash"/>
            <a:round/>
            <a:headEnd/>
            <a:tailEnd/>
          </a:ln>
        </p:spPr>
        <p:txBody>
          <a:bodyPr wrap="none" anchor="ctr"/>
          <a:lstStyle/>
          <a:p>
            <a:endParaRPr lang="en-US">
              <a:latin typeface="Arial Narrow" panose="020B0606020202030204" pitchFamily="34" charset="0"/>
            </a:endParaRPr>
          </a:p>
        </p:txBody>
      </p:sp>
      <p:sp>
        <p:nvSpPr>
          <p:cNvPr id="94" name="Oval 53"/>
          <p:cNvSpPr>
            <a:spLocks noChangeArrowheads="1"/>
          </p:cNvSpPr>
          <p:nvPr/>
        </p:nvSpPr>
        <p:spPr bwMode="auto">
          <a:xfrm>
            <a:off x="7516937" y="1808433"/>
            <a:ext cx="731520" cy="731520"/>
          </a:xfrm>
          <a:prstGeom prst="ellipse">
            <a:avLst/>
          </a:prstGeom>
          <a:solidFill>
            <a:schemeClr val="accent4">
              <a:lumMod val="75000"/>
            </a:schemeClr>
          </a:solidFill>
          <a:ln w="25400">
            <a:noFill/>
            <a:prstDash val="sysDash"/>
            <a:round/>
            <a:headEnd/>
            <a:tailEnd/>
          </a:ln>
        </p:spPr>
        <p:txBody>
          <a:bodyPr wrap="none" anchor="ctr"/>
          <a:lstStyle/>
          <a:p>
            <a:endParaRPr lang="en-US">
              <a:latin typeface="Arial Narrow" panose="020B0606020202030204" pitchFamily="34" charset="0"/>
              <a:cs typeface="Calibri" pitchFamily="34" charset="0"/>
            </a:endParaRPr>
          </a:p>
        </p:txBody>
      </p:sp>
      <p:sp>
        <p:nvSpPr>
          <p:cNvPr id="142341" name="Oval 7"/>
          <p:cNvSpPr>
            <a:spLocks noChangeArrowheads="1"/>
          </p:cNvSpPr>
          <p:nvPr/>
        </p:nvSpPr>
        <p:spPr bwMode="auto">
          <a:xfrm>
            <a:off x="5703741" y="2744593"/>
            <a:ext cx="1645920" cy="1645920"/>
          </a:xfrm>
          <a:prstGeom prst="ellipse">
            <a:avLst/>
          </a:prstGeom>
          <a:solidFill>
            <a:schemeClr val="accent4">
              <a:lumMod val="20000"/>
              <a:lumOff val="80000"/>
            </a:schemeClr>
          </a:solidFill>
          <a:ln w="12700">
            <a:solidFill>
              <a:srgbClr val="969696"/>
            </a:solidFill>
            <a:prstDash val="dash"/>
            <a:round/>
            <a:headEnd/>
            <a:tailEnd/>
          </a:ln>
        </p:spPr>
        <p:txBody>
          <a:bodyPr wrap="none" anchor="ctr"/>
          <a:lstStyle/>
          <a:p>
            <a:endParaRPr lang="en-US">
              <a:latin typeface="Arial Narrow" panose="020B0606020202030204" pitchFamily="34" charset="0"/>
            </a:endParaRPr>
          </a:p>
        </p:txBody>
      </p:sp>
      <p:sp>
        <p:nvSpPr>
          <p:cNvPr id="93" name="Oval 53"/>
          <p:cNvSpPr>
            <a:spLocks noChangeArrowheads="1"/>
          </p:cNvSpPr>
          <p:nvPr/>
        </p:nvSpPr>
        <p:spPr bwMode="auto">
          <a:xfrm>
            <a:off x="6115221" y="3115827"/>
            <a:ext cx="822960" cy="822960"/>
          </a:xfrm>
          <a:prstGeom prst="ellipse">
            <a:avLst/>
          </a:prstGeom>
          <a:solidFill>
            <a:schemeClr val="accent4">
              <a:lumMod val="75000"/>
            </a:schemeClr>
          </a:solidFill>
          <a:ln w="25400">
            <a:noFill/>
            <a:prstDash val="sysDash"/>
            <a:round/>
            <a:headEnd/>
            <a:tailEnd/>
          </a:ln>
        </p:spPr>
        <p:txBody>
          <a:bodyPr wrap="none" anchor="ctr"/>
          <a:lstStyle/>
          <a:p>
            <a:endParaRPr lang="en-US">
              <a:latin typeface="Arial Narrow" panose="020B0606020202030204" pitchFamily="34" charset="0"/>
              <a:cs typeface="Calibri" pitchFamily="34" charset="0"/>
            </a:endParaRPr>
          </a:p>
        </p:txBody>
      </p:sp>
      <p:sp>
        <p:nvSpPr>
          <p:cNvPr id="142340" name="Oval 5"/>
          <p:cNvSpPr>
            <a:spLocks noChangeAspect="1" noChangeArrowheads="1"/>
          </p:cNvSpPr>
          <p:nvPr/>
        </p:nvSpPr>
        <p:spPr bwMode="auto">
          <a:xfrm>
            <a:off x="4433391" y="4149921"/>
            <a:ext cx="1463040" cy="1463040"/>
          </a:xfrm>
          <a:prstGeom prst="ellipse">
            <a:avLst/>
          </a:prstGeom>
          <a:solidFill>
            <a:schemeClr val="accent4">
              <a:lumMod val="20000"/>
              <a:lumOff val="80000"/>
            </a:schemeClr>
          </a:solidFill>
          <a:ln w="12700">
            <a:solidFill>
              <a:srgbClr val="969696"/>
            </a:solidFill>
            <a:prstDash val="dash"/>
            <a:round/>
            <a:headEnd/>
            <a:tailEnd/>
          </a:ln>
        </p:spPr>
        <p:txBody>
          <a:bodyPr wrap="none" anchor="ctr"/>
          <a:lstStyle/>
          <a:p>
            <a:endParaRPr lang="en-US">
              <a:latin typeface="Arial Narrow" panose="020B0606020202030204" pitchFamily="34" charset="0"/>
            </a:endParaRPr>
          </a:p>
        </p:txBody>
      </p:sp>
      <p:sp>
        <p:nvSpPr>
          <p:cNvPr id="86" name="Oval 53"/>
          <p:cNvSpPr>
            <a:spLocks noChangeArrowheads="1"/>
          </p:cNvSpPr>
          <p:nvPr/>
        </p:nvSpPr>
        <p:spPr bwMode="auto">
          <a:xfrm>
            <a:off x="4799151" y="4545274"/>
            <a:ext cx="731520" cy="731520"/>
          </a:xfrm>
          <a:prstGeom prst="ellipse">
            <a:avLst/>
          </a:prstGeom>
          <a:solidFill>
            <a:schemeClr val="accent4">
              <a:lumMod val="75000"/>
            </a:schemeClr>
          </a:solidFill>
          <a:ln w="25400">
            <a:noFill/>
            <a:prstDash val="sysDash"/>
            <a:round/>
            <a:headEnd/>
            <a:tailEnd/>
          </a:ln>
        </p:spPr>
        <p:txBody>
          <a:bodyPr wrap="none" anchor="ctr"/>
          <a:lstStyle/>
          <a:p>
            <a:endParaRPr lang="en-US">
              <a:latin typeface="Arial Narrow" panose="020B0606020202030204" pitchFamily="34" charset="0"/>
              <a:cs typeface="Calibri" pitchFamily="34" charset="0"/>
            </a:endParaRPr>
          </a:p>
        </p:txBody>
      </p:sp>
      <p:sp>
        <p:nvSpPr>
          <p:cNvPr id="5" name="Freeform 4"/>
          <p:cNvSpPr/>
          <p:nvPr/>
        </p:nvSpPr>
        <p:spPr>
          <a:xfrm>
            <a:off x="4103396" y="1432071"/>
            <a:ext cx="4537371" cy="4300476"/>
          </a:xfrm>
          <a:custGeom>
            <a:avLst/>
            <a:gdLst>
              <a:gd name="connsiteX0" fmla="*/ 145638 w 4537371"/>
              <a:gd name="connsiteY0" fmla="*/ 3077822 h 4300476"/>
              <a:gd name="connsiteX1" fmla="*/ 932870 w 4537371"/>
              <a:gd name="connsiteY1" fmla="*/ 2508593 h 4300476"/>
              <a:gd name="connsiteX2" fmla="*/ 1483932 w 4537371"/>
              <a:gd name="connsiteY2" fmla="*/ 1703194 h 4300476"/>
              <a:gd name="connsiteX3" fmla="*/ 2428610 w 4537371"/>
              <a:gd name="connsiteY3" fmla="*/ 849350 h 4300476"/>
              <a:gd name="connsiteX4" fmla="*/ 3439901 w 4537371"/>
              <a:gd name="connsiteY4" fmla="*/ 50007 h 4300476"/>
              <a:gd name="connsiteX5" fmla="*/ 4269522 w 4537371"/>
              <a:gd name="connsiteY5" fmla="*/ 183231 h 4300476"/>
              <a:gd name="connsiteX6" fmla="*/ 4499636 w 4537371"/>
              <a:gd name="connsiteY6" fmla="*/ 994686 h 4300476"/>
              <a:gd name="connsiteX7" fmla="*/ 3579180 w 4537371"/>
              <a:gd name="connsiteY7" fmla="*/ 2054421 h 4300476"/>
              <a:gd name="connsiteX8" fmla="*/ 3112897 w 4537371"/>
              <a:gd name="connsiteY8" fmla="*/ 2732651 h 4300476"/>
              <a:gd name="connsiteX9" fmla="*/ 2113718 w 4537371"/>
              <a:gd name="connsiteY9" fmla="*/ 3410882 h 4300476"/>
              <a:gd name="connsiteX10" fmla="*/ 1489988 w 4537371"/>
              <a:gd name="connsiteY10" fmla="*/ 4186002 h 4300476"/>
              <a:gd name="connsiteX11" fmla="*/ 242528 w 4537371"/>
              <a:gd name="connsiteY11" fmla="*/ 4246558 h 4300476"/>
              <a:gd name="connsiteX12" fmla="*/ 6359 w 4537371"/>
              <a:gd name="connsiteY12" fmla="*/ 3701552 h 4300476"/>
              <a:gd name="connsiteX13" fmla="*/ 145638 w 4537371"/>
              <a:gd name="connsiteY13" fmla="*/ 3077822 h 4300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537371" h="4300476">
                <a:moveTo>
                  <a:pt x="145638" y="3077822"/>
                </a:moveTo>
                <a:cubicBezTo>
                  <a:pt x="300056" y="2878996"/>
                  <a:pt x="709821" y="2737698"/>
                  <a:pt x="932870" y="2508593"/>
                </a:cubicBezTo>
                <a:cubicBezTo>
                  <a:pt x="1155919" y="2279488"/>
                  <a:pt x="1234642" y="1979734"/>
                  <a:pt x="1483932" y="1703194"/>
                </a:cubicBezTo>
                <a:cubicBezTo>
                  <a:pt x="1733222" y="1426654"/>
                  <a:pt x="2102615" y="1124881"/>
                  <a:pt x="2428610" y="849350"/>
                </a:cubicBezTo>
                <a:cubicBezTo>
                  <a:pt x="2754605" y="573819"/>
                  <a:pt x="3133082" y="161027"/>
                  <a:pt x="3439901" y="50007"/>
                </a:cubicBezTo>
                <a:cubicBezTo>
                  <a:pt x="3746720" y="-61013"/>
                  <a:pt x="4092900" y="25785"/>
                  <a:pt x="4269522" y="183231"/>
                </a:cubicBezTo>
                <a:cubicBezTo>
                  <a:pt x="4446144" y="340677"/>
                  <a:pt x="4614693" y="682821"/>
                  <a:pt x="4499636" y="994686"/>
                </a:cubicBezTo>
                <a:cubicBezTo>
                  <a:pt x="4384579" y="1306551"/>
                  <a:pt x="3810303" y="1764760"/>
                  <a:pt x="3579180" y="2054421"/>
                </a:cubicBezTo>
                <a:cubicBezTo>
                  <a:pt x="3348057" y="2344082"/>
                  <a:pt x="3357141" y="2506574"/>
                  <a:pt x="3112897" y="2732651"/>
                </a:cubicBezTo>
                <a:cubicBezTo>
                  <a:pt x="2868653" y="2958728"/>
                  <a:pt x="2384203" y="3168657"/>
                  <a:pt x="2113718" y="3410882"/>
                </a:cubicBezTo>
                <a:cubicBezTo>
                  <a:pt x="1843233" y="3653107"/>
                  <a:pt x="1801853" y="4046723"/>
                  <a:pt x="1489988" y="4186002"/>
                </a:cubicBezTo>
                <a:cubicBezTo>
                  <a:pt x="1178123" y="4325281"/>
                  <a:pt x="489799" y="4327300"/>
                  <a:pt x="242528" y="4246558"/>
                </a:cubicBezTo>
                <a:cubicBezTo>
                  <a:pt x="-4743" y="4165816"/>
                  <a:pt x="21498" y="3888267"/>
                  <a:pt x="6359" y="3701552"/>
                </a:cubicBezTo>
                <a:cubicBezTo>
                  <a:pt x="-8780" y="3514837"/>
                  <a:pt x="-8780" y="3276648"/>
                  <a:pt x="145638" y="3077822"/>
                </a:cubicBezTo>
                <a:close/>
              </a:path>
            </a:pathLst>
          </a:custGeom>
          <a:noFill/>
          <a:ln>
            <a:solidFill>
              <a:schemeClr val="bg1">
                <a:lumMod val="8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2338" name="Rectangle 4"/>
          <p:cNvSpPr>
            <a:spLocks noGrp="1" noChangeArrowheads="1"/>
          </p:cNvSpPr>
          <p:nvPr>
            <p:ph type="title"/>
          </p:nvPr>
        </p:nvSpPr>
        <p:spPr/>
        <p:txBody>
          <a:bodyPr/>
          <a:lstStyle/>
          <a:p>
            <a:pPr eaLnBrk="1" hangingPunct="1"/>
            <a:r>
              <a:rPr lang="en-US" dirty="0"/>
              <a:t>Proximity and Intermediacy for Distribution Clusters</a:t>
            </a:r>
          </a:p>
        </p:txBody>
      </p:sp>
      <p:sp>
        <p:nvSpPr>
          <p:cNvPr id="27"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2343" name="Freeform 29"/>
          <p:cNvSpPr>
            <a:spLocks/>
          </p:cNvSpPr>
          <p:nvPr/>
        </p:nvSpPr>
        <p:spPr bwMode="auto">
          <a:xfrm>
            <a:off x="4127272" y="1804928"/>
            <a:ext cx="4533293" cy="3863052"/>
          </a:xfrm>
          <a:custGeom>
            <a:avLst/>
            <a:gdLst>
              <a:gd name="T0" fmla="*/ 0 w 2581"/>
              <a:gd name="T1" fmla="*/ 2147483647 h 2254"/>
              <a:gd name="T2" fmla="*/ 2147483647 w 2581"/>
              <a:gd name="T3" fmla="*/ 2147483647 h 2254"/>
              <a:gd name="T4" fmla="*/ 2147483647 w 2581"/>
              <a:gd name="T5" fmla="*/ 2147483647 h 2254"/>
              <a:gd name="T6" fmla="*/ 2147483647 w 2581"/>
              <a:gd name="T7" fmla="*/ 2147483647 h 2254"/>
              <a:gd name="T8" fmla="*/ 2147483647 w 2581"/>
              <a:gd name="T9" fmla="*/ 0 h 2254"/>
              <a:gd name="T10" fmla="*/ 0 60000 65536"/>
              <a:gd name="T11" fmla="*/ 0 60000 65536"/>
              <a:gd name="T12" fmla="*/ 0 60000 65536"/>
              <a:gd name="T13" fmla="*/ 0 60000 65536"/>
              <a:gd name="T14" fmla="*/ 0 60000 65536"/>
              <a:gd name="T15" fmla="*/ 0 w 2581"/>
              <a:gd name="T16" fmla="*/ 0 h 2254"/>
              <a:gd name="T17" fmla="*/ 2581 w 2581"/>
              <a:gd name="T18" fmla="*/ 2254 h 2254"/>
              <a:gd name="connsiteX0" fmla="*/ 0 w 10562"/>
              <a:gd name="connsiteY0" fmla="*/ 10508 h 10508"/>
              <a:gd name="connsiteX1" fmla="*/ 2732 w 10562"/>
              <a:gd name="connsiteY1" fmla="*/ 8008 h 10508"/>
              <a:gd name="connsiteX2" fmla="*/ 5777 w 10562"/>
              <a:gd name="connsiteY2" fmla="*/ 4521 h 10508"/>
              <a:gd name="connsiteX3" fmla="*/ 8288 w 10562"/>
              <a:gd name="connsiteY3" fmla="*/ 1473 h 10508"/>
              <a:gd name="connsiteX4" fmla="*/ 10562 w 10562"/>
              <a:gd name="connsiteY4" fmla="*/ 0 h 10508"/>
              <a:gd name="connsiteX0" fmla="*/ 0 w 11064"/>
              <a:gd name="connsiteY0" fmla="*/ 10796 h 10796"/>
              <a:gd name="connsiteX1" fmla="*/ 2732 w 11064"/>
              <a:gd name="connsiteY1" fmla="*/ 8296 h 10796"/>
              <a:gd name="connsiteX2" fmla="*/ 5777 w 11064"/>
              <a:gd name="connsiteY2" fmla="*/ 4809 h 10796"/>
              <a:gd name="connsiteX3" fmla="*/ 8288 w 11064"/>
              <a:gd name="connsiteY3" fmla="*/ 1761 h 10796"/>
              <a:gd name="connsiteX4" fmla="*/ 11064 w 11064"/>
              <a:gd name="connsiteY4" fmla="*/ 0 h 107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64" h="10796">
                <a:moveTo>
                  <a:pt x="0" y="10796"/>
                </a:moveTo>
                <a:cubicBezTo>
                  <a:pt x="651" y="10255"/>
                  <a:pt x="1769" y="9294"/>
                  <a:pt x="2732" y="8296"/>
                </a:cubicBezTo>
                <a:cubicBezTo>
                  <a:pt x="3695" y="7298"/>
                  <a:pt x="4851" y="5900"/>
                  <a:pt x="5777" y="4809"/>
                </a:cubicBezTo>
                <a:cubicBezTo>
                  <a:pt x="6703" y="3717"/>
                  <a:pt x="7490" y="2515"/>
                  <a:pt x="8288" y="1761"/>
                </a:cubicBezTo>
                <a:cubicBezTo>
                  <a:pt x="9086" y="1007"/>
                  <a:pt x="10324" y="359"/>
                  <a:pt x="11064" y="0"/>
                </a:cubicBezTo>
              </a:path>
            </a:pathLst>
          </a:custGeom>
          <a:noFill/>
          <a:ln w="152400">
            <a:solidFill>
              <a:schemeClr val="bg1">
                <a:lumMod val="65000"/>
              </a:schemeClr>
            </a:solidFill>
            <a:round/>
            <a:headEnd/>
            <a:tailEnd/>
          </a:ln>
        </p:spPr>
        <p:txBody>
          <a:bodyPr/>
          <a:lstStyle/>
          <a:p>
            <a:endParaRPr lang="en-US">
              <a:latin typeface="Arial Narrow" panose="020B0606020202030204" pitchFamily="34" charset="0"/>
            </a:endParaRPr>
          </a:p>
        </p:txBody>
      </p:sp>
      <p:sp>
        <p:nvSpPr>
          <p:cNvPr id="142359" name="Text Box 24"/>
          <p:cNvSpPr txBox="1">
            <a:spLocks noChangeArrowheads="1"/>
          </p:cNvSpPr>
          <p:nvPr/>
        </p:nvSpPr>
        <p:spPr bwMode="auto">
          <a:xfrm>
            <a:off x="2546221" y="2863715"/>
            <a:ext cx="1609416" cy="553998"/>
          </a:xfrm>
          <a:prstGeom prst="rect">
            <a:avLst/>
          </a:prstGeom>
          <a:noFill/>
          <a:ln w="9525">
            <a:noFill/>
            <a:miter lim="800000"/>
            <a:headEnd/>
            <a:tailEnd/>
          </a:ln>
        </p:spPr>
        <p:txBody>
          <a:bodyPr wrap="none" lIns="0" tIns="0" rIns="0" bIns="0">
            <a:spAutoFit/>
          </a:bodyPr>
          <a:lstStyle/>
          <a:p>
            <a:pPr algn="ctr"/>
            <a:r>
              <a:rPr lang="en-US" b="1" dirty="0">
                <a:latin typeface="Arial Narrow" panose="020B0606020202030204" pitchFamily="34" charset="0"/>
              </a:rPr>
              <a:t>Long distance </a:t>
            </a:r>
            <a:br>
              <a:rPr lang="en-US" b="1" dirty="0">
                <a:latin typeface="Arial Narrow" panose="020B0606020202030204" pitchFamily="34" charset="0"/>
              </a:rPr>
            </a:br>
            <a:r>
              <a:rPr lang="en-US" b="1" dirty="0">
                <a:latin typeface="Arial Narrow" panose="020B0606020202030204" pitchFamily="34" charset="0"/>
              </a:rPr>
              <a:t>transport corridor</a:t>
            </a:r>
          </a:p>
        </p:txBody>
      </p:sp>
      <p:sp>
        <p:nvSpPr>
          <p:cNvPr id="58" name="Oval 45"/>
          <p:cNvSpPr>
            <a:spLocks noChangeArrowheads="1"/>
          </p:cNvSpPr>
          <p:nvPr/>
        </p:nvSpPr>
        <p:spPr bwMode="auto">
          <a:xfrm>
            <a:off x="7751299" y="2049641"/>
            <a:ext cx="274320" cy="274320"/>
          </a:xfrm>
          <a:prstGeom prst="ellipse">
            <a:avLst/>
          </a:prstGeom>
          <a:solidFill>
            <a:schemeClr val="accent5">
              <a:lumMod val="75000"/>
            </a:schemeClr>
          </a:solidFill>
          <a:ln w="254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60" name="Oval 45"/>
          <p:cNvSpPr>
            <a:spLocks noChangeArrowheads="1"/>
          </p:cNvSpPr>
          <p:nvPr/>
        </p:nvSpPr>
        <p:spPr bwMode="auto">
          <a:xfrm>
            <a:off x="5009894" y="4744844"/>
            <a:ext cx="320040" cy="320040"/>
          </a:xfrm>
          <a:prstGeom prst="ellipse">
            <a:avLst/>
          </a:prstGeom>
          <a:solidFill>
            <a:schemeClr val="accent5">
              <a:lumMod val="75000"/>
            </a:schemeClr>
          </a:solidFill>
          <a:ln w="254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3" name="Freeform 2"/>
          <p:cNvSpPr/>
          <p:nvPr/>
        </p:nvSpPr>
        <p:spPr>
          <a:xfrm>
            <a:off x="2686682" y="2656871"/>
            <a:ext cx="3863491" cy="878067"/>
          </a:xfrm>
          <a:custGeom>
            <a:avLst/>
            <a:gdLst>
              <a:gd name="connsiteX0" fmla="*/ 3863491 w 3863491"/>
              <a:gd name="connsiteY0" fmla="*/ 878067 h 878067"/>
              <a:gd name="connsiteX1" fmla="*/ 3554654 w 3863491"/>
              <a:gd name="connsiteY1" fmla="*/ 551063 h 878067"/>
              <a:gd name="connsiteX2" fmla="*/ 2743200 w 3863491"/>
              <a:gd name="connsiteY2" fmla="*/ 314893 h 878067"/>
              <a:gd name="connsiteX3" fmla="*/ 1671354 w 3863491"/>
              <a:gd name="connsiteY3" fmla="*/ 278559 h 878067"/>
              <a:gd name="connsiteX4" fmla="*/ 0 w 3863491"/>
              <a:gd name="connsiteY4" fmla="*/ 0 h 878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3491" h="878067">
                <a:moveTo>
                  <a:pt x="3863491" y="878067"/>
                </a:moveTo>
                <a:cubicBezTo>
                  <a:pt x="3802430" y="761496"/>
                  <a:pt x="3741369" y="644925"/>
                  <a:pt x="3554654" y="551063"/>
                </a:cubicBezTo>
                <a:cubicBezTo>
                  <a:pt x="3367939" y="457201"/>
                  <a:pt x="3057083" y="360310"/>
                  <a:pt x="2743200" y="314893"/>
                </a:cubicBezTo>
                <a:cubicBezTo>
                  <a:pt x="2429317" y="269476"/>
                  <a:pt x="2128554" y="331041"/>
                  <a:pt x="1671354" y="278559"/>
                </a:cubicBezTo>
                <a:cubicBezTo>
                  <a:pt x="1214154" y="226077"/>
                  <a:pt x="0" y="0"/>
                  <a:pt x="0" y="0"/>
                </a:cubicBezTo>
              </a:path>
            </a:pathLst>
          </a:custGeom>
          <a:noFill/>
          <a:ln w="762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9" name="Oval 45"/>
          <p:cNvSpPr>
            <a:spLocks noChangeArrowheads="1"/>
          </p:cNvSpPr>
          <p:nvPr/>
        </p:nvSpPr>
        <p:spPr bwMode="auto">
          <a:xfrm>
            <a:off x="6336027" y="3350701"/>
            <a:ext cx="358775" cy="361950"/>
          </a:xfrm>
          <a:prstGeom prst="ellipse">
            <a:avLst/>
          </a:prstGeom>
          <a:solidFill>
            <a:schemeClr val="accent5">
              <a:lumMod val="75000"/>
            </a:schemeClr>
          </a:solidFill>
          <a:ln w="254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4" name="Rectangle 3"/>
          <p:cNvSpPr/>
          <p:nvPr/>
        </p:nvSpPr>
        <p:spPr>
          <a:xfrm>
            <a:off x="4319994" y="2863715"/>
            <a:ext cx="274320" cy="274320"/>
          </a:xfrm>
          <a:prstGeom prst="rect">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3" name="Rectangle 62"/>
          <p:cNvSpPr/>
          <p:nvPr/>
        </p:nvSpPr>
        <p:spPr>
          <a:xfrm>
            <a:off x="5881874" y="4023801"/>
            <a:ext cx="274320" cy="274320"/>
          </a:xfrm>
          <a:prstGeom prst="rect">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4" name="Rectangle 63"/>
          <p:cNvSpPr/>
          <p:nvPr/>
        </p:nvSpPr>
        <p:spPr>
          <a:xfrm>
            <a:off x="7043908" y="2474969"/>
            <a:ext cx="274320" cy="274320"/>
          </a:xfrm>
          <a:prstGeom prst="rect">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2353" name="Line 18"/>
          <p:cNvSpPr>
            <a:spLocks noChangeShapeType="1"/>
          </p:cNvSpPr>
          <p:nvPr/>
        </p:nvSpPr>
        <p:spPr bwMode="auto">
          <a:xfrm>
            <a:off x="4486607" y="3065598"/>
            <a:ext cx="521810" cy="1336346"/>
          </a:xfrm>
          <a:prstGeom prst="line">
            <a:avLst/>
          </a:prstGeom>
          <a:noFill/>
          <a:ln w="381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2354" name="Line 19"/>
          <p:cNvSpPr>
            <a:spLocks noChangeShapeType="1"/>
          </p:cNvSpPr>
          <p:nvPr/>
        </p:nvSpPr>
        <p:spPr bwMode="auto">
          <a:xfrm>
            <a:off x="4503950" y="3001032"/>
            <a:ext cx="1534755" cy="332207"/>
          </a:xfrm>
          <a:prstGeom prst="line">
            <a:avLst/>
          </a:prstGeom>
          <a:noFill/>
          <a:ln w="381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2355" name="Line 20"/>
          <p:cNvSpPr>
            <a:spLocks noChangeShapeType="1"/>
          </p:cNvSpPr>
          <p:nvPr/>
        </p:nvSpPr>
        <p:spPr bwMode="auto">
          <a:xfrm flipV="1">
            <a:off x="4503950" y="2128251"/>
            <a:ext cx="2936401" cy="774730"/>
          </a:xfrm>
          <a:prstGeom prst="line">
            <a:avLst/>
          </a:prstGeom>
          <a:noFill/>
          <a:ln w="381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66" name="Oval 76"/>
          <p:cNvSpPr>
            <a:spLocks noChangeArrowheads="1"/>
          </p:cNvSpPr>
          <p:nvPr/>
        </p:nvSpPr>
        <p:spPr bwMode="auto">
          <a:xfrm>
            <a:off x="6506305" y="3757312"/>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67" name="Oval 76"/>
          <p:cNvSpPr>
            <a:spLocks noChangeArrowheads="1"/>
          </p:cNvSpPr>
          <p:nvPr/>
        </p:nvSpPr>
        <p:spPr bwMode="auto">
          <a:xfrm>
            <a:off x="6785431" y="3476908"/>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68" name="Oval 76"/>
          <p:cNvSpPr>
            <a:spLocks noChangeArrowheads="1"/>
          </p:cNvSpPr>
          <p:nvPr/>
        </p:nvSpPr>
        <p:spPr bwMode="auto">
          <a:xfrm>
            <a:off x="6147225" y="3620100"/>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69" name="Oval 76"/>
          <p:cNvSpPr>
            <a:spLocks noChangeArrowheads="1"/>
          </p:cNvSpPr>
          <p:nvPr/>
        </p:nvSpPr>
        <p:spPr bwMode="auto">
          <a:xfrm>
            <a:off x="6369539" y="3022940"/>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0" name="Oval 76"/>
          <p:cNvSpPr>
            <a:spLocks noChangeArrowheads="1"/>
          </p:cNvSpPr>
          <p:nvPr/>
        </p:nvSpPr>
        <p:spPr bwMode="auto">
          <a:xfrm>
            <a:off x="6822387" y="2867503"/>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1" name="Oval 76"/>
          <p:cNvSpPr>
            <a:spLocks noChangeArrowheads="1"/>
          </p:cNvSpPr>
          <p:nvPr/>
        </p:nvSpPr>
        <p:spPr bwMode="auto">
          <a:xfrm>
            <a:off x="7342066" y="2694779"/>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2" name="Oval 76"/>
          <p:cNvSpPr>
            <a:spLocks noChangeArrowheads="1"/>
          </p:cNvSpPr>
          <p:nvPr/>
        </p:nvSpPr>
        <p:spPr bwMode="auto">
          <a:xfrm>
            <a:off x="7728083" y="2556629"/>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3" name="Oval 76"/>
          <p:cNvSpPr>
            <a:spLocks noChangeArrowheads="1"/>
          </p:cNvSpPr>
          <p:nvPr/>
        </p:nvSpPr>
        <p:spPr bwMode="auto">
          <a:xfrm>
            <a:off x="7560073" y="2099213"/>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4" name="Oval 76"/>
          <p:cNvSpPr>
            <a:spLocks noChangeArrowheads="1"/>
          </p:cNvSpPr>
          <p:nvPr/>
        </p:nvSpPr>
        <p:spPr bwMode="auto">
          <a:xfrm>
            <a:off x="7736973" y="1596732"/>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5" name="Oval 76"/>
          <p:cNvSpPr>
            <a:spLocks noChangeArrowheads="1"/>
          </p:cNvSpPr>
          <p:nvPr/>
        </p:nvSpPr>
        <p:spPr bwMode="auto">
          <a:xfrm>
            <a:off x="6199561" y="4126664"/>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6" name="Oval 76"/>
          <p:cNvSpPr>
            <a:spLocks noChangeArrowheads="1"/>
          </p:cNvSpPr>
          <p:nvPr/>
        </p:nvSpPr>
        <p:spPr bwMode="auto">
          <a:xfrm>
            <a:off x="5617405" y="4108370"/>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7" name="Oval 76"/>
          <p:cNvSpPr>
            <a:spLocks noChangeArrowheads="1"/>
          </p:cNvSpPr>
          <p:nvPr/>
        </p:nvSpPr>
        <p:spPr bwMode="auto">
          <a:xfrm>
            <a:off x="5186549" y="4296397"/>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8" name="Oval 77"/>
          <p:cNvSpPr>
            <a:spLocks noChangeArrowheads="1"/>
          </p:cNvSpPr>
          <p:nvPr/>
        </p:nvSpPr>
        <p:spPr bwMode="auto">
          <a:xfrm>
            <a:off x="4856255" y="4618783"/>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79" name="Oval 78"/>
          <p:cNvSpPr>
            <a:spLocks noChangeArrowheads="1"/>
          </p:cNvSpPr>
          <p:nvPr/>
        </p:nvSpPr>
        <p:spPr bwMode="auto">
          <a:xfrm>
            <a:off x="4689000" y="5021583"/>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0" name="Text Box 27"/>
          <p:cNvSpPr txBox="1">
            <a:spLocks noChangeArrowheads="1"/>
          </p:cNvSpPr>
          <p:nvPr/>
        </p:nvSpPr>
        <p:spPr bwMode="auto">
          <a:xfrm>
            <a:off x="3375458" y="5636630"/>
            <a:ext cx="1356140"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rPr>
              <a:t>Urban Corridor</a:t>
            </a:r>
          </a:p>
        </p:txBody>
      </p:sp>
      <p:sp>
        <p:nvSpPr>
          <p:cNvPr id="81" name="Oval 80"/>
          <p:cNvSpPr>
            <a:spLocks noChangeArrowheads="1"/>
          </p:cNvSpPr>
          <p:nvPr/>
        </p:nvSpPr>
        <p:spPr bwMode="auto">
          <a:xfrm>
            <a:off x="4201750" y="5402424"/>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2" name="Oval 81"/>
          <p:cNvSpPr>
            <a:spLocks noChangeArrowheads="1"/>
          </p:cNvSpPr>
          <p:nvPr/>
        </p:nvSpPr>
        <p:spPr bwMode="auto">
          <a:xfrm>
            <a:off x="5495574" y="4602574"/>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3" name="Oval 82"/>
          <p:cNvSpPr>
            <a:spLocks noChangeArrowheads="1"/>
          </p:cNvSpPr>
          <p:nvPr/>
        </p:nvSpPr>
        <p:spPr bwMode="auto">
          <a:xfrm>
            <a:off x="5433811" y="5235646"/>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4" name="Oval 83"/>
          <p:cNvSpPr>
            <a:spLocks noChangeArrowheads="1"/>
          </p:cNvSpPr>
          <p:nvPr/>
        </p:nvSpPr>
        <p:spPr bwMode="auto">
          <a:xfrm>
            <a:off x="4627656" y="5304865"/>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5" name="Oval 84"/>
          <p:cNvSpPr>
            <a:spLocks noChangeArrowheads="1"/>
          </p:cNvSpPr>
          <p:nvPr/>
        </p:nvSpPr>
        <p:spPr bwMode="auto">
          <a:xfrm>
            <a:off x="8260395" y="1996121"/>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87" name="Text Box 37"/>
          <p:cNvSpPr txBox="1">
            <a:spLocks noChangeArrowheads="1"/>
          </p:cNvSpPr>
          <p:nvPr/>
        </p:nvSpPr>
        <p:spPr bwMode="auto">
          <a:xfrm>
            <a:off x="8138403" y="3454527"/>
            <a:ext cx="1957267"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Central business district</a:t>
            </a:r>
          </a:p>
        </p:txBody>
      </p:sp>
      <p:sp>
        <p:nvSpPr>
          <p:cNvPr id="88" name="Text Box 39"/>
          <p:cNvSpPr txBox="1">
            <a:spLocks noChangeArrowheads="1"/>
          </p:cNvSpPr>
          <p:nvPr/>
        </p:nvSpPr>
        <p:spPr bwMode="auto">
          <a:xfrm>
            <a:off x="8138403" y="5075643"/>
            <a:ext cx="987450"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Mega region</a:t>
            </a:r>
          </a:p>
        </p:txBody>
      </p:sp>
      <p:sp>
        <p:nvSpPr>
          <p:cNvPr id="89" name="Oval 92"/>
          <p:cNvSpPr>
            <a:spLocks noChangeArrowheads="1"/>
          </p:cNvSpPr>
          <p:nvPr/>
        </p:nvSpPr>
        <p:spPr bwMode="auto">
          <a:xfrm>
            <a:off x="7787480" y="4185924"/>
            <a:ext cx="182880" cy="182880"/>
          </a:xfrm>
          <a:prstGeom prst="ellipse">
            <a:avLst/>
          </a:prstGeom>
          <a:solidFill>
            <a:schemeClr val="accent4">
              <a:lumMod val="75000"/>
            </a:schemeClr>
          </a:solidFill>
          <a:ln w="25400">
            <a:noFill/>
            <a:prstDash val="sysDash"/>
            <a:round/>
            <a:headEnd/>
            <a:tailEnd/>
          </a:ln>
        </p:spPr>
        <p:txBody>
          <a:bodyPr wrap="none" anchor="ctr"/>
          <a:lstStyle/>
          <a:p>
            <a:endParaRPr lang="en-US">
              <a:latin typeface="Arial Narrow" panose="020B0606020202030204" pitchFamily="34" charset="0"/>
              <a:cs typeface="Calibri" pitchFamily="34" charset="0"/>
            </a:endParaRPr>
          </a:p>
        </p:txBody>
      </p:sp>
      <p:sp>
        <p:nvSpPr>
          <p:cNvPr id="90" name="Text Box 93"/>
          <p:cNvSpPr txBox="1">
            <a:spLocks noChangeArrowheads="1"/>
          </p:cNvSpPr>
          <p:nvPr/>
        </p:nvSpPr>
        <p:spPr bwMode="auto">
          <a:xfrm>
            <a:off x="8138402" y="4766697"/>
            <a:ext cx="139781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Metropolitan area</a:t>
            </a:r>
          </a:p>
        </p:txBody>
      </p:sp>
      <p:sp>
        <p:nvSpPr>
          <p:cNvPr id="91" name="Oval 95"/>
          <p:cNvSpPr>
            <a:spLocks noChangeArrowheads="1"/>
          </p:cNvSpPr>
          <p:nvPr/>
        </p:nvSpPr>
        <p:spPr bwMode="auto">
          <a:xfrm>
            <a:off x="7795928" y="3485904"/>
            <a:ext cx="182880" cy="182880"/>
          </a:xfrm>
          <a:prstGeom prst="ellipse">
            <a:avLst/>
          </a:prstGeom>
          <a:solidFill>
            <a:schemeClr val="accent5">
              <a:lumMod val="75000"/>
            </a:schemeClr>
          </a:solidFill>
          <a:ln w="254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92" name="Oval 96"/>
          <p:cNvSpPr>
            <a:spLocks noChangeArrowheads="1"/>
          </p:cNvSpPr>
          <p:nvPr/>
        </p:nvSpPr>
        <p:spPr bwMode="auto">
          <a:xfrm>
            <a:off x="7792753" y="3836741"/>
            <a:ext cx="182880" cy="182880"/>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95" name="Oval 94"/>
          <p:cNvSpPr>
            <a:spLocks noChangeArrowheads="1"/>
          </p:cNvSpPr>
          <p:nvPr/>
        </p:nvSpPr>
        <p:spPr bwMode="auto">
          <a:xfrm>
            <a:off x="5605150" y="4378899"/>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96" name="Oval 76"/>
          <p:cNvSpPr>
            <a:spLocks noChangeArrowheads="1"/>
          </p:cNvSpPr>
          <p:nvPr/>
        </p:nvSpPr>
        <p:spPr bwMode="auto">
          <a:xfrm>
            <a:off x="7113124" y="2847651"/>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97" name="Oval 96"/>
          <p:cNvSpPr>
            <a:spLocks noChangeArrowheads="1"/>
          </p:cNvSpPr>
          <p:nvPr/>
        </p:nvSpPr>
        <p:spPr bwMode="auto">
          <a:xfrm>
            <a:off x="6471591" y="2428057"/>
            <a:ext cx="157162" cy="157162"/>
          </a:xfrm>
          <a:prstGeom prst="ellipse">
            <a:avLst/>
          </a:prstGeom>
          <a:solidFill>
            <a:schemeClr val="accent4">
              <a:lumMod val="50000"/>
            </a:schemeClr>
          </a:solidFill>
          <a:ln w="12700">
            <a:noFill/>
            <a:round/>
            <a:headEnd/>
            <a:tailEnd/>
          </a:ln>
        </p:spPr>
        <p:txBody>
          <a:bodyPr wrap="none" anchor="ctr"/>
          <a:lstStyle/>
          <a:p>
            <a:endParaRPr lang="en-US">
              <a:latin typeface="Arial Narrow" panose="020B0606020202030204" pitchFamily="34" charset="0"/>
              <a:cs typeface="Calibri" pitchFamily="34" charset="0"/>
            </a:endParaRPr>
          </a:p>
        </p:txBody>
      </p:sp>
      <p:sp>
        <p:nvSpPr>
          <p:cNvPr id="98" name="Text Box 37"/>
          <p:cNvSpPr txBox="1">
            <a:spLocks noChangeArrowheads="1"/>
          </p:cNvSpPr>
          <p:nvPr/>
        </p:nvSpPr>
        <p:spPr bwMode="auto">
          <a:xfrm>
            <a:off x="8138403" y="3791706"/>
            <a:ext cx="867225"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Sub center</a:t>
            </a:r>
          </a:p>
        </p:txBody>
      </p:sp>
      <p:sp>
        <p:nvSpPr>
          <p:cNvPr id="99" name="Rectangle 98"/>
          <p:cNvSpPr/>
          <p:nvPr/>
        </p:nvSpPr>
        <p:spPr>
          <a:xfrm>
            <a:off x="7795928" y="4499548"/>
            <a:ext cx="182880" cy="182880"/>
          </a:xfrm>
          <a:prstGeom prst="rect">
            <a:avLst/>
          </a:prstGeom>
          <a:solidFill>
            <a:schemeClr val="bg1">
              <a:lumMod val="85000"/>
            </a:schemeClr>
          </a:solidFill>
          <a:ln>
            <a:solidFill>
              <a:schemeClr val="bg1">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00" name="Text Box 37"/>
          <p:cNvSpPr txBox="1">
            <a:spLocks noChangeArrowheads="1"/>
          </p:cNvSpPr>
          <p:nvPr/>
        </p:nvSpPr>
        <p:spPr bwMode="auto">
          <a:xfrm>
            <a:off x="8138403" y="4150001"/>
            <a:ext cx="969817"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Central area</a:t>
            </a:r>
          </a:p>
        </p:txBody>
      </p:sp>
      <p:sp>
        <p:nvSpPr>
          <p:cNvPr id="101" name="Text Box 37"/>
          <p:cNvSpPr txBox="1">
            <a:spLocks noChangeArrowheads="1"/>
          </p:cNvSpPr>
          <p:nvPr/>
        </p:nvSpPr>
        <p:spPr bwMode="auto">
          <a:xfrm>
            <a:off x="8138402" y="4447739"/>
            <a:ext cx="1332096"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Logistics cluster</a:t>
            </a:r>
          </a:p>
        </p:txBody>
      </p:sp>
      <p:sp>
        <p:nvSpPr>
          <p:cNvPr id="102" name="Oval 5"/>
          <p:cNvSpPr>
            <a:spLocks noChangeAspect="1" noChangeArrowheads="1"/>
          </p:cNvSpPr>
          <p:nvPr/>
        </p:nvSpPr>
        <p:spPr bwMode="auto">
          <a:xfrm>
            <a:off x="7795928" y="4794504"/>
            <a:ext cx="182880" cy="182880"/>
          </a:xfrm>
          <a:prstGeom prst="ellipse">
            <a:avLst/>
          </a:prstGeom>
          <a:solidFill>
            <a:schemeClr val="accent4">
              <a:lumMod val="20000"/>
              <a:lumOff val="80000"/>
            </a:schemeClr>
          </a:solidFill>
          <a:ln w="12700">
            <a:solidFill>
              <a:srgbClr val="969696"/>
            </a:solidFill>
            <a:prstDash val="dash"/>
            <a:round/>
            <a:headEnd/>
            <a:tailEnd/>
          </a:ln>
        </p:spPr>
        <p:txBody>
          <a:bodyPr wrap="none" anchor="ctr"/>
          <a:lstStyle/>
          <a:p>
            <a:endParaRPr lang="en-US">
              <a:latin typeface="Arial Narrow" panose="020B0606020202030204" pitchFamily="34" charset="0"/>
            </a:endParaRPr>
          </a:p>
        </p:txBody>
      </p:sp>
      <p:sp>
        <p:nvSpPr>
          <p:cNvPr id="103" name="Oval 5"/>
          <p:cNvSpPr>
            <a:spLocks noChangeAspect="1" noChangeArrowheads="1"/>
          </p:cNvSpPr>
          <p:nvPr/>
        </p:nvSpPr>
        <p:spPr bwMode="auto">
          <a:xfrm>
            <a:off x="7788093" y="5093454"/>
            <a:ext cx="182880" cy="182880"/>
          </a:xfrm>
          <a:prstGeom prst="ellipse">
            <a:avLst/>
          </a:prstGeom>
          <a:solidFill>
            <a:schemeClr val="bg1"/>
          </a:solidFill>
          <a:ln w="12700">
            <a:solidFill>
              <a:schemeClr val="bg1">
                <a:lumMod val="75000"/>
              </a:schemeClr>
            </a:solidFill>
            <a:prstDash val="sysDash"/>
            <a:round/>
            <a:headEnd/>
            <a:tailEnd/>
          </a:ln>
        </p:spPr>
        <p:txBody>
          <a:bodyPr wrap="none" anchor="ctr"/>
          <a:lstStyle/>
          <a:p>
            <a:endParaRPr lang="en-US">
              <a:latin typeface="Arial Narrow" panose="020B0606020202030204" pitchFamily="34" charset="0"/>
            </a:endParaRPr>
          </a:p>
        </p:txBody>
      </p:sp>
      <p:sp>
        <p:nvSpPr>
          <p:cNvPr id="104" name="Line 18"/>
          <p:cNvSpPr>
            <a:spLocks noChangeShapeType="1"/>
          </p:cNvSpPr>
          <p:nvPr/>
        </p:nvSpPr>
        <p:spPr bwMode="auto">
          <a:xfrm flipH="1">
            <a:off x="5206621" y="4126254"/>
            <a:ext cx="733176" cy="95404"/>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05" name="Line 18"/>
          <p:cNvSpPr>
            <a:spLocks noChangeShapeType="1"/>
          </p:cNvSpPr>
          <p:nvPr/>
        </p:nvSpPr>
        <p:spPr bwMode="auto">
          <a:xfrm flipH="1">
            <a:off x="5186549" y="4233158"/>
            <a:ext cx="771004" cy="355990"/>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06" name="Line 18"/>
          <p:cNvSpPr>
            <a:spLocks noChangeShapeType="1"/>
          </p:cNvSpPr>
          <p:nvPr/>
        </p:nvSpPr>
        <p:spPr bwMode="auto">
          <a:xfrm flipH="1">
            <a:off x="5617005" y="4239543"/>
            <a:ext cx="411696" cy="753267"/>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07" name="Line 18"/>
          <p:cNvSpPr>
            <a:spLocks noChangeShapeType="1"/>
          </p:cNvSpPr>
          <p:nvPr/>
        </p:nvSpPr>
        <p:spPr bwMode="auto">
          <a:xfrm flipV="1">
            <a:off x="6108870" y="3959235"/>
            <a:ext cx="361020" cy="190687"/>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08" name="Line 18"/>
          <p:cNvSpPr>
            <a:spLocks noChangeShapeType="1"/>
          </p:cNvSpPr>
          <p:nvPr/>
        </p:nvSpPr>
        <p:spPr bwMode="auto">
          <a:xfrm flipV="1">
            <a:off x="5999560" y="3747783"/>
            <a:ext cx="156634" cy="343281"/>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09" name="Line 18"/>
          <p:cNvSpPr>
            <a:spLocks noChangeShapeType="1"/>
          </p:cNvSpPr>
          <p:nvPr/>
        </p:nvSpPr>
        <p:spPr bwMode="auto">
          <a:xfrm flipV="1">
            <a:off x="7229828" y="2472371"/>
            <a:ext cx="507145" cy="195209"/>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0" name="Line 18"/>
          <p:cNvSpPr>
            <a:spLocks noChangeShapeType="1"/>
          </p:cNvSpPr>
          <p:nvPr/>
        </p:nvSpPr>
        <p:spPr bwMode="auto">
          <a:xfrm flipV="1">
            <a:off x="7218485" y="2256375"/>
            <a:ext cx="355811" cy="280675"/>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1" name="Line 18"/>
          <p:cNvSpPr>
            <a:spLocks noChangeShapeType="1"/>
          </p:cNvSpPr>
          <p:nvPr/>
        </p:nvSpPr>
        <p:spPr bwMode="auto">
          <a:xfrm flipH="1">
            <a:off x="6574011" y="2609800"/>
            <a:ext cx="531924" cy="370194"/>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2" name="Line 18"/>
          <p:cNvSpPr>
            <a:spLocks noChangeShapeType="1"/>
          </p:cNvSpPr>
          <p:nvPr/>
        </p:nvSpPr>
        <p:spPr bwMode="auto">
          <a:xfrm flipH="1">
            <a:off x="6763746" y="2687598"/>
            <a:ext cx="358390" cy="607006"/>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3" name="Line 18"/>
          <p:cNvSpPr>
            <a:spLocks noChangeShapeType="1"/>
          </p:cNvSpPr>
          <p:nvPr/>
        </p:nvSpPr>
        <p:spPr bwMode="auto">
          <a:xfrm flipH="1">
            <a:off x="7051328" y="2656870"/>
            <a:ext cx="126387" cy="944332"/>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4" name="Line 19"/>
          <p:cNvSpPr>
            <a:spLocks noChangeShapeType="1"/>
          </p:cNvSpPr>
          <p:nvPr/>
        </p:nvSpPr>
        <p:spPr bwMode="auto">
          <a:xfrm>
            <a:off x="7787481" y="5477659"/>
            <a:ext cx="308013" cy="3154"/>
          </a:xfrm>
          <a:prstGeom prst="line">
            <a:avLst/>
          </a:prstGeom>
          <a:noFill/>
          <a:ln w="381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15" name="Line 19"/>
          <p:cNvSpPr>
            <a:spLocks noChangeShapeType="1"/>
          </p:cNvSpPr>
          <p:nvPr/>
        </p:nvSpPr>
        <p:spPr bwMode="auto">
          <a:xfrm>
            <a:off x="7787481" y="5743722"/>
            <a:ext cx="308013" cy="3154"/>
          </a:xfrm>
          <a:prstGeom prst="line">
            <a:avLst/>
          </a:prstGeom>
          <a:noFill/>
          <a:ln w="38100">
            <a:solidFill>
              <a:schemeClr val="accent2">
                <a:lumMod val="75000"/>
              </a:schemeClr>
            </a:solidFill>
            <a:round/>
            <a:headEnd/>
            <a:tailEnd type="triangle" w="med" len="med"/>
          </a:ln>
        </p:spPr>
        <p:txBody>
          <a:bodyPr/>
          <a:lstStyle/>
          <a:p>
            <a:endParaRPr lang="en-US">
              <a:latin typeface="Arial Narrow" panose="020B0606020202030204" pitchFamily="34" charset="0"/>
            </a:endParaRPr>
          </a:p>
        </p:txBody>
      </p:sp>
      <p:sp>
        <p:nvSpPr>
          <p:cNvPr id="116" name="Text Box 39"/>
          <p:cNvSpPr txBox="1">
            <a:spLocks noChangeArrowheads="1"/>
          </p:cNvSpPr>
          <p:nvPr/>
        </p:nvSpPr>
        <p:spPr bwMode="auto">
          <a:xfrm>
            <a:off x="8138402" y="5349156"/>
            <a:ext cx="1368965"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Intermediacy link</a:t>
            </a:r>
          </a:p>
        </p:txBody>
      </p:sp>
      <p:sp>
        <p:nvSpPr>
          <p:cNvPr id="117" name="Text Box 39"/>
          <p:cNvSpPr txBox="1">
            <a:spLocks noChangeArrowheads="1"/>
          </p:cNvSpPr>
          <p:nvPr/>
        </p:nvSpPr>
        <p:spPr bwMode="auto">
          <a:xfrm>
            <a:off x="8138402" y="5622669"/>
            <a:ext cx="1099660"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Proximity link</a:t>
            </a:r>
          </a:p>
        </p:txBody>
      </p:sp>
    </p:spTree>
    <p:extLst>
      <p:ext uri="{BB962C8B-B14F-4D97-AF65-F5344CB8AC3E}">
        <p14:creationId xmlns:p14="http://schemas.microsoft.com/office/powerpoint/2010/main" val="344080942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Cross-Docking Distribution Center</a:t>
            </a:r>
          </a:p>
        </p:txBody>
      </p:sp>
      <p:sp>
        <p:nvSpPr>
          <p:cNvPr id="151"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3364" name="Rectangle 5"/>
          <p:cNvSpPr>
            <a:spLocks noChangeArrowheads="1"/>
          </p:cNvSpPr>
          <p:nvPr/>
        </p:nvSpPr>
        <p:spPr bwMode="auto">
          <a:xfrm>
            <a:off x="2217998" y="3051674"/>
            <a:ext cx="4114800" cy="1554480"/>
          </a:xfrm>
          <a:prstGeom prst="rect">
            <a:avLst/>
          </a:prstGeom>
          <a:noFill/>
          <a:ln w="381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365" name="AutoShape 6"/>
          <p:cNvSpPr>
            <a:spLocks noChangeArrowheads="1"/>
          </p:cNvSpPr>
          <p:nvPr/>
        </p:nvSpPr>
        <p:spPr bwMode="auto">
          <a:xfrm>
            <a:off x="2401888" y="1871017"/>
            <a:ext cx="836612"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66" name="AutoShape 7"/>
          <p:cNvSpPr>
            <a:spLocks noChangeArrowheads="1"/>
          </p:cNvSpPr>
          <p:nvPr/>
        </p:nvSpPr>
        <p:spPr bwMode="auto">
          <a:xfrm>
            <a:off x="3375025" y="1871017"/>
            <a:ext cx="838200" cy="1077913"/>
          </a:xfrm>
          <a:prstGeom prst="downArrow">
            <a:avLst>
              <a:gd name="adj1" fmla="val 50000"/>
              <a:gd name="adj2" fmla="val 32150"/>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67" name="AutoShape 8"/>
          <p:cNvSpPr>
            <a:spLocks noChangeArrowheads="1"/>
          </p:cNvSpPr>
          <p:nvPr/>
        </p:nvSpPr>
        <p:spPr bwMode="auto">
          <a:xfrm>
            <a:off x="4349751" y="1871017"/>
            <a:ext cx="836613"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68" name="AutoShape 9"/>
          <p:cNvSpPr>
            <a:spLocks noChangeArrowheads="1"/>
          </p:cNvSpPr>
          <p:nvPr/>
        </p:nvSpPr>
        <p:spPr bwMode="auto">
          <a:xfrm>
            <a:off x="5324476" y="1871017"/>
            <a:ext cx="836613"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69" name="Text Box 10"/>
          <p:cNvSpPr txBox="1">
            <a:spLocks noChangeArrowheads="1"/>
          </p:cNvSpPr>
          <p:nvPr/>
        </p:nvSpPr>
        <p:spPr bwMode="auto">
          <a:xfrm>
            <a:off x="3889573" y="1582092"/>
            <a:ext cx="764633"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rPr>
              <a:t>Suppliers</a:t>
            </a:r>
          </a:p>
        </p:txBody>
      </p:sp>
      <p:sp>
        <p:nvSpPr>
          <p:cNvPr id="143370" name="AutoShape 11"/>
          <p:cNvSpPr>
            <a:spLocks noChangeArrowheads="1"/>
          </p:cNvSpPr>
          <p:nvPr/>
        </p:nvSpPr>
        <p:spPr bwMode="auto">
          <a:xfrm>
            <a:off x="2401888" y="4718992"/>
            <a:ext cx="836612"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71" name="AutoShape 12"/>
          <p:cNvSpPr>
            <a:spLocks noChangeArrowheads="1"/>
          </p:cNvSpPr>
          <p:nvPr/>
        </p:nvSpPr>
        <p:spPr bwMode="auto">
          <a:xfrm>
            <a:off x="3375025" y="4718992"/>
            <a:ext cx="838200" cy="1077913"/>
          </a:xfrm>
          <a:prstGeom prst="downArrow">
            <a:avLst>
              <a:gd name="adj1" fmla="val 50000"/>
              <a:gd name="adj2" fmla="val 32150"/>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72" name="AutoShape 13"/>
          <p:cNvSpPr>
            <a:spLocks noChangeArrowheads="1"/>
          </p:cNvSpPr>
          <p:nvPr/>
        </p:nvSpPr>
        <p:spPr bwMode="auto">
          <a:xfrm>
            <a:off x="4349751" y="4718992"/>
            <a:ext cx="836613"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73" name="AutoShape 14"/>
          <p:cNvSpPr>
            <a:spLocks noChangeArrowheads="1"/>
          </p:cNvSpPr>
          <p:nvPr/>
        </p:nvSpPr>
        <p:spPr bwMode="auto">
          <a:xfrm>
            <a:off x="5324476" y="4718992"/>
            <a:ext cx="836613" cy="1077913"/>
          </a:xfrm>
          <a:prstGeom prst="downArrow">
            <a:avLst>
              <a:gd name="adj1" fmla="val 50000"/>
              <a:gd name="adj2" fmla="val 32211"/>
            </a:avLst>
          </a:prstGeom>
          <a:solidFill>
            <a:srgbClr val="DDDDDD"/>
          </a:solidFill>
          <a:ln w="9525">
            <a:noFill/>
            <a:miter lim="800000"/>
            <a:headEnd/>
            <a:tailEnd/>
          </a:ln>
        </p:spPr>
        <p:txBody>
          <a:bodyPr vert="eaVert" wrap="none" anchor="ctr"/>
          <a:lstStyle/>
          <a:p>
            <a:endParaRPr lang="en-US">
              <a:latin typeface="Arial Narrow" panose="020B0606020202030204" pitchFamily="34" charset="0"/>
            </a:endParaRPr>
          </a:p>
        </p:txBody>
      </p:sp>
      <p:sp>
        <p:nvSpPr>
          <p:cNvPr id="143374" name="Rectangle 15"/>
          <p:cNvSpPr>
            <a:spLocks noChangeArrowheads="1"/>
          </p:cNvSpPr>
          <p:nvPr/>
        </p:nvSpPr>
        <p:spPr bwMode="auto">
          <a:xfrm>
            <a:off x="2679701" y="1931342"/>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75" name="Rectangle 16"/>
          <p:cNvSpPr>
            <a:spLocks noChangeArrowheads="1"/>
          </p:cNvSpPr>
          <p:nvPr/>
        </p:nvSpPr>
        <p:spPr bwMode="auto">
          <a:xfrm>
            <a:off x="2836863" y="1931342"/>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76" name="Rectangle 17"/>
          <p:cNvSpPr>
            <a:spLocks noChangeArrowheads="1"/>
          </p:cNvSpPr>
          <p:nvPr/>
        </p:nvSpPr>
        <p:spPr bwMode="auto">
          <a:xfrm>
            <a:off x="2679701" y="2080567"/>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77" name="Rectangle 18"/>
          <p:cNvSpPr>
            <a:spLocks noChangeArrowheads="1"/>
          </p:cNvSpPr>
          <p:nvPr/>
        </p:nvSpPr>
        <p:spPr bwMode="auto">
          <a:xfrm>
            <a:off x="2836863" y="2080567"/>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78" name="Rectangle 19"/>
          <p:cNvSpPr>
            <a:spLocks noChangeArrowheads="1"/>
          </p:cNvSpPr>
          <p:nvPr/>
        </p:nvSpPr>
        <p:spPr bwMode="auto">
          <a:xfrm>
            <a:off x="2679701" y="2229792"/>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79" name="Rectangle 20"/>
          <p:cNvSpPr>
            <a:spLocks noChangeArrowheads="1"/>
          </p:cNvSpPr>
          <p:nvPr/>
        </p:nvSpPr>
        <p:spPr bwMode="auto">
          <a:xfrm>
            <a:off x="2836863" y="2229792"/>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0" name="Rectangle 21"/>
          <p:cNvSpPr>
            <a:spLocks noChangeArrowheads="1"/>
          </p:cNvSpPr>
          <p:nvPr/>
        </p:nvSpPr>
        <p:spPr bwMode="auto">
          <a:xfrm>
            <a:off x="2679701" y="2379017"/>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1" name="Rectangle 22"/>
          <p:cNvSpPr>
            <a:spLocks noChangeArrowheads="1"/>
          </p:cNvSpPr>
          <p:nvPr/>
        </p:nvSpPr>
        <p:spPr bwMode="auto">
          <a:xfrm>
            <a:off x="2836863" y="2379017"/>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2" name="Rectangle 23"/>
          <p:cNvSpPr>
            <a:spLocks noChangeArrowheads="1"/>
          </p:cNvSpPr>
          <p:nvPr/>
        </p:nvSpPr>
        <p:spPr bwMode="auto">
          <a:xfrm>
            <a:off x="2679701" y="2528242"/>
            <a:ext cx="123825"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3" name="Rectangle 24"/>
          <p:cNvSpPr>
            <a:spLocks noChangeArrowheads="1"/>
          </p:cNvSpPr>
          <p:nvPr/>
        </p:nvSpPr>
        <p:spPr bwMode="auto">
          <a:xfrm>
            <a:off x="2836863" y="2528242"/>
            <a:ext cx="125412"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4" name="Rectangle 25"/>
          <p:cNvSpPr>
            <a:spLocks noChangeArrowheads="1"/>
          </p:cNvSpPr>
          <p:nvPr/>
        </p:nvSpPr>
        <p:spPr bwMode="auto">
          <a:xfrm>
            <a:off x="3651251" y="1928167"/>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5" name="Rectangle 26"/>
          <p:cNvSpPr>
            <a:spLocks noChangeArrowheads="1"/>
          </p:cNvSpPr>
          <p:nvPr/>
        </p:nvSpPr>
        <p:spPr bwMode="auto">
          <a:xfrm>
            <a:off x="3808413" y="1928167"/>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6" name="Rectangle 27"/>
          <p:cNvSpPr>
            <a:spLocks noChangeArrowheads="1"/>
          </p:cNvSpPr>
          <p:nvPr/>
        </p:nvSpPr>
        <p:spPr bwMode="auto">
          <a:xfrm>
            <a:off x="3651251" y="2077392"/>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7" name="Rectangle 28"/>
          <p:cNvSpPr>
            <a:spLocks noChangeArrowheads="1"/>
          </p:cNvSpPr>
          <p:nvPr/>
        </p:nvSpPr>
        <p:spPr bwMode="auto">
          <a:xfrm>
            <a:off x="3808413" y="2077392"/>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8" name="Rectangle 29"/>
          <p:cNvSpPr>
            <a:spLocks noChangeArrowheads="1"/>
          </p:cNvSpPr>
          <p:nvPr/>
        </p:nvSpPr>
        <p:spPr bwMode="auto">
          <a:xfrm>
            <a:off x="3651251" y="2226617"/>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89" name="Rectangle 30"/>
          <p:cNvSpPr>
            <a:spLocks noChangeArrowheads="1"/>
          </p:cNvSpPr>
          <p:nvPr/>
        </p:nvSpPr>
        <p:spPr bwMode="auto">
          <a:xfrm>
            <a:off x="3808413" y="2226617"/>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0" name="Rectangle 31"/>
          <p:cNvSpPr>
            <a:spLocks noChangeArrowheads="1"/>
          </p:cNvSpPr>
          <p:nvPr/>
        </p:nvSpPr>
        <p:spPr bwMode="auto">
          <a:xfrm>
            <a:off x="3651251" y="2375842"/>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1" name="Rectangle 32"/>
          <p:cNvSpPr>
            <a:spLocks noChangeArrowheads="1"/>
          </p:cNvSpPr>
          <p:nvPr/>
        </p:nvSpPr>
        <p:spPr bwMode="auto">
          <a:xfrm>
            <a:off x="3808413" y="2375842"/>
            <a:ext cx="125412"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2" name="Rectangle 33"/>
          <p:cNvSpPr>
            <a:spLocks noChangeArrowheads="1"/>
          </p:cNvSpPr>
          <p:nvPr/>
        </p:nvSpPr>
        <p:spPr bwMode="auto">
          <a:xfrm>
            <a:off x="3651251" y="2525067"/>
            <a:ext cx="125413" cy="123825"/>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3" name="Rectangle 34"/>
          <p:cNvSpPr>
            <a:spLocks noChangeArrowheads="1"/>
          </p:cNvSpPr>
          <p:nvPr/>
        </p:nvSpPr>
        <p:spPr bwMode="auto">
          <a:xfrm>
            <a:off x="3808413" y="2525067"/>
            <a:ext cx="125412" cy="123825"/>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4" name="Rectangle 35"/>
          <p:cNvSpPr>
            <a:spLocks noChangeArrowheads="1"/>
          </p:cNvSpPr>
          <p:nvPr/>
        </p:nvSpPr>
        <p:spPr bwMode="auto">
          <a:xfrm>
            <a:off x="4627563" y="1928167"/>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5" name="Rectangle 36"/>
          <p:cNvSpPr>
            <a:spLocks noChangeArrowheads="1"/>
          </p:cNvSpPr>
          <p:nvPr/>
        </p:nvSpPr>
        <p:spPr bwMode="auto">
          <a:xfrm>
            <a:off x="4784726" y="1928167"/>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6" name="Rectangle 37"/>
          <p:cNvSpPr>
            <a:spLocks noChangeArrowheads="1"/>
          </p:cNvSpPr>
          <p:nvPr/>
        </p:nvSpPr>
        <p:spPr bwMode="auto">
          <a:xfrm>
            <a:off x="4627563" y="2077392"/>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7" name="Rectangle 38"/>
          <p:cNvSpPr>
            <a:spLocks noChangeArrowheads="1"/>
          </p:cNvSpPr>
          <p:nvPr/>
        </p:nvSpPr>
        <p:spPr bwMode="auto">
          <a:xfrm>
            <a:off x="4784726" y="2077392"/>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8" name="Rectangle 39"/>
          <p:cNvSpPr>
            <a:spLocks noChangeArrowheads="1"/>
          </p:cNvSpPr>
          <p:nvPr/>
        </p:nvSpPr>
        <p:spPr bwMode="auto">
          <a:xfrm>
            <a:off x="4627563" y="2226617"/>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399" name="Rectangle 40"/>
          <p:cNvSpPr>
            <a:spLocks noChangeArrowheads="1"/>
          </p:cNvSpPr>
          <p:nvPr/>
        </p:nvSpPr>
        <p:spPr bwMode="auto">
          <a:xfrm>
            <a:off x="4784726" y="2226617"/>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0" name="Rectangle 41"/>
          <p:cNvSpPr>
            <a:spLocks noChangeArrowheads="1"/>
          </p:cNvSpPr>
          <p:nvPr/>
        </p:nvSpPr>
        <p:spPr bwMode="auto">
          <a:xfrm>
            <a:off x="4627563" y="2375842"/>
            <a:ext cx="125412"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1" name="Rectangle 42"/>
          <p:cNvSpPr>
            <a:spLocks noChangeArrowheads="1"/>
          </p:cNvSpPr>
          <p:nvPr/>
        </p:nvSpPr>
        <p:spPr bwMode="auto">
          <a:xfrm>
            <a:off x="4784726" y="2375842"/>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2" name="Rectangle 43"/>
          <p:cNvSpPr>
            <a:spLocks noChangeArrowheads="1"/>
          </p:cNvSpPr>
          <p:nvPr/>
        </p:nvSpPr>
        <p:spPr bwMode="auto">
          <a:xfrm>
            <a:off x="4627563" y="2525067"/>
            <a:ext cx="125412" cy="123825"/>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3" name="Rectangle 44"/>
          <p:cNvSpPr>
            <a:spLocks noChangeArrowheads="1"/>
          </p:cNvSpPr>
          <p:nvPr/>
        </p:nvSpPr>
        <p:spPr bwMode="auto">
          <a:xfrm>
            <a:off x="4784726" y="2525067"/>
            <a:ext cx="125413" cy="123825"/>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4" name="Rectangle 45"/>
          <p:cNvSpPr>
            <a:spLocks noChangeArrowheads="1"/>
          </p:cNvSpPr>
          <p:nvPr/>
        </p:nvSpPr>
        <p:spPr bwMode="auto">
          <a:xfrm>
            <a:off x="5599113" y="1928167"/>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5" name="Rectangle 46"/>
          <p:cNvSpPr>
            <a:spLocks noChangeArrowheads="1"/>
          </p:cNvSpPr>
          <p:nvPr/>
        </p:nvSpPr>
        <p:spPr bwMode="auto">
          <a:xfrm>
            <a:off x="5757863" y="1928167"/>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6" name="Rectangle 47"/>
          <p:cNvSpPr>
            <a:spLocks noChangeArrowheads="1"/>
          </p:cNvSpPr>
          <p:nvPr/>
        </p:nvSpPr>
        <p:spPr bwMode="auto">
          <a:xfrm>
            <a:off x="5599113" y="2077392"/>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7" name="Rectangle 48"/>
          <p:cNvSpPr>
            <a:spLocks noChangeArrowheads="1"/>
          </p:cNvSpPr>
          <p:nvPr/>
        </p:nvSpPr>
        <p:spPr bwMode="auto">
          <a:xfrm>
            <a:off x="5757863" y="2077392"/>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8" name="Rectangle 49"/>
          <p:cNvSpPr>
            <a:spLocks noChangeArrowheads="1"/>
          </p:cNvSpPr>
          <p:nvPr/>
        </p:nvSpPr>
        <p:spPr bwMode="auto">
          <a:xfrm>
            <a:off x="5599113" y="2226617"/>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09" name="Rectangle 50"/>
          <p:cNvSpPr>
            <a:spLocks noChangeArrowheads="1"/>
          </p:cNvSpPr>
          <p:nvPr/>
        </p:nvSpPr>
        <p:spPr bwMode="auto">
          <a:xfrm>
            <a:off x="5757863" y="2226617"/>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10" name="Rectangle 51"/>
          <p:cNvSpPr>
            <a:spLocks noChangeArrowheads="1"/>
          </p:cNvSpPr>
          <p:nvPr/>
        </p:nvSpPr>
        <p:spPr bwMode="auto">
          <a:xfrm>
            <a:off x="5599113" y="2375842"/>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11" name="Rectangle 52"/>
          <p:cNvSpPr>
            <a:spLocks noChangeArrowheads="1"/>
          </p:cNvSpPr>
          <p:nvPr/>
        </p:nvSpPr>
        <p:spPr bwMode="auto">
          <a:xfrm>
            <a:off x="5757863" y="2375842"/>
            <a:ext cx="125412"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12" name="Rectangle 53"/>
          <p:cNvSpPr>
            <a:spLocks noChangeArrowheads="1"/>
          </p:cNvSpPr>
          <p:nvPr/>
        </p:nvSpPr>
        <p:spPr bwMode="auto">
          <a:xfrm>
            <a:off x="5599113" y="2525067"/>
            <a:ext cx="125412" cy="123825"/>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13" name="Rectangle 54"/>
          <p:cNvSpPr>
            <a:spLocks noChangeArrowheads="1"/>
          </p:cNvSpPr>
          <p:nvPr/>
        </p:nvSpPr>
        <p:spPr bwMode="auto">
          <a:xfrm>
            <a:off x="5757863" y="2525067"/>
            <a:ext cx="125412" cy="123825"/>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14" name="Text Box 55"/>
          <p:cNvSpPr txBox="1">
            <a:spLocks noChangeArrowheads="1"/>
          </p:cNvSpPr>
          <p:nvPr/>
        </p:nvSpPr>
        <p:spPr bwMode="auto">
          <a:xfrm>
            <a:off x="3820588" y="5874692"/>
            <a:ext cx="876843"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rPr>
              <a:t>Customers</a:t>
            </a:r>
          </a:p>
        </p:txBody>
      </p:sp>
      <p:sp>
        <p:nvSpPr>
          <p:cNvPr id="143415" name="Rectangle 56"/>
          <p:cNvSpPr>
            <a:spLocks noChangeArrowheads="1"/>
          </p:cNvSpPr>
          <p:nvPr/>
        </p:nvSpPr>
        <p:spPr bwMode="auto">
          <a:xfrm>
            <a:off x="2582863" y="2977504"/>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16" name="Rectangle 57"/>
          <p:cNvSpPr>
            <a:spLocks noChangeArrowheads="1"/>
          </p:cNvSpPr>
          <p:nvPr/>
        </p:nvSpPr>
        <p:spPr bwMode="auto">
          <a:xfrm>
            <a:off x="3557588" y="2977504"/>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17" name="Rectangle 58"/>
          <p:cNvSpPr>
            <a:spLocks noChangeArrowheads="1"/>
          </p:cNvSpPr>
          <p:nvPr/>
        </p:nvSpPr>
        <p:spPr bwMode="auto">
          <a:xfrm>
            <a:off x="4532313" y="2977504"/>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18" name="Rectangle 59"/>
          <p:cNvSpPr>
            <a:spLocks noChangeArrowheads="1"/>
          </p:cNvSpPr>
          <p:nvPr/>
        </p:nvSpPr>
        <p:spPr bwMode="auto">
          <a:xfrm>
            <a:off x="5507038" y="2977504"/>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19" name="Rectangle 69"/>
          <p:cNvSpPr>
            <a:spLocks noChangeArrowheads="1"/>
          </p:cNvSpPr>
          <p:nvPr/>
        </p:nvSpPr>
        <p:spPr bwMode="auto">
          <a:xfrm>
            <a:off x="2679701" y="4779317"/>
            <a:ext cx="125413"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0" name="Rectangle 70"/>
          <p:cNvSpPr>
            <a:spLocks noChangeArrowheads="1"/>
          </p:cNvSpPr>
          <p:nvPr/>
        </p:nvSpPr>
        <p:spPr bwMode="auto">
          <a:xfrm>
            <a:off x="2838451" y="4779317"/>
            <a:ext cx="125413" cy="125413"/>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1" name="Rectangle 71"/>
          <p:cNvSpPr>
            <a:spLocks noChangeArrowheads="1"/>
          </p:cNvSpPr>
          <p:nvPr/>
        </p:nvSpPr>
        <p:spPr bwMode="auto">
          <a:xfrm>
            <a:off x="2679701" y="4928542"/>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2" name="Rectangle 72"/>
          <p:cNvSpPr>
            <a:spLocks noChangeArrowheads="1"/>
          </p:cNvSpPr>
          <p:nvPr/>
        </p:nvSpPr>
        <p:spPr bwMode="auto">
          <a:xfrm>
            <a:off x="2838451" y="4928542"/>
            <a:ext cx="125413" cy="125413"/>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3" name="Rectangle 73"/>
          <p:cNvSpPr>
            <a:spLocks noChangeArrowheads="1"/>
          </p:cNvSpPr>
          <p:nvPr/>
        </p:nvSpPr>
        <p:spPr bwMode="auto">
          <a:xfrm>
            <a:off x="2679701" y="5077767"/>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4" name="Rectangle 74"/>
          <p:cNvSpPr>
            <a:spLocks noChangeArrowheads="1"/>
          </p:cNvSpPr>
          <p:nvPr/>
        </p:nvSpPr>
        <p:spPr bwMode="auto">
          <a:xfrm>
            <a:off x="2838451" y="5077767"/>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5" name="Rectangle 75"/>
          <p:cNvSpPr>
            <a:spLocks noChangeArrowheads="1"/>
          </p:cNvSpPr>
          <p:nvPr/>
        </p:nvSpPr>
        <p:spPr bwMode="auto">
          <a:xfrm>
            <a:off x="2679701" y="5226992"/>
            <a:ext cx="125413"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6" name="Rectangle 76"/>
          <p:cNvSpPr>
            <a:spLocks noChangeArrowheads="1"/>
          </p:cNvSpPr>
          <p:nvPr/>
        </p:nvSpPr>
        <p:spPr bwMode="auto">
          <a:xfrm>
            <a:off x="2838451" y="5226992"/>
            <a:ext cx="125413" cy="1254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7" name="Rectangle 77"/>
          <p:cNvSpPr>
            <a:spLocks noChangeArrowheads="1"/>
          </p:cNvSpPr>
          <p:nvPr/>
        </p:nvSpPr>
        <p:spPr bwMode="auto">
          <a:xfrm>
            <a:off x="2679701" y="5376217"/>
            <a:ext cx="125413"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8" name="Rectangle 78"/>
          <p:cNvSpPr>
            <a:spLocks noChangeArrowheads="1"/>
          </p:cNvSpPr>
          <p:nvPr/>
        </p:nvSpPr>
        <p:spPr bwMode="auto">
          <a:xfrm>
            <a:off x="2838451" y="5376217"/>
            <a:ext cx="125413" cy="125413"/>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29" name="Rectangle 79"/>
          <p:cNvSpPr>
            <a:spLocks noChangeArrowheads="1"/>
          </p:cNvSpPr>
          <p:nvPr/>
        </p:nvSpPr>
        <p:spPr bwMode="auto">
          <a:xfrm>
            <a:off x="2582863" y="4545329"/>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30" name="Rectangle 80"/>
          <p:cNvSpPr>
            <a:spLocks noChangeArrowheads="1"/>
          </p:cNvSpPr>
          <p:nvPr/>
        </p:nvSpPr>
        <p:spPr bwMode="auto">
          <a:xfrm>
            <a:off x="3557588" y="4545329"/>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31" name="Rectangle 81"/>
          <p:cNvSpPr>
            <a:spLocks noChangeArrowheads="1"/>
          </p:cNvSpPr>
          <p:nvPr/>
        </p:nvSpPr>
        <p:spPr bwMode="auto">
          <a:xfrm>
            <a:off x="4532313" y="4545329"/>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32" name="Rectangle 82"/>
          <p:cNvSpPr>
            <a:spLocks noChangeArrowheads="1"/>
          </p:cNvSpPr>
          <p:nvPr/>
        </p:nvSpPr>
        <p:spPr bwMode="auto">
          <a:xfrm>
            <a:off x="5507038" y="4545329"/>
            <a:ext cx="461962" cy="125412"/>
          </a:xfrm>
          <a:prstGeom prst="rect">
            <a:avLst/>
          </a:prstGeom>
          <a:solidFill>
            <a:schemeClr val="tx1"/>
          </a:solidFill>
          <a:ln w="9525">
            <a:noFill/>
            <a:miter lim="800000"/>
            <a:headEnd/>
            <a:tailEnd/>
          </a:ln>
        </p:spPr>
        <p:txBody>
          <a:bodyPr wrap="none" anchor="ctr"/>
          <a:lstStyle/>
          <a:p>
            <a:endParaRPr lang="en-US">
              <a:latin typeface="Arial Narrow" panose="020B0606020202030204" pitchFamily="34" charset="0"/>
            </a:endParaRPr>
          </a:p>
        </p:txBody>
      </p:sp>
      <p:sp>
        <p:nvSpPr>
          <p:cNvPr id="143433" name="Rectangle 83"/>
          <p:cNvSpPr>
            <a:spLocks noChangeArrowheads="1"/>
          </p:cNvSpPr>
          <p:nvPr/>
        </p:nvSpPr>
        <p:spPr bwMode="auto">
          <a:xfrm>
            <a:off x="3652838" y="4774554"/>
            <a:ext cx="125412"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4" name="Rectangle 84"/>
          <p:cNvSpPr>
            <a:spLocks noChangeArrowheads="1"/>
          </p:cNvSpPr>
          <p:nvPr/>
        </p:nvSpPr>
        <p:spPr bwMode="auto">
          <a:xfrm>
            <a:off x="3810001" y="4774554"/>
            <a:ext cx="125413"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5" name="Rectangle 85"/>
          <p:cNvSpPr>
            <a:spLocks noChangeArrowheads="1"/>
          </p:cNvSpPr>
          <p:nvPr/>
        </p:nvSpPr>
        <p:spPr bwMode="auto">
          <a:xfrm>
            <a:off x="3652838" y="4923779"/>
            <a:ext cx="125412"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6" name="Rectangle 86"/>
          <p:cNvSpPr>
            <a:spLocks noChangeArrowheads="1"/>
          </p:cNvSpPr>
          <p:nvPr/>
        </p:nvSpPr>
        <p:spPr bwMode="auto">
          <a:xfrm>
            <a:off x="3810001" y="4923779"/>
            <a:ext cx="125413"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7" name="Rectangle 87"/>
          <p:cNvSpPr>
            <a:spLocks noChangeArrowheads="1"/>
          </p:cNvSpPr>
          <p:nvPr/>
        </p:nvSpPr>
        <p:spPr bwMode="auto">
          <a:xfrm>
            <a:off x="3652838" y="5073004"/>
            <a:ext cx="125412"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8" name="Rectangle 88"/>
          <p:cNvSpPr>
            <a:spLocks noChangeArrowheads="1"/>
          </p:cNvSpPr>
          <p:nvPr/>
        </p:nvSpPr>
        <p:spPr bwMode="auto">
          <a:xfrm>
            <a:off x="3810001" y="5073004"/>
            <a:ext cx="125413"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39" name="Rectangle 89"/>
          <p:cNvSpPr>
            <a:spLocks noChangeArrowheads="1"/>
          </p:cNvSpPr>
          <p:nvPr/>
        </p:nvSpPr>
        <p:spPr bwMode="auto">
          <a:xfrm>
            <a:off x="3652838" y="5222229"/>
            <a:ext cx="125412"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0" name="Rectangle 90"/>
          <p:cNvSpPr>
            <a:spLocks noChangeArrowheads="1"/>
          </p:cNvSpPr>
          <p:nvPr/>
        </p:nvSpPr>
        <p:spPr bwMode="auto">
          <a:xfrm>
            <a:off x="3810001" y="5222229"/>
            <a:ext cx="125413"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1" name="Rectangle 91"/>
          <p:cNvSpPr>
            <a:spLocks noChangeArrowheads="1"/>
          </p:cNvSpPr>
          <p:nvPr/>
        </p:nvSpPr>
        <p:spPr bwMode="auto">
          <a:xfrm>
            <a:off x="3652838" y="5371454"/>
            <a:ext cx="125412"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2" name="Rectangle 92"/>
          <p:cNvSpPr>
            <a:spLocks noChangeArrowheads="1"/>
          </p:cNvSpPr>
          <p:nvPr/>
        </p:nvSpPr>
        <p:spPr bwMode="auto">
          <a:xfrm>
            <a:off x="3810001" y="5371454"/>
            <a:ext cx="125413"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3" name="Rectangle 93"/>
          <p:cNvSpPr>
            <a:spLocks noChangeArrowheads="1"/>
          </p:cNvSpPr>
          <p:nvPr/>
        </p:nvSpPr>
        <p:spPr bwMode="auto">
          <a:xfrm>
            <a:off x="4624388" y="4774554"/>
            <a:ext cx="125412"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4" name="Rectangle 94"/>
          <p:cNvSpPr>
            <a:spLocks noChangeArrowheads="1"/>
          </p:cNvSpPr>
          <p:nvPr/>
        </p:nvSpPr>
        <p:spPr bwMode="auto">
          <a:xfrm>
            <a:off x="4783139" y="4774554"/>
            <a:ext cx="123825"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5" name="Rectangle 95"/>
          <p:cNvSpPr>
            <a:spLocks noChangeArrowheads="1"/>
          </p:cNvSpPr>
          <p:nvPr/>
        </p:nvSpPr>
        <p:spPr bwMode="auto">
          <a:xfrm>
            <a:off x="4624388" y="4923779"/>
            <a:ext cx="125412"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6" name="Rectangle 96"/>
          <p:cNvSpPr>
            <a:spLocks noChangeArrowheads="1"/>
          </p:cNvSpPr>
          <p:nvPr/>
        </p:nvSpPr>
        <p:spPr bwMode="auto">
          <a:xfrm>
            <a:off x="4783139" y="4923779"/>
            <a:ext cx="123825"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7" name="Rectangle 97"/>
          <p:cNvSpPr>
            <a:spLocks noChangeArrowheads="1"/>
          </p:cNvSpPr>
          <p:nvPr/>
        </p:nvSpPr>
        <p:spPr bwMode="auto">
          <a:xfrm>
            <a:off x="4624388" y="5073004"/>
            <a:ext cx="125412"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8" name="Rectangle 98"/>
          <p:cNvSpPr>
            <a:spLocks noChangeArrowheads="1"/>
          </p:cNvSpPr>
          <p:nvPr/>
        </p:nvSpPr>
        <p:spPr bwMode="auto">
          <a:xfrm>
            <a:off x="4783139" y="5073004"/>
            <a:ext cx="123825"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49" name="Rectangle 99"/>
          <p:cNvSpPr>
            <a:spLocks noChangeArrowheads="1"/>
          </p:cNvSpPr>
          <p:nvPr/>
        </p:nvSpPr>
        <p:spPr bwMode="auto">
          <a:xfrm>
            <a:off x="4624388" y="5222229"/>
            <a:ext cx="125412"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0" name="Rectangle 100"/>
          <p:cNvSpPr>
            <a:spLocks noChangeArrowheads="1"/>
          </p:cNvSpPr>
          <p:nvPr/>
        </p:nvSpPr>
        <p:spPr bwMode="auto">
          <a:xfrm>
            <a:off x="4783139" y="5222229"/>
            <a:ext cx="123825"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1" name="Rectangle 101"/>
          <p:cNvSpPr>
            <a:spLocks noChangeArrowheads="1"/>
          </p:cNvSpPr>
          <p:nvPr/>
        </p:nvSpPr>
        <p:spPr bwMode="auto">
          <a:xfrm>
            <a:off x="4624388" y="5371454"/>
            <a:ext cx="125412"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2" name="Rectangle 102"/>
          <p:cNvSpPr>
            <a:spLocks noChangeArrowheads="1"/>
          </p:cNvSpPr>
          <p:nvPr/>
        </p:nvSpPr>
        <p:spPr bwMode="auto">
          <a:xfrm>
            <a:off x="4783139" y="5371454"/>
            <a:ext cx="123825"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3" name="Rectangle 103"/>
          <p:cNvSpPr>
            <a:spLocks noChangeArrowheads="1"/>
          </p:cNvSpPr>
          <p:nvPr/>
        </p:nvSpPr>
        <p:spPr bwMode="auto">
          <a:xfrm>
            <a:off x="5597526" y="4774554"/>
            <a:ext cx="123825"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4" name="Rectangle 104"/>
          <p:cNvSpPr>
            <a:spLocks noChangeArrowheads="1"/>
          </p:cNvSpPr>
          <p:nvPr/>
        </p:nvSpPr>
        <p:spPr bwMode="auto">
          <a:xfrm>
            <a:off x="5754688" y="4774554"/>
            <a:ext cx="125412"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5" name="Rectangle 105"/>
          <p:cNvSpPr>
            <a:spLocks noChangeArrowheads="1"/>
          </p:cNvSpPr>
          <p:nvPr/>
        </p:nvSpPr>
        <p:spPr bwMode="auto">
          <a:xfrm>
            <a:off x="5597526" y="4923779"/>
            <a:ext cx="123825" cy="125412"/>
          </a:xfrm>
          <a:prstGeom prst="rect">
            <a:avLst/>
          </a:prstGeom>
          <a:solidFill>
            <a:schemeClr val="accent2">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6" name="Rectangle 106"/>
          <p:cNvSpPr>
            <a:spLocks noChangeArrowheads="1"/>
          </p:cNvSpPr>
          <p:nvPr/>
        </p:nvSpPr>
        <p:spPr bwMode="auto">
          <a:xfrm>
            <a:off x="5754688" y="4923779"/>
            <a:ext cx="125412"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7" name="Rectangle 107"/>
          <p:cNvSpPr>
            <a:spLocks noChangeArrowheads="1"/>
          </p:cNvSpPr>
          <p:nvPr/>
        </p:nvSpPr>
        <p:spPr bwMode="auto">
          <a:xfrm>
            <a:off x="5597526" y="5073004"/>
            <a:ext cx="123825" cy="125412"/>
          </a:xfrm>
          <a:prstGeom prst="rect">
            <a:avLst/>
          </a:prstGeom>
          <a:solidFill>
            <a:schemeClr val="accent4">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8" name="Rectangle 108"/>
          <p:cNvSpPr>
            <a:spLocks noChangeArrowheads="1"/>
          </p:cNvSpPr>
          <p:nvPr/>
        </p:nvSpPr>
        <p:spPr bwMode="auto">
          <a:xfrm>
            <a:off x="5754688" y="5073004"/>
            <a:ext cx="125412" cy="125412"/>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59" name="Rectangle 109"/>
          <p:cNvSpPr>
            <a:spLocks noChangeArrowheads="1"/>
          </p:cNvSpPr>
          <p:nvPr/>
        </p:nvSpPr>
        <p:spPr bwMode="auto">
          <a:xfrm>
            <a:off x="5597526" y="5222229"/>
            <a:ext cx="123825"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60" name="Rectangle 110"/>
          <p:cNvSpPr>
            <a:spLocks noChangeArrowheads="1"/>
          </p:cNvSpPr>
          <p:nvPr/>
        </p:nvSpPr>
        <p:spPr bwMode="auto">
          <a:xfrm>
            <a:off x="5754688" y="5222229"/>
            <a:ext cx="125412"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61" name="Rectangle 111"/>
          <p:cNvSpPr>
            <a:spLocks noChangeArrowheads="1"/>
          </p:cNvSpPr>
          <p:nvPr/>
        </p:nvSpPr>
        <p:spPr bwMode="auto">
          <a:xfrm>
            <a:off x="5597526" y="5371454"/>
            <a:ext cx="123825"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62" name="Rectangle 112"/>
          <p:cNvSpPr>
            <a:spLocks noChangeArrowheads="1"/>
          </p:cNvSpPr>
          <p:nvPr/>
        </p:nvSpPr>
        <p:spPr bwMode="auto">
          <a:xfrm>
            <a:off x="5754688" y="5371454"/>
            <a:ext cx="125412" cy="125412"/>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endParaRPr>
          </a:p>
        </p:txBody>
      </p:sp>
      <p:sp>
        <p:nvSpPr>
          <p:cNvPr id="143463" name="Rectangle 113"/>
          <p:cNvSpPr>
            <a:spLocks noChangeArrowheads="1"/>
          </p:cNvSpPr>
          <p:nvPr/>
        </p:nvSpPr>
        <p:spPr bwMode="auto">
          <a:xfrm>
            <a:off x="2312988" y="3185284"/>
            <a:ext cx="3929062" cy="457200"/>
          </a:xfrm>
          <a:prstGeom prst="rect">
            <a:avLst/>
          </a:prstGeom>
          <a:solidFill>
            <a:srgbClr val="DDDDDD"/>
          </a:solidFill>
          <a:ln w="9525">
            <a:noFill/>
            <a:miter lim="800000"/>
            <a:headEnd/>
            <a:tailEnd/>
          </a:ln>
        </p:spPr>
        <p:txBody>
          <a:bodyPr wrap="none" anchor="ctr"/>
          <a:lstStyle/>
          <a:p>
            <a:pPr algn="ctr"/>
            <a:r>
              <a:rPr lang="en-US" sz="1600" b="1">
                <a:latin typeface="Arial Narrow" panose="020B0606020202030204" pitchFamily="34" charset="0"/>
              </a:rPr>
              <a:t>Receiving</a:t>
            </a:r>
          </a:p>
        </p:txBody>
      </p:sp>
      <p:sp>
        <p:nvSpPr>
          <p:cNvPr id="143464" name="Rectangle 114"/>
          <p:cNvSpPr>
            <a:spLocks noChangeArrowheads="1"/>
          </p:cNvSpPr>
          <p:nvPr/>
        </p:nvSpPr>
        <p:spPr bwMode="auto">
          <a:xfrm>
            <a:off x="2306638" y="4001259"/>
            <a:ext cx="3929062" cy="457200"/>
          </a:xfrm>
          <a:prstGeom prst="rect">
            <a:avLst/>
          </a:prstGeom>
          <a:solidFill>
            <a:srgbClr val="DDDDDD"/>
          </a:solidFill>
          <a:ln w="9525">
            <a:noFill/>
            <a:miter lim="800000"/>
            <a:headEnd/>
            <a:tailEnd/>
          </a:ln>
        </p:spPr>
        <p:txBody>
          <a:bodyPr wrap="none" anchor="ctr"/>
          <a:lstStyle/>
          <a:p>
            <a:pPr algn="ctr"/>
            <a:r>
              <a:rPr lang="en-US" sz="1600" b="1" dirty="0">
                <a:latin typeface="Arial Narrow" panose="020B0606020202030204" pitchFamily="34" charset="0"/>
              </a:rPr>
              <a:t>Shipping</a:t>
            </a:r>
          </a:p>
        </p:txBody>
      </p:sp>
      <p:sp>
        <p:nvSpPr>
          <p:cNvPr id="143465" name="Rectangle 115"/>
          <p:cNvSpPr>
            <a:spLocks noChangeArrowheads="1"/>
          </p:cNvSpPr>
          <p:nvPr/>
        </p:nvSpPr>
        <p:spPr bwMode="auto">
          <a:xfrm>
            <a:off x="2352493" y="3677149"/>
            <a:ext cx="3840480" cy="274320"/>
          </a:xfrm>
          <a:prstGeom prst="rect">
            <a:avLst/>
          </a:prstGeom>
          <a:noFill/>
          <a:ln w="19050">
            <a:solidFill>
              <a:srgbClr val="808080"/>
            </a:solidFill>
            <a:prstDash val="dash"/>
            <a:miter lim="800000"/>
            <a:headEnd/>
            <a:tailEnd/>
          </a:ln>
        </p:spPr>
        <p:txBody>
          <a:bodyPr wrap="none" anchor="ctr"/>
          <a:lstStyle/>
          <a:p>
            <a:pPr algn="ctr"/>
            <a:r>
              <a:rPr lang="en-US" sz="1600" b="1" dirty="0">
                <a:latin typeface="Arial Narrow" panose="020B0606020202030204" pitchFamily="34" charset="0"/>
              </a:rPr>
              <a:t>Sorting</a:t>
            </a:r>
          </a:p>
        </p:txBody>
      </p:sp>
      <p:sp>
        <p:nvSpPr>
          <p:cNvPr id="143471" name="Oval 127"/>
          <p:cNvSpPr>
            <a:spLocks noChangeArrowheads="1"/>
          </p:cNvSpPr>
          <p:nvPr/>
        </p:nvSpPr>
        <p:spPr bwMode="auto">
          <a:xfrm>
            <a:off x="7947719" y="3177064"/>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472" name="Oval 131"/>
          <p:cNvSpPr>
            <a:spLocks noChangeArrowheads="1"/>
          </p:cNvSpPr>
          <p:nvPr/>
        </p:nvSpPr>
        <p:spPr bwMode="auto">
          <a:xfrm>
            <a:off x="8601769" y="3177064"/>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473" name="Oval 132"/>
          <p:cNvSpPr>
            <a:spLocks noChangeArrowheads="1"/>
          </p:cNvSpPr>
          <p:nvPr/>
        </p:nvSpPr>
        <p:spPr bwMode="auto">
          <a:xfrm>
            <a:off x="9248324" y="3177064"/>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490" name="Text Box 148"/>
          <p:cNvSpPr txBox="1">
            <a:spLocks noChangeArrowheads="1"/>
          </p:cNvSpPr>
          <p:nvPr/>
        </p:nvSpPr>
        <p:spPr bwMode="auto">
          <a:xfrm>
            <a:off x="7573694" y="2508726"/>
            <a:ext cx="221599" cy="184666"/>
          </a:xfrm>
          <a:prstGeom prst="rect">
            <a:avLst/>
          </a:prstGeom>
          <a:noFill/>
          <a:ln w="9525">
            <a:noFill/>
            <a:miter lim="800000"/>
            <a:headEnd/>
            <a:tailEnd/>
          </a:ln>
        </p:spPr>
        <p:txBody>
          <a:bodyPr wrap="none" lIns="0" tIns="0" rIns="0" bIns="0">
            <a:spAutoFit/>
          </a:bodyPr>
          <a:lstStyle/>
          <a:p>
            <a:r>
              <a:rPr lang="en-US" sz="1200" b="1" dirty="0">
                <a:latin typeface="Arial Narrow" panose="020B0606020202030204" pitchFamily="34" charset="0"/>
              </a:rPr>
              <a:t>LTL</a:t>
            </a:r>
          </a:p>
        </p:txBody>
      </p:sp>
      <p:sp>
        <p:nvSpPr>
          <p:cNvPr id="143491" name="Text Box 149"/>
          <p:cNvSpPr txBox="1">
            <a:spLocks noChangeArrowheads="1"/>
          </p:cNvSpPr>
          <p:nvPr/>
        </p:nvSpPr>
        <p:spPr bwMode="auto">
          <a:xfrm>
            <a:off x="6984145" y="1785203"/>
            <a:ext cx="577081" cy="184666"/>
          </a:xfrm>
          <a:prstGeom prst="rect">
            <a:avLst/>
          </a:prstGeom>
          <a:noFill/>
          <a:ln w="9525">
            <a:noFill/>
            <a:miter lim="800000"/>
            <a:headEnd/>
            <a:tailEnd/>
          </a:ln>
        </p:spPr>
        <p:txBody>
          <a:bodyPr wrap="none" lIns="0" tIns="0" rIns="0" bIns="0">
            <a:spAutoFit/>
          </a:bodyPr>
          <a:lstStyle/>
          <a:p>
            <a:r>
              <a:rPr lang="en-US" sz="1200" b="1" dirty="0">
                <a:latin typeface="Arial Narrow" panose="020B0606020202030204" pitchFamily="34" charset="0"/>
              </a:rPr>
              <a:t>Suppliers</a:t>
            </a:r>
          </a:p>
        </p:txBody>
      </p:sp>
      <p:sp>
        <p:nvSpPr>
          <p:cNvPr id="143492" name="Text Box 150"/>
          <p:cNvSpPr txBox="1">
            <a:spLocks noChangeArrowheads="1"/>
          </p:cNvSpPr>
          <p:nvPr/>
        </p:nvSpPr>
        <p:spPr bwMode="auto">
          <a:xfrm>
            <a:off x="6984145" y="3221891"/>
            <a:ext cx="660437" cy="184666"/>
          </a:xfrm>
          <a:prstGeom prst="rect">
            <a:avLst/>
          </a:prstGeom>
          <a:noFill/>
          <a:ln w="9525">
            <a:noFill/>
            <a:miter lim="800000"/>
            <a:headEnd/>
            <a:tailEnd/>
          </a:ln>
        </p:spPr>
        <p:txBody>
          <a:bodyPr wrap="none" lIns="0" tIns="0" rIns="0" bIns="0">
            <a:spAutoFit/>
          </a:bodyPr>
          <a:lstStyle/>
          <a:p>
            <a:r>
              <a:rPr lang="en-US" sz="1200" b="1">
                <a:latin typeface="Arial Narrow" panose="020B0606020202030204" pitchFamily="34" charset="0"/>
              </a:rPr>
              <a:t>Customers</a:t>
            </a:r>
          </a:p>
        </p:txBody>
      </p:sp>
      <p:sp>
        <p:nvSpPr>
          <p:cNvPr id="143494" name="Oval 157"/>
          <p:cNvSpPr>
            <a:spLocks noChangeArrowheads="1"/>
          </p:cNvSpPr>
          <p:nvPr/>
        </p:nvSpPr>
        <p:spPr bwMode="auto">
          <a:xfrm>
            <a:off x="7660130" y="5815013"/>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495" name="Oval 158"/>
          <p:cNvSpPr>
            <a:spLocks noChangeArrowheads="1"/>
          </p:cNvSpPr>
          <p:nvPr/>
        </p:nvSpPr>
        <p:spPr bwMode="auto">
          <a:xfrm>
            <a:off x="8314180" y="5815013"/>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496" name="Oval 159"/>
          <p:cNvSpPr>
            <a:spLocks noChangeArrowheads="1"/>
          </p:cNvSpPr>
          <p:nvPr/>
        </p:nvSpPr>
        <p:spPr bwMode="auto">
          <a:xfrm>
            <a:off x="8960735" y="5815013"/>
            <a:ext cx="274320" cy="274320"/>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endParaRPr>
          </a:p>
        </p:txBody>
      </p:sp>
      <p:sp>
        <p:nvSpPr>
          <p:cNvPr id="143505" name="Text Box 165"/>
          <p:cNvSpPr txBox="1">
            <a:spLocks noChangeArrowheads="1"/>
          </p:cNvSpPr>
          <p:nvPr/>
        </p:nvSpPr>
        <p:spPr bwMode="auto">
          <a:xfrm>
            <a:off x="7515407" y="4813300"/>
            <a:ext cx="230832" cy="184666"/>
          </a:xfrm>
          <a:prstGeom prst="rect">
            <a:avLst/>
          </a:prstGeom>
          <a:noFill/>
          <a:ln w="9525">
            <a:noFill/>
            <a:miter lim="800000"/>
            <a:headEnd/>
            <a:tailEnd/>
          </a:ln>
        </p:spPr>
        <p:txBody>
          <a:bodyPr wrap="none" lIns="0" tIns="0" rIns="0" bIns="0">
            <a:spAutoFit/>
          </a:bodyPr>
          <a:lstStyle/>
          <a:p>
            <a:r>
              <a:rPr lang="en-US" sz="1200" b="1" dirty="0">
                <a:latin typeface="Arial Narrow" panose="020B0606020202030204" pitchFamily="34" charset="0"/>
              </a:rPr>
              <a:t>FTL</a:t>
            </a:r>
          </a:p>
        </p:txBody>
      </p:sp>
      <p:sp>
        <p:nvSpPr>
          <p:cNvPr id="143510" name="Text Box 169"/>
          <p:cNvSpPr txBox="1">
            <a:spLocks noChangeArrowheads="1"/>
          </p:cNvSpPr>
          <p:nvPr/>
        </p:nvSpPr>
        <p:spPr bwMode="auto">
          <a:xfrm>
            <a:off x="7779247" y="5422900"/>
            <a:ext cx="230832" cy="184666"/>
          </a:xfrm>
          <a:prstGeom prst="rect">
            <a:avLst/>
          </a:prstGeom>
          <a:noFill/>
          <a:ln w="9525">
            <a:noFill/>
            <a:miter lim="800000"/>
            <a:headEnd/>
            <a:tailEnd/>
          </a:ln>
        </p:spPr>
        <p:txBody>
          <a:bodyPr wrap="none" lIns="0" tIns="0" rIns="0" bIns="0">
            <a:spAutoFit/>
          </a:bodyPr>
          <a:lstStyle/>
          <a:p>
            <a:r>
              <a:rPr lang="en-US" sz="1200" b="1" dirty="0">
                <a:latin typeface="Arial Narrow" panose="020B0606020202030204" pitchFamily="34" charset="0"/>
              </a:rPr>
              <a:t>FTL</a:t>
            </a:r>
          </a:p>
        </p:txBody>
      </p:sp>
      <p:sp>
        <p:nvSpPr>
          <p:cNvPr id="143511" name="Text Box 170"/>
          <p:cNvSpPr txBox="1">
            <a:spLocks noChangeArrowheads="1"/>
          </p:cNvSpPr>
          <p:nvPr/>
        </p:nvSpPr>
        <p:spPr bwMode="auto">
          <a:xfrm>
            <a:off x="8924456" y="5076031"/>
            <a:ext cx="934551" cy="369332"/>
          </a:xfrm>
          <a:prstGeom prst="rect">
            <a:avLst/>
          </a:prstGeom>
          <a:noFill/>
          <a:ln w="9525">
            <a:noFill/>
            <a:miter lim="800000"/>
            <a:headEnd/>
            <a:tailEnd/>
          </a:ln>
        </p:spPr>
        <p:txBody>
          <a:bodyPr wrap="none" lIns="0" tIns="0" rIns="0" bIns="0">
            <a:spAutoFit/>
          </a:bodyPr>
          <a:lstStyle/>
          <a:p>
            <a:pPr algn="ctr"/>
            <a:r>
              <a:rPr lang="en-US" sz="1200" b="1" dirty="0">
                <a:latin typeface="Arial Narrow" panose="020B0606020202030204" pitchFamily="34" charset="0"/>
              </a:rPr>
              <a:t>Cross-Docking </a:t>
            </a:r>
            <a:br>
              <a:rPr lang="en-US" sz="1200" b="1" dirty="0">
                <a:latin typeface="Arial Narrow" panose="020B0606020202030204" pitchFamily="34" charset="0"/>
              </a:rPr>
            </a:br>
            <a:r>
              <a:rPr lang="en-US" sz="1200" b="1" dirty="0">
                <a:latin typeface="Arial Narrow" panose="020B0606020202030204" pitchFamily="34" charset="0"/>
              </a:rPr>
              <a:t>DC</a:t>
            </a:r>
          </a:p>
        </p:txBody>
      </p:sp>
      <p:cxnSp>
        <p:nvCxnSpPr>
          <p:cNvPr id="3" name="Straight Arrow Connector 2"/>
          <p:cNvCxnSpPr>
            <a:stCxn id="143486" idx="2"/>
          </p:cNvCxnSpPr>
          <p:nvPr/>
        </p:nvCxnSpPr>
        <p:spPr bwMode="auto">
          <a:xfrm>
            <a:off x="7787055" y="2014697"/>
            <a:ext cx="191539" cy="1087755"/>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56" name="Straight Arrow Connector 155"/>
          <p:cNvCxnSpPr>
            <a:stCxn id="143486" idx="2"/>
          </p:cNvCxnSpPr>
          <p:nvPr/>
        </p:nvCxnSpPr>
        <p:spPr bwMode="auto">
          <a:xfrm>
            <a:off x="7787054" y="2014696"/>
            <a:ext cx="797560" cy="1162368"/>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59" name="Straight Arrow Connector 158"/>
          <p:cNvCxnSpPr>
            <a:stCxn id="143486" idx="2"/>
          </p:cNvCxnSpPr>
          <p:nvPr/>
        </p:nvCxnSpPr>
        <p:spPr bwMode="auto">
          <a:xfrm>
            <a:off x="7787055" y="2014697"/>
            <a:ext cx="1468765" cy="1170123"/>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62" name="Straight Arrow Connector 161"/>
          <p:cNvCxnSpPr>
            <a:stCxn id="143487" idx="2"/>
          </p:cNvCxnSpPr>
          <p:nvPr/>
        </p:nvCxnSpPr>
        <p:spPr bwMode="auto">
          <a:xfrm flipH="1">
            <a:off x="8084879" y="2014697"/>
            <a:ext cx="329238" cy="1087755"/>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65" name="Straight Arrow Connector 164"/>
          <p:cNvCxnSpPr>
            <a:stCxn id="143487" idx="2"/>
          </p:cNvCxnSpPr>
          <p:nvPr/>
        </p:nvCxnSpPr>
        <p:spPr bwMode="auto">
          <a:xfrm>
            <a:off x="8414118" y="2014697"/>
            <a:ext cx="205115" cy="1087755"/>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68" name="Straight Arrow Connector 167"/>
          <p:cNvCxnSpPr>
            <a:stCxn id="143487" idx="2"/>
          </p:cNvCxnSpPr>
          <p:nvPr/>
        </p:nvCxnSpPr>
        <p:spPr bwMode="auto">
          <a:xfrm>
            <a:off x="8414118" y="2014696"/>
            <a:ext cx="867727" cy="1097280"/>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71" name="Straight Arrow Connector 170"/>
          <p:cNvCxnSpPr>
            <a:stCxn id="143488" idx="2"/>
          </p:cNvCxnSpPr>
          <p:nvPr/>
        </p:nvCxnSpPr>
        <p:spPr bwMode="auto">
          <a:xfrm flipH="1">
            <a:off x="8189009" y="2014696"/>
            <a:ext cx="852170" cy="1097280"/>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74" name="Straight Arrow Connector 173"/>
          <p:cNvCxnSpPr>
            <a:stCxn id="143488" idx="2"/>
          </p:cNvCxnSpPr>
          <p:nvPr/>
        </p:nvCxnSpPr>
        <p:spPr bwMode="auto">
          <a:xfrm flipH="1">
            <a:off x="8756393" y="2014697"/>
            <a:ext cx="284786" cy="1087755"/>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78" name="Straight Arrow Connector 177"/>
          <p:cNvCxnSpPr>
            <a:stCxn id="143488" idx="2"/>
          </p:cNvCxnSpPr>
          <p:nvPr/>
        </p:nvCxnSpPr>
        <p:spPr bwMode="auto">
          <a:xfrm>
            <a:off x="9041179" y="2014696"/>
            <a:ext cx="320040" cy="1097280"/>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81" name="Straight Arrow Connector 180"/>
          <p:cNvCxnSpPr>
            <a:stCxn id="143489" idx="2"/>
          </p:cNvCxnSpPr>
          <p:nvPr/>
        </p:nvCxnSpPr>
        <p:spPr bwMode="auto">
          <a:xfrm flipH="1">
            <a:off x="8283308" y="2014696"/>
            <a:ext cx="1384934" cy="1162368"/>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84" name="Straight Arrow Connector 183"/>
          <p:cNvCxnSpPr>
            <a:stCxn id="143489" idx="2"/>
          </p:cNvCxnSpPr>
          <p:nvPr/>
        </p:nvCxnSpPr>
        <p:spPr bwMode="auto">
          <a:xfrm flipH="1">
            <a:off x="8876090" y="2014696"/>
            <a:ext cx="792152" cy="1162368"/>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87" name="Straight Arrow Connector 186"/>
          <p:cNvCxnSpPr>
            <a:stCxn id="143489" idx="2"/>
          </p:cNvCxnSpPr>
          <p:nvPr/>
        </p:nvCxnSpPr>
        <p:spPr bwMode="auto">
          <a:xfrm flipH="1">
            <a:off x="9468872" y="2014696"/>
            <a:ext cx="199370" cy="1097280"/>
          </a:xfrm>
          <a:prstGeom prst="straightConnector1">
            <a:avLst/>
          </a:prstGeom>
          <a:solidFill>
            <a:schemeClr val="accent1"/>
          </a:solidFill>
          <a:ln w="19050" cap="flat" cmpd="sng" algn="ctr">
            <a:solidFill>
              <a:schemeClr val="bg1">
                <a:lumMod val="65000"/>
              </a:schemeClr>
            </a:solidFill>
            <a:prstDash val="solid"/>
            <a:round/>
            <a:headEnd type="none" w="med" len="med"/>
            <a:tailEnd type="triangle"/>
          </a:ln>
          <a:effectLst/>
        </p:spPr>
      </p:cxnSp>
      <p:cxnSp>
        <p:nvCxnSpPr>
          <p:cNvPr id="190" name="Straight Arrow Connector 189"/>
          <p:cNvCxnSpPr>
            <a:stCxn id="143501" idx="2"/>
          </p:cNvCxnSpPr>
          <p:nvPr/>
        </p:nvCxnSpPr>
        <p:spPr bwMode="auto">
          <a:xfrm>
            <a:off x="7496992" y="4608195"/>
            <a:ext cx="651338" cy="405130"/>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194" name="Straight Arrow Connector 193"/>
          <p:cNvCxnSpPr>
            <a:stCxn id="143502" idx="2"/>
          </p:cNvCxnSpPr>
          <p:nvPr/>
        </p:nvCxnSpPr>
        <p:spPr bwMode="auto">
          <a:xfrm>
            <a:off x="8124056" y="4608195"/>
            <a:ext cx="205115" cy="405130"/>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197" name="Straight Arrow Connector 196"/>
          <p:cNvCxnSpPr>
            <a:stCxn id="143503" idx="2"/>
          </p:cNvCxnSpPr>
          <p:nvPr/>
        </p:nvCxnSpPr>
        <p:spPr bwMode="auto">
          <a:xfrm flipH="1">
            <a:off x="8561093" y="4608195"/>
            <a:ext cx="190024" cy="438468"/>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200" name="Straight Arrow Connector 199"/>
          <p:cNvCxnSpPr>
            <a:stCxn id="143504" idx="2"/>
          </p:cNvCxnSpPr>
          <p:nvPr/>
        </p:nvCxnSpPr>
        <p:spPr bwMode="auto">
          <a:xfrm flipH="1">
            <a:off x="8757468" y="4608195"/>
            <a:ext cx="620712" cy="438468"/>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204" name="Straight Arrow Connector 203"/>
          <p:cNvCxnSpPr>
            <a:stCxn id="143509" idx="2"/>
          </p:cNvCxnSpPr>
          <p:nvPr/>
        </p:nvCxnSpPr>
        <p:spPr bwMode="auto">
          <a:xfrm flipH="1">
            <a:off x="7947622" y="5399089"/>
            <a:ext cx="504503" cy="415925"/>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208" name="Straight Arrow Connector 207"/>
          <p:cNvCxnSpPr>
            <a:stCxn id="143509" idx="2"/>
          </p:cNvCxnSpPr>
          <p:nvPr/>
        </p:nvCxnSpPr>
        <p:spPr bwMode="auto">
          <a:xfrm flipH="1">
            <a:off x="8451340" y="5399088"/>
            <a:ext cx="784" cy="349640"/>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cxnSp>
        <p:nvCxnSpPr>
          <p:cNvPr id="211" name="Straight Arrow Connector 210"/>
          <p:cNvCxnSpPr>
            <a:stCxn id="143509" idx="2"/>
          </p:cNvCxnSpPr>
          <p:nvPr/>
        </p:nvCxnSpPr>
        <p:spPr bwMode="auto">
          <a:xfrm>
            <a:off x="8452125" y="5399089"/>
            <a:ext cx="498643" cy="415925"/>
          </a:xfrm>
          <a:prstGeom prst="straightConnector1">
            <a:avLst/>
          </a:prstGeom>
          <a:solidFill>
            <a:schemeClr val="accent1"/>
          </a:solidFill>
          <a:ln w="38100" cap="flat" cmpd="sng" algn="ctr">
            <a:solidFill>
              <a:schemeClr val="bg1">
                <a:lumMod val="65000"/>
              </a:schemeClr>
            </a:solidFill>
            <a:prstDash val="solid"/>
            <a:round/>
            <a:headEnd type="none" w="med" len="med"/>
            <a:tailEnd type="triangle"/>
          </a:ln>
          <a:effectLst/>
        </p:spPr>
      </p:cxnSp>
      <p:sp>
        <p:nvSpPr>
          <p:cNvPr id="143486" name="Rectangle 125"/>
          <p:cNvSpPr>
            <a:spLocks noChangeArrowheads="1"/>
          </p:cNvSpPr>
          <p:nvPr/>
        </p:nvSpPr>
        <p:spPr bwMode="auto">
          <a:xfrm>
            <a:off x="7649894" y="1740376"/>
            <a:ext cx="274320" cy="274320"/>
          </a:xfrm>
          <a:prstGeom prst="rect">
            <a:avLst/>
          </a:prstGeom>
          <a:solidFill>
            <a:schemeClr val="accent2">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487" name="Rectangle 128"/>
          <p:cNvSpPr>
            <a:spLocks noChangeArrowheads="1"/>
          </p:cNvSpPr>
          <p:nvPr/>
        </p:nvSpPr>
        <p:spPr bwMode="auto">
          <a:xfrm>
            <a:off x="8276957" y="1740376"/>
            <a:ext cx="274320" cy="274320"/>
          </a:xfrm>
          <a:prstGeom prst="rect">
            <a:avLst/>
          </a:prstGeom>
          <a:solidFill>
            <a:schemeClr val="accent4">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488" name="Rectangle 129"/>
          <p:cNvSpPr>
            <a:spLocks noChangeArrowheads="1"/>
          </p:cNvSpPr>
          <p:nvPr/>
        </p:nvSpPr>
        <p:spPr bwMode="auto">
          <a:xfrm>
            <a:off x="8904019" y="1740376"/>
            <a:ext cx="274320" cy="274320"/>
          </a:xfrm>
          <a:prstGeom prst="rect">
            <a:avLst/>
          </a:prstGeom>
          <a:solidFill>
            <a:schemeClr val="accent3">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489" name="Rectangle 130"/>
          <p:cNvSpPr>
            <a:spLocks noChangeArrowheads="1"/>
          </p:cNvSpPr>
          <p:nvPr/>
        </p:nvSpPr>
        <p:spPr bwMode="auto">
          <a:xfrm>
            <a:off x="9531082" y="1740376"/>
            <a:ext cx="274320" cy="274320"/>
          </a:xfrm>
          <a:prstGeom prst="rect">
            <a:avLst/>
          </a:prstGeom>
          <a:solidFill>
            <a:schemeClr val="accent5">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501" name="Rectangle 152"/>
          <p:cNvSpPr>
            <a:spLocks noChangeArrowheads="1"/>
          </p:cNvSpPr>
          <p:nvPr/>
        </p:nvSpPr>
        <p:spPr bwMode="auto">
          <a:xfrm>
            <a:off x="7359832" y="4333875"/>
            <a:ext cx="274320" cy="274320"/>
          </a:xfrm>
          <a:prstGeom prst="rect">
            <a:avLst/>
          </a:prstGeom>
          <a:solidFill>
            <a:schemeClr val="accent2">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502" name="Rectangle 153"/>
          <p:cNvSpPr>
            <a:spLocks noChangeArrowheads="1"/>
          </p:cNvSpPr>
          <p:nvPr/>
        </p:nvSpPr>
        <p:spPr bwMode="auto">
          <a:xfrm>
            <a:off x="7986895" y="4333875"/>
            <a:ext cx="274320" cy="274320"/>
          </a:xfrm>
          <a:prstGeom prst="rect">
            <a:avLst/>
          </a:prstGeom>
          <a:solidFill>
            <a:schemeClr val="accent4">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503" name="Rectangle 154"/>
          <p:cNvSpPr>
            <a:spLocks noChangeArrowheads="1"/>
          </p:cNvSpPr>
          <p:nvPr/>
        </p:nvSpPr>
        <p:spPr bwMode="auto">
          <a:xfrm>
            <a:off x="8613957" y="4333875"/>
            <a:ext cx="274320" cy="274320"/>
          </a:xfrm>
          <a:prstGeom prst="rect">
            <a:avLst/>
          </a:prstGeom>
          <a:solidFill>
            <a:schemeClr val="accent3">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504" name="Rectangle 155"/>
          <p:cNvSpPr>
            <a:spLocks noChangeArrowheads="1"/>
          </p:cNvSpPr>
          <p:nvPr/>
        </p:nvSpPr>
        <p:spPr bwMode="auto">
          <a:xfrm>
            <a:off x="9241020" y="4333875"/>
            <a:ext cx="274320" cy="274320"/>
          </a:xfrm>
          <a:prstGeom prst="rect">
            <a:avLst/>
          </a:prstGeom>
          <a:solidFill>
            <a:schemeClr val="accent5">
              <a:lumMod val="75000"/>
            </a:schemeClr>
          </a:solidFill>
          <a:ln w="3175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3509" name="Rectangle 151"/>
          <p:cNvSpPr>
            <a:spLocks noChangeArrowheads="1"/>
          </p:cNvSpPr>
          <p:nvPr/>
        </p:nvSpPr>
        <p:spPr bwMode="auto">
          <a:xfrm>
            <a:off x="8038581" y="5108576"/>
            <a:ext cx="827087" cy="290513"/>
          </a:xfrm>
          <a:prstGeom prst="rect">
            <a:avLst/>
          </a:prstGeom>
          <a:solidFill>
            <a:srgbClr val="DDDDDD"/>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2" name="Rounded Rectangle 1"/>
          <p:cNvSpPr/>
          <p:nvPr/>
        </p:nvSpPr>
        <p:spPr bwMode="auto">
          <a:xfrm>
            <a:off x="1811338" y="1257300"/>
            <a:ext cx="4846320" cy="5116648"/>
          </a:xfrm>
          <a:prstGeom prst="roundRect">
            <a:avLst>
              <a:gd name="adj" fmla="val 3667"/>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3466" name="Text Box 116"/>
          <p:cNvSpPr txBox="1">
            <a:spLocks noChangeArrowheads="1"/>
          </p:cNvSpPr>
          <p:nvPr/>
        </p:nvSpPr>
        <p:spPr bwMode="auto">
          <a:xfrm>
            <a:off x="2014470" y="1111818"/>
            <a:ext cx="1805944" cy="276999"/>
          </a:xfrm>
          <a:prstGeom prst="rect">
            <a:avLst/>
          </a:prstGeom>
          <a:solidFill>
            <a:schemeClr val="bg1"/>
          </a:solidFill>
          <a:ln w="9525">
            <a:noFill/>
            <a:miter lim="800000"/>
            <a:headEnd/>
            <a:tailEnd/>
          </a:ln>
        </p:spPr>
        <p:txBody>
          <a:bodyPr wrap="none" lIns="45720" tIns="0" rIns="45720" bIns="0">
            <a:spAutoFit/>
          </a:bodyPr>
          <a:lstStyle/>
          <a:p>
            <a:r>
              <a:rPr lang="en-US" b="1" dirty="0">
                <a:latin typeface="Arial Narrow" panose="020B0606020202030204" pitchFamily="34" charset="0"/>
              </a:rPr>
              <a:t>Distribution Center</a:t>
            </a:r>
          </a:p>
        </p:txBody>
      </p:sp>
      <p:sp>
        <p:nvSpPr>
          <p:cNvPr id="153" name="Rounded Rectangle 152"/>
          <p:cNvSpPr/>
          <p:nvPr/>
        </p:nvSpPr>
        <p:spPr bwMode="auto">
          <a:xfrm>
            <a:off x="6843153" y="1266213"/>
            <a:ext cx="3383280" cy="2472887"/>
          </a:xfrm>
          <a:prstGeom prst="roundRect">
            <a:avLst>
              <a:gd name="adj" fmla="val 3667"/>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3470" name="Text Box 124"/>
          <p:cNvSpPr txBox="1">
            <a:spLocks noChangeArrowheads="1"/>
          </p:cNvSpPr>
          <p:nvPr/>
        </p:nvSpPr>
        <p:spPr bwMode="auto">
          <a:xfrm>
            <a:off x="6957637" y="1143102"/>
            <a:ext cx="1865254" cy="246221"/>
          </a:xfrm>
          <a:prstGeom prst="rect">
            <a:avLst/>
          </a:prstGeom>
          <a:solidFill>
            <a:schemeClr val="bg1"/>
          </a:solidFill>
          <a:ln w="9525">
            <a:noFill/>
            <a:miter lim="800000"/>
            <a:headEnd/>
            <a:tailEnd/>
          </a:ln>
        </p:spPr>
        <p:txBody>
          <a:bodyPr wrap="none" lIns="45720" tIns="0" rIns="45720" bIns="0">
            <a:spAutoFit/>
          </a:bodyPr>
          <a:lstStyle/>
          <a:p>
            <a:r>
              <a:rPr lang="en-US" sz="1600" b="1" dirty="0">
                <a:latin typeface="Arial Narrow" panose="020B0606020202030204" pitchFamily="34" charset="0"/>
              </a:rPr>
              <a:t>Before Cross-Docking</a:t>
            </a:r>
          </a:p>
        </p:txBody>
      </p:sp>
      <p:sp>
        <p:nvSpPr>
          <p:cNvPr id="154" name="Rounded Rectangle 153"/>
          <p:cNvSpPr/>
          <p:nvPr/>
        </p:nvSpPr>
        <p:spPr bwMode="auto">
          <a:xfrm>
            <a:off x="6837738" y="3898324"/>
            <a:ext cx="3383280" cy="2472887"/>
          </a:xfrm>
          <a:prstGeom prst="roundRect">
            <a:avLst>
              <a:gd name="adj" fmla="val 3667"/>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3493" name="Text Box 156"/>
          <p:cNvSpPr txBox="1">
            <a:spLocks noChangeArrowheads="1"/>
          </p:cNvSpPr>
          <p:nvPr/>
        </p:nvSpPr>
        <p:spPr bwMode="auto">
          <a:xfrm>
            <a:off x="6941459" y="3772215"/>
            <a:ext cx="1725793" cy="246221"/>
          </a:xfrm>
          <a:prstGeom prst="rect">
            <a:avLst/>
          </a:prstGeom>
          <a:solidFill>
            <a:schemeClr val="bg1"/>
          </a:solidFill>
          <a:ln w="9525">
            <a:noFill/>
            <a:miter lim="800000"/>
            <a:headEnd/>
            <a:tailEnd/>
          </a:ln>
        </p:spPr>
        <p:txBody>
          <a:bodyPr wrap="none" lIns="45720" tIns="0" rIns="45720" bIns="0">
            <a:spAutoFit/>
          </a:bodyPr>
          <a:lstStyle/>
          <a:p>
            <a:r>
              <a:rPr lang="en-US" sz="1600" b="1" dirty="0">
                <a:latin typeface="Arial Narrow" panose="020B0606020202030204" pitchFamily="34" charset="0"/>
              </a:rPr>
              <a:t>After Cross-Docking</a:t>
            </a:r>
          </a:p>
        </p:txBody>
      </p:sp>
    </p:spTree>
    <p:extLst>
      <p:ext uri="{BB962C8B-B14F-4D97-AF65-F5344CB8AC3E}">
        <p14:creationId xmlns:p14="http://schemas.microsoft.com/office/powerpoint/2010/main" val="3437127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Modal Shares of U.S.-NAFTA Merchandise Trade by Value and Weight, 2013 </a:t>
            </a:r>
          </a:p>
        </p:txBody>
      </p:sp>
      <p:graphicFrame>
        <p:nvGraphicFramePr>
          <p:cNvPr id="5" name="Object 7"/>
          <p:cNvGraphicFramePr>
            <a:graphicFrameLocks noGrp="1" noChangeAspect="1"/>
          </p:cNvGraphicFramePr>
          <p:nvPr>
            <p:ph idx="1"/>
            <p:extLst>
              <p:ext uri="{D42A27DB-BD31-4B8C-83A1-F6EECF244321}">
                <p14:modId xmlns:p14="http://schemas.microsoft.com/office/powerpoint/2010/main" val="139019341"/>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21288755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2"/>
          <p:cNvSpPr>
            <a:spLocks noGrp="1" noChangeArrowheads="1"/>
          </p:cNvSpPr>
          <p:nvPr>
            <p:ph type="title"/>
          </p:nvPr>
        </p:nvSpPr>
        <p:spPr/>
        <p:txBody>
          <a:bodyPr/>
          <a:lstStyle/>
          <a:p>
            <a:pPr eaLnBrk="1" hangingPunct="1"/>
            <a:r>
              <a:rPr lang="en-US"/>
              <a:t>Freight Distribution and Network Strategies</a:t>
            </a:r>
          </a:p>
        </p:txBody>
      </p:sp>
      <p:sp>
        <p:nvSpPr>
          <p:cNvPr id="111"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5414" name="Oval 5"/>
          <p:cNvSpPr>
            <a:spLocks noChangeArrowheads="1"/>
          </p:cNvSpPr>
          <p:nvPr/>
        </p:nvSpPr>
        <p:spPr bwMode="auto">
          <a:xfrm>
            <a:off x="3016250" y="24939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15" name="Oval 6"/>
          <p:cNvSpPr>
            <a:spLocks noChangeArrowheads="1"/>
          </p:cNvSpPr>
          <p:nvPr/>
        </p:nvSpPr>
        <p:spPr bwMode="auto">
          <a:xfrm>
            <a:off x="5626100" y="18335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16" name="Oval 7"/>
          <p:cNvSpPr>
            <a:spLocks noChangeArrowheads="1"/>
          </p:cNvSpPr>
          <p:nvPr/>
        </p:nvSpPr>
        <p:spPr bwMode="auto">
          <a:xfrm>
            <a:off x="5092700" y="236056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17" name="Oval 8"/>
          <p:cNvSpPr>
            <a:spLocks noChangeArrowheads="1"/>
          </p:cNvSpPr>
          <p:nvPr/>
        </p:nvSpPr>
        <p:spPr bwMode="auto">
          <a:xfrm>
            <a:off x="4838700" y="179541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18" name="Oval 9"/>
          <p:cNvSpPr>
            <a:spLocks noChangeArrowheads="1"/>
          </p:cNvSpPr>
          <p:nvPr/>
        </p:nvSpPr>
        <p:spPr bwMode="auto">
          <a:xfrm>
            <a:off x="3479800" y="187161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19" name="Oval 10"/>
          <p:cNvSpPr>
            <a:spLocks noChangeArrowheads="1"/>
          </p:cNvSpPr>
          <p:nvPr/>
        </p:nvSpPr>
        <p:spPr bwMode="auto">
          <a:xfrm>
            <a:off x="3854450" y="244311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20" name="Oval 11"/>
          <p:cNvSpPr>
            <a:spLocks noChangeArrowheads="1"/>
          </p:cNvSpPr>
          <p:nvPr/>
        </p:nvSpPr>
        <p:spPr bwMode="auto">
          <a:xfrm>
            <a:off x="4387850" y="260821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21" name="Oval 12"/>
          <p:cNvSpPr>
            <a:spLocks noChangeArrowheads="1"/>
          </p:cNvSpPr>
          <p:nvPr/>
        </p:nvSpPr>
        <p:spPr bwMode="auto">
          <a:xfrm>
            <a:off x="4330700" y="202401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22" name="Text Box 13"/>
          <p:cNvSpPr txBox="1">
            <a:spLocks noChangeArrowheads="1"/>
          </p:cNvSpPr>
          <p:nvPr/>
        </p:nvSpPr>
        <p:spPr bwMode="auto">
          <a:xfrm>
            <a:off x="2822575" y="255423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A</a:t>
            </a:r>
          </a:p>
        </p:txBody>
      </p:sp>
      <p:sp>
        <p:nvSpPr>
          <p:cNvPr id="145423" name="Text Box 14"/>
          <p:cNvSpPr txBox="1">
            <a:spLocks noChangeArrowheads="1"/>
          </p:cNvSpPr>
          <p:nvPr/>
        </p:nvSpPr>
        <p:spPr bwMode="auto">
          <a:xfrm>
            <a:off x="5711825" y="162713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B</a:t>
            </a:r>
          </a:p>
        </p:txBody>
      </p:sp>
      <p:sp>
        <p:nvSpPr>
          <p:cNvPr id="145425" name="Line 16"/>
          <p:cNvSpPr>
            <a:spLocks noChangeShapeType="1"/>
          </p:cNvSpPr>
          <p:nvPr/>
        </p:nvSpPr>
        <p:spPr bwMode="auto">
          <a:xfrm flipV="1">
            <a:off x="3219450" y="1973210"/>
            <a:ext cx="2362200" cy="59055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27" name="Oval 18"/>
          <p:cNvSpPr>
            <a:spLocks noChangeArrowheads="1"/>
          </p:cNvSpPr>
          <p:nvPr/>
        </p:nvSpPr>
        <p:spPr bwMode="auto">
          <a:xfrm>
            <a:off x="3016250" y="40449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28" name="Oval 19"/>
          <p:cNvSpPr>
            <a:spLocks noChangeArrowheads="1"/>
          </p:cNvSpPr>
          <p:nvPr/>
        </p:nvSpPr>
        <p:spPr bwMode="auto">
          <a:xfrm>
            <a:off x="5626100" y="33845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29" name="Oval 20"/>
          <p:cNvSpPr>
            <a:spLocks noChangeArrowheads="1"/>
          </p:cNvSpPr>
          <p:nvPr/>
        </p:nvSpPr>
        <p:spPr bwMode="auto">
          <a:xfrm>
            <a:off x="5092700" y="391160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30" name="Oval 21"/>
          <p:cNvSpPr>
            <a:spLocks noChangeArrowheads="1"/>
          </p:cNvSpPr>
          <p:nvPr/>
        </p:nvSpPr>
        <p:spPr bwMode="auto">
          <a:xfrm>
            <a:off x="4838700" y="33464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31" name="Oval 22"/>
          <p:cNvSpPr>
            <a:spLocks noChangeArrowheads="1"/>
          </p:cNvSpPr>
          <p:nvPr/>
        </p:nvSpPr>
        <p:spPr bwMode="auto">
          <a:xfrm>
            <a:off x="3479800" y="342265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32" name="Oval 23"/>
          <p:cNvSpPr>
            <a:spLocks noChangeArrowheads="1"/>
          </p:cNvSpPr>
          <p:nvPr/>
        </p:nvSpPr>
        <p:spPr bwMode="auto">
          <a:xfrm>
            <a:off x="3854450" y="39941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33" name="Oval 24"/>
          <p:cNvSpPr>
            <a:spLocks noChangeArrowheads="1"/>
          </p:cNvSpPr>
          <p:nvPr/>
        </p:nvSpPr>
        <p:spPr bwMode="auto">
          <a:xfrm>
            <a:off x="4387850" y="4159250"/>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434" name="Oval 25"/>
          <p:cNvSpPr>
            <a:spLocks noChangeArrowheads="1"/>
          </p:cNvSpPr>
          <p:nvPr/>
        </p:nvSpPr>
        <p:spPr bwMode="auto">
          <a:xfrm>
            <a:off x="4330700" y="35750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35" name="Text Box 26"/>
          <p:cNvSpPr txBox="1">
            <a:spLocks noChangeArrowheads="1"/>
          </p:cNvSpPr>
          <p:nvPr/>
        </p:nvSpPr>
        <p:spPr bwMode="auto">
          <a:xfrm>
            <a:off x="2822575" y="410527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A</a:t>
            </a:r>
          </a:p>
        </p:txBody>
      </p:sp>
      <p:sp>
        <p:nvSpPr>
          <p:cNvPr id="145436" name="Text Box 27"/>
          <p:cNvSpPr txBox="1">
            <a:spLocks noChangeArrowheads="1"/>
          </p:cNvSpPr>
          <p:nvPr/>
        </p:nvSpPr>
        <p:spPr bwMode="auto">
          <a:xfrm>
            <a:off x="5711825" y="317817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B</a:t>
            </a:r>
          </a:p>
        </p:txBody>
      </p:sp>
      <p:sp>
        <p:nvSpPr>
          <p:cNvPr id="145438" name="Line 29"/>
          <p:cNvSpPr>
            <a:spLocks noChangeShapeType="1"/>
          </p:cNvSpPr>
          <p:nvPr/>
        </p:nvSpPr>
        <p:spPr bwMode="auto">
          <a:xfrm flipV="1">
            <a:off x="3219450" y="4089400"/>
            <a:ext cx="590550" cy="2540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39" name="Line 30"/>
          <p:cNvSpPr>
            <a:spLocks noChangeShapeType="1"/>
          </p:cNvSpPr>
          <p:nvPr/>
        </p:nvSpPr>
        <p:spPr bwMode="auto">
          <a:xfrm flipV="1">
            <a:off x="4038600" y="3746500"/>
            <a:ext cx="279400" cy="22860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40" name="Line 31"/>
          <p:cNvSpPr>
            <a:spLocks noChangeShapeType="1"/>
          </p:cNvSpPr>
          <p:nvPr/>
        </p:nvSpPr>
        <p:spPr bwMode="auto">
          <a:xfrm flipV="1">
            <a:off x="4533900" y="3479800"/>
            <a:ext cx="292100" cy="12065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41" name="Line 32"/>
          <p:cNvSpPr>
            <a:spLocks noChangeShapeType="1"/>
          </p:cNvSpPr>
          <p:nvPr/>
        </p:nvSpPr>
        <p:spPr bwMode="auto">
          <a:xfrm>
            <a:off x="5048250" y="3435350"/>
            <a:ext cx="539750" cy="3810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43" name="Oval 34"/>
          <p:cNvSpPr>
            <a:spLocks noChangeArrowheads="1"/>
          </p:cNvSpPr>
          <p:nvPr/>
        </p:nvSpPr>
        <p:spPr bwMode="auto">
          <a:xfrm>
            <a:off x="3016250" y="55006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44" name="Oval 35"/>
          <p:cNvSpPr>
            <a:spLocks noChangeArrowheads="1"/>
          </p:cNvSpPr>
          <p:nvPr/>
        </p:nvSpPr>
        <p:spPr bwMode="auto">
          <a:xfrm>
            <a:off x="5626100" y="48402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45" name="Oval 36"/>
          <p:cNvSpPr>
            <a:spLocks noChangeArrowheads="1"/>
          </p:cNvSpPr>
          <p:nvPr/>
        </p:nvSpPr>
        <p:spPr bwMode="auto">
          <a:xfrm>
            <a:off x="5092700" y="5367338"/>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446" name="Oval 37"/>
          <p:cNvSpPr>
            <a:spLocks noChangeArrowheads="1"/>
          </p:cNvSpPr>
          <p:nvPr/>
        </p:nvSpPr>
        <p:spPr bwMode="auto">
          <a:xfrm>
            <a:off x="4838700" y="4802188"/>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447" name="Oval 38"/>
          <p:cNvSpPr>
            <a:spLocks noChangeArrowheads="1"/>
          </p:cNvSpPr>
          <p:nvPr/>
        </p:nvSpPr>
        <p:spPr bwMode="auto">
          <a:xfrm>
            <a:off x="3479800" y="4878388"/>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448" name="Oval 39"/>
          <p:cNvSpPr>
            <a:spLocks noChangeArrowheads="1"/>
          </p:cNvSpPr>
          <p:nvPr/>
        </p:nvSpPr>
        <p:spPr bwMode="auto">
          <a:xfrm>
            <a:off x="3854450" y="5449888"/>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449" name="Oval 40"/>
          <p:cNvSpPr>
            <a:spLocks noChangeArrowheads="1"/>
          </p:cNvSpPr>
          <p:nvPr/>
        </p:nvSpPr>
        <p:spPr bwMode="auto">
          <a:xfrm>
            <a:off x="4387850" y="5614988"/>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450" name="Oval 41"/>
          <p:cNvSpPr>
            <a:spLocks noChangeArrowheads="1"/>
          </p:cNvSpPr>
          <p:nvPr/>
        </p:nvSpPr>
        <p:spPr bwMode="auto">
          <a:xfrm>
            <a:off x="4330700" y="5030788"/>
            <a:ext cx="171450" cy="171450"/>
          </a:xfrm>
          <a:prstGeom prst="ellipse">
            <a:avLst/>
          </a:prstGeom>
          <a:solidFill>
            <a:schemeClr val="accent3">
              <a:lumMod val="20000"/>
              <a:lumOff val="80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5451" name="Text Box 42"/>
          <p:cNvSpPr txBox="1">
            <a:spLocks noChangeArrowheads="1"/>
          </p:cNvSpPr>
          <p:nvPr/>
        </p:nvSpPr>
        <p:spPr bwMode="auto">
          <a:xfrm>
            <a:off x="2822575" y="5561014"/>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A</a:t>
            </a:r>
          </a:p>
        </p:txBody>
      </p:sp>
      <p:sp>
        <p:nvSpPr>
          <p:cNvPr id="145452" name="Text Box 43"/>
          <p:cNvSpPr txBox="1">
            <a:spLocks noChangeArrowheads="1"/>
          </p:cNvSpPr>
          <p:nvPr/>
        </p:nvSpPr>
        <p:spPr bwMode="auto">
          <a:xfrm>
            <a:off x="5711825" y="4633914"/>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B</a:t>
            </a:r>
          </a:p>
        </p:txBody>
      </p:sp>
      <p:sp>
        <p:nvSpPr>
          <p:cNvPr id="145454" name="Line 45"/>
          <p:cNvSpPr>
            <a:spLocks noChangeShapeType="1"/>
          </p:cNvSpPr>
          <p:nvPr/>
        </p:nvSpPr>
        <p:spPr bwMode="auto">
          <a:xfrm flipV="1">
            <a:off x="3208338" y="5157788"/>
            <a:ext cx="1077912" cy="392112"/>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55" name="Line 46"/>
          <p:cNvSpPr>
            <a:spLocks noChangeShapeType="1"/>
          </p:cNvSpPr>
          <p:nvPr/>
        </p:nvSpPr>
        <p:spPr bwMode="auto">
          <a:xfrm flipV="1">
            <a:off x="4038600" y="5202238"/>
            <a:ext cx="279400" cy="228600"/>
          </a:xfrm>
          <a:prstGeom prst="line">
            <a:avLst/>
          </a:prstGeom>
          <a:noFill/>
          <a:ln w="25400">
            <a:solidFill>
              <a:schemeClr val="bg1">
                <a:lumMod val="50000"/>
              </a:schemeClr>
            </a:solidFill>
            <a:round/>
            <a:headEnd/>
            <a:tailEnd/>
          </a:ln>
        </p:spPr>
        <p:txBody>
          <a:bodyPr/>
          <a:lstStyle/>
          <a:p>
            <a:endParaRPr lang="en-US">
              <a:latin typeface="Arial Narrow" panose="020B0606020202030204" pitchFamily="34" charset="0"/>
            </a:endParaRPr>
          </a:p>
        </p:txBody>
      </p:sp>
      <p:sp>
        <p:nvSpPr>
          <p:cNvPr id="145456" name="Line 47"/>
          <p:cNvSpPr>
            <a:spLocks noChangeShapeType="1"/>
          </p:cNvSpPr>
          <p:nvPr/>
        </p:nvSpPr>
        <p:spPr bwMode="auto">
          <a:xfrm flipV="1">
            <a:off x="4527550" y="4951414"/>
            <a:ext cx="1068388" cy="15557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57" name="Line 48"/>
          <p:cNvSpPr>
            <a:spLocks noChangeShapeType="1"/>
          </p:cNvSpPr>
          <p:nvPr/>
        </p:nvSpPr>
        <p:spPr bwMode="auto">
          <a:xfrm flipH="1" flipV="1">
            <a:off x="4432300" y="5227638"/>
            <a:ext cx="33338" cy="342900"/>
          </a:xfrm>
          <a:prstGeom prst="line">
            <a:avLst/>
          </a:prstGeom>
          <a:noFill/>
          <a:ln w="25400">
            <a:solidFill>
              <a:schemeClr val="bg1">
                <a:lumMod val="50000"/>
              </a:schemeClr>
            </a:solidFill>
            <a:round/>
            <a:headEnd/>
            <a:tailEnd/>
          </a:ln>
        </p:spPr>
        <p:txBody>
          <a:bodyPr/>
          <a:lstStyle/>
          <a:p>
            <a:endParaRPr lang="en-US">
              <a:latin typeface="Arial Narrow" panose="020B0606020202030204" pitchFamily="34" charset="0"/>
            </a:endParaRPr>
          </a:p>
        </p:txBody>
      </p:sp>
      <p:sp>
        <p:nvSpPr>
          <p:cNvPr id="145458" name="Line 49"/>
          <p:cNvSpPr>
            <a:spLocks noChangeShapeType="1"/>
          </p:cNvSpPr>
          <p:nvPr/>
        </p:nvSpPr>
        <p:spPr bwMode="auto">
          <a:xfrm flipH="1" flipV="1">
            <a:off x="4527550" y="5183188"/>
            <a:ext cx="552450" cy="228600"/>
          </a:xfrm>
          <a:prstGeom prst="line">
            <a:avLst/>
          </a:prstGeom>
          <a:noFill/>
          <a:ln w="25400">
            <a:solidFill>
              <a:schemeClr val="bg1">
                <a:lumMod val="50000"/>
              </a:schemeClr>
            </a:solidFill>
            <a:round/>
            <a:headEnd/>
            <a:tailEnd/>
          </a:ln>
        </p:spPr>
        <p:txBody>
          <a:bodyPr/>
          <a:lstStyle/>
          <a:p>
            <a:endParaRPr lang="en-US">
              <a:latin typeface="Arial Narrow" panose="020B0606020202030204" pitchFamily="34" charset="0"/>
            </a:endParaRPr>
          </a:p>
        </p:txBody>
      </p:sp>
      <p:sp>
        <p:nvSpPr>
          <p:cNvPr id="145459" name="Line 50"/>
          <p:cNvSpPr>
            <a:spLocks noChangeShapeType="1"/>
          </p:cNvSpPr>
          <p:nvPr/>
        </p:nvSpPr>
        <p:spPr bwMode="auto">
          <a:xfrm flipH="1" flipV="1">
            <a:off x="3683000" y="4992688"/>
            <a:ext cx="603250" cy="95250"/>
          </a:xfrm>
          <a:prstGeom prst="line">
            <a:avLst/>
          </a:prstGeom>
          <a:noFill/>
          <a:ln w="25400">
            <a:solidFill>
              <a:schemeClr val="bg1">
                <a:lumMod val="50000"/>
              </a:schemeClr>
            </a:solidFill>
            <a:round/>
            <a:headEnd/>
            <a:tailEnd/>
          </a:ln>
        </p:spPr>
        <p:txBody>
          <a:bodyPr/>
          <a:lstStyle/>
          <a:p>
            <a:endParaRPr lang="en-US">
              <a:latin typeface="Arial Narrow" panose="020B0606020202030204" pitchFamily="34" charset="0"/>
            </a:endParaRPr>
          </a:p>
        </p:txBody>
      </p:sp>
      <p:sp>
        <p:nvSpPr>
          <p:cNvPr id="145460" name="Line 51"/>
          <p:cNvSpPr>
            <a:spLocks noChangeShapeType="1"/>
          </p:cNvSpPr>
          <p:nvPr/>
        </p:nvSpPr>
        <p:spPr bwMode="auto">
          <a:xfrm flipV="1">
            <a:off x="4508500" y="4927600"/>
            <a:ext cx="304800" cy="128588"/>
          </a:xfrm>
          <a:prstGeom prst="line">
            <a:avLst/>
          </a:prstGeom>
          <a:noFill/>
          <a:ln w="25400">
            <a:solidFill>
              <a:schemeClr val="bg1">
                <a:lumMod val="50000"/>
              </a:schemeClr>
            </a:solidFill>
            <a:round/>
            <a:headEnd/>
            <a:tailEnd/>
          </a:ln>
        </p:spPr>
        <p:txBody>
          <a:bodyPr/>
          <a:lstStyle/>
          <a:p>
            <a:endParaRPr lang="en-US">
              <a:latin typeface="Arial Narrow" panose="020B0606020202030204" pitchFamily="34" charset="0"/>
            </a:endParaRPr>
          </a:p>
        </p:txBody>
      </p:sp>
      <p:sp>
        <p:nvSpPr>
          <p:cNvPr id="145462" name="Oval 53"/>
          <p:cNvSpPr>
            <a:spLocks noChangeArrowheads="1"/>
          </p:cNvSpPr>
          <p:nvPr/>
        </p:nvSpPr>
        <p:spPr bwMode="auto">
          <a:xfrm>
            <a:off x="6527800" y="24939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3" name="Oval 54"/>
          <p:cNvSpPr>
            <a:spLocks noChangeArrowheads="1"/>
          </p:cNvSpPr>
          <p:nvPr/>
        </p:nvSpPr>
        <p:spPr bwMode="auto">
          <a:xfrm>
            <a:off x="9137650" y="18335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4" name="Oval 55"/>
          <p:cNvSpPr>
            <a:spLocks noChangeArrowheads="1"/>
          </p:cNvSpPr>
          <p:nvPr/>
        </p:nvSpPr>
        <p:spPr bwMode="auto">
          <a:xfrm>
            <a:off x="8604250" y="236056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5" name="Oval 56"/>
          <p:cNvSpPr>
            <a:spLocks noChangeArrowheads="1"/>
          </p:cNvSpPr>
          <p:nvPr/>
        </p:nvSpPr>
        <p:spPr bwMode="auto">
          <a:xfrm>
            <a:off x="8350250" y="17954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6" name="Oval 57"/>
          <p:cNvSpPr>
            <a:spLocks noChangeArrowheads="1"/>
          </p:cNvSpPr>
          <p:nvPr/>
        </p:nvSpPr>
        <p:spPr bwMode="auto">
          <a:xfrm>
            <a:off x="6991350" y="18716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7" name="Oval 58"/>
          <p:cNvSpPr>
            <a:spLocks noChangeArrowheads="1"/>
          </p:cNvSpPr>
          <p:nvPr/>
        </p:nvSpPr>
        <p:spPr bwMode="auto">
          <a:xfrm>
            <a:off x="7366000" y="24431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8" name="Oval 59"/>
          <p:cNvSpPr>
            <a:spLocks noChangeArrowheads="1"/>
          </p:cNvSpPr>
          <p:nvPr/>
        </p:nvSpPr>
        <p:spPr bwMode="auto">
          <a:xfrm>
            <a:off x="7899400" y="260821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69" name="Oval 60"/>
          <p:cNvSpPr>
            <a:spLocks noChangeArrowheads="1"/>
          </p:cNvSpPr>
          <p:nvPr/>
        </p:nvSpPr>
        <p:spPr bwMode="auto">
          <a:xfrm>
            <a:off x="7842250" y="2024010"/>
            <a:ext cx="171450" cy="171450"/>
          </a:xfrm>
          <a:prstGeom prst="ellipse">
            <a:avLst/>
          </a:prstGeom>
          <a:solidFill>
            <a:schemeClr val="accent3">
              <a:lumMod val="20000"/>
              <a:lumOff val="80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5470" name="Text Box 61"/>
          <p:cNvSpPr txBox="1">
            <a:spLocks noChangeArrowheads="1"/>
          </p:cNvSpPr>
          <p:nvPr/>
        </p:nvSpPr>
        <p:spPr bwMode="auto">
          <a:xfrm>
            <a:off x="6334125" y="255423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A</a:t>
            </a:r>
          </a:p>
        </p:txBody>
      </p:sp>
      <p:sp>
        <p:nvSpPr>
          <p:cNvPr id="145471" name="Text Box 62"/>
          <p:cNvSpPr txBox="1">
            <a:spLocks noChangeArrowheads="1"/>
          </p:cNvSpPr>
          <p:nvPr/>
        </p:nvSpPr>
        <p:spPr bwMode="auto">
          <a:xfrm>
            <a:off x="9223375" y="1627136"/>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B</a:t>
            </a:r>
          </a:p>
        </p:txBody>
      </p:sp>
      <p:sp>
        <p:nvSpPr>
          <p:cNvPr id="145473" name="Line 64"/>
          <p:cNvSpPr>
            <a:spLocks noChangeShapeType="1"/>
          </p:cNvSpPr>
          <p:nvPr/>
        </p:nvSpPr>
        <p:spPr bwMode="auto">
          <a:xfrm flipV="1">
            <a:off x="6694488" y="2055761"/>
            <a:ext cx="322262" cy="417513"/>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4" name="Line 65"/>
          <p:cNvSpPr>
            <a:spLocks noChangeShapeType="1"/>
          </p:cNvSpPr>
          <p:nvPr/>
        </p:nvSpPr>
        <p:spPr bwMode="auto">
          <a:xfrm flipV="1">
            <a:off x="8032750" y="1931936"/>
            <a:ext cx="293688" cy="11747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5" name="Line 66"/>
          <p:cNvSpPr>
            <a:spLocks noChangeShapeType="1"/>
          </p:cNvSpPr>
          <p:nvPr/>
        </p:nvSpPr>
        <p:spPr bwMode="auto">
          <a:xfrm>
            <a:off x="7202488" y="1990674"/>
            <a:ext cx="595312" cy="109537"/>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6" name="Line 67"/>
          <p:cNvSpPr>
            <a:spLocks noChangeShapeType="1"/>
          </p:cNvSpPr>
          <p:nvPr/>
        </p:nvSpPr>
        <p:spPr bwMode="auto">
          <a:xfrm>
            <a:off x="7932738" y="2231974"/>
            <a:ext cx="36512" cy="338137"/>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7" name="Line 68"/>
          <p:cNvSpPr>
            <a:spLocks noChangeShapeType="1"/>
          </p:cNvSpPr>
          <p:nvPr/>
        </p:nvSpPr>
        <p:spPr bwMode="auto">
          <a:xfrm flipH="1" flipV="1">
            <a:off x="7569200" y="2551061"/>
            <a:ext cx="300038" cy="93663"/>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8" name="Line 69"/>
          <p:cNvSpPr>
            <a:spLocks noChangeShapeType="1"/>
          </p:cNvSpPr>
          <p:nvPr/>
        </p:nvSpPr>
        <p:spPr bwMode="auto">
          <a:xfrm flipH="1">
            <a:off x="6719888" y="2544710"/>
            <a:ext cx="601662" cy="2540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79" name="Line 70"/>
          <p:cNvSpPr>
            <a:spLocks noChangeShapeType="1"/>
          </p:cNvSpPr>
          <p:nvPr/>
        </p:nvSpPr>
        <p:spPr bwMode="auto">
          <a:xfrm>
            <a:off x="8547100" y="1877961"/>
            <a:ext cx="554038" cy="3492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80" name="Line 71"/>
          <p:cNvSpPr>
            <a:spLocks noChangeShapeType="1"/>
          </p:cNvSpPr>
          <p:nvPr/>
        </p:nvSpPr>
        <p:spPr bwMode="auto">
          <a:xfrm flipH="1">
            <a:off x="8777288" y="2004961"/>
            <a:ext cx="360362" cy="32702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81" name="Line 72"/>
          <p:cNvSpPr>
            <a:spLocks noChangeShapeType="1"/>
          </p:cNvSpPr>
          <p:nvPr/>
        </p:nvSpPr>
        <p:spPr bwMode="auto">
          <a:xfrm flipH="1" flipV="1">
            <a:off x="8034338" y="2166886"/>
            <a:ext cx="544512" cy="21907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83" name="Oval 74"/>
          <p:cNvSpPr>
            <a:spLocks noChangeArrowheads="1"/>
          </p:cNvSpPr>
          <p:nvPr/>
        </p:nvSpPr>
        <p:spPr bwMode="auto">
          <a:xfrm>
            <a:off x="6526213" y="40433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4" name="Oval 75"/>
          <p:cNvSpPr>
            <a:spLocks noChangeArrowheads="1"/>
          </p:cNvSpPr>
          <p:nvPr/>
        </p:nvSpPr>
        <p:spPr bwMode="auto">
          <a:xfrm>
            <a:off x="9136063" y="33829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5" name="Oval 76"/>
          <p:cNvSpPr>
            <a:spLocks noChangeArrowheads="1"/>
          </p:cNvSpPr>
          <p:nvPr/>
        </p:nvSpPr>
        <p:spPr bwMode="auto">
          <a:xfrm>
            <a:off x="8602663" y="391001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6" name="Oval 77"/>
          <p:cNvSpPr>
            <a:spLocks noChangeArrowheads="1"/>
          </p:cNvSpPr>
          <p:nvPr/>
        </p:nvSpPr>
        <p:spPr bwMode="auto">
          <a:xfrm>
            <a:off x="8348663" y="33448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7" name="Oval 78"/>
          <p:cNvSpPr>
            <a:spLocks noChangeArrowheads="1"/>
          </p:cNvSpPr>
          <p:nvPr/>
        </p:nvSpPr>
        <p:spPr bwMode="auto">
          <a:xfrm>
            <a:off x="6989763" y="34210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8" name="Oval 79"/>
          <p:cNvSpPr>
            <a:spLocks noChangeArrowheads="1"/>
          </p:cNvSpPr>
          <p:nvPr/>
        </p:nvSpPr>
        <p:spPr bwMode="auto">
          <a:xfrm>
            <a:off x="7364413" y="39925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489" name="Oval 80"/>
          <p:cNvSpPr>
            <a:spLocks noChangeArrowheads="1"/>
          </p:cNvSpPr>
          <p:nvPr/>
        </p:nvSpPr>
        <p:spPr bwMode="auto">
          <a:xfrm>
            <a:off x="7897813" y="4157663"/>
            <a:ext cx="171450" cy="171450"/>
          </a:xfrm>
          <a:prstGeom prst="ellipse">
            <a:avLst/>
          </a:prstGeom>
          <a:solidFill>
            <a:schemeClr val="accent3">
              <a:lumMod val="20000"/>
              <a:lumOff val="80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5490" name="Oval 81"/>
          <p:cNvSpPr>
            <a:spLocks noChangeArrowheads="1"/>
          </p:cNvSpPr>
          <p:nvPr/>
        </p:nvSpPr>
        <p:spPr bwMode="auto">
          <a:xfrm>
            <a:off x="7840663" y="3573463"/>
            <a:ext cx="171450" cy="171450"/>
          </a:xfrm>
          <a:prstGeom prst="ellipse">
            <a:avLst/>
          </a:prstGeom>
          <a:solidFill>
            <a:schemeClr val="accent3">
              <a:lumMod val="20000"/>
              <a:lumOff val="80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5491" name="Text Box 82"/>
          <p:cNvSpPr txBox="1">
            <a:spLocks noChangeArrowheads="1"/>
          </p:cNvSpPr>
          <p:nvPr/>
        </p:nvSpPr>
        <p:spPr bwMode="auto">
          <a:xfrm>
            <a:off x="6332538" y="4103689"/>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A</a:t>
            </a:r>
          </a:p>
        </p:txBody>
      </p:sp>
      <p:sp>
        <p:nvSpPr>
          <p:cNvPr id="145492" name="Text Box 83"/>
          <p:cNvSpPr txBox="1">
            <a:spLocks noChangeArrowheads="1"/>
          </p:cNvSpPr>
          <p:nvPr/>
        </p:nvSpPr>
        <p:spPr bwMode="auto">
          <a:xfrm>
            <a:off x="9221788" y="3176589"/>
            <a:ext cx="290464"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B</a:t>
            </a:r>
          </a:p>
        </p:txBody>
      </p:sp>
      <p:sp>
        <p:nvSpPr>
          <p:cNvPr id="145494" name="Line 85"/>
          <p:cNvSpPr>
            <a:spLocks noChangeShapeType="1"/>
          </p:cNvSpPr>
          <p:nvPr/>
        </p:nvSpPr>
        <p:spPr bwMode="auto">
          <a:xfrm flipV="1">
            <a:off x="6692901" y="3605213"/>
            <a:ext cx="322263" cy="417512"/>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95" name="Line 86"/>
          <p:cNvSpPr>
            <a:spLocks noChangeShapeType="1"/>
          </p:cNvSpPr>
          <p:nvPr/>
        </p:nvSpPr>
        <p:spPr bwMode="auto">
          <a:xfrm flipV="1">
            <a:off x="8031164" y="3481389"/>
            <a:ext cx="293687" cy="11747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96" name="Line 87"/>
          <p:cNvSpPr>
            <a:spLocks noChangeShapeType="1"/>
          </p:cNvSpPr>
          <p:nvPr/>
        </p:nvSpPr>
        <p:spPr bwMode="auto">
          <a:xfrm>
            <a:off x="7200901" y="3540125"/>
            <a:ext cx="595313" cy="109538"/>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97" name="Line 88"/>
          <p:cNvSpPr>
            <a:spLocks noChangeShapeType="1"/>
          </p:cNvSpPr>
          <p:nvPr/>
        </p:nvSpPr>
        <p:spPr bwMode="auto">
          <a:xfrm>
            <a:off x="7918451" y="3781425"/>
            <a:ext cx="36513" cy="338138"/>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98" name="Line 89"/>
          <p:cNvSpPr>
            <a:spLocks noChangeShapeType="1"/>
          </p:cNvSpPr>
          <p:nvPr/>
        </p:nvSpPr>
        <p:spPr bwMode="auto">
          <a:xfrm flipH="1" flipV="1">
            <a:off x="7567614" y="4100513"/>
            <a:ext cx="300037" cy="93662"/>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499" name="Line 90"/>
          <p:cNvSpPr>
            <a:spLocks noChangeShapeType="1"/>
          </p:cNvSpPr>
          <p:nvPr/>
        </p:nvSpPr>
        <p:spPr bwMode="auto">
          <a:xfrm flipH="1">
            <a:off x="6718301" y="4075113"/>
            <a:ext cx="601663" cy="2540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500" name="Line 91"/>
          <p:cNvSpPr>
            <a:spLocks noChangeShapeType="1"/>
          </p:cNvSpPr>
          <p:nvPr/>
        </p:nvSpPr>
        <p:spPr bwMode="auto">
          <a:xfrm>
            <a:off x="8545514" y="3427414"/>
            <a:ext cx="554037" cy="3492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501" name="Line 92"/>
          <p:cNvSpPr>
            <a:spLocks noChangeShapeType="1"/>
          </p:cNvSpPr>
          <p:nvPr/>
        </p:nvSpPr>
        <p:spPr bwMode="auto">
          <a:xfrm flipH="1">
            <a:off x="8775701" y="3554414"/>
            <a:ext cx="360363" cy="32702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502" name="Line 93"/>
          <p:cNvSpPr>
            <a:spLocks noChangeShapeType="1"/>
          </p:cNvSpPr>
          <p:nvPr/>
        </p:nvSpPr>
        <p:spPr bwMode="auto">
          <a:xfrm flipH="1" flipV="1">
            <a:off x="8032751" y="3716339"/>
            <a:ext cx="544513" cy="219075"/>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503" name="Line 94"/>
          <p:cNvSpPr>
            <a:spLocks noChangeShapeType="1"/>
          </p:cNvSpPr>
          <p:nvPr/>
        </p:nvSpPr>
        <p:spPr bwMode="auto">
          <a:xfrm flipV="1">
            <a:off x="6761164" y="4138613"/>
            <a:ext cx="566737" cy="25400"/>
          </a:xfrm>
          <a:prstGeom prst="line">
            <a:avLst/>
          </a:prstGeom>
          <a:noFill/>
          <a:ln w="25400">
            <a:solidFill>
              <a:schemeClr val="bg1">
                <a:lumMod val="50000"/>
              </a:schemeClr>
            </a:solidFill>
            <a:prstDash val="sysDot"/>
            <a:round/>
            <a:headEnd/>
            <a:tailEnd type="triangle" w="med" len="med"/>
          </a:ln>
        </p:spPr>
        <p:txBody>
          <a:bodyPr/>
          <a:lstStyle/>
          <a:p>
            <a:endParaRPr lang="en-US">
              <a:latin typeface="Arial Narrow" panose="020B0606020202030204" pitchFamily="34" charset="0"/>
            </a:endParaRPr>
          </a:p>
        </p:txBody>
      </p:sp>
      <p:sp>
        <p:nvSpPr>
          <p:cNvPr id="145504" name="Line 95"/>
          <p:cNvSpPr>
            <a:spLocks noChangeShapeType="1"/>
          </p:cNvSpPr>
          <p:nvPr/>
        </p:nvSpPr>
        <p:spPr bwMode="auto">
          <a:xfrm>
            <a:off x="7554914" y="4157663"/>
            <a:ext cx="287337" cy="101600"/>
          </a:xfrm>
          <a:prstGeom prst="line">
            <a:avLst/>
          </a:prstGeom>
          <a:noFill/>
          <a:ln w="25400">
            <a:solidFill>
              <a:schemeClr val="bg1">
                <a:lumMod val="50000"/>
              </a:schemeClr>
            </a:solidFill>
            <a:prstDash val="sysDot"/>
            <a:round/>
            <a:headEnd/>
            <a:tailEnd type="triangle" w="med" len="med"/>
          </a:ln>
        </p:spPr>
        <p:txBody>
          <a:bodyPr/>
          <a:lstStyle/>
          <a:p>
            <a:endParaRPr lang="en-US">
              <a:latin typeface="Arial Narrow" panose="020B0606020202030204" pitchFamily="34" charset="0"/>
            </a:endParaRPr>
          </a:p>
        </p:txBody>
      </p:sp>
      <p:sp>
        <p:nvSpPr>
          <p:cNvPr id="145505" name="Line 96"/>
          <p:cNvSpPr>
            <a:spLocks noChangeShapeType="1"/>
          </p:cNvSpPr>
          <p:nvPr/>
        </p:nvSpPr>
        <p:spPr bwMode="auto">
          <a:xfrm flipH="1">
            <a:off x="8108951" y="4056063"/>
            <a:ext cx="455613" cy="177800"/>
          </a:xfrm>
          <a:prstGeom prst="line">
            <a:avLst/>
          </a:prstGeom>
          <a:noFill/>
          <a:ln w="25400">
            <a:solidFill>
              <a:schemeClr val="bg1">
                <a:lumMod val="50000"/>
              </a:schemeClr>
            </a:solidFill>
            <a:prstDash val="sysDot"/>
            <a:round/>
            <a:headEnd/>
            <a:tailEnd type="triangle" w="med" len="med"/>
          </a:ln>
        </p:spPr>
        <p:txBody>
          <a:bodyPr/>
          <a:lstStyle/>
          <a:p>
            <a:endParaRPr lang="en-US">
              <a:latin typeface="Arial Narrow" panose="020B0606020202030204" pitchFamily="34" charset="0"/>
            </a:endParaRPr>
          </a:p>
        </p:txBody>
      </p:sp>
      <p:sp>
        <p:nvSpPr>
          <p:cNvPr id="145506" name="Line 97"/>
          <p:cNvSpPr>
            <a:spLocks noChangeShapeType="1"/>
          </p:cNvSpPr>
          <p:nvPr/>
        </p:nvSpPr>
        <p:spPr bwMode="auto">
          <a:xfrm flipH="1" flipV="1">
            <a:off x="7988301" y="3770313"/>
            <a:ext cx="30163" cy="323850"/>
          </a:xfrm>
          <a:prstGeom prst="line">
            <a:avLst/>
          </a:prstGeom>
          <a:noFill/>
          <a:ln w="25400">
            <a:solidFill>
              <a:schemeClr val="bg1">
                <a:lumMod val="50000"/>
              </a:schemeClr>
            </a:solidFill>
            <a:prstDash val="sysDot"/>
            <a:round/>
            <a:headEnd/>
            <a:tailEnd type="triangle" w="med" len="med"/>
          </a:ln>
        </p:spPr>
        <p:txBody>
          <a:bodyPr/>
          <a:lstStyle/>
          <a:p>
            <a:endParaRPr lang="en-US">
              <a:latin typeface="Arial Narrow" panose="020B0606020202030204" pitchFamily="34" charset="0"/>
            </a:endParaRPr>
          </a:p>
        </p:txBody>
      </p:sp>
      <p:sp>
        <p:nvSpPr>
          <p:cNvPr id="145507" name="Line 98"/>
          <p:cNvSpPr>
            <a:spLocks noChangeShapeType="1"/>
          </p:cNvSpPr>
          <p:nvPr/>
        </p:nvSpPr>
        <p:spPr bwMode="auto">
          <a:xfrm flipH="1">
            <a:off x="7550151" y="3744913"/>
            <a:ext cx="290513" cy="273050"/>
          </a:xfrm>
          <a:prstGeom prst="line">
            <a:avLst/>
          </a:prstGeom>
          <a:noFill/>
          <a:ln w="25400">
            <a:solidFill>
              <a:schemeClr val="bg1">
                <a:lumMod val="50000"/>
              </a:schemeClr>
            </a:solidFill>
            <a:prstDash val="sysDot"/>
            <a:round/>
            <a:headEnd/>
            <a:tailEnd type="triangle" w="med" len="med"/>
          </a:ln>
        </p:spPr>
        <p:txBody>
          <a:bodyPr/>
          <a:lstStyle/>
          <a:p>
            <a:endParaRPr lang="en-US">
              <a:latin typeface="Arial Narrow" panose="020B0606020202030204" pitchFamily="34" charset="0"/>
            </a:endParaRPr>
          </a:p>
        </p:txBody>
      </p:sp>
      <p:sp>
        <p:nvSpPr>
          <p:cNvPr id="145508" name="Oval 99"/>
          <p:cNvSpPr>
            <a:spLocks noChangeArrowheads="1"/>
          </p:cNvSpPr>
          <p:nvPr/>
        </p:nvSpPr>
        <p:spPr bwMode="auto">
          <a:xfrm>
            <a:off x="6302449" y="5092524"/>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5509" name="Oval 100"/>
          <p:cNvSpPr>
            <a:spLocks noChangeArrowheads="1"/>
          </p:cNvSpPr>
          <p:nvPr/>
        </p:nvSpPr>
        <p:spPr bwMode="auto">
          <a:xfrm>
            <a:off x="6302449" y="5406849"/>
            <a:ext cx="171450" cy="171450"/>
          </a:xfrm>
          <a:prstGeom prst="ellipse">
            <a:avLst/>
          </a:prstGeom>
          <a:solidFill>
            <a:schemeClr val="bg1"/>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5510" name="Oval 101"/>
          <p:cNvSpPr>
            <a:spLocks noChangeArrowheads="1"/>
          </p:cNvSpPr>
          <p:nvPr/>
        </p:nvSpPr>
        <p:spPr bwMode="auto">
          <a:xfrm>
            <a:off x="6302449" y="5751336"/>
            <a:ext cx="171450" cy="171450"/>
          </a:xfrm>
          <a:prstGeom prst="ellipse">
            <a:avLst/>
          </a:prstGeom>
          <a:solidFill>
            <a:schemeClr val="bg1"/>
          </a:solidFill>
          <a:ln w="19050">
            <a:solidFill>
              <a:schemeClr val="bg1">
                <a:lumMod val="50000"/>
              </a:schemeClr>
            </a:solidFill>
            <a:prstDash val="sysDash"/>
            <a:round/>
            <a:headEnd/>
            <a:tailEnd/>
          </a:ln>
        </p:spPr>
        <p:txBody>
          <a:bodyPr wrap="none" anchor="ctr"/>
          <a:lstStyle/>
          <a:p>
            <a:endParaRPr lang="en-US">
              <a:latin typeface="Arial Narrow" panose="020B0606020202030204" pitchFamily="34" charset="0"/>
            </a:endParaRPr>
          </a:p>
        </p:txBody>
      </p:sp>
      <p:sp>
        <p:nvSpPr>
          <p:cNvPr id="145511" name="Oval 102"/>
          <p:cNvSpPr>
            <a:spLocks noChangeArrowheads="1"/>
          </p:cNvSpPr>
          <p:nvPr/>
        </p:nvSpPr>
        <p:spPr bwMode="auto">
          <a:xfrm>
            <a:off x="6302449" y="4794074"/>
            <a:ext cx="171450" cy="171450"/>
          </a:xfrm>
          <a:prstGeom prst="ellipse">
            <a:avLst/>
          </a:prstGeom>
          <a:solidFill>
            <a:schemeClr val="accent3">
              <a:lumMod val="20000"/>
              <a:lumOff val="80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5512" name="Line 103"/>
          <p:cNvSpPr>
            <a:spLocks noChangeShapeType="1"/>
          </p:cNvSpPr>
          <p:nvPr/>
        </p:nvSpPr>
        <p:spPr bwMode="auto">
          <a:xfrm>
            <a:off x="8457246" y="5431910"/>
            <a:ext cx="342900" cy="1588"/>
          </a:xfrm>
          <a:prstGeom prst="line">
            <a:avLst/>
          </a:prstGeom>
          <a:noFill/>
          <a:ln w="254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45513" name="Line 104"/>
          <p:cNvSpPr>
            <a:spLocks noChangeShapeType="1"/>
          </p:cNvSpPr>
          <p:nvPr/>
        </p:nvSpPr>
        <p:spPr bwMode="auto">
          <a:xfrm>
            <a:off x="8484233" y="4969003"/>
            <a:ext cx="298450" cy="0"/>
          </a:xfrm>
          <a:prstGeom prst="line">
            <a:avLst/>
          </a:prstGeom>
          <a:noFill/>
          <a:ln w="25400">
            <a:solidFill>
              <a:schemeClr val="accent2">
                <a:lumMod val="50000"/>
              </a:schemeClr>
            </a:solidFill>
            <a:round/>
            <a:headEnd/>
            <a:tailEnd type="triangle" w="med" len="med"/>
          </a:ln>
        </p:spPr>
        <p:txBody>
          <a:bodyPr/>
          <a:lstStyle/>
          <a:p>
            <a:endParaRPr lang="en-US">
              <a:latin typeface="Arial Narrow" panose="020B0606020202030204" pitchFamily="34" charset="0"/>
            </a:endParaRPr>
          </a:p>
        </p:txBody>
      </p:sp>
      <p:sp>
        <p:nvSpPr>
          <p:cNvPr id="145514" name="Text Box 105"/>
          <p:cNvSpPr txBox="1">
            <a:spLocks noChangeArrowheads="1"/>
          </p:cNvSpPr>
          <p:nvPr/>
        </p:nvSpPr>
        <p:spPr bwMode="auto">
          <a:xfrm>
            <a:off x="6456437" y="4714700"/>
            <a:ext cx="1625701" cy="307777"/>
          </a:xfrm>
          <a:prstGeom prst="rect">
            <a:avLst/>
          </a:prstGeom>
          <a:noFill/>
          <a:ln w="9525">
            <a:noFill/>
            <a:miter lim="800000"/>
            <a:headEnd/>
            <a:tailEnd/>
          </a:ln>
        </p:spPr>
        <p:txBody>
          <a:bodyPr wrap="none">
            <a:spAutoFit/>
          </a:bodyPr>
          <a:lstStyle/>
          <a:p>
            <a:pPr eaLnBrk="1" hangingPunct="1"/>
            <a:r>
              <a:rPr lang="en-US" sz="1400" b="1" dirty="0">
                <a:latin typeface="Arial Narrow" panose="020B0606020202030204" pitchFamily="34" charset="0"/>
              </a:rPr>
              <a:t>Transshipment node</a:t>
            </a:r>
          </a:p>
        </p:txBody>
      </p:sp>
      <p:sp>
        <p:nvSpPr>
          <p:cNvPr id="145515" name="Text Box 106"/>
          <p:cNvSpPr txBox="1">
            <a:spLocks noChangeArrowheads="1"/>
          </p:cNvSpPr>
          <p:nvPr/>
        </p:nvSpPr>
        <p:spPr bwMode="auto">
          <a:xfrm>
            <a:off x="6456438" y="5019500"/>
            <a:ext cx="994183"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Route node</a:t>
            </a:r>
          </a:p>
        </p:txBody>
      </p:sp>
      <p:sp>
        <p:nvSpPr>
          <p:cNvPr id="145516" name="Text Box 107"/>
          <p:cNvSpPr txBox="1">
            <a:spLocks noChangeArrowheads="1"/>
          </p:cNvSpPr>
          <p:nvPr/>
        </p:nvSpPr>
        <p:spPr bwMode="auto">
          <a:xfrm>
            <a:off x="6456438" y="5337000"/>
            <a:ext cx="1157689"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Network node</a:t>
            </a:r>
          </a:p>
        </p:txBody>
      </p:sp>
      <p:sp>
        <p:nvSpPr>
          <p:cNvPr id="145517" name="Text Box 108"/>
          <p:cNvSpPr txBox="1">
            <a:spLocks noChangeArrowheads="1"/>
          </p:cNvSpPr>
          <p:nvPr/>
        </p:nvSpPr>
        <p:spPr bwMode="auto">
          <a:xfrm>
            <a:off x="6456437" y="5679900"/>
            <a:ext cx="1370888"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Unserviced node</a:t>
            </a:r>
          </a:p>
        </p:txBody>
      </p:sp>
      <p:sp>
        <p:nvSpPr>
          <p:cNvPr id="145518" name="Text Box 109"/>
          <p:cNvSpPr txBox="1">
            <a:spLocks noChangeArrowheads="1"/>
          </p:cNvSpPr>
          <p:nvPr/>
        </p:nvSpPr>
        <p:spPr bwMode="auto">
          <a:xfrm>
            <a:off x="8328658" y="4997579"/>
            <a:ext cx="601447"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Route</a:t>
            </a:r>
          </a:p>
        </p:txBody>
      </p:sp>
      <p:sp>
        <p:nvSpPr>
          <p:cNvPr id="145519" name="Text Box 110"/>
          <p:cNvSpPr txBox="1">
            <a:spLocks noChangeArrowheads="1"/>
          </p:cNvSpPr>
          <p:nvPr/>
        </p:nvSpPr>
        <p:spPr bwMode="auto">
          <a:xfrm>
            <a:off x="7931381" y="5446199"/>
            <a:ext cx="1358064" cy="307777"/>
          </a:xfrm>
          <a:prstGeom prst="rect">
            <a:avLst/>
          </a:prstGeom>
          <a:noFill/>
          <a:ln w="9525">
            <a:noFill/>
            <a:miter lim="800000"/>
            <a:headEnd/>
            <a:tailEnd/>
          </a:ln>
        </p:spPr>
        <p:txBody>
          <a:bodyPr wrap="none">
            <a:spAutoFit/>
          </a:bodyPr>
          <a:lstStyle/>
          <a:p>
            <a:pPr algn="ctr" eaLnBrk="1" hangingPunct="1"/>
            <a:r>
              <a:rPr lang="en-US" sz="1400" b="1" dirty="0">
                <a:latin typeface="Arial Narrow" panose="020B0606020202030204" pitchFamily="34" charset="0"/>
              </a:rPr>
              <a:t>Alternative route</a:t>
            </a:r>
          </a:p>
        </p:txBody>
      </p:sp>
      <p:sp>
        <p:nvSpPr>
          <p:cNvPr id="112" name="Rounded Rectangle 111"/>
          <p:cNvSpPr/>
          <p:nvPr/>
        </p:nvSpPr>
        <p:spPr bwMode="auto">
          <a:xfrm>
            <a:off x="2668586" y="1568760"/>
            <a:ext cx="3383280" cy="137160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424" name="Text Box 15"/>
          <p:cNvSpPr txBox="1">
            <a:spLocks noChangeArrowheads="1"/>
          </p:cNvSpPr>
          <p:nvPr/>
        </p:nvSpPr>
        <p:spPr bwMode="auto">
          <a:xfrm>
            <a:off x="2780112" y="1471530"/>
            <a:ext cx="1068562"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Point-to-Point</a:t>
            </a:r>
          </a:p>
        </p:txBody>
      </p:sp>
      <p:sp>
        <p:nvSpPr>
          <p:cNvPr id="113" name="Rounded Rectangle 112"/>
          <p:cNvSpPr/>
          <p:nvPr/>
        </p:nvSpPr>
        <p:spPr bwMode="auto">
          <a:xfrm>
            <a:off x="6163963" y="1568760"/>
            <a:ext cx="3383280" cy="137160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472" name="Text Box 63"/>
          <p:cNvSpPr txBox="1">
            <a:spLocks noChangeArrowheads="1"/>
          </p:cNvSpPr>
          <p:nvPr/>
        </p:nvSpPr>
        <p:spPr bwMode="auto">
          <a:xfrm>
            <a:off x="6278961" y="1471530"/>
            <a:ext cx="1074974"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Fixed Routing</a:t>
            </a:r>
          </a:p>
        </p:txBody>
      </p:sp>
      <p:sp>
        <p:nvSpPr>
          <p:cNvPr id="114" name="Rounded Rectangle 113"/>
          <p:cNvSpPr/>
          <p:nvPr/>
        </p:nvSpPr>
        <p:spPr bwMode="auto">
          <a:xfrm>
            <a:off x="2668935" y="3095157"/>
            <a:ext cx="3383280" cy="137160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437" name="Text Box 28"/>
          <p:cNvSpPr txBox="1">
            <a:spLocks noChangeArrowheads="1"/>
          </p:cNvSpPr>
          <p:nvPr/>
        </p:nvSpPr>
        <p:spPr bwMode="auto">
          <a:xfrm>
            <a:off x="2804335" y="2986234"/>
            <a:ext cx="682238"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Corridor</a:t>
            </a:r>
          </a:p>
        </p:txBody>
      </p:sp>
      <p:sp>
        <p:nvSpPr>
          <p:cNvPr id="115" name="Rounded Rectangle 114"/>
          <p:cNvSpPr/>
          <p:nvPr/>
        </p:nvSpPr>
        <p:spPr bwMode="auto">
          <a:xfrm>
            <a:off x="6163963" y="3095157"/>
            <a:ext cx="3383280" cy="137160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493" name="Text Box 84"/>
          <p:cNvSpPr txBox="1">
            <a:spLocks noChangeArrowheads="1"/>
          </p:cNvSpPr>
          <p:nvPr/>
        </p:nvSpPr>
        <p:spPr bwMode="auto">
          <a:xfrm>
            <a:off x="6288899" y="2991290"/>
            <a:ext cx="1240083"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Flexible Routing</a:t>
            </a:r>
          </a:p>
        </p:txBody>
      </p:sp>
      <p:sp>
        <p:nvSpPr>
          <p:cNvPr id="116" name="Rounded Rectangle 115"/>
          <p:cNvSpPr/>
          <p:nvPr/>
        </p:nvSpPr>
        <p:spPr bwMode="auto">
          <a:xfrm>
            <a:off x="2662583" y="4637279"/>
            <a:ext cx="3383280" cy="137160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5453" name="Text Box 44"/>
          <p:cNvSpPr txBox="1">
            <a:spLocks noChangeArrowheads="1"/>
          </p:cNvSpPr>
          <p:nvPr/>
        </p:nvSpPr>
        <p:spPr bwMode="auto">
          <a:xfrm>
            <a:off x="2786167" y="4526751"/>
            <a:ext cx="1179169"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Hub-and-Spoke</a:t>
            </a:r>
          </a:p>
        </p:txBody>
      </p:sp>
    </p:spTree>
    <p:extLst>
      <p:ext uri="{BB962C8B-B14F-4D97-AF65-F5344CB8AC3E}">
        <p14:creationId xmlns:p14="http://schemas.microsoft.com/office/powerpoint/2010/main" val="2476827248"/>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2"/>
          <p:cNvSpPr>
            <a:spLocks noGrp="1" noChangeArrowheads="1"/>
          </p:cNvSpPr>
          <p:nvPr>
            <p:ph type="title"/>
          </p:nvPr>
        </p:nvSpPr>
        <p:spPr/>
        <p:txBody>
          <a:bodyPr/>
          <a:lstStyle/>
          <a:p>
            <a:pPr eaLnBrk="1" hangingPunct="1"/>
            <a:r>
              <a:rPr lang="en-US"/>
              <a:t>Logistics Networks</a:t>
            </a:r>
          </a:p>
        </p:txBody>
      </p:sp>
      <p:sp>
        <p:nvSpPr>
          <p:cNvPr id="89"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6436" name="Text Box 3"/>
          <p:cNvSpPr txBox="1">
            <a:spLocks noChangeArrowheads="1"/>
          </p:cNvSpPr>
          <p:nvPr/>
        </p:nvSpPr>
        <p:spPr bwMode="auto">
          <a:xfrm>
            <a:off x="2943813" y="2943744"/>
            <a:ext cx="732573" cy="276999"/>
          </a:xfrm>
          <a:prstGeom prst="rect">
            <a:avLst/>
          </a:prstGeom>
          <a:noFill/>
          <a:ln w="9525">
            <a:noFill/>
            <a:miter lim="800000"/>
            <a:headEnd/>
            <a:tailEnd/>
          </a:ln>
        </p:spPr>
        <p:txBody>
          <a:bodyPr wrap="none" lIns="0" tIns="0" rIns="0" bIns="0">
            <a:spAutoFit/>
          </a:bodyPr>
          <a:lstStyle/>
          <a:p>
            <a:pPr eaLnBrk="1" hangingPunct="1"/>
            <a:r>
              <a:rPr lang="en-US" dirty="0">
                <a:latin typeface="Agency FB" panose="020B0503020202020204" pitchFamily="34" charset="0"/>
              </a:rPr>
              <a:t>Dispersed</a:t>
            </a:r>
          </a:p>
        </p:txBody>
      </p:sp>
      <p:sp>
        <p:nvSpPr>
          <p:cNvPr id="146437" name="Text Box 4"/>
          <p:cNvSpPr txBox="1">
            <a:spLocks noChangeArrowheads="1"/>
          </p:cNvSpPr>
          <p:nvPr/>
        </p:nvSpPr>
        <p:spPr bwMode="auto">
          <a:xfrm>
            <a:off x="2973314" y="4920570"/>
            <a:ext cx="705321" cy="276999"/>
          </a:xfrm>
          <a:prstGeom prst="rect">
            <a:avLst/>
          </a:prstGeom>
          <a:noFill/>
          <a:ln w="9525">
            <a:noFill/>
            <a:miter lim="800000"/>
            <a:headEnd/>
            <a:tailEnd/>
          </a:ln>
        </p:spPr>
        <p:txBody>
          <a:bodyPr wrap="none" lIns="0" tIns="0" rIns="0" bIns="0">
            <a:spAutoFit/>
          </a:bodyPr>
          <a:lstStyle/>
          <a:p>
            <a:pPr eaLnBrk="1" hangingPunct="1"/>
            <a:r>
              <a:rPr lang="en-US">
                <a:latin typeface="Agency FB" panose="020B0503020202020204" pitchFamily="34" charset="0"/>
              </a:rPr>
              <a:t>Clustered</a:t>
            </a:r>
          </a:p>
        </p:txBody>
      </p:sp>
      <p:sp>
        <p:nvSpPr>
          <p:cNvPr id="146438" name="Text Box 5"/>
          <p:cNvSpPr txBox="1">
            <a:spLocks noChangeArrowheads="1"/>
          </p:cNvSpPr>
          <p:nvPr/>
        </p:nvSpPr>
        <p:spPr bwMode="auto">
          <a:xfrm>
            <a:off x="4671299" y="1741489"/>
            <a:ext cx="977832" cy="276999"/>
          </a:xfrm>
          <a:prstGeom prst="rect">
            <a:avLst/>
          </a:prstGeom>
          <a:noFill/>
          <a:ln w="9525">
            <a:noFill/>
            <a:miter lim="800000"/>
            <a:headEnd/>
            <a:tailEnd/>
          </a:ln>
        </p:spPr>
        <p:txBody>
          <a:bodyPr wrap="none" lIns="0" tIns="0" rIns="0" bIns="0">
            <a:spAutoFit/>
          </a:bodyPr>
          <a:lstStyle/>
          <a:p>
            <a:pPr eaLnBrk="1" hangingPunct="1"/>
            <a:r>
              <a:rPr lang="en-US" dirty="0">
                <a:latin typeface="Agency FB" panose="020B0503020202020204" pitchFamily="34" charset="0"/>
              </a:rPr>
              <a:t>Point to Point</a:t>
            </a:r>
          </a:p>
        </p:txBody>
      </p:sp>
      <p:sp>
        <p:nvSpPr>
          <p:cNvPr id="146439" name="Text Box 6"/>
          <p:cNvSpPr txBox="1">
            <a:spLocks noChangeArrowheads="1"/>
          </p:cNvSpPr>
          <p:nvPr/>
        </p:nvSpPr>
        <p:spPr bwMode="auto">
          <a:xfrm>
            <a:off x="7223125" y="1722439"/>
            <a:ext cx="1093248" cy="276999"/>
          </a:xfrm>
          <a:prstGeom prst="rect">
            <a:avLst/>
          </a:prstGeom>
          <a:noFill/>
          <a:ln w="9525">
            <a:noFill/>
            <a:miter lim="800000"/>
            <a:headEnd/>
            <a:tailEnd/>
          </a:ln>
        </p:spPr>
        <p:txBody>
          <a:bodyPr wrap="none" lIns="0" tIns="0" rIns="0" bIns="0">
            <a:spAutoFit/>
          </a:bodyPr>
          <a:lstStyle/>
          <a:p>
            <a:pPr eaLnBrk="1" hangingPunct="1"/>
            <a:r>
              <a:rPr lang="en-US">
                <a:latin typeface="Agency FB" panose="020B0503020202020204" pitchFamily="34" charset="0"/>
              </a:rPr>
              <a:t>Hub-and-spoke</a:t>
            </a:r>
          </a:p>
        </p:txBody>
      </p:sp>
      <p:sp>
        <p:nvSpPr>
          <p:cNvPr id="146444" name="Oval 11"/>
          <p:cNvSpPr>
            <a:spLocks noChangeArrowheads="1"/>
          </p:cNvSpPr>
          <p:nvPr/>
        </p:nvSpPr>
        <p:spPr bwMode="auto">
          <a:xfrm>
            <a:off x="4076700" y="24907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45" name="Oval 12"/>
          <p:cNvSpPr>
            <a:spLocks noChangeArrowheads="1"/>
          </p:cNvSpPr>
          <p:nvPr/>
        </p:nvSpPr>
        <p:spPr bwMode="auto">
          <a:xfrm>
            <a:off x="4948238" y="22542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46" name="Oval 13"/>
          <p:cNvSpPr>
            <a:spLocks noChangeArrowheads="1"/>
          </p:cNvSpPr>
          <p:nvPr/>
        </p:nvSpPr>
        <p:spPr bwMode="auto">
          <a:xfrm>
            <a:off x="5972175" y="22891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47" name="Oval 14"/>
          <p:cNvSpPr>
            <a:spLocks noChangeArrowheads="1"/>
          </p:cNvSpPr>
          <p:nvPr/>
        </p:nvSpPr>
        <p:spPr bwMode="auto">
          <a:xfrm>
            <a:off x="5938838" y="29765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48" name="Oval 15"/>
          <p:cNvSpPr>
            <a:spLocks noChangeArrowheads="1"/>
          </p:cNvSpPr>
          <p:nvPr/>
        </p:nvSpPr>
        <p:spPr bwMode="auto">
          <a:xfrm>
            <a:off x="5246688" y="26193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49" name="Oval 16"/>
          <p:cNvSpPr>
            <a:spLocks noChangeArrowheads="1"/>
          </p:cNvSpPr>
          <p:nvPr/>
        </p:nvSpPr>
        <p:spPr bwMode="auto">
          <a:xfrm>
            <a:off x="4327525" y="30257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0" name="Oval 17"/>
          <p:cNvSpPr>
            <a:spLocks noChangeArrowheads="1"/>
          </p:cNvSpPr>
          <p:nvPr/>
        </p:nvSpPr>
        <p:spPr bwMode="auto">
          <a:xfrm>
            <a:off x="4079875" y="37274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1" name="Oval 18"/>
          <p:cNvSpPr>
            <a:spLocks noChangeArrowheads="1"/>
          </p:cNvSpPr>
          <p:nvPr/>
        </p:nvSpPr>
        <p:spPr bwMode="auto">
          <a:xfrm>
            <a:off x="5299075" y="33782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2" name="Oval 19"/>
          <p:cNvSpPr>
            <a:spLocks noChangeArrowheads="1"/>
          </p:cNvSpPr>
          <p:nvPr/>
        </p:nvSpPr>
        <p:spPr bwMode="auto">
          <a:xfrm>
            <a:off x="5986463" y="367982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3" name="Oval 20"/>
          <p:cNvSpPr>
            <a:spLocks noChangeArrowheads="1"/>
          </p:cNvSpPr>
          <p:nvPr/>
        </p:nvSpPr>
        <p:spPr bwMode="auto">
          <a:xfrm>
            <a:off x="4046538" y="47513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4" name="Oval 21"/>
          <p:cNvSpPr>
            <a:spLocks noChangeArrowheads="1"/>
          </p:cNvSpPr>
          <p:nvPr/>
        </p:nvSpPr>
        <p:spPr bwMode="auto">
          <a:xfrm>
            <a:off x="4064000" y="542766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5" name="Oval 22"/>
          <p:cNvSpPr>
            <a:spLocks noChangeArrowheads="1"/>
          </p:cNvSpPr>
          <p:nvPr/>
        </p:nvSpPr>
        <p:spPr bwMode="auto">
          <a:xfrm>
            <a:off x="4419600" y="498951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6" name="Oval 23"/>
          <p:cNvSpPr>
            <a:spLocks noChangeArrowheads="1"/>
          </p:cNvSpPr>
          <p:nvPr/>
        </p:nvSpPr>
        <p:spPr bwMode="auto">
          <a:xfrm>
            <a:off x="4462463" y="545623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7" name="Oval 24"/>
          <p:cNvSpPr>
            <a:spLocks noChangeArrowheads="1"/>
          </p:cNvSpPr>
          <p:nvPr/>
        </p:nvSpPr>
        <p:spPr bwMode="auto">
          <a:xfrm>
            <a:off x="4598988" y="454183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8" name="Oval 25"/>
          <p:cNvSpPr>
            <a:spLocks noChangeArrowheads="1"/>
          </p:cNvSpPr>
          <p:nvPr/>
        </p:nvSpPr>
        <p:spPr bwMode="auto">
          <a:xfrm>
            <a:off x="6097588" y="51831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59" name="Oval 26"/>
          <p:cNvSpPr>
            <a:spLocks noChangeArrowheads="1"/>
          </p:cNvSpPr>
          <p:nvPr/>
        </p:nvSpPr>
        <p:spPr bwMode="auto">
          <a:xfrm>
            <a:off x="6140450" y="561181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60" name="Oval 27"/>
          <p:cNvSpPr>
            <a:spLocks noChangeArrowheads="1"/>
          </p:cNvSpPr>
          <p:nvPr/>
        </p:nvSpPr>
        <p:spPr bwMode="auto">
          <a:xfrm>
            <a:off x="5540375" y="545623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61" name="Oval 28"/>
          <p:cNvSpPr>
            <a:spLocks noChangeArrowheads="1"/>
          </p:cNvSpPr>
          <p:nvPr/>
        </p:nvSpPr>
        <p:spPr bwMode="auto">
          <a:xfrm>
            <a:off x="5662613" y="49085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62" name="Oval 29"/>
          <p:cNvSpPr>
            <a:spLocks noChangeArrowheads="1"/>
          </p:cNvSpPr>
          <p:nvPr/>
        </p:nvSpPr>
        <p:spPr bwMode="auto">
          <a:xfrm>
            <a:off x="6080125" y="46497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63" name="Oval 30"/>
          <p:cNvSpPr>
            <a:spLocks noChangeArrowheads="1"/>
          </p:cNvSpPr>
          <p:nvPr/>
        </p:nvSpPr>
        <p:spPr bwMode="auto">
          <a:xfrm>
            <a:off x="4772025" y="35575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64" name="Line 31"/>
          <p:cNvSpPr>
            <a:spLocks noChangeShapeType="1"/>
          </p:cNvSpPr>
          <p:nvPr/>
        </p:nvSpPr>
        <p:spPr bwMode="auto">
          <a:xfrm>
            <a:off x="4310064" y="2598739"/>
            <a:ext cx="1590675" cy="39052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65" name="Line 32"/>
          <p:cNvSpPr>
            <a:spLocks noChangeShapeType="1"/>
          </p:cNvSpPr>
          <p:nvPr/>
        </p:nvSpPr>
        <p:spPr bwMode="auto">
          <a:xfrm flipH="1">
            <a:off x="5470525" y="2489200"/>
            <a:ext cx="541338" cy="865188"/>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66" name="Line 33"/>
          <p:cNvSpPr>
            <a:spLocks noChangeShapeType="1"/>
          </p:cNvSpPr>
          <p:nvPr/>
        </p:nvSpPr>
        <p:spPr bwMode="auto">
          <a:xfrm flipH="1">
            <a:off x="4267201" y="2776538"/>
            <a:ext cx="982663" cy="931862"/>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67" name="Line 34"/>
          <p:cNvSpPr>
            <a:spLocks noChangeShapeType="1"/>
          </p:cNvSpPr>
          <p:nvPr/>
        </p:nvSpPr>
        <p:spPr bwMode="auto">
          <a:xfrm>
            <a:off x="4994276" y="3636964"/>
            <a:ext cx="923925" cy="10477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68" name="Line 35"/>
          <p:cNvSpPr>
            <a:spLocks noChangeShapeType="1"/>
          </p:cNvSpPr>
          <p:nvPr/>
        </p:nvSpPr>
        <p:spPr bwMode="auto">
          <a:xfrm flipH="1">
            <a:off x="4503739" y="2449513"/>
            <a:ext cx="446087" cy="55245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69" name="Line 36"/>
          <p:cNvSpPr>
            <a:spLocks noChangeShapeType="1"/>
          </p:cNvSpPr>
          <p:nvPr/>
        </p:nvSpPr>
        <p:spPr bwMode="auto">
          <a:xfrm flipV="1">
            <a:off x="4927601" y="2438401"/>
            <a:ext cx="1014413" cy="110807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0" name="Line 37"/>
          <p:cNvSpPr>
            <a:spLocks noChangeShapeType="1"/>
          </p:cNvSpPr>
          <p:nvPr/>
        </p:nvSpPr>
        <p:spPr bwMode="auto">
          <a:xfrm flipV="1">
            <a:off x="4259264" y="4681539"/>
            <a:ext cx="295275" cy="109537"/>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1" name="Line 38"/>
          <p:cNvSpPr>
            <a:spLocks noChangeShapeType="1"/>
          </p:cNvSpPr>
          <p:nvPr/>
        </p:nvSpPr>
        <p:spPr bwMode="auto">
          <a:xfrm>
            <a:off x="4614863" y="5113339"/>
            <a:ext cx="1414462" cy="13652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2" name="Line 39"/>
          <p:cNvSpPr>
            <a:spLocks noChangeShapeType="1"/>
          </p:cNvSpPr>
          <p:nvPr/>
        </p:nvSpPr>
        <p:spPr bwMode="auto">
          <a:xfrm flipV="1">
            <a:off x="5857876" y="4826000"/>
            <a:ext cx="187325" cy="10160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3" name="Line 40"/>
          <p:cNvSpPr>
            <a:spLocks noChangeShapeType="1"/>
          </p:cNvSpPr>
          <p:nvPr/>
        </p:nvSpPr>
        <p:spPr bwMode="auto">
          <a:xfrm flipH="1" flipV="1">
            <a:off x="4681538" y="5570539"/>
            <a:ext cx="1397000" cy="13652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4" name="Line 41"/>
          <p:cNvSpPr>
            <a:spLocks noChangeShapeType="1"/>
          </p:cNvSpPr>
          <p:nvPr/>
        </p:nvSpPr>
        <p:spPr bwMode="auto">
          <a:xfrm flipH="1">
            <a:off x="4248150" y="5165726"/>
            <a:ext cx="179388" cy="252413"/>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5" name="Line 42"/>
          <p:cNvSpPr>
            <a:spLocks noChangeShapeType="1"/>
          </p:cNvSpPr>
          <p:nvPr/>
        </p:nvSpPr>
        <p:spPr bwMode="auto">
          <a:xfrm flipH="1" flipV="1">
            <a:off x="4800600" y="4714875"/>
            <a:ext cx="736600" cy="73025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76" name="Oval 43"/>
          <p:cNvSpPr>
            <a:spLocks noChangeArrowheads="1"/>
          </p:cNvSpPr>
          <p:nvPr/>
        </p:nvSpPr>
        <p:spPr bwMode="auto">
          <a:xfrm>
            <a:off x="6840538" y="250031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77" name="Oval 44"/>
          <p:cNvSpPr>
            <a:spLocks noChangeArrowheads="1"/>
          </p:cNvSpPr>
          <p:nvPr/>
        </p:nvSpPr>
        <p:spPr bwMode="auto">
          <a:xfrm>
            <a:off x="7712075" y="22637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78" name="Oval 45"/>
          <p:cNvSpPr>
            <a:spLocks noChangeArrowheads="1"/>
          </p:cNvSpPr>
          <p:nvPr/>
        </p:nvSpPr>
        <p:spPr bwMode="auto">
          <a:xfrm>
            <a:off x="8736013" y="22987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79" name="Oval 46"/>
          <p:cNvSpPr>
            <a:spLocks noChangeArrowheads="1"/>
          </p:cNvSpPr>
          <p:nvPr/>
        </p:nvSpPr>
        <p:spPr bwMode="auto">
          <a:xfrm>
            <a:off x="8702675" y="298608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0" name="Oval 47"/>
          <p:cNvSpPr>
            <a:spLocks noChangeArrowheads="1"/>
          </p:cNvSpPr>
          <p:nvPr/>
        </p:nvSpPr>
        <p:spPr bwMode="auto">
          <a:xfrm>
            <a:off x="8010525" y="26289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1" name="Oval 48"/>
          <p:cNvSpPr>
            <a:spLocks noChangeArrowheads="1"/>
          </p:cNvSpPr>
          <p:nvPr/>
        </p:nvSpPr>
        <p:spPr bwMode="auto">
          <a:xfrm>
            <a:off x="7091363" y="30353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2" name="Oval 49"/>
          <p:cNvSpPr>
            <a:spLocks noChangeArrowheads="1"/>
          </p:cNvSpPr>
          <p:nvPr/>
        </p:nvSpPr>
        <p:spPr bwMode="auto">
          <a:xfrm>
            <a:off x="6843713" y="37369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3" name="Oval 50"/>
          <p:cNvSpPr>
            <a:spLocks noChangeArrowheads="1"/>
          </p:cNvSpPr>
          <p:nvPr/>
        </p:nvSpPr>
        <p:spPr bwMode="auto">
          <a:xfrm>
            <a:off x="8750300" y="36893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4" name="Oval 51"/>
          <p:cNvSpPr>
            <a:spLocks noChangeArrowheads="1"/>
          </p:cNvSpPr>
          <p:nvPr/>
        </p:nvSpPr>
        <p:spPr bwMode="auto">
          <a:xfrm>
            <a:off x="7535863" y="3567113"/>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85" name="Line 52"/>
          <p:cNvSpPr>
            <a:spLocks noChangeShapeType="1"/>
          </p:cNvSpPr>
          <p:nvPr/>
        </p:nvSpPr>
        <p:spPr bwMode="auto">
          <a:xfrm>
            <a:off x="7075488" y="2643188"/>
            <a:ext cx="660400" cy="45085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86" name="Line 53"/>
          <p:cNvSpPr>
            <a:spLocks noChangeShapeType="1"/>
          </p:cNvSpPr>
          <p:nvPr/>
        </p:nvSpPr>
        <p:spPr bwMode="auto">
          <a:xfrm flipH="1">
            <a:off x="7927976" y="2822576"/>
            <a:ext cx="98425" cy="163513"/>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87" name="Rectangle 54"/>
          <p:cNvSpPr>
            <a:spLocks noChangeArrowheads="1"/>
          </p:cNvSpPr>
          <p:nvPr/>
        </p:nvSpPr>
        <p:spPr bwMode="auto">
          <a:xfrm>
            <a:off x="7794626" y="3033713"/>
            <a:ext cx="169863" cy="169862"/>
          </a:xfrm>
          <a:prstGeom prst="rect">
            <a:avLst/>
          </a:prstGeom>
          <a:solidFill>
            <a:schemeClr val="bg1"/>
          </a:solidFill>
          <a:ln w="25400">
            <a:solidFill>
              <a:schemeClr val="accent4">
                <a:lumMod val="50000"/>
              </a:schemeClr>
            </a:solidFill>
            <a:miter lim="800000"/>
            <a:headEnd/>
            <a:tailEnd/>
          </a:ln>
        </p:spPr>
        <p:txBody>
          <a:bodyPr wrap="none" anchor="ctr"/>
          <a:lstStyle/>
          <a:p>
            <a:endParaRPr lang="en-US">
              <a:latin typeface="Agency FB" panose="020B0503020202020204" pitchFamily="34" charset="0"/>
            </a:endParaRPr>
          </a:p>
        </p:txBody>
      </p:sp>
      <p:sp>
        <p:nvSpPr>
          <p:cNvPr id="146488" name="Line 55"/>
          <p:cNvSpPr>
            <a:spLocks noChangeShapeType="1"/>
          </p:cNvSpPr>
          <p:nvPr/>
        </p:nvSpPr>
        <p:spPr bwMode="auto">
          <a:xfrm flipV="1">
            <a:off x="7659689" y="3254375"/>
            <a:ext cx="185737" cy="28575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89" name="Line 56"/>
          <p:cNvSpPr>
            <a:spLocks noChangeShapeType="1"/>
          </p:cNvSpPr>
          <p:nvPr/>
        </p:nvSpPr>
        <p:spPr bwMode="auto">
          <a:xfrm flipH="1">
            <a:off x="7034213" y="3236914"/>
            <a:ext cx="677862" cy="509587"/>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0" name="Line 57"/>
          <p:cNvSpPr>
            <a:spLocks noChangeShapeType="1"/>
          </p:cNvSpPr>
          <p:nvPr/>
        </p:nvSpPr>
        <p:spPr bwMode="auto">
          <a:xfrm flipH="1" flipV="1">
            <a:off x="7332664" y="3117851"/>
            <a:ext cx="395287" cy="17463"/>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1" name="Line 58"/>
          <p:cNvSpPr>
            <a:spLocks noChangeShapeType="1"/>
          </p:cNvSpPr>
          <p:nvPr/>
        </p:nvSpPr>
        <p:spPr bwMode="auto">
          <a:xfrm>
            <a:off x="7800976" y="2465389"/>
            <a:ext cx="61913" cy="503237"/>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2" name="Line 59"/>
          <p:cNvSpPr>
            <a:spLocks noChangeShapeType="1"/>
          </p:cNvSpPr>
          <p:nvPr/>
        </p:nvSpPr>
        <p:spPr bwMode="auto">
          <a:xfrm flipV="1">
            <a:off x="7999413" y="3078163"/>
            <a:ext cx="660400" cy="55562"/>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3" name="Line 60"/>
          <p:cNvSpPr>
            <a:spLocks noChangeShapeType="1"/>
          </p:cNvSpPr>
          <p:nvPr/>
        </p:nvSpPr>
        <p:spPr bwMode="auto">
          <a:xfrm flipV="1">
            <a:off x="8023225" y="2473325"/>
            <a:ext cx="693738" cy="590550"/>
          </a:xfrm>
          <a:prstGeom prst="line">
            <a:avLst/>
          </a:prstGeom>
          <a:noFill/>
          <a:ln w="9525">
            <a:solidFill>
              <a:schemeClr val="tx1"/>
            </a:solidFill>
            <a:round/>
            <a:headEnd type="triangle" w="med" len="med"/>
            <a:tailEnd type="triangle" w="med" len="med"/>
          </a:ln>
        </p:spPr>
        <p:txBody>
          <a:bodyPr/>
          <a:lstStyle/>
          <a:p>
            <a:endParaRPr lang="en-US">
              <a:latin typeface="Agency FB" panose="020B0503020202020204" pitchFamily="34" charset="0"/>
            </a:endParaRPr>
          </a:p>
        </p:txBody>
      </p:sp>
      <p:sp>
        <p:nvSpPr>
          <p:cNvPr id="146494" name="Line 61"/>
          <p:cNvSpPr>
            <a:spLocks noChangeShapeType="1"/>
          </p:cNvSpPr>
          <p:nvPr/>
        </p:nvSpPr>
        <p:spPr bwMode="auto">
          <a:xfrm>
            <a:off x="7967664" y="3233739"/>
            <a:ext cx="109537" cy="134937"/>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5" name="Line 62"/>
          <p:cNvSpPr>
            <a:spLocks noChangeShapeType="1"/>
          </p:cNvSpPr>
          <p:nvPr/>
        </p:nvSpPr>
        <p:spPr bwMode="auto">
          <a:xfrm>
            <a:off x="8008939" y="3192463"/>
            <a:ext cx="693737" cy="500062"/>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496" name="Oval 63"/>
          <p:cNvSpPr>
            <a:spLocks noChangeArrowheads="1"/>
          </p:cNvSpPr>
          <p:nvPr/>
        </p:nvSpPr>
        <p:spPr bwMode="auto">
          <a:xfrm>
            <a:off x="8062913" y="338772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97" name="Oval 64"/>
          <p:cNvSpPr>
            <a:spLocks noChangeArrowheads="1"/>
          </p:cNvSpPr>
          <p:nvPr/>
        </p:nvSpPr>
        <p:spPr bwMode="auto">
          <a:xfrm>
            <a:off x="6778625" y="47529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98" name="Oval 65"/>
          <p:cNvSpPr>
            <a:spLocks noChangeArrowheads="1"/>
          </p:cNvSpPr>
          <p:nvPr/>
        </p:nvSpPr>
        <p:spPr bwMode="auto">
          <a:xfrm>
            <a:off x="6796088" y="542925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499" name="Oval 66"/>
          <p:cNvSpPr>
            <a:spLocks noChangeArrowheads="1"/>
          </p:cNvSpPr>
          <p:nvPr/>
        </p:nvSpPr>
        <p:spPr bwMode="auto">
          <a:xfrm>
            <a:off x="7151688" y="49911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0" name="Oval 67"/>
          <p:cNvSpPr>
            <a:spLocks noChangeArrowheads="1"/>
          </p:cNvSpPr>
          <p:nvPr/>
        </p:nvSpPr>
        <p:spPr bwMode="auto">
          <a:xfrm>
            <a:off x="7194550" y="545782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1" name="Oval 68"/>
          <p:cNvSpPr>
            <a:spLocks noChangeArrowheads="1"/>
          </p:cNvSpPr>
          <p:nvPr/>
        </p:nvSpPr>
        <p:spPr bwMode="auto">
          <a:xfrm>
            <a:off x="7331075" y="454342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2" name="Oval 69"/>
          <p:cNvSpPr>
            <a:spLocks noChangeArrowheads="1"/>
          </p:cNvSpPr>
          <p:nvPr/>
        </p:nvSpPr>
        <p:spPr bwMode="auto">
          <a:xfrm>
            <a:off x="8829675" y="51847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3" name="Oval 70"/>
          <p:cNvSpPr>
            <a:spLocks noChangeArrowheads="1"/>
          </p:cNvSpPr>
          <p:nvPr/>
        </p:nvSpPr>
        <p:spPr bwMode="auto">
          <a:xfrm>
            <a:off x="8872538" y="5613400"/>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4" name="Oval 71"/>
          <p:cNvSpPr>
            <a:spLocks noChangeArrowheads="1"/>
          </p:cNvSpPr>
          <p:nvPr/>
        </p:nvSpPr>
        <p:spPr bwMode="auto">
          <a:xfrm>
            <a:off x="8272463" y="545782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5" name="Oval 72"/>
          <p:cNvSpPr>
            <a:spLocks noChangeArrowheads="1"/>
          </p:cNvSpPr>
          <p:nvPr/>
        </p:nvSpPr>
        <p:spPr bwMode="auto">
          <a:xfrm>
            <a:off x="8394700" y="4910138"/>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6" name="Oval 73"/>
          <p:cNvSpPr>
            <a:spLocks noChangeArrowheads="1"/>
          </p:cNvSpPr>
          <p:nvPr/>
        </p:nvSpPr>
        <p:spPr bwMode="auto">
          <a:xfrm>
            <a:off x="8812213" y="4651375"/>
            <a:ext cx="171450" cy="171450"/>
          </a:xfrm>
          <a:prstGeom prst="ellipse">
            <a:avLst/>
          </a:prstGeom>
          <a:solidFill>
            <a:schemeClr val="bg1"/>
          </a:solidFill>
          <a:ln w="25400">
            <a:solidFill>
              <a:schemeClr val="accent2">
                <a:lumMod val="50000"/>
              </a:schemeClr>
            </a:solidFill>
            <a:round/>
            <a:headEnd/>
            <a:tailEnd/>
          </a:ln>
        </p:spPr>
        <p:txBody>
          <a:bodyPr wrap="none" anchor="ctr"/>
          <a:lstStyle/>
          <a:p>
            <a:endParaRPr lang="en-US">
              <a:latin typeface="Agency FB" panose="020B0503020202020204" pitchFamily="34" charset="0"/>
            </a:endParaRPr>
          </a:p>
        </p:txBody>
      </p:sp>
      <p:sp>
        <p:nvSpPr>
          <p:cNvPr id="146507" name="Line 74"/>
          <p:cNvSpPr>
            <a:spLocks noChangeShapeType="1"/>
          </p:cNvSpPr>
          <p:nvPr/>
        </p:nvSpPr>
        <p:spPr bwMode="auto">
          <a:xfrm>
            <a:off x="6908801" y="4953001"/>
            <a:ext cx="47625" cy="93663"/>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08" name="Line 75"/>
          <p:cNvSpPr>
            <a:spLocks noChangeShapeType="1"/>
          </p:cNvSpPr>
          <p:nvPr/>
        </p:nvSpPr>
        <p:spPr bwMode="auto">
          <a:xfrm>
            <a:off x="7083426" y="5200651"/>
            <a:ext cx="1355725" cy="85725"/>
          </a:xfrm>
          <a:prstGeom prst="line">
            <a:avLst/>
          </a:prstGeom>
          <a:noFill/>
          <a:ln w="9525">
            <a:solidFill>
              <a:schemeClr val="tx1"/>
            </a:solidFill>
            <a:round/>
            <a:headEnd type="triangle" w="med" len="med"/>
            <a:tailEnd type="triangle" w="med" len="med"/>
          </a:ln>
        </p:spPr>
        <p:txBody>
          <a:bodyPr/>
          <a:lstStyle/>
          <a:p>
            <a:endParaRPr lang="en-US">
              <a:latin typeface="Agency FB" panose="020B0503020202020204" pitchFamily="34" charset="0"/>
            </a:endParaRPr>
          </a:p>
        </p:txBody>
      </p:sp>
      <p:sp>
        <p:nvSpPr>
          <p:cNvPr id="146509" name="Line 76"/>
          <p:cNvSpPr>
            <a:spLocks noChangeShapeType="1"/>
          </p:cNvSpPr>
          <p:nvPr/>
        </p:nvSpPr>
        <p:spPr bwMode="auto">
          <a:xfrm flipV="1">
            <a:off x="8623300" y="4835526"/>
            <a:ext cx="204788" cy="31432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0" name="Line 77"/>
          <p:cNvSpPr>
            <a:spLocks noChangeShapeType="1"/>
          </p:cNvSpPr>
          <p:nvPr/>
        </p:nvSpPr>
        <p:spPr bwMode="auto">
          <a:xfrm flipH="1" flipV="1">
            <a:off x="8623300" y="5421313"/>
            <a:ext cx="230188" cy="201612"/>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1" name="Line 78"/>
          <p:cNvSpPr>
            <a:spLocks noChangeShapeType="1"/>
          </p:cNvSpPr>
          <p:nvPr/>
        </p:nvSpPr>
        <p:spPr bwMode="auto">
          <a:xfrm flipH="1">
            <a:off x="6904039" y="5303839"/>
            <a:ext cx="9525" cy="9842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2" name="Rectangle 79"/>
          <p:cNvSpPr>
            <a:spLocks noChangeArrowheads="1"/>
          </p:cNvSpPr>
          <p:nvPr/>
        </p:nvSpPr>
        <p:spPr bwMode="auto">
          <a:xfrm>
            <a:off x="6872288" y="5081588"/>
            <a:ext cx="169862" cy="169862"/>
          </a:xfrm>
          <a:prstGeom prst="rect">
            <a:avLst/>
          </a:prstGeom>
          <a:solidFill>
            <a:schemeClr val="bg1"/>
          </a:solidFill>
          <a:ln w="25400">
            <a:solidFill>
              <a:schemeClr val="accent4">
                <a:lumMod val="50000"/>
              </a:schemeClr>
            </a:solidFill>
            <a:miter lim="800000"/>
            <a:headEnd/>
            <a:tailEnd/>
          </a:ln>
        </p:spPr>
        <p:txBody>
          <a:bodyPr wrap="none" anchor="ctr"/>
          <a:lstStyle/>
          <a:p>
            <a:endParaRPr lang="en-US">
              <a:latin typeface="Agency FB" panose="020B0503020202020204" pitchFamily="34" charset="0"/>
            </a:endParaRPr>
          </a:p>
        </p:txBody>
      </p:sp>
      <p:sp>
        <p:nvSpPr>
          <p:cNvPr id="146513" name="Rectangle 80"/>
          <p:cNvSpPr>
            <a:spLocks noChangeArrowheads="1"/>
          </p:cNvSpPr>
          <p:nvPr/>
        </p:nvSpPr>
        <p:spPr bwMode="auto">
          <a:xfrm>
            <a:off x="8489951" y="5199063"/>
            <a:ext cx="169863" cy="169862"/>
          </a:xfrm>
          <a:prstGeom prst="rect">
            <a:avLst/>
          </a:prstGeom>
          <a:solidFill>
            <a:schemeClr val="bg1"/>
          </a:solidFill>
          <a:ln w="25400">
            <a:solidFill>
              <a:schemeClr val="accent4">
                <a:lumMod val="50000"/>
              </a:schemeClr>
            </a:solidFill>
            <a:miter lim="800000"/>
            <a:headEnd/>
            <a:tailEnd/>
          </a:ln>
        </p:spPr>
        <p:txBody>
          <a:bodyPr wrap="none" anchor="ctr"/>
          <a:lstStyle/>
          <a:p>
            <a:endParaRPr lang="en-US">
              <a:latin typeface="Agency FB" panose="020B0503020202020204" pitchFamily="34" charset="0"/>
            </a:endParaRPr>
          </a:p>
        </p:txBody>
      </p:sp>
      <p:sp>
        <p:nvSpPr>
          <p:cNvPr id="146514" name="Line 81"/>
          <p:cNvSpPr>
            <a:spLocks noChangeShapeType="1"/>
          </p:cNvSpPr>
          <p:nvPr/>
        </p:nvSpPr>
        <p:spPr bwMode="auto">
          <a:xfrm flipV="1">
            <a:off x="7019926" y="4722813"/>
            <a:ext cx="303213" cy="296862"/>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5" name="Line 82"/>
          <p:cNvSpPr>
            <a:spLocks noChangeShapeType="1"/>
          </p:cNvSpPr>
          <p:nvPr/>
        </p:nvSpPr>
        <p:spPr bwMode="auto">
          <a:xfrm flipV="1">
            <a:off x="8709025" y="5267325"/>
            <a:ext cx="84138" cy="33338"/>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6" name="Line 83"/>
          <p:cNvSpPr>
            <a:spLocks noChangeShapeType="1"/>
          </p:cNvSpPr>
          <p:nvPr/>
        </p:nvSpPr>
        <p:spPr bwMode="auto">
          <a:xfrm>
            <a:off x="8513763" y="5091113"/>
            <a:ext cx="25400" cy="82550"/>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7" name="Line 84"/>
          <p:cNvSpPr>
            <a:spLocks noChangeShapeType="1"/>
          </p:cNvSpPr>
          <p:nvPr/>
        </p:nvSpPr>
        <p:spPr bwMode="auto">
          <a:xfrm flipV="1">
            <a:off x="8448675" y="5413376"/>
            <a:ext cx="107950" cy="49213"/>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8" name="Line 85"/>
          <p:cNvSpPr>
            <a:spLocks noChangeShapeType="1"/>
          </p:cNvSpPr>
          <p:nvPr/>
        </p:nvSpPr>
        <p:spPr bwMode="auto">
          <a:xfrm flipH="1">
            <a:off x="7056438" y="5116514"/>
            <a:ext cx="68262" cy="15875"/>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19" name="Line 86"/>
          <p:cNvSpPr>
            <a:spLocks noChangeShapeType="1"/>
          </p:cNvSpPr>
          <p:nvPr/>
        </p:nvSpPr>
        <p:spPr bwMode="auto">
          <a:xfrm>
            <a:off x="7056438" y="5287964"/>
            <a:ext cx="125412" cy="166687"/>
          </a:xfrm>
          <a:prstGeom prst="line">
            <a:avLst/>
          </a:prstGeom>
          <a:noFill/>
          <a:ln w="9525">
            <a:solidFill>
              <a:schemeClr val="tx1"/>
            </a:solidFill>
            <a:round/>
            <a:headEnd/>
            <a:tailEnd type="triangle" w="med" len="med"/>
          </a:ln>
        </p:spPr>
        <p:txBody>
          <a:bodyPr/>
          <a:lstStyle/>
          <a:p>
            <a:endParaRPr lang="en-US">
              <a:latin typeface="Agency FB" panose="020B0503020202020204" pitchFamily="34" charset="0"/>
            </a:endParaRPr>
          </a:p>
        </p:txBody>
      </p:sp>
      <p:sp>
        <p:nvSpPr>
          <p:cNvPr id="146520" name="Text Box 87"/>
          <p:cNvSpPr txBox="1">
            <a:spLocks noChangeArrowheads="1"/>
          </p:cNvSpPr>
          <p:nvPr/>
        </p:nvSpPr>
        <p:spPr bwMode="auto">
          <a:xfrm>
            <a:off x="2524126" y="3919151"/>
            <a:ext cx="746999" cy="276999"/>
          </a:xfrm>
          <a:prstGeom prst="rect">
            <a:avLst/>
          </a:prstGeom>
          <a:noFill/>
          <a:ln w="9525">
            <a:noFill/>
            <a:miter lim="800000"/>
            <a:headEnd/>
            <a:tailEnd/>
          </a:ln>
        </p:spPr>
        <p:txBody>
          <a:bodyPr wrap="none" lIns="0" tIns="0" rIns="0" bIns="0">
            <a:spAutoFit/>
          </a:bodyPr>
          <a:lstStyle/>
          <a:p>
            <a:pPr eaLnBrk="1" hangingPunct="1"/>
            <a:r>
              <a:rPr lang="en-US" b="1" dirty="0">
                <a:latin typeface="Agency FB" panose="020B0503020202020204" pitchFamily="34" charset="0"/>
                <a:cs typeface="Arial" pitchFamily="34" charset="0"/>
              </a:rPr>
              <a:t>Locations</a:t>
            </a:r>
          </a:p>
        </p:txBody>
      </p:sp>
      <p:sp>
        <p:nvSpPr>
          <p:cNvPr id="146521" name="Text Box 88"/>
          <p:cNvSpPr txBox="1">
            <a:spLocks noChangeArrowheads="1"/>
          </p:cNvSpPr>
          <p:nvPr/>
        </p:nvSpPr>
        <p:spPr bwMode="auto">
          <a:xfrm>
            <a:off x="5775227" y="1371593"/>
            <a:ext cx="1487587" cy="276999"/>
          </a:xfrm>
          <a:prstGeom prst="rect">
            <a:avLst/>
          </a:prstGeom>
          <a:noFill/>
          <a:ln w="9525">
            <a:noFill/>
            <a:miter lim="800000"/>
            <a:headEnd/>
            <a:tailEnd/>
          </a:ln>
        </p:spPr>
        <p:txBody>
          <a:bodyPr wrap="none" lIns="0" tIns="0" rIns="0" bIns="0">
            <a:spAutoFit/>
          </a:bodyPr>
          <a:lstStyle/>
          <a:p>
            <a:pPr eaLnBrk="1" hangingPunct="1"/>
            <a:r>
              <a:rPr lang="en-US" b="1" dirty="0">
                <a:latin typeface="Agency FB" panose="020B0503020202020204" pitchFamily="34" charset="0"/>
                <a:cs typeface="Arial" pitchFamily="34" charset="0"/>
              </a:rPr>
              <a:t>Network Structure</a:t>
            </a:r>
          </a:p>
        </p:txBody>
      </p:sp>
      <p:sp>
        <p:nvSpPr>
          <p:cNvPr id="90" name="Rounded Rectangle 89"/>
          <p:cNvSpPr/>
          <p:nvPr/>
        </p:nvSpPr>
        <p:spPr bwMode="auto">
          <a:xfrm>
            <a:off x="3758793" y="2046288"/>
            <a:ext cx="2743200" cy="201168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91" name="Rounded Rectangle 90"/>
          <p:cNvSpPr/>
          <p:nvPr/>
        </p:nvSpPr>
        <p:spPr bwMode="auto">
          <a:xfrm>
            <a:off x="3758793" y="4130000"/>
            <a:ext cx="2743200" cy="201168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92" name="Rounded Rectangle 91"/>
          <p:cNvSpPr/>
          <p:nvPr/>
        </p:nvSpPr>
        <p:spPr bwMode="auto">
          <a:xfrm>
            <a:off x="6570256" y="2046862"/>
            <a:ext cx="2743200" cy="201168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
        <p:nvSpPr>
          <p:cNvPr id="93" name="Rounded Rectangle 92"/>
          <p:cNvSpPr/>
          <p:nvPr/>
        </p:nvSpPr>
        <p:spPr bwMode="auto">
          <a:xfrm>
            <a:off x="6570256" y="4130000"/>
            <a:ext cx="2743200" cy="2011680"/>
          </a:xfrm>
          <a:prstGeom prst="roundRect">
            <a:avLst>
              <a:gd name="adj" fmla="val 6758"/>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Times New Roman" pitchFamily="18" charset="0"/>
            </a:endParaRPr>
          </a:p>
        </p:txBody>
      </p:sp>
    </p:spTree>
    <p:extLst>
      <p:ext uri="{BB962C8B-B14F-4D97-AF65-F5344CB8AC3E}">
        <p14:creationId xmlns:p14="http://schemas.microsoft.com/office/powerpoint/2010/main" val="321109052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Collaborative Distribution</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ectangle 7"/>
          <p:cNvSpPr>
            <a:spLocks noChangeArrowheads="1"/>
          </p:cNvSpPr>
          <p:nvPr/>
        </p:nvSpPr>
        <p:spPr bwMode="auto">
          <a:xfrm>
            <a:off x="3223279" y="1875790"/>
            <a:ext cx="2743200" cy="1920240"/>
          </a:xfrm>
          <a:prstGeom prst="rect">
            <a:avLst/>
          </a:prstGeom>
          <a:noFill/>
          <a:ln w="22225">
            <a:solidFill>
              <a:srgbClr val="808080"/>
            </a:solidFill>
            <a:miter lim="800000"/>
            <a:headEnd/>
            <a:tailEnd/>
          </a:ln>
        </p:spPr>
        <p:txBody>
          <a:bodyPr wrap="none" anchor="ctr"/>
          <a:lstStyle/>
          <a:p>
            <a:endParaRPr lang="en-US">
              <a:latin typeface="Agency FB" panose="020B0503020202020204" pitchFamily="34" charset="0"/>
            </a:endParaRPr>
          </a:p>
        </p:txBody>
      </p:sp>
      <p:sp>
        <p:nvSpPr>
          <p:cNvPr id="5" name="Rectangle 8"/>
          <p:cNvSpPr>
            <a:spLocks noChangeArrowheads="1"/>
          </p:cNvSpPr>
          <p:nvPr/>
        </p:nvSpPr>
        <p:spPr bwMode="auto">
          <a:xfrm>
            <a:off x="3223279" y="3958590"/>
            <a:ext cx="2743200" cy="1920240"/>
          </a:xfrm>
          <a:prstGeom prst="rect">
            <a:avLst/>
          </a:prstGeom>
          <a:noFill/>
          <a:ln w="22225">
            <a:solidFill>
              <a:srgbClr val="808080"/>
            </a:solidFill>
            <a:miter lim="800000"/>
            <a:headEnd/>
            <a:tailEnd/>
          </a:ln>
        </p:spPr>
        <p:txBody>
          <a:bodyPr wrap="none" anchor="ctr"/>
          <a:lstStyle/>
          <a:p>
            <a:endParaRPr lang="en-US">
              <a:latin typeface="Agency FB" panose="020B0503020202020204" pitchFamily="34" charset="0"/>
            </a:endParaRPr>
          </a:p>
        </p:txBody>
      </p:sp>
      <p:sp>
        <p:nvSpPr>
          <p:cNvPr id="6" name="Rectangle 9"/>
          <p:cNvSpPr>
            <a:spLocks noChangeArrowheads="1"/>
          </p:cNvSpPr>
          <p:nvPr/>
        </p:nvSpPr>
        <p:spPr bwMode="auto">
          <a:xfrm>
            <a:off x="6136557" y="1875790"/>
            <a:ext cx="2743200" cy="1920240"/>
          </a:xfrm>
          <a:prstGeom prst="rect">
            <a:avLst/>
          </a:prstGeom>
          <a:noFill/>
          <a:ln w="22225">
            <a:solidFill>
              <a:srgbClr val="808080"/>
            </a:solidFill>
            <a:miter lim="800000"/>
            <a:headEnd/>
            <a:tailEnd/>
          </a:ln>
        </p:spPr>
        <p:txBody>
          <a:bodyPr wrap="none" anchor="ctr"/>
          <a:lstStyle/>
          <a:p>
            <a:endParaRPr lang="en-US">
              <a:latin typeface="Agency FB" panose="020B0503020202020204" pitchFamily="34" charset="0"/>
            </a:endParaRPr>
          </a:p>
        </p:txBody>
      </p:sp>
      <p:sp>
        <p:nvSpPr>
          <p:cNvPr id="7" name="Rectangle 10"/>
          <p:cNvSpPr>
            <a:spLocks noChangeArrowheads="1"/>
          </p:cNvSpPr>
          <p:nvPr/>
        </p:nvSpPr>
        <p:spPr bwMode="auto">
          <a:xfrm>
            <a:off x="6136557" y="3958590"/>
            <a:ext cx="2743200" cy="1920240"/>
          </a:xfrm>
          <a:prstGeom prst="rect">
            <a:avLst/>
          </a:prstGeom>
          <a:noFill/>
          <a:ln w="22225">
            <a:solidFill>
              <a:srgbClr val="808080"/>
            </a:solidFill>
            <a:miter lim="800000"/>
            <a:headEnd/>
            <a:tailEnd/>
          </a:ln>
        </p:spPr>
        <p:txBody>
          <a:bodyPr wrap="none" anchor="ctr"/>
          <a:lstStyle/>
          <a:p>
            <a:endParaRPr lang="en-US">
              <a:latin typeface="Agency FB" panose="020B0503020202020204" pitchFamily="34" charset="0"/>
            </a:endParaRPr>
          </a:p>
        </p:txBody>
      </p:sp>
      <p:sp>
        <p:nvSpPr>
          <p:cNvPr id="8" name="Text Box 3"/>
          <p:cNvSpPr txBox="1">
            <a:spLocks noChangeArrowheads="1"/>
          </p:cNvSpPr>
          <p:nvPr/>
        </p:nvSpPr>
        <p:spPr bwMode="auto">
          <a:xfrm rot="5400000">
            <a:off x="2748583" y="2697412"/>
            <a:ext cx="490519" cy="276999"/>
          </a:xfrm>
          <a:prstGeom prst="rect">
            <a:avLst/>
          </a:prstGeom>
          <a:noFill/>
          <a:ln w="9525">
            <a:noFill/>
            <a:miter lim="800000"/>
            <a:headEnd/>
            <a:tailEnd/>
          </a:ln>
        </p:spPr>
        <p:txBody>
          <a:bodyPr wrap="none" lIns="0" tIns="0" rIns="0" bIns="0">
            <a:spAutoFit/>
          </a:bodyPr>
          <a:lstStyle/>
          <a:p>
            <a:pPr eaLnBrk="1" hangingPunct="1"/>
            <a:r>
              <a:rPr lang="en-US" dirty="0">
                <a:solidFill>
                  <a:srgbClr val="4D4D4D"/>
                </a:solidFill>
                <a:latin typeface="Agency FB" panose="020B0503020202020204" pitchFamily="34" charset="0"/>
              </a:rPr>
              <a:t>Before</a:t>
            </a:r>
          </a:p>
        </p:txBody>
      </p:sp>
      <p:sp>
        <p:nvSpPr>
          <p:cNvPr id="9" name="Text Box 4"/>
          <p:cNvSpPr txBox="1">
            <a:spLocks noChangeArrowheads="1"/>
          </p:cNvSpPr>
          <p:nvPr/>
        </p:nvSpPr>
        <p:spPr bwMode="auto">
          <a:xfrm rot="5400000">
            <a:off x="2824567" y="4699250"/>
            <a:ext cx="370294" cy="276999"/>
          </a:xfrm>
          <a:prstGeom prst="rect">
            <a:avLst/>
          </a:prstGeom>
          <a:noFill/>
          <a:ln w="9525">
            <a:noFill/>
            <a:miter lim="800000"/>
            <a:headEnd/>
            <a:tailEnd/>
          </a:ln>
        </p:spPr>
        <p:txBody>
          <a:bodyPr wrap="none" lIns="0" tIns="0" rIns="0" bIns="0">
            <a:spAutoFit/>
          </a:bodyPr>
          <a:lstStyle/>
          <a:p>
            <a:pPr eaLnBrk="1" hangingPunct="1"/>
            <a:r>
              <a:rPr lang="en-US" dirty="0">
                <a:solidFill>
                  <a:srgbClr val="4D4D4D"/>
                </a:solidFill>
                <a:latin typeface="Agency FB" panose="020B0503020202020204" pitchFamily="34" charset="0"/>
              </a:rPr>
              <a:t>After</a:t>
            </a:r>
          </a:p>
        </p:txBody>
      </p:sp>
      <p:sp>
        <p:nvSpPr>
          <p:cNvPr id="10" name="Text Box 5"/>
          <p:cNvSpPr txBox="1">
            <a:spLocks noChangeArrowheads="1"/>
          </p:cNvSpPr>
          <p:nvPr/>
        </p:nvSpPr>
        <p:spPr bwMode="auto">
          <a:xfrm>
            <a:off x="3794472" y="1566567"/>
            <a:ext cx="1423467" cy="276999"/>
          </a:xfrm>
          <a:prstGeom prst="rect">
            <a:avLst/>
          </a:prstGeom>
          <a:noFill/>
          <a:ln w="9525">
            <a:noFill/>
            <a:miter lim="800000"/>
            <a:headEnd/>
            <a:tailEnd/>
          </a:ln>
        </p:spPr>
        <p:txBody>
          <a:bodyPr wrap="none" lIns="0" tIns="0" rIns="0" bIns="0">
            <a:spAutoFit/>
          </a:bodyPr>
          <a:lstStyle/>
          <a:p>
            <a:pPr eaLnBrk="1" hangingPunct="1"/>
            <a:r>
              <a:rPr lang="en-US" dirty="0">
                <a:solidFill>
                  <a:srgbClr val="4D4D4D"/>
                </a:solidFill>
                <a:latin typeface="Agency FB" panose="020B0503020202020204" pitchFamily="34" charset="0"/>
              </a:rPr>
              <a:t>Back-Haul Matching</a:t>
            </a:r>
          </a:p>
        </p:txBody>
      </p:sp>
      <p:sp>
        <p:nvSpPr>
          <p:cNvPr id="11" name="Text Box 5"/>
          <p:cNvSpPr txBox="1">
            <a:spLocks noChangeArrowheads="1"/>
          </p:cNvSpPr>
          <p:nvPr/>
        </p:nvSpPr>
        <p:spPr bwMode="auto">
          <a:xfrm>
            <a:off x="6737765" y="1581951"/>
            <a:ext cx="1393010" cy="276999"/>
          </a:xfrm>
          <a:prstGeom prst="rect">
            <a:avLst/>
          </a:prstGeom>
          <a:noFill/>
          <a:ln w="9525">
            <a:noFill/>
            <a:miter lim="800000"/>
            <a:headEnd/>
            <a:tailEnd/>
          </a:ln>
        </p:spPr>
        <p:txBody>
          <a:bodyPr wrap="none" lIns="0" tIns="0" rIns="0" bIns="0">
            <a:spAutoFit/>
          </a:bodyPr>
          <a:lstStyle/>
          <a:p>
            <a:pPr eaLnBrk="1" hangingPunct="1"/>
            <a:r>
              <a:rPr lang="en-US" dirty="0">
                <a:solidFill>
                  <a:srgbClr val="4D4D4D"/>
                </a:solidFill>
                <a:latin typeface="Agency FB" panose="020B0503020202020204" pitchFamily="34" charset="0"/>
              </a:rPr>
              <a:t>Sequence Matching</a:t>
            </a:r>
          </a:p>
        </p:txBody>
      </p:sp>
      <p:sp>
        <p:nvSpPr>
          <p:cNvPr id="14" name="Rectangle 80"/>
          <p:cNvSpPr>
            <a:spLocks noChangeArrowheads="1"/>
          </p:cNvSpPr>
          <p:nvPr/>
        </p:nvSpPr>
        <p:spPr bwMode="auto">
          <a:xfrm>
            <a:off x="5549905" y="3059978"/>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15" name="Rectangle 80"/>
          <p:cNvSpPr>
            <a:spLocks noChangeArrowheads="1"/>
          </p:cNvSpPr>
          <p:nvPr/>
        </p:nvSpPr>
        <p:spPr bwMode="auto">
          <a:xfrm>
            <a:off x="5347216" y="2653030"/>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16" name="Rectangle 80"/>
          <p:cNvSpPr>
            <a:spLocks noChangeArrowheads="1"/>
          </p:cNvSpPr>
          <p:nvPr/>
        </p:nvSpPr>
        <p:spPr bwMode="auto">
          <a:xfrm>
            <a:off x="3737154" y="2528197"/>
            <a:ext cx="182880" cy="182880"/>
          </a:xfrm>
          <a:prstGeom prst="rect">
            <a:avLst/>
          </a:prstGeom>
          <a:solidFill>
            <a:srgbClr val="FFCC00"/>
          </a:solidFill>
          <a:ln w="25400">
            <a:solidFill>
              <a:srgbClr val="808080"/>
            </a:solidFill>
            <a:miter lim="800000"/>
            <a:headEnd/>
            <a:tailEnd/>
          </a:ln>
        </p:spPr>
        <p:txBody>
          <a:bodyPr wrap="none" anchor="ctr"/>
          <a:lstStyle/>
          <a:p>
            <a:endParaRPr lang="en-US" dirty="0">
              <a:latin typeface="Agency FB" panose="020B0503020202020204" pitchFamily="34" charset="0"/>
            </a:endParaRPr>
          </a:p>
        </p:txBody>
      </p:sp>
      <p:sp>
        <p:nvSpPr>
          <p:cNvPr id="17" name="Rectangle 80"/>
          <p:cNvSpPr>
            <a:spLocks noChangeArrowheads="1"/>
          </p:cNvSpPr>
          <p:nvPr/>
        </p:nvSpPr>
        <p:spPr bwMode="auto">
          <a:xfrm>
            <a:off x="3460522" y="3115628"/>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23" name="TextBox 22"/>
          <p:cNvSpPr txBox="1"/>
          <p:nvPr/>
        </p:nvSpPr>
        <p:spPr>
          <a:xfrm>
            <a:off x="3665212" y="2228615"/>
            <a:ext cx="277640" cy="338554"/>
          </a:xfrm>
          <a:prstGeom prst="rect">
            <a:avLst/>
          </a:prstGeom>
          <a:noFill/>
        </p:spPr>
        <p:txBody>
          <a:bodyPr wrap="none" rtlCol="0">
            <a:spAutoFit/>
          </a:bodyPr>
          <a:lstStyle/>
          <a:p>
            <a:r>
              <a:rPr lang="en-US" sz="1600" b="1" dirty="0">
                <a:latin typeface="Agency FB" panose="020B0503020202020204" pitchFamily="34" charset="0"/>
              </a:rPr>
              <a:t>A</a:t>
            </a:r>
          </a:p>
        </p:txBody>
      </p:sp>
      <p:sp>
        <p:nvSpPr>
          <p:cNvPr id="24" name="TextBox 23"/>
          <p:cNvSpPr txBox="1"/>
          <p:nvPr/>
        </p:nvSpPr>
        <p:spPr>
          <a:xfrm>
            <a:off x="5490341" y="3173508"/>
            <a:ext cx="280846" cy="338554"/>
          </a:xfrm>
          <a:prstGeom prst="rect">
            <a:avLst/>
          </a:prstGeom>
          <a:noFill/>
        </p:spPr>
        <p:txBody>
          <a:bodyPr wrap="none" rtlCol="0">
            <a:spAutoFit/>
          </a:bodyPr>
          <a:lstStyle/>
          <a:p>
            <a:r>
              <a:rPr lang="en-US" sz="1600" b="1" dirty="0">
                <a:latin typeface="Agency FB" panose="020B0503020202020204" pitchFamily="34" charset="0"/>
              </a:rPr>
              <a:t>B</a:t>
            </a:r>
          </a:p>
        </p:txBody>
      </p:sp>
      <p:sp>
        <p:nvSpPr>
          <p:cNvPr id="25" name="Rectangle 80"/>
          <p:cNvSpPr>
            <a:spLocks noChangeArrowheads="1"/>
          </p:cNvSpPr>
          <p:nvPr/>
        </p:nvSpPr>
        <p:spPr bwMode="auto">
          <a:xfrm>
            <a:off x="5549905" y="5109683"/>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26" name="Rectangle 80"/>
          <p:cNvSpPr>
            <a:spLocks noChangeArrowheads="1"/>
          </p:cNvSpPr>
          <p:nvPr/>
        </p:nvSpPr>
        <p:spPr bwMode="auto">
          <a:xfrm>
            <a:off x="5347216" y="4702735"/>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27" name="Rectangle 80"/>
          <p:cNvSpPr>
            <a:spLocks noChangeArrowheads="1"/>
          </p:cNvSpPr>
          <p:nvPr/>
        </p:nvSpPr>
        <p:spPr bwMode="auto">
          <a:xfrm>
            <a:off x="3737154" y="4577902"/>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28" name="Rectangle 80"/>
          <p:cNvSpPr>
            <a:spLocks noChangeArrowheads="1"/>
          </p:cNvSpPr>
          <p:nvPr/>
        </p:nvSpPr>
        <p:spPr bwMode="auto">
          <a:xfrm>
            <a:off x="3460522" y="5165333"/>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29" name="TextBox 28"/>
          <p:cNvSpPr txBox="1"/>
          <p:nvPr/>
        </p:nvSpPr>
        <p:spPr>
          <a:xfrm>
            <a:off x="5272585" y="2382773"/>
            <a:ext cx="280846" cy="338554"/>
          </a:xfrm>
          <a:prstGeom prst="rect">
            <a:avLst/>
          </a:prstGeom>
          <a:noFill/>
        </p:spPr>
        <p:txBody>
          <a:bodyPr wrap="none" rtlCol="0">
            <a:spAutoFit/>
          </a:bodyPr>
          <a:lstStyle/>
          <a:p>
            <a:r>
              <a:rPr lang="en-US" sz="1600" b="1" dirty="0">
                <a:latin typeface="Agency FB" panose="020B0503020202020204" pitchFamily="34" charset="0"/>
              </a:rPr>
              <a:t>C</a:t>
            </a:r>
          </a:p>
        </p:txBody>
      </p:sp>
      <p:sp>
        <p:nvSpPr>
          <p:cNvPr id="30" name="TextBox 29"/>
          <p:cNvSpPr txBox="1"/>
          <p:nvPr/>
        </p:nvSpPr>
        <p:spPr>
          <a:xfrm>
            <a:off x="3385891" y="3242858"/>
            <a:ext cx="280846" cy="338554"/>
          </a:xfrm>
          <a:prstGeom prst="rect">
            <a:avLst/>
          </a:prstGeom>
          <a:noFill/>
        </p:spPr>
        <p:txBody>
          <a:bodyPr wrap="none" rtlCol="0">
            <a:spAutoFit/>
          </a:bodyPr>
          <a:lstStyle/>
          <a:p>
            <a:r>
              <a:rPr lang="en-US" sz="1600" b="1" dirty="0">
                <a:latin typeface="Agency FB" panose="020B0503020202020204" pitchFamily="34" charset="0"/>
              </a:rPr>
              <a:t>D</a:t>
            </a:r>
          </a:p>
        </p:txBody>
      </p:sp>
      <p:cxnSp>
        <p:nvCxnSpPr>
          <p:cNvPr id="31" name="Straight Arrow Connector 30"/>
          <p:cNvCxnSpPr>
            <a:stCxn id="27" idx="3"/>
            <a:endCxn id="25" idx="1"/>
          </p:cNvCxnSpPr>
          <p:nvPr/>
        </p:nvCxnSpPr>
        <p:spPr bwMode="auto">
          <a:xfrm>
            <a:off x="3920035" y="4669343"/>
            <a:ext cx="1629871" cy="531781"/>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34" name="Straight Arrow Connector 33"/>
          <p:cNvCxnSpPr>
            <a:stCxn id="25" idx="0"/>
            <a:endCxn id="26" idx="2"/>
          </p:cNvCxnSpPr>
          <p:nvPr/>
        </p:nvCxnSpPr>
        <p:spPr bwMode="auto">
          <a:xfrm flipH="1" flipV="1">
            <a:off x="5438657" y="4885615"/>
            <a:ext cx="202689" cy="224068"/>
          </a:xfrm>
          <a:prstGeom prst="straightConnector1">
            <a:avLst/>
          </a:prstGeom>
          <a:solidFill>
            <a:schemeClr val="accent1"/>
          </a:solidFill>
          <a:ln w="31750" cap="flat" cmpd="sng" algn="ctr">
            <a:solidFill>
              <a:schemeClr val="bg1">
                <a:lumMod val="65000"/>
              </a:schemeClr>
            </a:solidFill>
            <a:prstDash val="sysDash"/>
            <a:round/>
            <a:headEnd type="none" w="med" len="med"/>
            <a:tailEnd type="triangle"/>
          </a:ln>
          <a:effectLst/>
        </p:spPr>
      </p:cxnSp>
      <p:cxnSp>
        <p:nvCxnSpPr>
          <p:cNvPr id="37" name="Straight Arrow Connector 36"/>
          <p:cNvCxnSpPr>
            <a:stCxn id="26" idx="1"/>
            <a:endCxn id="28" idx="3"/>
          </p:cNvCxnSpPr>
          <p:nvPr/>
        </p:nvCxnSpPr>
        <p:spPr bwMode="auto">
          <a:xfrm flipH="1">
            <a:off x="3643402" y="4794175"/>
            <a:ext cx="1703814" cy="462598"/>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40" name="Straight Arrow Connector 39"/>
          <p:cNvCxnSpPr>
            <a:stCxn id="28" idx="0"/>
            <a:endCxn id="27" idx="2"/>
          </p:cNvCxnSpPr>
          <p:nvPr/>
        </p:nvCxnSpPr>
        <p:spPr bwMode="auto">
          <a:xfrm flipV="1">
            <a:off x="3551962" y="4760783"/>
            <a:ext cx="276632" cy="404551"/>
          </a:xfrm>
          <a:prstGeom prst="straightConnector1">
            <a:avLst/>
          </a:prstGeom>
          <a:solidFill>
            <a:schemeClr val="accent1"/>
          </a:solidFill>
          <a:ln w="31750" cap="flat" cmpd="sng" algn="ctr">
            <a:solidFill>
              <a:schemeClr val="bg1">
                <a:lumMod val="65000"/>
              </a:schemeClr>
            </a:solidFill>
            <a:prstDash val="sysDash"/>
            <a:round/>
            <a:headEnd type="none" w="med" len="med"/>
            <a:tailEnd type="triangle"/>
          </a:ln>
          <a:effectLst/>
        </p:spPr>
      </p:cxnSp>
      <p:cxnSp>
        <p:nvCxnSpPr>
          <p:cNvPr id="44" name="Curved Connector 43"/>
          <p:cNvCxnSpPr>
            <a:stCxn id="14" idx="1"/>
            <a:endCxn id="16" idx="2"/>
          </p:cNvCxnSpPr>
          <p:nvPr/>
        </p:nvCxnSpPr>
        <p:spPr bwMode="auto">
          <a:xfrm rot="10800000">
            <a:off x="3828596" y="2711079"/>
            <a:ext cx="1721311" cy="440341"/>
          </a:xfrm>
          <a:prstGeom prst="curvedConnector2">
            <a:avLst/>
          </a:prstGeom>
          <a:solidFill>
            <a:schemeClr val="accent1"/>
          </a:solidFill>
          <a:ln w="31750" cap="flat" cmpd="sng" algn="ctr">
            <a:solidFill>
              <a:schemeClr val="bg1">
                <a:lumMod val="75000"/>
              </a:schemeClr>
            </a:solidFill>
            <a:prstDash val="sysDash"/>
            <a:round/>
            <a:headEnd type="none" w="med" len="med"/>
            <a:tailEnd type="triangle"/>
          </a:ln>
          <a:effectLst/>
        </p:spPr>
      </p:cxnSp>
      <p:sp>
        <p:nvSpPr>
          <p:cNvPr id="45" name="TextBox 44"/>
          <p:cNvSpPr txBox="1"/>
          <p:nvPr/>
        </p:nvSpPr>
        <p:spPr>
          <a:xfrm>
            <a:off x="3920035" y="3131537"/>
            <a:ext cx="614271" cy="338554"/>
          </a:xfrm>
          <a:prstGeom prst="rect">
            <a:avLst/>
          </a:prstGeom>
          <a:noFill/>
        </p:spPr>
        <p:txBody>
          <a:bodyPr wrap="none" rtlCol="0">
            <a:spAutoFit/>
          </a:bodyPr>
          <a:lstStyle/>
          <a:p>
            <a:r>
              <a:rPr lang="en-US" sz="1600" b="1" dirty="0">
                <a:latin typeface="Agency FB" panose="020B0503020202020204" pitchFamily="34" charset="0"/>
              </a:rPr>
              <a:t>Empty</a:t>
            </a:r>
          </a:p>
        </p:txBody>
      </p:sp>
      <p:cxnSp>
        <p:nvCxnSpPr>
          <p:cNvPr id="46" name="Curved Connector 45"/>
          <p:cNvCxnSpPr>
            <a:stCxn id="17" idx="3"/>
            <a:endCxn id="15" idx="2"/>
          </p:cNvCxnSpPr>
          <p:nvPr/>
        </p:nvCxnSpPr>
        <p:spPr bwMode="auto">
          <a:xfrm flipV="1">
            <a:off x="3643402" y="2835910"/>
            <a:ext cx="1795254" cy="371158"/>
          </a:xfrm>
          <a:prstGeom prst="curvedConnector2">
            <a:avLst/>
          </a:prstGeom>
          <a:solidFill>
            <a:schemeClr val="accent1"/>
          </a:solidFill>
          <a:ln w="31750" cap="flat" cmpd="sng" algn="ctr">
            <a:solidFill>
              <a:schemeClr val="bg1">
                <a:lumMod val="75000"/>
              </a:schemeClr>
            </a:solidFill>
            <a:prstDash val="sysDash"/>
            <a:round/>
            <a:headEnd type="none" w="med" len="med"/>
            <a:tailEnd type="triangle"/>
          </a:ln>
          <a:effectLst/>
        </p:spPr>
      </p:cxnSp>
      <p:cxnSp>
        <p:nvCxnSpPr>
          <p:cNvPr id="20" name="Straight Arrow Connector 19"/>
          <p:cNvCxnSpPr>
            <a:stCxn id="15" idx="1"/>
            <a:endCxn id="17" idx="3"/>
          </p:cNvCxnSpPr>
          <p:nvPr/>
        </p:nvCxnSpPr>
        <p:spPr bwMode="auto">
          <a:xfrm flipH="1">
            <a:off x="3643402" y="2744470"/>
            <a:ext cx="1703814" cy="462598"/>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19" name="Straight Arrow Connector 18"/>
          <p:cNvCxnSpPr>
            <a:stCxn id="16" idx="3"/>
            <a:endCxn id="14" idx="1"/>
          </p:cNvCxnSpPr>
          <p:nvPr/>
        </p:nvCxnSpPr>
        <p:spPr bwMode="auto">
          <a:xfrm>
            <a:off x="3920035" y="2619638"/>
            <a:ext cx="1629871" cy="531781"/>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sp>
        <p:nvSpPr>
          <p:cNvPr id="49" name="Rectangle 80"/>
          <p:cNvSpPr>
            <a:spLocks noChangeArrowheads="1"/>
          </p:cNvSpPr>
          <p:nvPr/>
        </p:nvSpPr>
        <p:spPr bwMode="auto">
          <a:xfrm>
            <a:off x="5024233" y="6006925"/>
            <a:ext cx="182880" cy="182880"/>
          </a:xfrm>
          <a:prstGeom prst="rect">
            <a:avLst/>
          </a:prstGeom>
          <a:solidFill>
            <a:srgbClr val="FFCC00"/>
          </a:solidFill>
          <a:ln w="25400">
            <a:solidFill>
              <a:srgbClr val="808080"/>
            </a:solidFill>
            <a:miter lim="800000"/>
            <a:headEnd/>
            <a:tailEnd/>
          </a:ln>
        </p:spPr>
        <p:txBody>
          <a:bodyPr wrap="none" anchor="ctr"/>
          <a:lstStyle/>
          <a:p>
            <a:endParaRPr lang="en-US" dirty="0">
              <a:latin typeface="Agency FB" panose="020B0503020202020204" pitchFamily="34" charset="0"/>
            </a:endParaRPr>
          </a:p>
        </p:txBody>
      </p:sp>
      <p:sp>
        <p:nvSpPr>
          <p:cNvPr id="51" name="Rectangle 80"/>
          <p:cNvSpPr>
            <a:spLocks noChangeArrowheads="1"/>
          </p:cNvSpPr>
          <p:nvPr/>
        </p:nvSpPr>
        <p:spPr bwMode="auto">
          <a:xfrm>
            <a:off x="6290963" y="6006925"/>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52" name="TextBox 51"/>
          <p:cNvSpPr txBox="1"/>
          <p:nvPr/>
        </p:nvSpPr>
        <p:spPr>
          <a:xfrm>
            <a:off x="5163165" y="5929088"/>
            <a:ext cx="768159" cy="338554"/>
          </a:xfrm>
          <a:prstGeom prst="rect">
            <a:avLst/>
          </a:prstGeom>
          <a:noFill/>
        </p:spPr>
        <p:txBody>
          <a:bodyPr wrap="none" rtlCol="0">
            <a:spAutoFit/>
          </a:bodyPr>
          <a:lstStyle/>
          <a:p>
            <a:r>
              <a:rPr lang="en-US" sz="1600" b="1" dirty="0">
                <a:latin typeface="Agency FB" panose="020B0503020202020204" pitchFamily="34" charset="0"/>
              </a:rPr>
              <a:t>Supplier</a:t>
            </a:r>
          </a:p>
        </p:txBody>
      </p:sp>
      <p:sp>
        <p:nvSpPr>
          <p:cNvPr id="53" name="TextBox 52"/>
          <p:cNvSpPr txBox="1"/>
          <p:nvPr/>
        </p:nvSpPr>
        <p:spPr>
          <a:xfrm>
            <a:off x="6431782" y="5931771"/>
            <a:ext cx="870751" cy="338554"/>
          </a:xfrm>
          <a:prstGeom prst="rect">
            <a:avLst/>
          </a:prstGeom>
          <a:noFill/>
        </p:spPr>
        <p:txBody>
          <a:bodyPr wrap="none" rtlCol="0">
            <a:spAutoFit/>
          </a:bodyPr>
          <a:lstStyle/>
          <a:p>
            <a:r>
              <a:rPr lang="en-US" sz="1600" b="1" dirty="0">
                <a:latin typeface="Agency FB" panose="020B0503020202020204" pitchFamily="34" charset="0"/>
              </a:rPr>
              <a:t>Customer</a:t>
            </a:r>
          </a:p>
        </p:txBody>
      </p:sp>
      <p:sp>
        <p:nvSpPr>
          <p:cNvPr id="54" name="Rectangle 80"/>
          <p:cNvSpPr>
            <a:spLocks noChangeArrowheads="1"/>
          </p:cNvSpPr>
          <p:nvPr/>
        </p:nvSpPr>
        <p:spPr bwMode="auto">
          <a:xfrm>
            <a:off x="6310103" y="2354941"/>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55" name="Rectangle 80"/>
          <p:cNvSpPr>
            <a:spLocks noChangeArrowheads="1"/>
          </p:cNvSpPr>
          <p:nvPr/>
        </p:nvSpPr>
        <p:spPr bwMode="auto">
          <a:xfrm>
            <a:off x="8416005" y="2880744"/>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56" name="Rectangle 80"/>
          <p:cNvSpPr>
            <a:spLocks noChangeArrowheads="1"/>
          </p:cNvSpPr>
          <p:nvPr/>
        </p:nvSpPr>
        <p:spPr bwMode="auto">
          <a:xfrm>
            <a:off x="7067546" y="2750817"/>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57" name="Rectangle 80"/>
          <p:cNvSpPr>
            <a:spLocks noChangeArrowheads="1"/>
          </p:cNvSpPr>
          <p:nvPr/>
        </p:nvSpPr>
        <p:spPr bwMode="auto">
          <a:xfrm>
            <a:off x="6761037" y="3145676"/>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cxnSp>
        <p:nvCxnSpPr>
          <p:cNvPr id="58" name="Straight Arrow Connector 57"/>
          <p:cNvCxnSpPr>
            <a:stCxn id="57" idx="3"/>
            <a:endCxn id="55" idx="1"/>
          </p:cNvCxnSpPr>
          <p:nvPr/>
        </p:nvCxnSpPr>
        <p:spPr bwMode="auto">
          <a:xfrm flipV="1">
            <a:off x="6943917" y="2972184"/>
            <a:ext cx="1472088" cy="264932"/>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61" name="Straight Arrow Connector 60"/>
          <p:cNvCxnSpPr>
            <a:stCxn id="56" idx="3"/>
            <a:endCxn id="55" idx="1"/>
          </p:cNvCxnSpPr>
          <p:nvPr/>
        </p:nvCxnSpPr>
        <p:spPr bwMode="auto">
          <a:xfrm>
            <a:off x="7250427" y="2842258"/>
            <a:ext cx="1165579" cy="129927"/>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64" name="Straight Arrow Connector 63"/>
          <p:cNvCxnSpPr>
            <a:stCxn id="54" idx="3"/>
            <a:endCxn id="55" idx="1"/>
          </p:cNvCxnSpPr>
          <p:nvPr/>
        </p:nvCxnSpPr>
        <p:spPr bwMode="auto">
          <a:xfrm>
            <a:off x="6492983" y="2446382"/>
            <a:ext cx="1923022" cy="525803"/>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sp>
        <p:nvSpPr>
          <p:cNvPr id="69" name="Rectangle 80"/>
          <p:cNvSpPr>
            <a:spLocks noChangeArrowheads="1"/>
          </p:cNvSpPr>
          <p:nvPr/>
        </p:nvSpPr>
        <p:spPr bwMode="auto">
          <a:xfrm>
            <a:off x="6333735" y="4442192"/>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70" name="Rectangle 80"/>
          <p:cNvSpPr>
            <a:spLocks noChangeArrowheads="1"/>
          </p:cNvSpPr>
          <p:nvPr/>
        </p:nvSpPr>
        <p:spPr bwMode="auto">
          <a:xfrm>
            <a:off x="8439637" y="4967995"/>
            <a:ext cx="182880" cy="182880"/>
          </a:xfrm>
          <a:prstGeom prst="rect">
            <a:avLst/>
          </a:prstGeom>
          <a:solidFill>
            <a:schemeClr val="accent3">
              <a:lumMod val="60000"/>
              <a:lumOff val="40000"/>
            </a:schemeClr>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71" name="Rectangle 80"/>
          <p:cNvSpPr>
            <a:spLocks noChangeArrowheads="1"/>
          </p:cNvSpPr>
          <p:nvPr/>
        </p:nvSpPr>
        <p:spPr bwMode="auto">
          <a:xfrm>
            <a:off x="7091178" y="4838068"/>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sp>
        <p:nvSpPr>
          <p:cNvPr id="72" name="Rectangle 80"/>
          <p:cNvSpPr>
            <a:spLocks noChangeArrowheads="1"/>
          </p:cNvSpPr>
          <p:nvPr/>
        </p:nvSpPr>
        <p:spPr bwMode="auto">
          <a:xfrm>
            <a:off x="6784669" y="5232927"/>
            <a:ext cx="182880" cy="182880"/>
          </a:xfrm>
          <a:prstGeom prst="rect">
            <a:avLst/>
          </a:prstGeom>
          <a:solidFill>
            <a:srgbClr val="FFCC00"/>
          </a:solidFill>
          <a:ln w="25400">
            <a:solidFill>
              <a:srgbClr val="808080"/>
            </a:solidFill>
            <a:miter lim="800000"/>
            <a:headEnd/>
            <a:tailEnd/>
          </a:ln>
        </p:spPr>
        <p:txBody>
          <a:bodyPr wrap="none" anchor="ctr"/>
          <a:lstStyle/>
          <a:p>
            <a:endParaRPr lang="en-US">
              <a:latin typeface="Agency FB" panose="020B0503020202020204" pitchFamily="34" charset="0"/>
            </a:endParaRPr>
          </a:p>
        </p:txBody>
      </p:sp>
      <p:cxnSp>
        <p:nvCxnSpPr>
          <p:cNvPr id="73" name="Straight Arrow Connector 72"/>
          <p:cNvCxnSpPr>
            <a:stCxn id="72" idx="0"/>
            <a:endCxn id="71" idx="2"/>
          </p:cNvCxnSpPr>
          <p:nvPr/>
        </p:nvCxnSpPr>
        <p:spPr bwMode="auto">
          <a:xfrm flipV="1">
            <a:off x="6876110" y="5020949"/>
            <a:ext cx="306509" cy="211979"/>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74" name="Straight Arrow Connector 73"/>
          <p:cNvCxnSpPr>
            <a:stCxn id="71" idx="3"/>
            <a:endCxn id="70" idx="1"/>
          </p:cNvCxnSpPr>
          <p:nvPr/>
        </p:nvCxnSpPr>
        <p:spPr bwMode="auto">
          <a:xfrm>
            <a:off x="7274059" y="4929509"/>
            <a:ext cx="1165579" cy="129927"/>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cxnSp>
        <p:nvCxnSpPr>
          <p:cNvPr id="75" name="Straight Arrow Connector 74"/>
          <p:cNvCxnSpPr>
            <a:stCxn id="69" idx="3"/>
            <a:endCxn id="72" idx="0"/>
          </p:cNvCxnSpPr>
          <p:nvPr/>
        </p:nvCxnSpPr>
        <p:spPr bwMode="auto">
          <a:xfrm>
            <a:off x="6516615" y="4533633"/>
            <a:ext cx="359494" cy="699295"/>
          </a:xfrm>
          <a:prstGeom prst="straightConnector1">
            <a:avLst/>
          </a:prstGeom>
          <a:solidFill>
            <a:schemeClr val="accent1"/>
          </a:solidFill>
          <a:ln w="31750" cap="flat" cmpd="sng" algn="ctr">
            <a:solidFill>
              <a:schemeClr val="bg1">
                <a:lumMod val="65000"/>
              </a:schemeClr>
            </a:solidFill>
            <a:prstDash val="solid"/>
            <a:round/>
            <a:headEnd type="none" w="med" len="med"/>
            <a:tailEnd type="triangle"/>
          </a:ln>
          <a:effectLst/>
        </p:spPr>
      </p:cxnSp>
    </p:spTree>
    <p:extLst>
      <p:ext uri="{BB962C8B-B14F-4D97-AF65-F5344CB8AC3E}">
        <p14:creationId xmlns:p14="http://schemas.microsoft.com/office/powerpoint/2010/main" val="716472604"/>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2"/>
          <p:cNvSpPr>
            <a:spLocks noGrp="1" noChangeArrowheads="1"/>
          </p:cNvSpPr>
          <p:nvPr>
            <p:ph type="title"/>
          </p:nvPr>
        </p:nvSpPr>
        <p:spPr/>
        <p:txBody>
          <a:bodyPr/>
          <a:lstStyle/>
          <a:p>
            <a:pPr eaLnBrk="1" hangingPunct="1"/>
            <a:r>
              <a:rPr lang="en-US"/>
              <a:t>Logistical Strategies to Cope with Higher Transport Costs</a:t>
            </a:r>
          </a:p>
        </p:txBody>
      </p:sp>
      <p:graphicFrame>
        <p:nvGraphicFramePr>
          <p:cNvPr id="532520" name="Group 40"/>
          <p:cNvGraphicFramePr>
            <a:graphicFrameLocks noGrp="1"/>
          </p:cNvGraphicFramePr>
          <p:nvPr>
            <p:ph idx="1"/>
          </p:nvPr>
        </p:nvGraphicFramePr>
        <p:xfrm>
          <a:off x="152400" y="914400"/>
          <a:ext cx="11887200" cy="5568950"/>
        </p:xfrm>
        <a:graphic>
          <a:graphicData uri="http://schemas.openxmlformats.org/drawingml/2006/table">
            <a:tbl>
              <a:tblPr firstCol="1" bandRow="1" bandCol="1">
                <a:tableStyleId>{37CE84F3-28C3-443E-9E96-99CF82512B78}</a:tableStyleId>
              </a:tblPr>
              <a:tblGrid>
                <a:gridCol w="4066801">
                  <a:extLst>
                    <a:ext uri="{9D8B030D-6E8A-4147-A177-3AD203B41FA5}">
                      <a16:colId xmlns:a16="http://schemas.microsoft.com/office/drawing/2014/main" val="20000"/>
                    </a:ext>
                  </a:extLst>
                </a:gridCol>
                <a:gridCol w="7820397">
                  <a:extLst>
                    <a:ext uri="{9D8B030D-6E8A-4147-A177-3AD203B41FA5}">
                      <a16:colId xmlns:a16="http://schemas.microsoft.com/office/drawing/2014/main" val="20001"/>
                    </a:ext>
                  </a:extLst>
                </a:gridCol>
              </a:tblGrid>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Shipping less</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Demand responsive systems.</a:t>
                      </a:r>
                    </a:p>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Reduce returns.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0"/>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a:ln>
                            <a:noFill/>
                          </a:ln>
                          <a:effectLst/>
                        </a:rPr>
                        <a:t>Shipping timing</a:t>
                      </a:r>
                      <a:endParaRPr kumimoji="0" lang="en-US" sz="2000" b="1" i="0" u="none" strike="noStrike" cap="none" normalizeH="0" baseline="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Allow longer shipping time and outside rush (high cost) periods.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1"/>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a:ln>
                            <a:noFill/>
                          </a:ln>
                          <a:effectLst/>
                        </a:rPr>
                        <a:t>Efficient packaging</a:t>
                      </a:r>
                      <a:endParaRPr kumimoji="0" lang="en-US" sz="2000" b="1" i="0" u="none" strike="noStrike" cap="none" normalizeH="0" baseline="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Reduce the shipment size (volume) of the same load.</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2"/>
                  </a:ext>
                </a:extLst>
              </a:tr>
              <a:tr h="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a:ln>
                            <a:noFill/>
                          </a:ln>
                          <a:effectLst/>
                        </a:rPr>
                        <a:t>Modal shift</a:t>
                      </a:r>
                      <a:endParaRPr kumimoji="0" lang="en-US" sz="2000" b="1" i="0" u="none" strike="noStrike" cap="none" normalizeH="0" baseline="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Use a mode that is less impacted by congestion.</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3"/>
                  </a:ext>
                </a:extLst>
              </a:tr>
            </a:tbl>
          </a:graphicData>
        </a:graphic>
      </p:graphicFrame>
      <p:sp>
        <p:nvSpPr>
          <p:cNvPr id="20"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491739952"/>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3"/>
          <p:cNvSpPr>
            <a:spLocks noGrp="1" noChangeArrowheads="1"/>
          </p:cNvSpPr>
          <p:nvPr>
            <p:ph type="title"/>
          </p:nvPr>
        </p:nvSpPr>
        <p:spPr/>
        <p:txBody>
          <a:bodyPr/>
          <a:lstStyle/>
          <a:p>
            <a:pPr eaLnBrk="1" hangingPunct="1"/>
            <a:r>
              <a:rPr lang="en-US"/>
              <a:t>Complexity of the Supply Chain</a:t>
            </a:r>
          </a:p>
        </p:txBody>
      </p:sp>
      <p:sp>
        <p:nvSpPr>
          <p:cNvPr id="118"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9508" name="AutoShape 2"/>
          <p:cNvSpPr>
            <a:spLocks noChangeArrowheads="1"/>
          </p:cNvSpPr>
          <p:nvPr/>
        </p:nvSpPr>
        <p:spPr bwMode="auto">
          <a:xfrm>
            <a:off x="4494343" y="1569009"/>
            <a:ext cx="3474720" cy="457200"/>
          </a:xfrm>
          <a:prstGeom prst="rightArrow">
            <a:avLst>
              <a:gd name="adj1" fmla="val 57685"/>
              <a:gd name="adj2" fmla="val 204075"/>
            </a:avLst>
          </a:prstGeom>
          <a:solidFill>
            <a:schemeClr val="bg1"/>
          </a:solidFill>
          <a:ln w="19050">
            <a:solidFill>
              <a:schemeClr val="bg1">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49509" name="Oval 4"/>
          <p:cNvSpPr>
            <a:spLocks noChangeArrowheads="1"/>
          </p:cNvSpPr>
          <p:nvPr/>
        </p:nvSpPr>
        <p:spPr bwMode="auto">
          <a:xfrm>
            <a:off x="1982788" y="2222500"/>
            <a:ext cx="2578100" cy="2578100"/>
          </a:xfrm>
          <a:prstGeom prst="ellipse">
            <a:avLst/>
          </a:prstGeom>
          <a:solidFill>
            <a:schemeClr val="bg2">
              <a:lumMod val="90000"/>
            </a:schemeClr>
          </a:solidFill>
          <a:ln w="127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9510" name="Line 5"/>
          <p:cNvSpPr>
            <a:spLocks noChangeShapeType="1"/>
          </p:cNvSpPr>
          <p:nvPr/>
        </p:nvSpPr>
        <p:spPr bwMode="auto">
          <a:xfrm>
            <a:off x="3278188" y="2222501"/>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1" name="Line 6"/>
          <p:cNvSpPr>
            <a:spLocks noChangeShapeType="1"/>
          </p:cNvSpPr>
          <p:nvPr/>
        </p:nvSpPr>
        <p:spPr bwMode="auto">
          <a:xfrm flipH="1">
            <a:off x="1982789" y="35179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2" name="Line 7"/>
          <p:cNvSpPr>
            <a:spLocks noChangeShapeType="1"/>
          </p:cNvSpPr>
          <p:nvPr/>
        </p:nvSpPr>
        <p:spPr bwMode="auto">
          <a:xfrm>
            <a:off x="3278188" y="4314826"/>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3" name="Line 8"/>
          <p:cNvSpPr>
            <a:spLocks noChangeShapeType="1"/>
          </p:cNvSpPr>
          <p:nvPr/>
        </p:nvSpPr>
        <p:spPr bwMode="auto">
          <a:xfrm flipH="1">
            <a:off x="4075114" y="3517900"/>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4" name="Oval 9"/>
          <p:cNvSpPr>
            <a:spLocks noChangeArrowheads="1"/>
          </p:cNvSpPr>
          <p:nvPr/>
        </p:nvSpPr>
        <p:spPr bwMode="auto">
          <a:xfrm>
            <a:off x="2438401" y="2678114"/>
            <a:ext cx="1679575" cy="1679575"/>
          </a:xfrm>
          <a:prstGeom prst="ellipse">
            <a:avLst/>
          </a:prstGeom>
          <a:solidFill>
            <a:schemeClr val="accent4">
              <a:lumMod val="20000"/>
              <a:lumOff val="80000"/>
            </a:schemeClr>
          </a:solidFill>
          <a:ln w="38100">
            <a:solidFill>
              <a:srgbClr val="969696"/>
            </a:solidFill>
            <a:round/>
            <a:headEnd/>
            <a:tailEnd/>
          </a:ln>
        </p:spPr>
        <p:txBody>
          <a:bodyPr wrap="none" anchor="ctr"/>
          <a:lstStyle/>
          <a:p>
            <a:endParaRPr lang="en-US">
              <a:latin typeface="Arial Narrow" panose="020B0606020202030204" pitchFamily="34" charset="0"/>
            </a:endParaRPr>
          </a:p>
        </p:txBody>
      </p:sp>
      <p:sp>
        <p:nvSpPr>
          <p:cNvPr id="149515" name="Line 10"/>
          <p:cNvSpPr>
            <a:spLocks noChangeShapeType="1"/>
          </p:cNvSpPr>
          <p:nvPr/>
        </p:nvSpPr>
        <p:spPr bwMode="auto">
          <a:xfrm flipH="1" flipV="1">
            <a:off x="2744788" y="3213100"/>
            <a:ext cx="533400" cy="304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6" name="Line 11"/>
          <p:cNvSpPr>
            <a:spLocks noChangeShapeType="1"/>
          </p:cNvSpPr>
          <p:nvPr/>
        </p:nvSpPr>
        <p:spPr bwMode="auto">
          <a:xfrm flipV="1">
            <a:off x="3278188" y="3136900"/>
            <a:ext cx="457200" cy="3810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7" name="Line 12"/>
          <p:cNvSpPr>
            <a:spLocks noChangeShapeType="1"/>
          </p:cNvSpPr>
          <p:nvPr/>
        </p:nvSpPr>
        <p:spPr bwMode="auto">
          <a:xfrm flipH="1" flipV="1">
            <a:off x="3582988" y="2908300"/>
            <a:ext cx="1524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8" name="Line 13"/>
          <p:cNvSpPr>
            <a:spLocks noChangeShapeType="1"/>
          </p:cNvSpPr>
          <p:nvPr/>
        </p:nvSpPr>
        <p:spPr bwMode="auto">
          <a:xfrm flipH="1" flipV="1">
            <a:off x="3278188" y="3517900"/>
            <a:ext cx="228600" cy="304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19" name="Line 14"/>
          <p:cNvSpPr>
            <a:spLocks noChangeShapeType="1"/>
          </p:cNvSpPr>
          <p:nvPr/>
        </p:nvSpPr>
        <p:spPr bwMode="auto">
          <a:xfrm flipV="1">
            <a:off x="2897188" y="3517900"/>
            <a:ext cx="381000" cy="4572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20" name="Oval 15"/>
          <p:cNvSpPr>
            <a:spLocks noChangeArrowheads="1"/>
          </p:cNvSpPr>
          <p:nvPr/>
        </p:nvSpPr>
        <p:spPr bwMode="auto">
          <a:xfrm>
            <a:off x="3665538" y="30670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21" name="Oval 16"/>
          <p:cNvSpPr>
            <a:spLocks noChangeArrowheads="1"/>
          </p:cNvSpPr>
          <p:nvPr/>
        </p:nvSpPr>
        <p:spPr bwMode="auto">
          <a:xfrm>
            <a:off x="3513138" y="28384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22" name="Oval 17"/>
          <p:cNvSpPr>
            <a:spLocks noChangeArrowheads="1"/>
          </p:cNvSpPr>
          <p:nvPr/>
        </p:nvSpPr>
        <p:spPr bwMode="auto">
          <a:xfrm>
            <a:off x="2674938" y="31432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23" name="Oval 18"/>
          <p:cNvSpPr>
            <a:spLocks noChangeArrowheads="1"/>
          </p:cNvSpPr>
          <p:nvPr/>
        </p:nvSpPr>
        <p:spPr bwMode="auto">
          <a:xfrm>
            <a:off x="2827338" y="390525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24" name="Oval 19"/>
          <p:cNvSpPr>
            <a:spLocks noChangeArrowheads="1"/>
          </p:cNvSpPr>
          <p:nvPr/>
        </p:nvSpPr>
        <p:spPr bwMode="auto">
          <a:xfrm>
            <a:off x="4811713" y="2230438"/>
            <a:ext cx="2578100" cy="2578100"/>
          </a:xfrm>
          <a:prstGeom prst="ellipse">
            <a:avLst/>
          </a:prstGeom>
          <a:solidFill>
            <a:schemeClr val="bg2">
              <a:lumMod val="90000"/>
            </a:schemeClr>
          </a:solidFill>
          <a:ln w="127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9525" name="Line 20"/>
          <p:cNvSpPr>
            <a:spLocks noChangeShapeType="1"/>
          </p:cNvSpPr>
          <p:nvPr/>
        </p:nvSpPr>
        <p:spPr bwMode="auto">
          <a:xfrm>
            <a:off x="6100763" y="2224089"/>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26" name="Line 21"/>
          <p:cNvSpPr>
            <a:spLocks noChangeShapeType="1"/>
          </p:cNvSpPr>
          <p:nvPr/>
        </p:nvSpPr>
        <p:spPr bwMode="auto">
          <a:xfrm flipH="1">
            <a:off x="4805364" y="351948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27" name="Line 22"/>
          <p:cNvSpPr>
            <a:spLocks noChangeShapeType="1"/>
          </p:cNvSpPr>
          <p:nvPr/>
        </p:nvSpPr>
        <p:spPr bwMode="auto">
          <a:xfrm>
            <a:off x="6100763" y="4316414"/>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28" name="Line 23"/>
          <p:cNvSpPr>
            <a:spLocks noChangeShapeType="1"/>
          </p:cNvSpPr>
          <p:nvPr/>
        </p:nvSpPr>
        <p:spPr bwMode="auto">
          <a:xfrm flipH="1">
            <a:off x="6897689" y="351948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29" name="Oval 24"/>
          <p:cNvSpPr>
            <a:spLocks noChangeArrowheads="1"/>
          </p:cNvSpPr>
          <p:nvPr/>
        </p:nvSpPr>
        <p:spPr bwMode="auto">
          <a:xfrm>
            <a:off x="5260976" y="2679701"/>
            <a:ext cx="1679575" cy="1679575"/>
          </a:xfrm>
          <a:prstGeom prst="ellipse">
            <a:avLst/>
          </a:prstGeom>
          <a:solidFill>
            <a:schemeClr val="accent4">
              <a:lumMod val="20000"/>
              <a:lumOff val="80000"/>
            </a:schemeClr>
          </a:solidFill>
          <a:ln w="38100">
            <a:solidFill>
              <a:srgbClr val="969696"/>
            </a:solidFill>
            <a:round/>
            <a:headEnd/>
            <a:tailEnd/>
          </a:ln>
        </p:spPr>
        <p:txBody>
          <a:bodyPr wrap="none" anchor="ctr"/>
          <a:lstStyle/>
          <a:p>
            <a:endParaRPr lang="en-US">
              <a:latin typeface="Arial Narrow" panose="020B0606020202030204" pitchFamily="34" charset="0"/>
            </a:endParaRPr>
          </a:p>
        </p:txBody>
      </p:sp>
      <p:sp>
        <p:nvSpPr>
          <p:cNvPr id="149530" name="Line 25"/>
          <p:cNvSpPr>
            <a:spLocks noChangeShapeType="1"/>
          </p:cNvSpPr>
          <p:nvPr/>
        </p:nvSpPr>
        <p:spPr bwMode="auto">
          <a:xfrm flipH="1" flipV="1">
            <a:off x="5567363" y="3214688"/>
            <a:ext cx="533400" cy="304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1" name="Line 26"/>
          <p:cNvSpPr>
            <a:spLocks noChangeShapeType="1"/>
          </p:cNvSpPr>
          <p:nvPr/>
        </p:nvSpPr>
        <p:spPr bwMode="auto">
          <a:xfrm flipV="1">
            <a:off x="6100763" y="3138488"/>
            <a:ext cx="457200" cy="3810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2" name="Line 27"/>
          <p:cNvSpPr>
            <a:spLocks noChangeShapeType="1"/>
          </p:cNvSpPr>
          <p:nvPr/>
        </p:nvSpPr>
        <p:spPr bwMode="auto">
          <a:xfrm flipH="1" flipV="1">
            <a:off x="6405563" y="2909888"/>
            <a:ext cx="1524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3" name="Line 28"/>
          <p:cNvSpPr>
            <a:spLocks noChangeShapeType="1"/>
          </p:cNvSpPr>
          <p:nvPr/>
        </p:nvSpPr>
        <p:spPr bwMode="auto">
          <a:xfrm flipH="1" flipV="1">
            <a:off x="6100763" y="3519488"/>
            <a:ext cx="228600" cy="304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4" name="Line 29"/>
          <p:cNvSpPr>
            <a:spLocks noChangeShapeType="1"/>
          </p:cNvSpPr>
          <p:nvPr/>
        </p:nvSpPr>
        <p:spPr bwMode="auto">
          <a:xfrm flipV="1">
            <a:off x="5719763" y="3519488"/>
            <a:ext cx="381000" cy="4572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5" name="Oval 30"/>
          <p:cNvSpPr>
            <a:spLocks noChangeArrowheads="1"/>
          </p:cNvSpPr>
          <p:nvPr/>
        </p:nvSpPr>
        <p:spPr bwMode="auto">
          <a:xfrm>
            <a:off x="6335713" y="28400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36" name="Oval 31"/>
          <p:cNvSpPr>
            <a:spLocks noChangeArrowheads="1"/>
          </p:cNvSpPr>
          <p:nvPr/>
        </p:nvSpPr>
        <p:spPr bwMode="auto">
          <a:xfrm>
            <a:off x="5497513" y="31448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37" name="Line 32"/>
          <p:cNvSpPr>
            <a:spLocks noChangeShapeType="1"/>
          </p:cNvSpPr>
          <p:nvPr/>
        </p:nvSpPr>
        <p:spPr bwMode="auto">
          <a:xfrm flipV="1">
            <a:off x="6100763" y="2528888"/>
            <a:ext cx="152400" cy="990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8" name="Line 33"/>
          <p:cNvSpPr>
            <a:spLocks noChangeShapeType="1"/>
          </p:cNvSpPr>
          <p:nvPr/>
        </p:nvSpPr>
        <p:spPr bwMode="auto">
          <a:xfrm>
            <a:off x="6253163" y="2528888"/>
            <a:ext cx="381000" cy="762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39" name="Line 34"/>
          <p:cNvSpPr>
            <a:spLocks noChangeShapeType="1"/>
          </p:cNvSpPr>
          <p:nvPr/>
        </p:nvSpPr>
        <p:spPr bwMode="auto">
          <a:xfrm>
            <a:off x="6100763" y="3519488"/>
            <a:ext cx="609600" cy="304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0" name="Line 35"/>
          <p:cNvSpPr>
            <a:spLocks noChangeShapeType="1"/>
          </p:cNvSpPr>
          <p:nvPr/>
        </p:nvSpPr>
        <p:spPr bwMode="auto">
          <a:xfrm flipH="1" flipV="1">
            <a:off x="5719763" y="3976688"/>
            <a:ext cx="2286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1" name="Line 36"/>
          <p:cNvSpPr>
            <a:spLocks noChangeShapeType="1"/>
          </p:cNvSpPr>
          <p:nvPr/>
        </p:nvSpPr>
        <p:spPr bwMode="auto">
          <a:xfrm>
            <a:off x="5491163" y="3824288"/>
            <a:ext cx="228600" cy="1524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2" name="Line 37"/>
          <p:cNvSpPr>
            <a:spLocks noChangeShapeType="1"/>
          </p:cNvSpPr>
          <p:nvPr/>
        </p:nvSpPr>
        <p:spPr bwMode="auto">
          <a:xfrm flipH="1">
            <a:off x="5110163" y="3519488"/>
            <a:ext cx="9906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3" name="Line 38"/>
          <p:cNvSpPr>
            <a:spLocks noChangeShapeType="1"/>
          </p:cNvSpPr>
          <p:nvPr/>
        </p:nvSpPr>
        <p:spPr bwMode="auto">
          <a:xfrm>
            <a:off x="6557963" y="3138488"/>
            <a:ext cx="1524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4" name="Line 39"/>
          <p:cNvSpPr>
            <a:spLocks noChangeShapeType="1"/>
          </p:cNvSpPr>
          <p:nvPr/>
        </p:nvSpPr>
        <p:spPr bwMode="auto">
          <a:xfrm flipH="1">
            <a:off x="6100763" y="3519488"/>
            <a:ext cx="304800" cy="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45" name="Oval 40"/>
          <p:cNvSpPr>
            <a:spLocks noChangeArrowheads="1"/>
          </p:cNvSpPr>
          <p:nvPr/>
        </p:nvSpPr>
        <p:spPr bwMode="auto">
          <a:xfrm>
            <a:off x="6488113" y="30686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46" name="Oval 41"/>
          <p:cNvSpPr>
            <a:spLocks noChangeArrowheads="1"/>
          </p:cNvSpPr>
          <p:nvPr/>
        </p:nvSpPr>
        <p:spPr bwMode="auto">
          <a:xfrm>
            <a:off x="5649913" y="39068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47" name="Oval 42"/>
          <p:cNvSpPr>
            <a:spLocks noChangeArrowheads="1"/>
          </p:cNvSpPr>
          <p:nvPr/>
        </p:nvSpPr>
        <p:spPr bwMode="auto">
          <a:xfrm>
            <a:off x="5040313" y="3678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48" name="Oval 43"/>
          <p:cNvSpPr>
            <a:spLocks noChangeArrowheads="1"/>
          </p:cNvSpPr>
          <p:nvPr/>
        </p:nvSpPr>
        <p:spPr bwMode="auto">
          <a:xfrm>
            <a:off x="6183313" y="24590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49" name="Oval 44"/>
          <p:cNvSpPr>
            <a:spLocks noChangeArrowheads="1"/>
          </p:cNvSpPr>
          <p:nvPr/>
        </p:nvSpPr>
        <p:spPr bwMode="auto">
          <a:xfrm>
            <a:off x="6564313" y="2535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50" name="Oval 45"/>
          <p:cNvSpPr>
            <a:spLocks noChangeArrowheads="1"/>
          </p:cNvSpPr>
          <p:nvPr/>
        </p:nvSpPr>
        <p:spPr bwMode="auto">
          <a:xfrm>
            <a:off x="5878513" y="41354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51" name="Oval 46"/>
          <p:cNvSpPr>
            <a:spLocks noChangeArrowheads="1"/>
          </p:cNvSpPr>
          <p:nvPr/>
        </p:nvSpPr>
        <p:spPr bwMode="auto">
          <a:xfrm>
            <a:off x="5421313" y="37544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52" name="Oval 47"/>
          <p:cNvSpPr>
            <a:spLocks noChangeArrowheads="1"/>
          </p:cNvSpPr>
          <p:nvPr/>
        </p:nvSpPr>
        <p:spPr bwMode="auto">
          <a:xfrm>
            <a:off x="6640513" y="37544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53" name="Oval 48"/>
          <p:cNvSpPr>
            <a:spLocks noChangeArrowheads="1"/>
          </p:cNvSpPr>
          <p:nvPr/>
        </p:nvSpPr>
        <p:spPr bwMode="auto">
          <a:xfrm>
            <a:off x="6640513" y="3297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54" name="Oval 49"/>
          <p:cNvSpPr>
            <a:spLocks noChangeArrowheads="1"/>
          </p:cNvSpPr>
          <p:nvPr/>
        </p:nvSpPr>
        <p:spPr bwMode="auto">
          <a:xfrm>
            <a:off x="7783513" y="2230438"/>
            <a:ext cx="2578100" cy="2578100"/>
          </a:xfrm>
          <a:prstGeom prst="ellipse">
            <a:avLst/>
          </a:prstGeom>
          <a:solidFill>
            <a:schemeClr val="bg2">
              <a:lumMod val="90000"/>
            </a:schemeClr>
          </a:solidFill>
          <a:ln w="127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49555" name="Line 50"/>
          <p:cNvSpPr>
            <a:spLocks noChangeShapeType="1"/>
          </p:cNvSpPr>
          <p:nvPr/>
        </p:nvSpPr>
        <p:spPr bwMode="auto">
          <a:xfrm>
            <a:off x="9072563" y="2224089"/>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56" name="Line 51"/>
          <p:cNvSpPr>
            <a:spLocks noChangeShapeType="1"/>
          </p:cNvSpPr>
          <p:nvPr/>
        </p:nvSpPr>
        <p:spPr bwMode="auto">
          <a:xfrm flipH="1">
            <a:off x="7777164" y="351948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57" name="Line 52"/>
          <p:cNvSpPr>
            <a:spLocks noChangeShapeType="1"/>
          </p:cNvSpPr>
          <p:nvPr/>
        </p:nvSpPr>
        <p:spPr bwMode="auto">
          <a:xfrm>
            <a:off x="9072563" y="4316414"/>
            <a:ext cx="0" cy="498475"/>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58" name="Line 53"/>
          <p:cNvSpPr>
            <a:spLocks noChangeShapeType="1"/>
          </p:cNvSpPr>
          <p:nvPr/>
        </p:nvSpPr>
        <p:spPr bwMode="auto">
          <a:xfrm flipH="1">
            <a:off x="9869489" y="3519488"/>
            <a:ext cx="498475" cy="0"/>
          </a:xfrm>
          <a:prstGeom prst="line">
            <a:avLst/>
          </a:prstGeom>
          <a:noFill/>
          <a:ln w="38100">
            <a:solidFill>
              <a:srgbClr val="969696"/>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59" name="Oval 54"/>
          <p:cNvSpPr>
            <a:spLocks noChangeArrowheads="1"/>
          </p:cNvSpPr>
          <p:nvPr/>
        </p:nvSpPr>
        <p:spPr bwMode="auto">
          <a:xfrm>
            <a:off x="8232776" y="2679701"/>
            <a:ext cx="1679575" cy="1679575"/>
          </a:xfrm>
          <a:prstGeom prst="ellipse">
            <a:avLst/>
          </a:prstGeom>
          <a:solidFill>
            <a:schemeClr val="accent4">
              <a:lumMod val="20000"/>
              <a:lumOff val="80000"/>
            </a:schemeClr>
          </a:solidFill>
          <a:ln w="38100">
            <a:solidFill>
              <a:srgbClr val="969696"/>
            </a:solidFill>
            <a:round/>
            <a:headEnd/>
            <a:tailEnd/>
          </a:ln>
        </p:spPr>
        <p:txBody>
          <a:bodyPr wrap="none" anchor="ctr"/>
          <a:lstStyle/>
          <a:p>
            <a:endParaRPr lang="en-US">
              <a:latin typeface="Arial Narrow" panose="020B0606020202030204" pitchFamily="34" charset="0"/>
            </a:endParaRPr>
          </a:p>
        </p:txBody>
      </p:sp>
      <p:sp>
        <p:nvSpPr>
          <p:cNvPr id="149560" name="Line 55"/>
          <p:cNvSpPr>
            <a:spLocks noChangeShapeType="1"/>
          </p:cNvSpPr>
          <p:nvPr/>
        </p:nvSpPr>
        <p:spPr bwMode="auto">
          <a:xfrm flipH="1" flipV="1">
            <a:off x="8539163" y="3214688"/>
            <a:ext cx="819150" cy="1968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1" name="Line 56"/>
          <p:cNvSpPr>
            <a:spLocks noChangeShapeType="1"/>
          </p:cNvSpPr>
          <p:nvPr/>
        </p:nvSpPr>
        <p:spPr bwMode="auto">
          <a:xfrm flipV="1">
            <a:off x="8691563" y="3405188"/>
            <a:ext cx="654050" cy="5715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2" name="Oval 57"/>
          <p:cNvSpPr>
            <a:spLocks noChangeArrowheads="1"/>
          </p:cNvSpPr>
          <p:nvPr/>
        </p:nvSpPr>
        <p:spPr bwMode="auto">
          <a:xfrm>
            <a:off x="8469313" y="31448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63" name="AutoShape 58"/>
          <p:cNvSpPr>
            <a:spLocks noChangeArrowheads="1"/>
          </p:cNvSpPr>
          <p:nvPr/>
        </p:nvSpPr>
        <p:spPr bwMode="auto">
          <a:xfrm>
            <a:off x="8691563" y="4440238"/>
            <a:ext cx="215900" cy="215900"/>
          </a:xfrm>
          <a:prstGeom prst="diamond">
            <a:avLst/>
          </a:prstGeom>
          <a:solidFill>
            <a:schemeClr val="bg1">
              <a:lumMod val="95000"/>
            </a:schemeClr>
          </a:solidFill>
          <a:ln w="25400">
            <a:solidFill>
              <a:schemeClr val="bg1">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49564" name="Line 59"/>
          <p:cNvSpPr>
            <a:spLocks noChangeShapeType="1"/>
          </p:cNvSpPr>
          <p:nvPr/>
        </p:nvSpPr>
        <p:spPr bwMode="auto">
          <a:xfrm flipH="1" flipV="1">
            <a:off x="9224963" y="2528888"/>
            <a:ext cx="114300" cy="9080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5" name="Line 60"/>
          <p:cNvSpPr>
            <a:spLocks noChangeShapeType="1"/>
          </p:cNvSpPr>
          <p:nvPr/>
        </p:nvSpPr>
        <p:spPr bwMode="auto">
          <a:xfrm flipV="1">
            <a:off x="9351963" y="2605088"/>
            <a:ext cx="254000" cy="8001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6" name="Line 61"/>
          <p:cNvSpPr>
            <a:spLocks noChangeShapeType="1"/>
          </p:cNvSpPr>
          <p:nvPr/>
        </p:nvSpPr>
        <p:spPr bwMode="auto">
          <a:xfrm>
            <a:off x="9345613" y="3398838"/>
            <a:ext cx="336550" cy="4254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7" name="Line 62"/>
          <p:cNvSpPr>
            <a:spLocks noChangeShapeType="1"/>
          </p:cNvSpPr>
          <p:nvPr/>
        </p:nvSpPr>
        <p:spPr bwMode="auto">
          <a:xfrm flipH="1">
            <a:off x="8081963" y="3519488"/>
            <a:ext cx="990600" cy="228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68" name="Oval 63"/>
          <p:cNvSpPr>
            <a:spLocks noChangeArrowheads="1"/>
          </p:cNvSpPr>
          <p:nvPr/>
        </p:nvSpPr>
        <p:spPr bwMode="auto">
          <a:xfrm>
            <a:off x="8621713" y="39068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69" name="Oval 64"/>
          <p:cNvSpPr>
            <a:spLocks noChangeArrowheads="1"/>
          </p:cNvSpPr>
          <p:nvPr/>
        </p:nvSpPr>
        <p:spPr bwMode="auto">
          <a:xfrm>
            <a:off x="8012113" y="3678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70" name="Oval 65"/>
          <p:cNvSpPr>
            <a:spLocks noChangeArrowheads="1"/>
          </p:cNvSpPr>
          <p:nvPr/>
        </p:nvSpPr>
        <p:spPr bwMode="auto">
          <a:xfrm>
            <a:off x="9155113" y="24590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571" name="Oval 66"/>
          <p:cNvSpPr>
            <a:spLocks noChangeArrowheads="1"/>
          </p:cNvSpPr>
          <p:nvPr/>
        </p:nvSpPr>
        <p:spPr bwMode="auto">
          <a:xfrm>
            <a:off x="9612313" y="37544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72" name="Line 67"/>
          <p:cNvSpPr>
            <a:spLocks noChangeShapeType="1"/>
          </p:cNvSpPr>
          <p:nvPr/>
        </p:nvSpPr>
        <p:spPr bwMode="auto">
          <a:xfrm flipH="1" flipV="1">
            <a:off x="8462964" y="2605088"/>
            <a:ext cx="619125" cy="9144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3" name="Line 68"/>
          <p:cNvSpPr>
            <a:spLocks noChangeShapeType="1"/>
          </p:cNvSpPr>
          <p:nvPr/>
        </p:nvSpPr>
        <p:spPr bwMode="auto">
          <a:xfrm flipH="1" flipV="1">
            <a:off x="8027988" y="3309939"/>
            <a:ext cx="1282700" cy="103187"/>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4" name="Line 69"/>
          <p:cNvSpPr>
            <a:spLocks noChangeShapeType="1"/>
          </p:cNvSpPr>
          <p:nvPr/>
        </p:nvSpPr>
        <p:spPr bwMode="auto">
          <a:xfrm flipH="1" flipV="1">
            <a:off x="8767764" y="2452688"/>
            <a:ext cx="555625" cy="9461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5" name="Line 70"/>
          <p:cNvSpPr>
            <a:spLocks noChangeShapeType="1"/>
          </p:cNvSpPr>
          <p:nvPr/>
        </p:nvSpPr>
        <p:spPr bwMode="auto">
          <a:xfrm flipV="1">
            <a:off x="9345613" y="2909888"/>
            <a:ext cx="641350" cy="5080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6" name="Line 71"/>
          <p:cNvSpPr>
            <a:spLocks noChangeShapeType="1"/>
          </p:cNvSpPr>
          <p:nvPr/>
        </p:nvSpPr>
        <p:spPr bwMode="auto">
          <a:xfrm flipV="1">
            <a:off x="9377363" y="3367088"/>
            <a:ext cx="685800" cy="381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7" name="Line 72"/>
          <p:cNvSpPr>
            <a:spLocks noChangeShapeType="1"/>
          </p:cNvSpPr>
          <p:nvPr/>
        </p:nvSpPr>
        <p:spPr bwMode="auto">
          <a:xfrm>
            <a:off x="9358313" y="3398838"/>
            <a:ext cx="781050" cy="3492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578" name="Oval 73"/>
          <p:cNvSpPr>
            <a:spLocks noChangeArrowheads="1"/>
          </p:cNvSpPr>
          <p:nvPr/>
        </p:nvSpPr>
        <p:spPr bwMode="auto">
          <a:xfrm>
            <a:off x="9536113" y="2535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79" name="Oval 74"/>
          <p:cNvSpPr>
            <a:spLocks noChangeArrowheads="1"/>
          </p:cNvSpPr>
          <p:nvPr/>
        </p:nvSpPr>
        <p:spPr bwMode="auto">
          <a:xfrm>
            <a:off x="9917113" y="28400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80" name="Oval 75"/>
          <p:cNvSpPr>
            <a:spLocks noChangeArrowheads="1"/>
          </p:cNvSpPr>
          <p:nvPr/>
        </p:nvSpPr>
        <p:spPr bwMode="auto">
          <a:xfrm>
            <a:off x="9993313" y="3297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81" name="Oval 76"/>
          <p:cNvSpPr>
            <a:spLocks noChangeArrowheads="1"/>
          </p:cNvSpPr>
          <p:nvPr/>
        </p:nvSpPr>
        <p:spPr bwMode="auto">
          <a:xfrm>
            <a:off x="7985125" y="3238500"/>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82" name="Oval 77"/>
          <p:cNvSpPr>
            <a:spLocks noChangeArrowheads="1"/>
          </p:cNvSpPr>
          <p:nvPr/>
        </p:nvSpPr>
        <p:spPr bwMode="auto">
          <a:xfrm>
            <a:off x="8697913" y="23828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83" name="Oval 78"/>
          <p:cNvSpPr>
            <a:spLocks noChangeArrowheads="1"/>
          </p:cNvSpPr>
          <p:nvPr/>
        </p:nvSpPr>
        <p:spPr bwMode="auto">
          <a:xfrm>
            <a:off x="10069513" y="3678238"/>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84" name="Rectangle 79"/>
          <p:cNvSpPr>
            <a:spLocks noChangeArrowheads="1"/>
          </p:cNvSpPr>
          <p:nvPr/>
        </p:nvSpPr>
        <p:spPr bwMode="auto">
          <a:xfrm rot="2700000">
            <a:off x="5719763" y="4510088"/>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49585" name="Rectangle 80"/>
          <p:cNvSpPr>
            <a:spLocks noChangeArrowheads="1"/>
          </p:cNvSpPr>
          <p:nvPr/>
        </p:nvSpPr>
        <p:spPr bwMode="auto">
          <a:xfrm rot="2700000">
            <a:off x="6253163" y="4510088"/>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49586" name="Rectangle 81"/>
          <p:cNvSpPr>
            <a:spLocks noChangeArrowheads="1"/>
          </p:cNvSpPr>
          <p:nvPr/>
        </p:nvSpPr>
        <p:spPr bwMode="auto">
          <a:xfrm rot="2700000">
            <a:off x="7091363" y="3671888"/>
            <a:ext cx="152400" cy="152400"/>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49591" name="Oval 86"/>
          <p:cNvSpPr>
            <a:spLocks noChangeArrowheads="1"/>
          </p:cNvSpPr>
          <p:nvPr/>
        </p:nvSpPr>
        <p:spPr bwMode="auto">
          <a:xfrm>
            <a:off x="3395164" y="5052337"/>
            <a:ext cx="139700" cy="139700"/>
          </a:xfrm>
          <a:prstGeom prst="ellipse">
            <a:avLst/>
          </a:prstGeom>
          <a:solidFill>
            <a:schemeClr val="accent4">
              <a:lumMod val="75000"/>
            </a:schemeClr>
          </a:solidFill>
          <a:ln w="25400">
            <a:solidFill>
              <a:schemeClr val="accent6">
                <a:lumMod val="50000"/>
              </a:schemeClr>
            </a:solidFill>
            <a:round/>
            <a:headEnd/>
            <a:tailEnd/>
          </a:ln>
        </p:spPr>
        <p:txBody>
          <a:bodyPr wrap="none" anchor="ctr"/>
          <a:lstStyle/>
          <a:p>
            <a:endParaRPr lang="en-US">
              <a:latin typeface="Arial Narrow" panose="020B0606020202030204" pitchFamily="34" charset="0"/>
            </a:endParaRPr>
          </a:p>
        </p:txBody>
      </p:sp>
      <p:sp>
        <p:nvSpPr>
          <p:cNvPr id="149592" name="Text Box 87"/>
          <p:cNvSpPr txBox="1">
            <a:spLocks noChangeArrowheads="1"/>
          </p:cNvSpPr>
          <p:nvPr/>
        </p:nvSpPr>
        <p:spPr bwMode="auto">
          <a:xfrm>
            <a:off x="3564249" y="5007210"/>
            <a:ext cx="676788" cy="215444"/>
          </a:xfrm>
          <a:prstGeom prst="rect">
            <a:avLst/>
          </a:prstGeom>
          <a:noFill/>
          <a:ln w="12700">
            <a:noFill/>
            <a:miter lim="800000"/>
            <a:headEnd type="none" w="sm" len="sm"/>
            <a:tailEnd type="none" w="sm" len="sm"/>
          </a:ln>
        </p:spPr>
        <p:txBody>
          <a:bodyPr wrap="square" lIns="0" tIns="0" rIns="0" bIns="0">
            <a:spAutoFit/>
          </a:bodyPr>
          <a:lstStyle/>
          <a:p>
            <a:r>
              <a:rPr lang="en-US" sz="1400" dirty="0">
                <a:latin typeface="Arial Narrow" panose="020B0606020202030204" pitchFamily="34" charset="0"/>
              </a:rPr>
              <a:t>Factory</a:t>
            </a:r>
          </a:p>
        </p:txBody>
      </p:sp>
      <p:sp>
        <p:nvSpPr>
          <p:cNvPr id="149593" name="Oval 88"/>
          <p:cNvSpPr>
            <a:spLocks noChangeArrowheads="1"/>
          </p:cNvSpPr>
          <p:nvPr/>
        </p:nvSpPr>
        <p:spPr bwMode="auto">
          <a:xfrm>
            <a:off x="4242948" y="5052337"/>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49594" name="Text Box 89"/>
          <p:cNvSpPr txBox="1">
            <a:spLocks noChangeArrowheads="1"/>
          </p:cNvSpPr>
          <p:nvPr/>
        </p:nvSpPr>
        <p:spPr bwMode="auto">
          <a:xfrm>
            <a:off x="4421828" y="5039635"/>
            <a:ext cx="1372492" cy="172355"/>
          </a:xfrm>
          <a:prstGeom prst="rect">
            <a:avLst/>
          </a:prstGeom>
          <a:noFill/>
          <a:ln w="12700">
            <a:noFill/>
            <a:miter lim="800000"/>
            <a:headEnd type="none" w="sm" len="sm"/>
            <a:tailEnd type="none" w="sm" len="sm"/>
          </a:ln>
        </p:spPr>
        <p:txBody>
          <a:bodyPr wrap="square" lIns="0" tIns="0" rIns="0" bIns="0">
            <a:spAutoFit/>
          </a:bodyPr>
          <a:lstStyle/>
          <a:p>
            <a:pPr>
              <a:lnSpc>
                <a:spcPct val="80000"/>
              </a:lnSpc>
            </a:pPr>
            <a:r>
              <a:rPr lang="en-US" sz="1400" dirty="0">
                <a:latin typeface="Arial Narrow" panose="020B0606020202030204" pitchFamily="34" charset="0"/>
              </a:rPr>
              <a:t>Distribution center</a:t>
            </a:r>
          </a:p>
        </p:txBody>
      </p:sp>
      <p:sp>
        <p:nvSpPr>
          <p:cNvPr id="149595" name="Rectangle 90"/>
          <p:cNvSpPr>
            <a:spLocks noChangeArrowheads="1"/>
          </p:cNvSpPr>
          <p:nvPr/>
        </p:nvSpPr>
        <p:spPr bwMode="auto">
          <a:xfrm rot="2700000">
            <a:off x="5767037" y="5066626"/>
            <a:ext cx="119062" cy="111125"/>
          </a:xfrm>
          <a:prstGeom prst="rect">
            <a:avLst/>
          </a:prstGeom>
          <a:solidFill>
            <a:schemeClr val="bg1">
              <a:lumMod val="95000"/>
            </a:schemeClr>
          </a:solidFill>
          <a:ln w="25400">
            <a:solidFill>
              <a:schemeClr val="bg1">
                <a:lumMod val="50000"/>
              </a:schemeClr>
            </a:solidFill>
            <a:miter lim="800000"/>
            <a:headEnd type="none" w="sm" len="sm"/>
            <a:tailEnd type="none" w="sm" len="sm"/>
          </a:ln>
        </p:spPr>
        <p:txBody>
          <a:bodyPr wrap="none" anchor="ctr"/>
          <a:lstStyle/>
          <a:p>
            <a:endParaRPr lang="en-US">
              <a:latin typeface="Arial Narrow" panose="020B0606020202030204" pitchFamily="34" charset="0"/>
            </a:endParaRPr>
          </a:p>
        </p:txBody>
      </p:sp>
      <p:sp>
        <p:nvSpPr>
          <p:cNvPr id="149596" name="Text Box 91"/>
          <p:cNvSpPr txBox="1">
            <a:spLocks noChangeArrowheads="1"/>
          </p:cNvSpPr>
          <p:nvPr/>
        </p:nvSpPr>
        <p:spPr bwMode="auto">
          <a:xfrm>
            <a:off x="5933200" y="5033150"/>
            <a:ext cx="1175322" cy="172355"/>
          </a:xfrm>
          <a:prstGeom prst="rect">
            <a:avLst/>
          </a:prstGeom>
          <a:noFill/>
          <a:ln w="12700">
            <a:noFill/>
            <a:miter lim="800000"/>
            <a:headEnd type="none" w="sm" len="sm"/>
            <a:tailEnd type="none" w="sm" len="sm"/>
          </a:ln>
        </p:spPr>
        <p:txBody>
          <a:bodyPr wrap="square" lIns="0" tIns="0" rIns="0" bIns="0">
            <a:spAutoFit/>
          </a:bodyPr>
          <a:lstStyle/>
          <a:p>
            <a:pPr>
              <a:lnSpc>
                <a:spcPct val="80000"/>
              </a:lnSpc>
            </a:pPr>
            <a:r>
              <a:rPr lang="en-US" sz="1400" dirty="0">
                <a:latin typeface="Arial Narrow" panose="020B0606020202030204" pitchFamily="34" charset="0"/>
              </a:rPr>
              <a:t>Representative</a:t>
            </a:r>
          </a:p>
        </p:txBody>
      </p:sp>
      <p:sp>
        <p:nvSpPr>
          <p:cNvPr id="149597" name="Oval 92"/>
          <p:cNvSpPr>
            <a:spLocks noChangeArrowheads="1"/>
          </p:cNvSpPr>
          <p:nvPr/>
        </p:nvSpPr>
        <p:spPr bwMode="auto">
          <a:xfrm>
            <a:off x="3436938" y="375285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598" name="Oval 93"/>
          <p:cNvSpPr>
            <a:spLocks noChangeArrowheads="1"/>
          </p:cNvSpPr>
          <p:nvPr/>
        </p:nvSpPr>
        <p:spPr bwMode="auto">
          <a:xfrm>
            <a:off x="6259513" y="37544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599" name="Oval 94"/>
          <p:cNvSpPr>
            <a:spLocks noChangeArrowheads="1"/>
          </p:cNvSpPr>
          <p:nvPr/>
        </p:nvSpPr>
        <p:spPr bwMode="auto">
          <a:xfrm>
            <a:off x="6335713" y="34496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00" name="Oval 95"/>
          <p:cNvSpPr>
            <a:spLocks noChangeArrowheads="1"/>
          </p:cNvSpPr>
          <p:nvPr/>
        </p:nvSpPr>
        <p:spPr bwMode="auto">
          <a:xfrm>
            <a:off x="8393113" y="25352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01" name="Rectangle 96"/>
          <p:cNvSpPr>
            <a:spLocks noChangeArrowheads="1"/>
          </p:cNvSpPr>
          <p:nvPr/>
        </p:nvSpPr>
        <p:spPr bwMode="auto">
          <a:xfrm>
            <a:off x="2924050" y="4020900"/>
            <a:ext cx="767839" cy="308419"/>
          </a:xfrm>
          <a:prstGeom prst="rect">
            <a:avLst/>
          </a:prstGeom>
          <a:noFill/>
          <a:ln w="9525">
            <a:noFill/>
            <a:miter lim="800000"/>
            <a:headEnd/>
            <a:tailEnd/>
          </a:ln>
        </p:spPr>
        <p:txBody>
          <a:bodyPr wrap="none" lIns="92075" tIns="46038" rIns="92075" bIns="46038">
            <a:spAutoFit/>
          </a:bodyPr>
          <a:lstStyle/>
          <a:p>
            <a:pPr defTabSz="762000"/>
            <a:r>
              <a:rPr lang="en-US" sz="1400" b="1" dirty="0">
                <a:latin typeface="Arial Narrow" panose="020B0606020202030204" pitchFamily="34" charset="0"/>
              </a:rPr>
              <a:t>National</a:t>
            </a:r>
          </a:p>
        </p:txBody>
      </p:sp>
      <p:sp>
        <p:nvSpPr>
          <p:cNvPr id="149602" name="Rectangle 97"/>
          <p:cNvSpPr>
            <a:spLocks noChangeArrowheads="1"/>
          </p:cNvSpPr>
          <p:nvPr/>
        </p:nvSpPr>
        <p:spPr bwMode="auto">
          <a:xfrm rot="-2340000">
            <a:off x="3400002" y="4130455"/>
            <a:ext cx="1072409" cy="308419"/>
          </a:xfrm>
          <a:prstGeom prst="rect">
            <a:avLst/>
          </a:prstGeom>
          <a:noFill/>
          <a:ln w="9525">
            <a:noFill/>
            <a:miter lim="800000"/>
            <a:headEnd/>
            <a:tailEnd/>
          </a:ln>
        </p:spPr>
        <p:txBody>
          <a:bodyPr wrap="none" lIns="92075" tIns="46038" rIns="92075" bIns="46038">
            <a:spAutoFit/>
          </a:bodyPr>
          <a:lstStyle/>
          <a:p>
            <a:pPr defTabSz="762000"/>
            <a:r>
              <a:rPr lang="en-US" sz="1400" b="1">
                <a:latin typeface="Arial Narrow" panose="020B0606020202030204" pitchFamily="34" charset="0"/>
              </a:rPr>
              <a:t>International</a:t>
            </a:r>
          </a:p>
        </p:txBody>
      </p:sp>
      <p:sp>
        <p:nvSpPr>
          <p:cNvPr id="149605" name="Text Box 100"/>
          <p:cNvSpPr txBox="1">
            <a:spLocks noChangeArrowheads="1"/>
          </p:cNvSpPr>
          <p:nvPr/>
        </p:nvSpPr>
        <p:spPr bwMode="auto">
          <a:xfrm>
            <a:off x="4450012" y="1652678"/>
            <a:ext cx="668773" cy="307777"/>
          </a:xfrm>
          <a:prstGeom prst="rect">
            <a:avLst/>
          </a:prstGeom>
          <a:noFill/>
          <a:ln w="9525">
            <a:noFill/>
            <a:miter lim="800000"/>
            <a:headEnd/>
            <a:tailEnd/>
          </a:ln>
        </p:spPr>
        <p:txBody>
          <a:bodyPr wrap="none">
            <a:spAutoFit/>
          </a:bodyPr>
          <a:lstStyle/>
          <a:p>
            <a:pPr eaLnBrk="1" hangingPunct="1"/>
            <a:r>
              <a:rPr lang="en-US" sz="1400" b="1">
                <a:latin typeface="Arial Narrow" panose="020B0606020202030204" pitchFamily="34" charset="0"/>
              </a:rPr>
              <a:t>Simple</a:t>
            </a:r>
          </a:p>
        </p:txBody>
      </p:sp>
      <p:sp>
        <p:nvSpPr>
          <p:cNvPr id="149606" name="Text Box 101"/>
          <p:cNvSpPr txBox="1">
            <a:spLocks noChangeArrowheads="1"/>
          </p:cNvSpPr>
          <p:nvPr/>
        </p:nvSpPr>
        <p:spPr bwMode="auto">
          <a:xfrm>
            <a:off x="6862599" y="1641565"/>
            <a:ext cx="806631" cy="307777"/>
          </a:xfrm>
          <a:prstGeom prst="rect">
            <a:avLst/>
          </a:prstGeom>
          <a:noFill/>
          <a:ln w="9525">
            <a:noFill/>
            <a:miter lim="800000"/>
            <a:headEnd/>
            <a:tailEnd/>
          </a:ln>
        </p:spPr>
        <p:txBody>
          <a:bodyPr wrap="none">
            <a:spAutoFit/>
          </a:bodyPr>
          <a:lstStyle/>
          <a:p>
            <a:pPr eaLnBrk="1" hangingPunct="1"/>
            <a:r>
              <a:rPr lang="en-US" sz="1400" b="1" dirty="0">
                <a:latin typeface="Arial Narrow" panose="020B0606020202030204" pitchFamily="34" charset="0"/>
              </a:rPr>
              <a:t>Complex</a:t>
            </a:r>
          </a:p>
        </p:txBody>
      </p:sp>
      <p:sp>
        <p:nvSpPr>
          <p:cNvPr id="149607" name="Line 102"/>
          <p:cNvSpPr>
            <a:spLocks noChangeShapeType="1"/>
          </p:cNvSpPr>
          <p:nvPr/>
        </p:nvSpPr>
        <p:spPr bwMode="auto">
          <a:xfrm>
            <a:off x="9070975" y="3533776"/>
            <a:ext cx="249238" cy="284163"/>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08" name="Line 103"/>
          <p:cNvSpPr>
            <a:spLocks noChangeShapeType="1"/>
          </p:cNvSpPr>
          <p:nvPr/>
        </p:nvSpPr>
        <p:spPr bwMode="auto">
          <a:xfrm flipH="1" flipV="1">
            <a:off x="9294813" y="3811588"/>
            <a:ext cx="577850" cy="37465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09" name="Line 104"/>
          <p:cNvSpPr>
            <a:spLocks noChangeShapeType="1"/>
          </p:cNvSpPr>
          <p:nvPr/>
        </p:nvSpPr>
        <p:spPr bwMode="auto">
          <a:xfrm flipH="1">
            <a:off x="9688513" y="4192588"/>
            <a:ext cx="177800" cy="1778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10" name="Line 105"/>
          <p:cNvSpPr>
            <a:spLocks noChangeShapeType="1"/>
          </p:cNvSpPr>
          <p:nvPr/>
        </p:nvSpPr>
        <p:spPr bwMode="auto">
          <a:xfrm>
            <a:off x="9320213" y="3836988"/>
            <a:ext cx="374650" cy="5461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11" name="Line 106"/>
          <p:cNvSpPr>
            <a:spLocks noChangeShapeType="1"/>
          </p:cNvSpPr>
          <p:nvPr/>
        </p:nvSpPr>
        <p:spPr bwMode="auto">
          <a:xfrm flipH="1">
            <a:off x="9053513" y="3424238"/>
            <a:ext cx="273050" cy="101600"/>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12" name="Oval 107"/>
          <p:cNvSpPr>
            <a:spLocks noChangeArrowheads="1"/>
          </p:cNvSpPr>
          <p:nvPr/>
        </p:nvSpPr>
        <p:spPr bwMode="auto">
          <a:xfrm>
            <a:off x="3208338" y="3454400"/>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13" name="Oval 108"/>
          <p:cNvSpPr>
            <a:spLocks noChangeArrowheads="1"/>
          </p:cNvSpPr>
          <p:nvPr/>
        </p:nvSpPr>
        <p:spPr bwMode="auto">
          <a:xfrm>
            <a:off x="6030913" y="34496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14" name="Oval 109"/>
          <p:cNvSpPr>
            <a:spLocks noChangeArrowheads="1"/>
          </p:cNvSpPr>
          <p:nvPr/>
        </p:nvSpPr>
        <p:spPr bwMode="auto">
          <a:xfrm>
            <a:off x="7067397" y="5007887"/>
            <a:ext cx="228600" cy="228600"/>
          </a:xfrm>
          <a:prstGeom prst="ellipse">
            <a:avLst/>
          </a:prstGeom>
          <a:solidFill>
            <a:schemeClr val="accent2">
              <a:lumMod val="75000"/>
            </a:schemeClr>
          </a:solidFill>
          <a:ln w="38100">
            <a:solidFill>
              <a:schemeClr val="accent2">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15" name="Text Box 110"/>
          <p:cNvSpPr txBox="1">
            <a:spLocks noChangeArrowheads="1"/>
          </p:cNvSpPr>
          <p:nvPr/>
        </p:nvSpPr>
        <p:spPr bwMode="auto">
          <a:xfrm>
            <a:off x="7333153" y="5033150"/>
            <a:ext cx="1333447" cy="172355"/>
          </a:xfrm>
          <a:prstGeom prst="rect">
            <a:avLst/>
          </a:prstGeom>
          <a:noFill/>
          <a:ln w="12700">
            <a:noFill/>
            <a:miter lim="800000"/>
            <a:headEnd type="none" w="sm" len="sm"/>
            <a:tailEnd type="none" w="sm" len="sm"/>
          </a:ln>
        </p:spPr>
        <p:txBody>
          <a:bodyPr wrap="square" lIns="0" tIns="0" rIns="0" bIns="0">
            <a:spAutoFit/>
          </a:bodyPr>
          <a:lstStyle/>
          <a:p>
            <a:pPr>
              <a:lnSpc>
                <a:spcPct val="80000"/>
              </a:lnSpc>
            </a:pPr>
            <a:r>
              <a:rPr lang="en-US" sz="1400" dirty="0">
                <a:latin typeface="Arial Narrow" panose="020B0606020202030204" pitchFamily="34" charset="0"/>
              </a:rPr>
              <a:t>High-throughput DC</a:t>
            </a:r>
          </a:p>
        </p:txBody>
      </p:sp>
      <p:sp>
        <p:nvSpPr>
          <p:cNvPr id="149616" name="Oval 111"/>
          <p:cNvSpPr>
            <a:spLocks noChangeArrowheads="1"/>
          </p:cNvSpPr>
          <p:nvPr/>
        </p:nvSpPr>
        <p:spPr bwMode="auto">
          <a:xfrm>
            <a:off x="9231313" y="37544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17" name="Oval 112"/>
          <p:cNvSpPr>
            <a:spLocks noChangeArrowheads="1"/>
          </p:cNvSpPr>
          <p:nvPr/>
        </p:nvSpPr>
        <p:spPr bwMode="auto">
          <a:xfrm>
            <a:off x="9790113" y="411003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18" name="Oval 113"/>
          <p:cNvSpPr>
            <a:spLocks noChangeArrowheads="1"/>
          </p:cNvSpPr>
          <p:nvPr/>
        </p:nvSpPr>
        <p:spPr bwMode="auto">
          <a:xfrm>
            <a:off x="9625013" y="42941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19" name="Oval 114"/>
          <p:cNvSpPr>
            <a:spLocks noChangeArrowheads="1"/>
          </p:cNvSpPr>
          <p:nvPr/>
        </p:nvSpPr>
        <p:spPr bwMode="auto">
          <a:xfrm>
            <a:off x="8996363" y="3455988"/>
            <a:ext cx="139700" cy="139700"/>
          </a:xfrm>
          <a:prstGeom prst="ellipse">
            <a:avLst/>
          </a:prstGeom>
          <a:solidFill>
            <a:schemeClr val="accent4">
              <a:lumMod val="75000"/>
            </a:schemeClr>
          </a:solidFill>
          <a:ln w="25400">
            <a:solidFill>
              <a:schemeClr val="accent4">
                <a:lumMod val="50000"/>
              </a:schemeClr>
            </a:solidFill>
            <a:round/>
            <a:headEnd/>
            <a:tailEnd/>
          </a:ln>
        </p:spPr>
        <p:txBody>
          <a:bodyPr wrap="none" anchor="ctr"/>
          <a:lstStyle/>
          <a:p>
            <a:endParaRPr lang="en-US">
              <a:latin typeface="Arial Narrow" panose="020B0606020202030204" pitchFamily="34" charset="0"/>
            </a:endParaRPr>
          </a:p>
        </p:txBody>
      </p:sp>
      <p:sp>
        <p:nvSpPr>
          <p:cNvPr id="149620" name="Line 115"/>
          <p:cNvSpPr>
            <a:spLocks noChangeShapeType="1"/>
          </p:cNvSpPr>
          <p:nvPr/>
        </p:nvSpPr>
        <p:spPr bwMode="auto">
          <a:xfrm flipH="1" flipV="1">
            <a:off x="9363075" y="3409951"/>
            <a:ext cx="139700" cy="1082675"/>
          </a:xfrm>
          <a:prstGeom prst="line">
            <a:avLst/>
          </a:prstGeom>
          <a:noFill/>
          <a:ln w="12700">
            <a:solidFill>
              <a:schemeClr val="tx1"/>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21" name="Oval 116"/>
          <p:cNvSpPr>
            <a:spLocks noChangeArrowheads="1"/>
          </p:cNvSpPr>
          <p:nvPr/>
        </p:nvSpPr>
        <p:spPr bwMode="auto">
          <a:xfrm>
            <a:off x="9237663" y="3290888"/>
            <a:ext cx="228600" cy="228600"/>
          </a:xfrm>
          <a:prstGeom prst="ellipse">
            <a:avLst/>
          </a:prstGeom>
          <a:solidFill>
            <a:schemeClr val="accent2">
              <a:lumMod val="75000"/>
            </a:schemeClr>
          </a:solidFill>
          <a:ln w="38100">
            <a:solidFill>
              <a:schemeClr val="accent2">
                <a:lumMod val="50000"/>
              </a:schemeClr>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49622" name="Oval 117"/>
          <p:cNvSpPr>
            <a:spLocks noChangeArrowheads="1"/>
          </p:cNvSpPr>
          <p:nvPr/>
        </p:nvSpPr>
        <p:spPr bwMode="auto">
          <a:xfrm>
            <a:off x="9420225" y="4437063"/>
            <a:ext cx="139700" cy="139700"/>
          </a:xfrm>
          <a:prstGeom prst="ellipse">
            <a:avLst/>
          </a:prstGeom>
          <a:solidFill>
            <a:schemeClr val="accent3">
              <a:lumMod val="75000"/>
            </a:schemeClr>
          </a:solidFill>
          <a:ln w="25400">
            <a:solidFill>
              <a:schemeClr val="accent3">
                <a:lumMod val="50000"/>
              </a:schemeClr>
            </a:solidFill>
            <a:round/>
            <a:headEnd/>
            <a:tailEnd/>
          </a:ln>
        </p:spPr>
        <p:txBody>
          <a:bodyPr wrap="none" anchor="ctr"/>
          <a:lstStyle/>
          <a:p>
            <a:endParaRPr lang="en-US">
              <a:latin typeface="Arial Narrow" panose="020B0606020202030204" pitchFamily="34" charset="0"/>
            </a:endParaRPr>
          </a:p>
        </p:txBody>
      </p:sp>
      <p:sp>
        <p:nvSpPr>
          <p:cNvPr id="119" name="Rounded Rectangle 118"/>
          <p:cNvSpPr/>
          <p:nvPr/>
        </p:nvSpPr>
        <p:spPr>
          <a:xfrm>
            <a:off x="1837532" y="2069880"/>
            <a:ext cx="2834640" cy="2834640"/>
          </a:xfrm>
          <a:prstGeom prst="roundRect">
            <a:avLst>
              <a:gd name="adj" fmla="val 5674"/>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9603" name="Text Box 98"/>
          <p:cNvSpPr txBox="1">
            <a:spLocks noChangeArrowheads="1"/>
          </p:cNvSpPr>
          <p:nvPr/>
        </p:nvSpPr>
        <p:spPr bwMode="auto">
          <a:xfrm>
            <a:off x="2576965" y="1961257"/>
            <a:ext cx="1656864"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National Supply Chain</a:t>
            </a:r>
          </a:p>
        </p:txBody>
      </p:sp>
      <p:sp>
        <p:nvSpPr>
          <p:cNvPr id="120" name="Rounded Rectangle 119"/>
          <p:cNvSpPr/>
          <p:nvPr/>
        </p:nvSpPr>
        <p:spPr>
          <a:xfrm>
            <a:off x="4739193" y="2069880"/>
            <a:ext cx="2834640" cy="2834640"/>
          </a:xfrm>
          <a:prstGeom prst="roundRect">
            <a:avLst>
              <a:gd name="adj" fmla="val 5674"/>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21" name="Rounded Rectangle 120"/>
          <p:cNvSpPr/>
          <p:nvPr/>
        </p:nvSpPr>
        <p:spPr>
          <a:xfrm>
            <a:off x="7640854" y="2069880"/>
            <a:ext cx="2834640" cy="2834640"/>
          </a:xfrm>
          <a:prstGeom prst="roundRect">
            <a:avLst>
              <a:gd name="adj" fmla="val 5674"/>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9604" name="Text Box 99"/>
          <p:cNvSpPr txBox="1">
            <a:spLocks noChangeArrowheads="1"/>
          </p:cNvSpPr>
          <p:nvPr/>
        </p:nvSpPr>
        <p:spPr bwMode="auto">
          <a:xfrm>
            <a:off x="8228288" y="1967607"/>
            <a:ext cx="1987082" cy="215444"/>
          </a:xfrm>
          <a:prstGeom prst="rect">
            <a:avLst/>
          </a:prstGeom>
          <a:solidFill>
            <a:schemeClr val="bg1"/>
          </a:solidFill>
          <a:ln w="9525">
            <a:noFill/>
            <a:miter lim="800000"/>
            <a:headEnd/>
            <a:tailEnd/>
          </a:ln>
        </p:spPr>
        <p:txBody>
          <a:bodyPr wrap="none" lIns="45720" tIns="0" rIns="45720" bIns="0">
            <a:spAutoFit/>
          </a:bodyPr>
          <a:lstStyle/>
          <a:p>
            <a:pPr eaLnBrk="1" hangingPunct="1"/>
            <a:r>
              <a:rPr lang="en-US" sz="1400" b="1" dirty="0">
                <a:latin typeface="Arial Narrow" panose="020B0606020202030204" pitchFamily="34" charset="0"/>
              </a:rPr>
              <a:t>Multinational Supply Chain</a:t>
            </a:r>
          </a:p>
        </p:txBody>
      </p:sp>
    </p:spTree>
    <p:extLst>
      <p:ext uri="{BB962C8B-B14F-4D97-AF65-F5344CB8AC3E}">
        <p14:creationId xmlns:p14="http://schemas.microsoft.com/office/powerpoint/2010/main" val="378451937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20 Largest North American Warehouse Operators, 2007</a:t>
            </a: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565194531"/>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3351490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Evolution of Retail Logistics</a:t>
            </a:r>
          </a:p>
        </p:txBody>
      </p:sp>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ounded Rectangle 5"/>
          <p:cNvSpPr/>
          <p:nvPr/>
        </p:nvSpPr>
        <p:spPr bwMode="auto">
          <a:xfrm>
            <a:off x="3631185" y="910892"/>
            <a:ext cx="6126480" cy="1280160"/>
          </a:xfrm>
          <a:prstGeom prst="roundRect">
            <a:avLst>
              <a:gd name="adj" fmla="val 8220"/>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 name="Rounded Rectangle 13"/>
          <p:cNvSpPr/>
          <p:nvPr/>
        </p:nvSpPr>
        <p:spPr bwMode="auto">
          <a:xfrm>
            <a:off x="3631185" y="2298640"/>
            <a:ext cx="6126480" cy="1280160"/>
          </a:xfrm>
          <a:prstGeom prst="roundRect">
            <a:avLst>
              <a:gd name="adj" fmla="val 8220"/>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5" name="Rounded Rectangle 14"/>
          <p:cNvSpPr/>
          <p:nvPr/>
        </p:nvSpPr>
        <p:spPr bwMode="auto">
          <a:xfrm>
            <a:off x="3631185" y="3686388"/>
            <a:ext cx="6126480" cy="1280160"/>
          </a:xfrm>
          <a:prstGeom prst="roundRect">
            <a:avLst>
              <a:gd name="adj" fmla="val 8220"/>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6" name="Rounded Rectangle 15"/>
          <p:cNvSpPr/>
          <p:nvPr/>
        </p:nvSpPr>
        <p:spPr bwMode="auto">
          <a:xfrm>
            <a:off x="3631185" y="5074136"/>
            <a:ext cx="6126480" cy="1280160"/>
          </a:xfrm>
          <a:prstGeom prst="roundRect">
            <a:avLst>
              <a:gd name="adj" fmla="val 8220"/>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 name="TextBox 2"/>
          <p:cNvSpPr txBox="1"/>
          <p:nvPr/>
        </p:nvSpPr>
        <p:spPr>
          <a:xfrm>
            <a:off x="2692297" y="1105122"/>
            <a:ext cx="713657" cy="369332"/>
          </a:xfrm>
          <a:prstGeom prst="rect">
            <a:avLst/>
          </a:prstGeom>
          <a:noFill/>
        </p:spPr>
        <p:txBody>
          <a:bodyPr wrap="none" rtlCol="0">
            <a:spAutoFit/>
          </a:bodyPr>
          <a:lstStyle/>
          <a:p>
            <a:r>
              <a:rPr lang="en-US" b="1" dirty="0">
                <a:latin typeface="Arial Narrow" panose="020B0606020202030204" pitchFamily="34" charset="0"/>
              </a:rPr>
              <a:t>1970s</a:t>
            </a:r>
          </a:p>
        </p:txBody>
      </p:sp>
      <p:sp>
        <p:nvSpPr>
          <p:cNvPr id="17" name="Oval 16"/>
          <p:cNvSpPr/>
          <p:nvPr/>
        </p:nvSpPr>
        <p:spPr>
          <a:xfrm>
            <a:off x="4958281" y="1255062"/>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 name="Oval 17"/>
          <p:cNvSpPr/>
          <p:nvPr/>
        </p:nvSpPr>
        <p:spPr>
          <a:xfrm>
            <a:off x="4958281" y="157620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9" name="Oval 18"/>
          <p:cNvSpPr/>
          <p:nvPr/>
        </p:nvSpPr>
        <p:spPr>
          <a:xfrm>
            <a:off x="4958281" y="189735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0" name="Rectangle 19"/>
          <p:cNvSpPr/>
          <p:nvPr/>
        </p:nvSpPr>
        <p:spPr>
          <a:xfrm>
            <a:off x="8379713" y="1267301"/>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1" name="Rectangle 20"/>
          <p:cNvSpPr/>
          <p:nvPr/>
        </p:nvSpPr>
        <p:spPr>
          <a:xfrm>
            <a:off x="8379713" y="1571142"/>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2" name="Rectangle 21"/>
          <p:cNvSpPr/>
          <p:nvPr/>
        </p:nvSpPr>
        <p:spPr>
          <a:xfrm>
            <a:off x="8379713" y="1879920"/>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3" name="TextBox 22"/>
          <p:cNvSpPr txBox="1"/>
          <p:nvPr/>
        </p:nvSpPr>
        <p:spPr>
          <a:xfrm>
            <a:off x="2364115" y="1435794"/>
            <a:ext cx="1236236" cy="584775"/>
          </a:xfrm>
          <a:prstGeom prst="rect">
            <a:avLst/>
          </a:prstGeom>
          <a:noFill/>
        </p:spPr>
        <p:txBody>
          <a:bodyPr wrap="none" rtlCol="0">
            <a:spAutoFit/>
          </a:bodyPr>
          <a:lstStyle/>
          <a:p>
            <a:pPr algn="ctr"/>
            <a:r>
              <a:rPr lang="en-US" sz="1600" dirty="0">
                <a:latin typeface="Arial Narrow" panose="020B0606020202030204" pitchFamily="34" charset="0"/>
              </a:rPr>
              <a:t>Direct </a:t>
            </a:r>
          </a:p>
          <a:p>
            <a:pPr algn="ctr"/>
            <a:r>
              <a:rPr lang="en-US" sz="1600" dirty="0">
                <a:latin typeface="Arial Narrow" panose="020B0606020202030204" pitchFamily="34" charset="0"/>
              </a:rPr>
              <a:t>replenishment</a:t>
            </a:r>
          </a:p>
        </p:txBody>
      </p:sp>
      <p:cxnSp>
        <p:nvCxnSpPr>
          <p:cNvPr id="25" name="Straight Arrow Connector 24"/>
          <p:cNvCxnSpPr>
            <a:stCxn id="17" idx="6"/>
            <a:endCxn id="20" idx="1"/>
          </p:cNvCxnSpPr>
          <p:nvPr/>
        </p:nvCxnSpPr>
        <p:spPr>
          <a:xfrm>
            <a:off x="5186881" y="1369363"/>
            <a:ext cx="3192832" cy="12239"/>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17" idx="6"/>
            <a:endCxn id="21" idx="1"/>
          </p:cNvCxnSpPr>
          <p:nvPr/>
        </p:nvCxnSpPr>
        <p:spPr>
          <a:xfrm>
            <a:off x="5186881" y="1369362"/>
            <a:ext cx="3192832" cy="3160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5477553" y="1369363"/>
            <a:ext cx="2902161" cy="308779"/>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a:stCxn id="17" idx="6"/>
            <a:endCxn id="22" idx="1"/>
          </p:cNvCxnSpPr>
          <p:nvPr/>
        </p:nvCxnSpPr>
        <p:spPr>
          <a:xfrm>
            <a:off x="5186881" y="1369362"/>
            <a:ext cx="3192832" cy="62485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a:stCxn id="18" idx="6"/>
            <a:endCxn id="20" idx="1"/>
          </p:cNvCxnSpPr>
          <p:nvPr/>
        </p:nvCxnSpPr>
        <p:spPr>
          <a:xfrm flipV="1">
            <a:off x="5186881" y="1381601"/>
            <a:ext cx="3192832" cy="30890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a:stCxn id="18" idx="6"/>
            <a:endCxn id="21" idx="1"/>
          </p:cNvCxnSpPr>
          <p:nvPr/>
        </p:nvCxnSpPr>
        <p:spPr>
          <a:xfrm flipV="1">
            <a:off x="5186881" y="1685443"/>
            <a:ext cx="3192832" cy="506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a:stCxn id="18" idx="6"/>
            <a:endCxn id="22" idx="1"/>
          </p:cNvCxnSpPr>
          <p:nvPr/>
        </p:nvCxnSpPr>
        <p:spPr>
          <a:xfrm>
            <a:off x="5186881" y="1690510"/>
            <a:ext cx="3192832" cy="3037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4099797" y="928747"/>
            <a:ext cx="1946367" cy="338554"/>
          </a:xfrm>
          <a:prstGeom prst="rect">
            <a:avLst/>
          </a:prstGeom>
          <a:noFill/>
        </p:spPr>
        <p:txBody>
          <a:bodyPr wrap="none" rtlCol="0">
            <a:spAutoFit/>
          </a:bodyPr>
          <a:lstStyle/>
          <a:p>
            <a:pPr algn="ctr"/>
            <a:r>
              <a:rPr lang="en-US" sz="1600" dirty="0">
                <a:latin typeface="Arial Narrow" panose="020B0606020202030204" pitchFamily="34" charset="0"/>
              </a:rPr>
              <a:t>Suppliers / Wholesalers</a:t>
            </a:r>
          </a:p>
        </p:txBody>
      </p:sp>
      <p:cxnSp>
        <p:nvCxnSpPr>
          <p:cNvPr id="45" name="Straight Arrow Connector 44"/>
          <p:cNvCxnSpPr>
            <a:stCxn id="19" idx="6"/>
            <a:endCxn id="20" idx="1"/>
          </p:cNvCxnSpPr>
          <p:nvPr/>
        </p:nvCxnSpPr>
        <p:spPr>
          <a:xfrm flipV="1">
            <a:off x="5186881" y="1381602"/>
            <a:ext cx="3192832" cy="63005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9" idx="6"/>
            <a:endCxn id="21" idx="1"/>
          </p:cNvCxnSpPr>
          <p:nvPr/>
        </p:nvCxnSpPr>
        <p:spPr>
          <a:xfrm flipV="1">
            <a:off x="5186881" y="1685442"/>
            <a:ext cx="3192832" cy="32621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19" idx="6"/>
            <a:endCxn id="22" idx="1"/>
          </p:cNvCxnSpPr>
          <p:nvPr/>
        </p:nvCxnSpPr>
        <p:spPr>
          <a:xfrm flipV="1">
            <a:off x="5186881" y="1994220"/>
            <a:ext cx="3192832" cy="17436"/>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8158825" y="906389"/>
            <a:ext cx="670376" cy="338554"/>
          </a:xfrm>
          <a:prstGeom prst="rect">
            <a:avLst/>
          </a:prstGeom>
          <a:noFill/>
        </p:spPr>
        <p:txBody>
          <a:bodyPr wrap="none" rtlCol="0">
            <a:spAutoFit/>
          </a:bodyPr>
          <a:lstStyle/>
          <a:p>
            <a:pPr algn="ctr"/>
            <a:r>
              <a:rPr lang="en-US" sz="1600" dirty="0">
                <a:latin typeface="Arial Narrow" panose="020B0606020202030204" pitchFamily="34" charset="0"/>
              </a:rPr>
              <a:t>Stores</a:t>
            </a:r>
          </a:p>
        </p:txBody>
      </p:sp>
      <p:sp>
        <p:nvSpPr>
          <p:cNvPr id="55" name="TextBox 54"/>
          <p:cNvSpPr txBox="1"/>
          <p:nvPr/>
        </p:nvSpPr>
        <p:spPr>
          <a:xfrm>
            <a:off x="2682086" y="2524034"/>
            <a:ext cx="713657" cy="369332"/>
          </a:xfrm>
          <a:prstGeom prst="rect">
            <a:avLst/>
          </a:prstGeom>
          <a:noFill/>
        </p:spPr>
        <p:txBody>
          <a:bodyPr wrap="none" rtlCol="0">
            <a:spAutoFit/>
          </a:bodyPr>
          <a:lstStyle/>
          <a:p>
            <a:r>
              <a:rPr lang="en-US" b="1" dirty="0">
                <a:latin typeface="Arial Narrow" panose="020B0606020202030204" pitchFamily="34" charset="0"/>
              </a:rPr>
              <a:t>1980s</a:t>
            </a:r>
          </a:p>
        </p:txBody>
      </p:sp>
      <p:sp>
        <p:nvSpPr>
          <p:cNvPr id="56" name="TextBox 55"/>
          <p:cNvSpPr txBox="1"/>
          <p:nvPr/>
        </p:nvSpPr>
        <p:spPr>
          <a:xfrm>
            <a:off x="2345050" y="2900018"/>
            <a:ext cx="1282723" cy="338554"/>
          </a:xfrm>
          <a:prstGeom prst="rect">
            <a:avLst/>
          </a:prstGeom>
          <a:noFill/>
        </p:spPr>
        <p:txBody>
          <a:bodyPr wrap="none" rtlCol="0">
            <a:spAutoFit/>
          </a:bodyPr>
          <a:lstStyle/>
          <a:p>
            <a:pPr algn="ctr"/>
            <a:r>
              <a:rPr lang="en-US" sz="1600" dirty="0">
                <a:latin typeface="Arial Narrow" panose="020B0606020202030204" pitchFamily="34" charset="0"/>
              </a:rPr>
              <a:t>Rationalization</a:t>
            </a:r>
          </a:p>
        </p:txBody>
      </p:sp>
      <p:sp>
        <p:nvSpPr>
          <p:cNvPr id="57" name="Oval 56"/>
          <p:cNvSpPr/>
          <p:nvPr/>
        </p:nvSpPr>
        <p:spPr>
          <a:xfrm>
            <a:off x="4958281" y="2525479"/>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8" name="Oval 57"/>
          <p:cNvSpPr/>
          <p:nvPr/>
        </p:nvSpPr>
        <p:spPr>
          <a:xfrm>
            <a:off x="4958281" y="282254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9" name="Oval 58"/>
          <p:cNvSpPr/>
          <p:nvPr/>
        </p:nvSpPr>
        <p:spPr>
          <a:xfrm>
            <a:off x="4958281" y="313766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3" name="Rectangle 62"/>
          <p:cNvSpPr/>
          <p:nvPr/>
        </p:nvSpPr>
        <p:spPr>
          <a:xfrm>
            <a:off x="6539384" y="2804194"/>
            <a:ext cx="548640" cy="2743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3" name="Rectangle 72"/>
          <p:cNvSpPr/>
          <p:nvPr/>
        </p:nvSpPr>
        <p:spPr>
          <a:xfrm>
            <a:off x="8379715" y="2525047"/>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4" name="Rectangle 73"/>
          <p:cNvSpPr/>
          <p:nvPr/>
        </p:nvSpPr>
        <p:spPr>
          <a:xfrm>
            <a:off x="8379715" y="2828888"/>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5" name="Rectangle 74"/>
          <p:cNvSpPr/>
          <p:nvPr/>
        </p:nvSpPr>
        <p:spPr>
          <a:xfrm>
            <a:off x="8379715" y="3137666"/>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76" name="Straight Arrow Connector 75"/>
          <p:cNvCxnSpPr>
            <a:stCxn id="57" idx="6"/>
            <a:endCxn id="63" idx="1"/>
          </p:cNvCxnSpPr>
          <p:nvPr/>
        </p:nvCxnSpPr>
        <p:spPr>
          <a:xfrm>
            <a:off x="5186882" y="2639780"/>
            <a:ext cx="1352503" cy="301575"/>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a:stCxn id="58" idx="6"/>
            <a:endCxn id="63" idx="1"/>
          </p:cNvCxnSpPr>
          <p:nvPr/>
        </p:nvCxnSpPr>
        <p:spPr>
          <a:xfrm>
            <a:off x="5186882" y="2936844"/>
            <a:ext cx="1352503" cy="451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p:cNvCxnSpPr>
            <a:stCxn id="59" idx="6"/>
            <a:endCxn id="63" idx="1"/>
          </p:cNvCxnSpPr>
          <p:nvPr/>
        </p:nvCxnSpPr>
        <p:spPr>
          <a:xfrm flipV="1">
            <a:off x="5186882" y="2941354"/>
            <a:ext cx="1352503" cy="31061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63" idx="3"/>
            <a:endCxn id="73" idx="1"/>
          </p:cNvCxnSpPr>
          <p:nvPr/>
        </p:nvCxnSpPr>
        <p:spPr>
          <a:xfrm flipV="1">
            <a:off x="7088025" y="2639348"/>
            <a:ext cx="1291691" cy="30200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3" idx="3"/>
            <a:endCxn id="74" idx="1"/>
          </p:cNvCxnSpPr>
          <p:nvPr/>
        </p:nvCxnSpPr>
        <p:spPr>
          <a:xfrm>
            <a:off x="7088025" y="2941354"/>
            <a:ext cx="1291691" cy="183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a:stCxn id="63" idx="3"/>
            <a:endCxn id="75" idx="1"/>
          </p:cNvCxnSpPr>
          <p:nvPr/>
        </p:nvCxnSpPr>
        <p:spPr>
          <a:xfrm>
            <a:off x="7088025" y="2941354"/>
            <a:ext cx="1291691" cy="310612"/>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6000018" y="3058405"/>
            <a:ext cx="1657826" cy="338554"/>
          </a:xfrm>
          <a:prstGeom prst="rect">
            <a:avLst/>
          </a:prstGeom>
          <a:noFill/>
        </p:spPr>
        <p:txBody>
          <a:bodyPr wrap="none" rtlCol="0">
            <a:spAutoFit/>
          </a:bodyPr>
          <a:lstStyle/>
          <a:p>
            <a:pPr algn="ctr"/>
            <a:r>
              <a:rPr lang="en-US" sz="1600" dirty="0">
                <a:latin typeface="Arial Narrow" panose="020B0606020202030204" pitchFamily="34" charset="0"/>
              </a:rPr>
              <a:t>Distribution Centers</a:t>
            </a:r>
          </a:p>
        </p:txBody>
      </p:sp>
      <p:sp>
        <p:nvSpPr>
          <p:cNvPr id="95" name="TextBox 94"/>
          <p:cNvSpPr txBox="1"/>
          <p:nvPr/>
        </p:nvSpPr>
        <p:spPr>
          <a:xfrm>
            <a:off x="2655314" y="3924809"/>
            <a:ext cx="713657" cy="369332"/>
          </a:xfrm>
          <a:prstGeom prst="rect">
            <a:avLst/>
          </a:prstGeom>
          <a:noFill/>
        </p:spPr>
        <p:txBody>
          <a:bodyPr wrap="none" rtlCol="0">
            <a:spAutoFit/>
          </a:bodyPr>
          <a:lstStyle/>
          <a:p>
            <a:r>
              <a:rPr lang="en-US" b="1" dirty="0">
                <a:latin typeface="Arial Narrow" panose="020B0606020202030204" pitchFamily="34" charset="0"/>
              </a:rPr>
              <a:t>1990s</a:t>
            </a:r>
          </a:p>
        </p:txBody>
      </p:sp>
      <p:sp>
        <p:nvSpPr>
          <p:cNvPr id="96" name="TextBox 95"/>
          <p:cNvSpPr txBox="1"/>
          <p:nvPr/>
        </p:nvSpPr>
        <p:spPr>
          <a:xfrm>
            <a:off x="2271254" y="4294141"/>
            <a:ext cx="1350050" cy="338554"/>
          </a:xfrm>
          <a:prstGeom prst="rect">
            <a:avLst/>
          </a:prstGeom>
          <a:noFill/>
        </p:spPr>
        <p:txBody>
          <a:bodyPr wrap="none" rtlCol="0">
            <a:spAutoFit/>
          </a:bodyPr>
          <a:lstStyle/>
          <a:p>
            <a:pPr algn="ctr"/>
            <a:r>
              <a:rPr lang="en-US" sz="1600" dirty="0">
                <a:latin typeface="Arial Narrow" panose="020B0606020202030204" pitchFamily="34" charset="0"/>
              </a:rPr>
              <a:t>Global sourcing</a:t>
            </a:r>
          </a:p>
        </p:txBody>
      </p:sp>
      <p:sp>
        <p:nvSpPr>
          <p:cNvPr id="97" name="Rectangle 96"/>
          <p:cNvSpPr/>
          <p:nvPr/>
        </p:nvSpPr>
        <p:spPr>
          <a:xfrm>
            <a:off x="8379713" y="3930418"/>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98" name="Rectangle 97"/>
          <p:cNvSpPr/>
          <p:nvPr/>
        </p:nvSpPr>
        <p:spPr>
          <a:xfrm>
            <a:off x="8379713" y="4234259"/>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99" name="Rectangle 98"/>
          <p:cNvSpPr/>
          <p:nvPr/>
        </p:nvSpPr>
        <p:spPr>
          <a:xfrm>
            <a:off x="8379713" y="4543037"/>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00" name="Oval 99"/>
          <p:cNvSpPr/>
          <p:nvPr/>
        </p:nvSpPr>
        <p:spPr>
          <a:xfrm>
            <a:off x="4958281" y="3930418"/>
            <a:ext cx="228600" cy="228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01" name="Oval 100"/>
          <p:cNvSpPr/>
          <p:nvPr/>
        </p:nvSpPr>
        <p:spPr>
          <a:xfrm>
            <a:off x="4958281" y="45457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12" name="Rectangle 111"/>
          <p:cNvSpPr/>
          <p:nvPr/>
        </p:nvSpPr>
        <p:spPr>
          <a:xfrm>
            <a:off x="6539384" y="4215216"/>
            <a:ext cx="548640" cy="274320"/>
          </a:xfrm>
          <a:prstGeom prst="rec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13" name="Rectangle 112"/>
          <p:cNvSpPr/>
          <p:nvPr/>
        </p:nvSpPr>
        <p:spPr>
          <a:xfrm>
            <a:off x="5673258" y="3907558"/>
            <a:ext cx="548640" cy="27432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114" name="Straight Arrow Connector 113"/>
          <p:cNvCxnSpPr>
            <a:stCxn id="100" idx="6"/>
            <a:endCxn id="113" idx="1"/>
          </p:cNvCxnSpPr>
          <p:nvPr/>
        </p:nvCxnSpPr>
        <p:spPr>
          <a:xfrm>
            <a:off x="5186882" y="4044718"/>
            <a:ext cx="486377" cy="0"/>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a:stCxn id="112" idx="3"/>
            <a:endCxn id="99" idx="1"/>
          </p:cNvCxnSpPr>
          <p:nvPr/>
        </p:nvCxnSpPr>
        <p:spPr>
          <a:xfrm>
            <a:off x="7088025" y="4352377"/>
            <a:ext cx="1291689" cy="30496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p:cNvCxnSpPr>
            <a:stCxn id="112" idx="3"/>
            <a:endCxn id="98" idx="1"/>
          </p:cNvCxnSpPr>
          <p:nvPr/>
        </p:nvCxnSpPr>
        <p:spPr>
          <a:xfrm flipV="1">
            <a:off x="7088025" y="4348560"/>
            <a:ext cx="1291689" cy="381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p:cNvCxnSpPr>
            <a:stCxn id="112" idx="3"/>
            <a:endCxn id="97" idx="1"/>
          </p:cNvCxnSpPr>
          <p:nvPr/>
        </p:nvCxnSpPr>
        <p:spPr>
          <a:xfrm flipV="1">
            <a:off x="7088025" y="4044718"/>
            <a:ext cx="1291689" cy="30765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Elbow Connector 126"/>
          <p:cNvCxnSpPr>
            <a:stCxn id="113" idx="3"/>
            <a:endCxn id="112" idx="0"/>
          </p:cNvCxnSpPr>
          <p:nvPr/>
        </p:nvCxnSpPr>
        <p:spPr>
          <a:xfrm>
            <a:off x="6221898" y="4044718"/>
            <a:ext cx="591806" cy="170498"/>
          </a:xfrm>
          <a:prstGeom prst="bentConnector2">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Elbow Connector 127"/>
          <p:cNvCxnSpPr>
            <a:stCxn id="100" idx="4"/>
            <a:endCxn id="112" idx="1"/>
          </p:cNvCxnSpPr>
          <p:nvPr/>
        </p:nvCxnSpPr>
        <p:spPr>
          <a:xfrm rot="16200000" flipH="1">
            <a:off x="5709303" y="3522296"/>
            <a:ext cx="193358" cy="1466803"/>
          </a:xfrm>
          <a:prstGeom prst="bentConnector2">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p:cNvCxnSpPr>
            <a:stCxn id="101" idx="6"/>
            <a:endCxn id="112" idx="1"/>
          </p:cNvCxnSpPr>
          <p:nvPr/>
        </p:nvCxnSpPr>
        <p:spPr>
          <a:xfrm flipV="1">
            <a:off x="5186882" y="4352376"/>
            <a:ext cx="1352503" cy="307660"/>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4" name="TextBox 133"/>
          <p:cNvSpPr txBox="1"/>
          <p:nvPr/>
        </p:nvSpPr>
        <p:spPr>
          <a:xfrm>
            <a:off x="3599423" y="3878690"/>
            <a:ext cx="1444626" cy="307777"/>
          </a:xfrm>
          <a:prstGeom prst="rect">
            <a:avLst/>
          </a:prstGeom>
          <a:noFill/>
        </p:spPr>
        <p:txBody>
          <a:bodyPr wrap="none" rtlCol="0">
            <a:spAutoFit/>
          </a:bodyPr>
          <a:lstStyle/>
          <a:p>
            <a:pPr algn="ctr"/>
            <a:r>
              <a:rPr lang="en-US" sz="1400" dirty="0">
                <a:latin typeface="Arial Narrow" panose="020B0606020202030204" pitchFamily="34" charset="0"/>
              </a:rPr>
              <a:t>Overseas suppliers</a:t>
            </a:r>
          </a:p>
        </p:txBody>
      </p:sp>
      <p:sp>
        <p:nvSpPr>
          <p:cNvPr id="135" name="TextBox 134"/>
          <p:cNvSpPr txBox="1"/>
          <p:nvPr/>
        </p:nvSpPr>
        <p:spPr>
          <a:xfrm>
            <a:off x="3596010" y="4504857"/>
            <a:ext cx="1428597" cy="307777"/>
          </a:xfrm>
          <a:prstGeom prst="rect">
            <a:avLst/>
          </a:prstGeom>
          <a:noFill/>
        </p:spPr>
        <p:txBody>
          <a:bodyPr wrap="none" rtlCol="0">
            <a:spAutoFit/>
          </a:bodyPr>
          <a:lstStyle/>
          <a:p>
            <a:pPr algn="ctr"/>
            <a:r>
              <a:rPr lang="en-US" sz="1400" dirty="0">
                <a:latin typeface="Arial Narrow" panose="020B0606020202030204" pitchFamily="34" charset="0"/>
              </a:rPr>
              <a:t>Domestic suppliers</a:t>
            </a:r>
          </a:p>
        </p:txBody>
      </p:sp>
      <p:sp>
        <p:nvSpPr>
          <p:cNvPr id="136" name="TextBox 135"/>
          <p:cNvSpPr txBox="1"/>
          <p:nvPr/>
        </p:nvSpPr>
        <p:spPr>
          <a:xfrm>
            <a:off x="6181959" y="3674805"/>
            <a:ext cx="1293944" cy="338554"/>
          </a:xfrm>
          <a:prstGeom prst="rect">
            <a:avLst/>
          </a:prstGeom>
          <a:noFill/>
        </p:spPr>
        <p:txBody>
          <a:bodyPr wrap="none" rtlCol="0">
            <a:spAutoFit/>
          </a:bodyPr>
          <a:lstStyle/>
          <a:p>
            <a:pPr algn="ctr"/>
            <a:r>
              <a:rPr lang="en-US" sz="1600" dirty="0">
                <a:latin typeface="Arial Narrow" panose="020B0606020202030204" pitchFamily="34" charset="0"/>
              </a:rPr>
              <a:t>Import Centers</a:t>
            </a:r>
          </a:p>
        </p:txBody>
      </p:sp>
      <p:sp>
        <p:nvSpPr>
          <p:cNvPr id="137" name="TextBox 136"/>
          <p:cNvSpPr txBox="1"/>
          <p:nvPr/>
        </p:nvSpPr>
        <p:spPr>
          <a:xfrm>
            <a:off x="2648579" y="5353187"/>
            <a:ext cx="713657" cy="369332"/>
          </a:xfrm>
          <a:prstGeom prst="rect">
            <a:avLst/>
          </a:prstGeom>
          <a:noFill/>
        </p:spPr>
        <p:txBody>
          <a:bodyPr wrap="none" rtlCol="0">
            <a:spAutoFit/>
          </a:bodyPr>
          <a:lstStyle/>
          <a:p>
            <a:r>
              <a:rPr lang="en-US" b="1" dirty="0">
                <a:latin typeface="Arial Narrow" panose="020B0606020202030204" pitchFamily="34" charset="0"/>
              </a:rPr>
              <a:t>2000s</a:t>
            </a:r>
          </a:p>
        </p:txBody>
      </p:sp>
      <p:sp>
        <p:nvSpPr>
          <p:cNvPr id="138" name="Rectangle 137"/>
          <p:cNvSpPr/>
          <p:nvPr/>
        </p:nvSpPr>
        <p:spPr>
          <a:xfrm>
            <a:off x="4217400" y="5482781"/>
            <a:ext cx="731520" cy="45720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39" name="Right Arrow 138"/>
          <p:cNvSpPr/>
          <p:nvPr/>
        </p:nvSpPr>
        <p:spPr>
          <a:xfrm>
            <a:off x="3721429" y="5576273"/>
            <a:ext cx="457200" cy="274320"/>
          </a:xfrm>
          <a:prstGeom prst="rightArrow">
            <a:avLst/>
          </a:prstGeom>
          <a:no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0" name="Diamond 139"/>
          <p:cNvSpPr/>
          <p:nvPr/>
        </p:nvSpPr>
        <p:spPr>
          <a:xfrm>
            <a:off x="8366854" y="5265758"/>
            <a:ext cx="228600" cy="230472"/>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1" name="Diamond 140"/>
          <p:cNvSpPr/>
          <p:nvPr/>
        </p:nvSpPr>
        <p:spPr>
          <a:xfrm>
            <a:off x="8366854" y="5634809"/>
            <a:ext cx="228600" cy="230472"/>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2" name="Diamond 141"/>
          <p:cNvSpPr/>
          <p:nvPr/>
        </p:nvSpPr>
        <p:spPr>
          <a:xfrm>
            <a:off x="8366854" y="6003860"/>
            <a:ext cx="228600" cy="230472"/>
          </a:xfrm>
          <a:prstGeom prst="diamond">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3" name="Rectangle 142"/>
          <p:cNvSpPr/>
          <p:nvPr/>
        </p:nvSpPr>
        <p:spPr>
          <a:xfrm>
            <a:off x="7321909" y="5856894"/>
            <a:ext cx="548640" cy="2743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4" name="Rectangle 143"/>
          <p:cNvSpPr/>
          <p:nvPr/>
        </p:nvSpPr>
        <p:spPr>
          <a:xfrm>
            <a:off x="7321910" y="5361708"/>
            <a:ext cx="548640" cy="27432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5" name="Rectangle 144"/>
          <p:cNvSpPr/>
          <p:nvPr/>
        </p:nvSpPr>
        <p:spPr>
          <a:xfrm>
            <a:off x="5277526" y="5356770"/>
            <a:ext cx="54864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6" name="Rectangle 145"/>
          <p:cNvSpPr/>
          <p:nvPr/>
        </p:nvSpPr>
        <p:spPr>
          <a:xfrm>
            <a:off x="6269784" y="5360544"/>
            <a:ext cx="54864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147" name="Straight Arrow Connector 146"/>
          <p:cNvCxnSpPr>
            <a:stCxn id="146" idx="3"/>
            <a:endCxn id="144" idx="1"/>
          </p:cNvCxnSpPr>
          <p:nvPr/>
        </p:nvCxnSpPr>
        <p:spPr>
          <a:xfrm>
            <a:off x="6818424" y="5497704"/>
            <a:ext cx="503486" cy="116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p:cNvCxnSpPr>
            <a:stCxn id="145" idx="3"/>
            <a:endCxn id="146" idx="1"/>
          </p:cNvCxnSpPr>
          <p:nvPr/>
        </p:nvCxnSpPr>
        <p:spPr>
          <a:xfrm>
            <a:off x="5826166" y="5493930"/>
            <a:ext cx="443618" cy="377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p:cNvCxnSpPr>
            <a:stCxn id="138" idx="3"/>
            <a:endCxn id="145" idx="1"/>
          </p:cNvCxnSpPr>
          <p:nvPr/>
        </p:nvCxnSpPr>
        <p:spPr>
          <a:xfrm flipV="1">
            <a:off x="4948920" y="5493931"/>
            <a:ext cx="328606" cy="217451"/>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p:cNvCxnSpPr>
            <a:stCxn id="138" idx="3"/>
            <a:endCxn id="143" idx="1"/>
          </p:cNvCxnSpPr>
          <p:nvPr/>
        </p:nvCxnSpPr>
        <p:spPr>
          <a:xfrm>
            <a:off x="4948921" y="5711382"/>
            <a:ext cx="2372989" cy="282673"/>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9" name="TextBox 158"/>
          <p:cNvSpPr txBox="1"/>
          <p:nvPr/>
        </p:nvSpPr>
        <p:spPr>
          <a:xfrm>
            <a:off x="3718268" y="5961937"/>
            <a:ext cx="1656223" cy="338554"/>
          </a:xfrm>
          <a:prstGeom prst="rect">
            <a:avLst/>
          </a:prstGeom>
          <a:noFill/>
        </p:spPr>
        <p:txBody>
          <a:bodyPr wrap="none" rtlCol="0">
            <a:spAutoFit/>
          </a:bodyPr>
          <a:lstStyle/>
          <a:p>
            <a:pPr algn="ctr"/>
            <a:r>
              <a:rPr lang="en-US" sz="1600" dirty="0">
                <a:latin typeface="Arial Narrow" panose="020B0606020202030204" pitchFamily="34" charset="0"/>
              </a:rPr>
              <a:t>E-fulfillment centers</a:t>
            </a:r>
          </a:p>
        </p:txBody>
      </p:sp>
      <p:sp>
        <p:nvSpPr>
          <p:cNvPr id="160" name="TextBox 159"/>
          <p:cNvSpPr txBox="1"/>
          <p:nvPr/>
        </p:nvSpPr>
        <p:spPr>
          <a:xfrm>
            <a:off x="5068026" y="5069032"/>
            <a:ext cx="962123" cy="307777"/>
          </a:xfrm>
          <a:prstGeom prst="rect">
            <a:avLst/>
          </a:prstGeom>
          <a:noFill/>
        </p:spPr>
        <p:txBody>
          <a:bodyPr wrap="none" rtlCol="0">
            <a:spAutoFit/>
          </a:bodyPr>
          <a:lstStyle/>
          <a:p>
            <a:pPr algn="ctr"/>
            <a:r>
              <a:rPr lang="en-US" sz="1400" dirty="0">
                <a:latin typeface="Arial Narrow" panose="020B0606020202030204" pitchFamily="34" charset="0"/>
              </a:rPr>
              <a:t>Parcel hubs</a:t>
            </a:r>
          </a:p>
        </p:txBody>
      </p:sp>
      <p:sp>
        <p:nvSpPr>
          <p:cNvPr id="161" name="TextBox 160"/>
          <p:cNvSpPr txBox="1"/>
          <p:nvPr/>
        </p:nvSpPr>
        <p:spPr>
          <a:xfrm>
            <a:off x="5899591" y="5577996"/>
            <a:ext cx="1300357" cy="307777"/>
          </a:xfrm>
          <a:prstGeom prst="rect">
            <a:avLst/>
          </a:prstGeom>
          <a:noFill/>
        </p:spPr>
        <p:txBody>
          <a:bodyPr wrap="none" rtlCol="0">
            <a:spAutoFit/>
          </a:bodyPr>
          <a:lstStyle/>
          <a:p>
            <a:pPr algn="ctr"/>
            <a:r>
              <a:rPr lang="en-US" sz="1400" dirty="0">
                <a:latin typeface="Arial Narrow" panose="020B0606020202030204" pitchFamily="34" charset="0"/>
              </a:rPr>
              <a:t>Sortation centers</a:t>
            </a:r>
          </a:p>
        </p:txBody>
      </p:sp>
      <p:sp>
        <p:nvSpPr>
          <p:cNvPr id="162" name="TextBox 161"/>
          <p:cNvSpPr txBox="1"/>
          <p:nvPr/>
        </p:nvSpPr>
        <p:spPr>
          <a:xfrm>
            <a:off x="6752025" y="5068362"/>
            <a:ext cx="1675459" cy="307777"/>
          </a:xfrm>
          <a:prstGeom prst="rect">
            <a:avLst/>
          </a:prstGeom>
          <a:noFill/>
        </p:spPr>
        <p:txBody>
          <a:bodyPr wrap="none" rtlCol="0">
            <a:spAutoFit/>
          </a:bodyPr>
          <a:lstStyle/>
          <a:p>
            <a:pPr algn="ctr"/>
            <a:r>
              <a:rPr lang="en-US" sz="1400" dirty="0">
                <a:latin typeface="Arial Narrow" panose="020B0606020202030204" pitchFamily="34" charset="0"/>
              </a:rPr>
              <a:t>Parcel delivery centers</a:t>
            </a:r>
          </a:p>
        </p:txBody>
      </p:sp>
      <p:sp>
        <p:nvSpPr>
          <p:cNvPr id="163" name="TextBox 162"/>
          <p:cNvSpPr txBox="1"/>
          <p:nvPr/>
        </p:nvSpPr>
        <p:spPr>
          <a:xfrm>
            <a:off x="7083330" y="6068163"/>
            <a:ext cx="1019831" cy="307777"/>
          </a:xfrm>
          <a:prstGeom prst="rect">
            <a:avLst/>
          </a:prstGeom>
          <a:noFill/>
        </p:spPr>
        <p:txBody>
          <a:bodyPr wrap="none" rtlCol="0">
            <a:spAutoFit/>
          </a:bodyPr>
          <a:lstStyle/>
          <a:p>
            <a:pPr algn="ctr"/>
            <a:r>
              <a:rPr lang="en-US" sz="1400" dirty="0">
                <a:latin typeface="Arial Narrow" panose="020B0606020202030204" pitchFamily="34" charset="0"/>
              </a:rPr>
              <a:t>Local depots</a:t>
            </a:r>
          </a:p>
        </p:txBody>
      </p:sp>
      <p:sp>
        <p:nvSpPr>
          <p:cNvPr id="164" name="TextBox 163"/>
          <p:cNvSpPr txBox="1"/>
          <p:nvPr/>
        </p:nvSpPr>
        <p:spPr>
          <a:xfrm>
            <a:off x="8495644" y="5215898"/>
            <a:ext cx="1234633" cy="307777"/>
          </a:xfrm>
          <a:prstGeom prst="rect">
            <a:avLst/>
          </a:prstGeom>
          <a:noFill/>
        </p:spPr>
        <p:txBody>
          <a:bodyPr wrap="none" rtlCol="0">
            <a:spAutoFit/>
          </a:bodyPr>
          <a:lstStyle/>
          <a:p>
            <a:pPr algn="ctr"/>
            <a:r>
              <a:rPr lang="en-US" sz="1400" dirty="0">
                <a:latin typeface="Arial Narrow" panose="020B0606020202030204" pitchFamily="34" charset="0"/>
              </a:rPr>
              <a:t>Customer home</a:t>
            </a:r>
          </a:p>
        </p:txBody>
      </p:sp>
      <p:sp>
        <p:nvSpPr>
          <p:cNvPr id="165" name="TextBox 164"/>
          <p:cNvSpPr txBox="1"/>
          <p:nvPr/>
        </p:nvSpPr>
        <p:spPr>
          <a:xfrm>
            <a:off x="8505262" y="5592965"/>
            <a:ext cx="1189749" cy="307777"/>
          </a:xfrm>
          <a:prstGeom prst="rect">
            <a:avLst/>
          </a:prstGeom>
          <a:noFill/>
        </p:spPr>
        <p:txBody>
          <a:bodyPr wrap="none" rtlCol="0">
            <a:spAutoFit/>
          </a:bodyPr>
          <a:lstStyle/>
          <a:p>
            <a:pPr algn="ctr"/>
            <a:r>
              <a:rPr lang="en-US" sz="1400" dirty="0">
                <a:latin typeface="Arial Narrow" panose="020B0606020202030204" pitchFamily="34" charset="0"/>
              </a:rPr>
              <a:t>Collection point</a:t>
            </a:r>
          </a:p>
        </p:txBody>
      </p:sp>
      <p:sp>
        <p:nvSpPr>
          <p:cNvPr id="166" name="TextBox 165"/>
          <p:cNvSpPr txBox="1"/>
          <p:nvPr/>
        </p:nvSpPr>
        <p:spPr>
          <a:xfrm>
            <a:off x="2401352" y="5688264"/>
            <a:ext cx="1133644" cy="338554"/>
          </a:xfrm>
          <a:prstGeom prst="rect">
            <a:avLst/>
          </a:prstGeom>
          <a:noFill/>
        </p:spPr>
        <p:txBody>
          <a:bodyPr wrap="none" rtlCol="0">
            <a:spAutoFit/>
          </a:bodyPr>
          <a:lstStyle/>
          <a:p>
            <a:pPr algn="ctr"/>
            <a:r>
              <a:rPr lang="en-US" sz="1600" dirty="0">
                <a:latin typeface="Arial Narrow" panose="020B0606020202030204" pitchFamily="34" charset="0"/>
              </a:rPr>
              <a:t>Digitalization</a:t>
            </a:r>
          </a:p>
        </p:txBody>
      </p:sp>
      <p:sp>
        <p:nvSpPr>
          <p:cNvPr id="167" name="TextBox 166"/>
          <p:cNvSpPr txBox="1"/>
          <p:nvPr/>
        </p:nvSpPr>
        <p:spPr>
          <a:xfrm>
            <a:off x="8516483" y="5969834"/>
            <a:ext cx="1075937" cy="307777"/>
          </a:xfrm>
          <a:prstGeom prst="rect">
            <a:avLst/>
          </a:prstGeom>
          <a:noFill/>
        </p:spPr>
        <p:txBody>
          <a:bodyPr wrap="none" rtlCol="0">
            <a:spAutoFit/>
          </a:bodyPr>
          <a:lstStyle/>
          <a:p>
            <a:pPr algn="ctr"/>
            <a:r>
              <a:rPr lang="en-US" sz="1400" dirty="0">
                <a:latin typeface="Arial Narrow" panose="020B0606020202030204" pitchFamily="34" charset="0"/>
              </a:rPr>
              <a:t>Delivery point</a:t>
            </a:r>
          </a:p>
        </p:txBody>
      </p:sp>
      <p:cxnSp>
        <p:nvCxnSpPr>
          <p:cNvPr id="168" name="Straight Arrow Connector 167"/>
          <p:cNvCxnSpPr>
            <a:stCxn id="144" idx="3"/>
            <a:endCxn id="140" idx="1"/>
          </p:cNvCxnSpPr>
          <p:nvPr/>
        </p:nvCxnSpPr>
        <p:spPr>
          <a:xfrm flipV="1">
            <a:off x="7870550" y="5380994"/>
            <a:ext cx="496304" cy="117874"/>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1" name="Straight Arrow Connector 170"/>
          <p:cNvCxnSpPr>
            <a:stCxn id="144" idx="3"/>
            <a:endCxn id="141" idx="1"/>
          </p:cNvCxnSpPr>
          <p:nvPr/>
        </p:nvCxnSpPr>
        <p:spPr>
          <a:xfrm>
            <a:off x="7870550" y="5498869"/>
            <a:ext cx="496304" cy="251177"/>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4" name="Straight Arrow Connector 173"/>
          <p:cNvCxnSpPr>
            <a:stCxn id="144" idx="3"/>
            <a:endCxn id="142" idx="1"/>
          </p:cNvCxnSpPr>
          <p:nvPr/>
        </p:nvCxnSpPr>
        <p:spPr>
          <a:xfrm>
            <a:off x="7870550" y="5498868"/>
            <a:ext cx="496304" cy="620228"/>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43" idx="3"/>
            <a:endCxn id="140" idx="1"/>
          </p:cNvCxnSpPr>
          <p:nvPr/>
        </p:nvCxnSpPr>
        <p:spPr>
          <a:xfrm flipV="1">
            <a:off x="7870550" y="5380994"/>
            <a:ext cx="496305" cy="613060"/>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43" idx="3"/>
            <a:endCxn id="141" idx="1"/>
          </p:cNvCxnSpPr>
          <p:nvPr/>
        </p:nvCxnSpPr>
        <p:spPr>
          <a:xfrm flipV="1">
            <a:off x="7870550" y="5750046"/>
            <a:ext cx="496305" cy="244009"/>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p:cNvCxnSpPr>
            <a:stCxn id="143" idx="3"/>
          </p:cNvCxnSpPr>
          <p:nvPr/>
        </p:nvCxnSpPr>
        <p:spPr>
          <a:xfrm>
            <a:off x="7870550" y="5994055"/>
            <a:ext cx="496305" cy="125043"/>
          </a:xfrm>
          <a:prstGeom prst="straightConnector1">
            <a:avLst/>
          </a:prstGeom>
          <a:ln w="9525">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6003812" y="4457603"/>
            <a:ext cx="1657826" cy="338554"/>
          </a:xfrm>
          <a:prstGeom prst="rect">
            <a:avLst/>
          </a:prstGeom>
          <a:noFill/>
        </p:spPr>
        <p:txBody>
          <a:bodyPr wrap="none" rtlCol="0">
            <a:spAutoFit/>
          </a:bodyPr>
          <a:lstStyle/>
          <a:p>
            <a:pPr algn="ctr"/>
            <a:r>
              <a:rPr lang="en-US" sz="1600" dirty="0">
                <a:latin typeface="Arial Narrow" panose="020B0606020202030204" pitchFamily="34" charset="0"/>
              </a:rPr>
              <a:t>Distribution Centers</a:t>
            </a:r>
          </a:p>
        </p:txBody>
      </p:sp>
    </p:spTree>
    <p:extLst>
      <p:ext uri="{BB962C8B-B14F-4D97-AF65-F5344CB8AC3E}">
        <p14:creationId xmlns:p14="http://schemas.microsoft.com/office/powerpoint/2010/main" val="289417331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5989738-55E8-4515-8908-8C28F22F087D}"/>
              </a:ext>
            </a:extLst>
          </p:cNvPr>
          <p:cNvSpPr/>
          <p:nvPr/>
        </p:nvSpPr>
        <p:spPr>
          <a:xfrm>
            <a:off x="6267857" y="1848256"/>
            <a:ext cx="4572000" cy="100584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C7B1DE44-98AE-4BBA-9B4D-DF720018F030}"/>
              </a:ext>
            </a:extLst>
          </p:cNvPr>
          <p:cNvSpPr/>
          <p:nvPr/>
        </p:nvSpPr>
        <p:spPr>
          <a:xfrm>
            <a:off x="1594751" y="4783383"/>
            <a:ext cx="4572000" cy="10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5CC28E2-5E4D-449C-8416-A35CCC295DBE}"/>
              </a:ext>
            </a:extLst>
          </p:cNvPr>
          <p:cNvSpPr/>
          <p:nvPr/>
        </p:nvSpPr>
        <p:spPr>
          <a:xfrm>
            <a:off x="6247818" y="4783383"/>
            <a:ext cx="4572000" cy="100584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Oval 91">
            <a:extLst>
              <a:ext uri="{FF2B5EF4-FFF2-40B4-BE49-F238E27FC236}">
                <a16:creationId xmlns:a16="http://schemas.microsoft.com/office/drawing/2014/main" id="{FB443B43-5C53-48B4-BBB7-67CB2929E56E}"/>
              </a:ext>
            </a:extLst>
          </p:cNvPr>
          <p:cNvSpPr/>
          <p:nvPr/>
        </p:nvSpPr>
        <p:spPr>
          <a:xfrm>
            <a:off x="5839901" y="4924458"/>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1B09E789-3F2F-46D8-865C-B3CF6434D861}"/>
              </a:ext>
            </a:extLst>
          </p:cNvPr>
          <p:cNvSpPr/>
          <p:nvPr/>
        </p:nvSpPr>
        <p:spPr>
          <a:xfrm>
            <a:off x="1614790" y="3277625"/>
            <a:ext cx="4572000" cy="10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D7FF54F8-4221-447C-9C28-EDC6EC6E6FB2}"/>
              </a:ext>
            </a:extLst>
          </p:cNvPr>
          <p:cNvSpPr/>
          <p:nvPr/>
        </p:nvSpPr>
        <p:spPr>
          <a:xfrm>
            <a:off x="6267857" y="3277625"/>
            <a:ext cx="4572000" cy="1005840"/>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Oval 90">
            <a:extLst>
              <a:ext uri="{FF2B5EF4-FFF2-40B4-BE49-F238E27FC236}">
                <a16:creationId xmlns:a16="http://schemas.microsoft.com/office/drawing/2014/main" id="{AD801933-19D4-4B11-A76B-9096216E83ED}"/>
              </a:ext>
            </a:extLst>
          </p:cNvPr>
          <p:cNvSpPr/>
          <p:nvPr/>
        </p:nvSpPr>
        <p:spPr>
          <a:xfrm>
            <a:off x="5857756" y="3409997"/>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7454FCF-B1F9-4869-93A6-C7244E088545}"/>
              </a:ext>
            </a:extLst>
          </p:cNvPr>
          <p:cNvSpPr/>
          <p:nvPr/>
        </p:nvSpPr>
        <p:spPr>
          <a:xfrm>
            <a:off x="1614790" y="1848256"/>
            <a:ext cx="4572000" cy="100584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CAEADE9-AA8D-4B7F-9558-C31233ECBBD6}"/>
              </a:ext>
            </a:extLst>
          </p:cNvPr>
          <p:cNvSpPr/>
          <p:nvPr/>
        </p:nvSpPr>
        <p:spPr>
          <a:xfrm>
            <a:off x="5848026" y="1980414"/>
            <a:ext cx="731520" cy="7315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A0E52E-D1E0-4C26-8984-CF246C7BE4D0}"/>
              </a:ext>
            </a:extLst>
          </p:cNvPr>
          <p:cNvSpPr>
            <a:spLocks noGrp="1"/>
          </p:cNvSpPr>
          <p:nvPr>
            <p:ph type="title"/>
          </p:nvPr>
        </p:nvSpPr>
        <p:spPr/>
        <p:txBody>
          <a:bodyPr/>
          <a:lstStyle/>
          <a:p>
            <a:r>
              <a:rPr lang="en-US" dirty="0"/>
              <a:t>The Evolution of Retail Logistics</a:t>
            </a:r>
          </a:p>
        </p:txBody>
      </p:sp>
      <p:sp>
        <p:nvSpPr>
          <p:cNvPr id="23" name="Footer Placeholder 22">
            <a:extLst>
              <a:ext uri="{FF2B5EF4-FFF2-40B4-BE49-F238E27FC236}">
                <a16:creationId xmlns:a16="http://schemas.microsoft.com/office/drawing/2014/main" id="{4A76E282-9285-4EEE-9B1D-4269D85EDA9F}"/>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TextBox 4">
            <a:extLst>
              <a:ext uri="{FF2B5EF4-FFF2-40B4-BE49-F238E27FC236}">
                <a16:creationId xmlns:a16="http://schemas.microsoft.com/office/drawing/2014/main" id="{2C121224-67BE-46D0-A3F0-BCD4D748786B}"/>
              </a:ext>
            </a:extLst>
          </p:cNvPr>
          <p:cNvSpPr txBox="1"/>
          <p:nvPr/>
        </p:nvSpPr>
        <p:spPr>
          <a:xfrm>
            <a:off x="1883802" y="1608520"/>
            <a:ext cx="522580" cy="246221"/>
          </a:xfrm>
          <a:prstGeom prst="rect">
            <a:avLst/>
          </a:prstGeom>
          <a:noFill/>
        </p:spPr>
        <p:txBody>
          <a:bodyPr wrap="none" lIns="0" tIns="0" rIns="0" bIns="0" rtlCol="0">
            <a:spAutoFit/>
          </a:bodyPr>
          <a:lstStyle/>
          <a:p>
            <a:pPr algn="ctr"/>
            <a:r>
              <a:rPr lang="en-US" sz="1600" b="1" dirty="0">
                <a:latin typeface="Arial Narrow" panose="020B0606020202030204" pitchFamily="34" charset="0"/>
              </a:rPr>
              <a:t>Global</a:t>
            </a:r>
          </a:p>
        </p:txBody>
      </p:sp>
      <p:sp>
        <p:nvSpPr>
          <p:cNvPr id="6" name="TextBox 5">
            <a:extLst>
              <a:ext uri="{FF2B5EF4-FFF2-40B4-BE49-F238E27FC236}">
                <a16:creationId xmlns:a16="http://schemas.microsoft.com/office/drawing/2014/main" id="{2A3D728B-0324-4B78-AD76-1FB8BB18B3DF}"/>
              </a:ext>
            </a:extLst>
          </p:cNvPr>
          <p:cNvSpPr txBox="1"/>
          <p:nvPr/>
        </p:nvSpPr>
        <p:spPr>
          <a:xfrm>
            <a:off x="4520359" y="1608094"/>
            <a:ext cx="1510029" cy="246221"/>
          </a:xfrm>
          <a:prstGeom prst="rect">
            <a:avLst/>
          </a:prstGeom>
          <a:noFill/>
        </p:spPr>
        <p:txBody>
          <a:bodyPr wrap="none" lIns="0" tIns="0" rIns="0" bIns="0" rtlCol="0">
            <a:spAutoFit/>
          </a:bodyPr>
          <a:lstStyle/>
          <a:p>
            <a:pPr algn="ctr"/>
            <a:r>
              <a:rPr lang="en-US" sz="1600" b="1" dirty="0">
                <a:latin typeface="Arial Narrow" panose="020B0606020202030204" pitchFamily="34" charset="0"/>
              </a:rPr>
              <a:t>National / Regional</a:t>
            </a:r>
          </a:p>
        </p:txBody>
      </p:sp>
      <p:sp>
        <p:nvSpPr>
          <p:cNvPr id="7" name="TextBox 6">
            <a:extLst>
              <a:ext uri="{FF2B5EF4-FFF2-40B4-BE49-F238E27FC236}">
                <a16:creationId xmlns:a16="http://schemas.microsoft.com/office/drawing/2014/main" id="{F5437911-DF35-4A41-88B0-4E4B5D4F2389}"/>
              </a:ext>
            </a:extLst>
          </p:cNvPr>
          <p:cNvSpPr txBox="1"/>
          <p:nvPr/>
        </p:nvSpPr>
        <p:spPr>
          <a:xfrm>
            <a:off x="6436170" y="1608093"/>
            <a:ext cx="1420582" cy="246221"/>
          </a:xfrm>
          <a:prstGeom prst="rect">
            <a:avLst/>
          </a:prstGeom>
          <a:noFill/>
        </p:spPr>
        <p:txBody>
          <a:bodyPr wrap="none" lIns="0" tIns="0" rIns="0" bIns="0" rtlCol="0">
            <a:spAutoFit/>
          </a:bodyPr>
          <a:lstStyle/>
          <a:p>
            <a:pPr algn="ctr"/>
            <a:r>
              <a:rPr lang="en-US" sz="1600" b="1" dirty="0">
                <a:latin typeface="Arial Narrow" panose="020B0606020202030204" pitchFamily="34" charset="0"/>
              </a:rPr>
              <a:t>Metropolitan Area</a:t>
            </a:r>
          </a:p>
        </p:txBody>
      </p:sp>
      <p:sp>
        <p:nvSpPr>
          <p:cNvPr id="8" name="TextBox 7">
            <a:extLst>
              <a:ext uri="{FF2B5EF4-FFF2-40B4-BE49-F238E27FC236}">
                <a16:creationId xmlns:a16="http://schemas.microsoft.com/office/drawing/2014/main" id="{AC1B2BF5-94D0-47BC-8DC3-5EFFF1DC3B0D}"/>
              </a:ext>
            </a:extLst>
          </p:cNvPr>
          <p:cNvSpPr txBox="1"/>
          <p:nvPr/>
        </p:nvSpPr>
        <p:spPr>
          <a:xfrm>
            <a:off x="9817053" y="1608094"/>
            <a:ext cx="915315" cy="246221"/>
          </a:xfrm>
          <a:prstGeom prst="rect">
            <a:avLst/>
          </a:prstGeom>
          <a:noFill/>
        </p:spPr>
        <p:txBody>
          <a:bodyPr wrap="none" lIns="0" tIns="0" rIns="0" bIns="0" rtlCol="0">
            <a:spAutoFit/>
          </a:bodyPr>
          <a:lstStyle/>
          <a:p>
            <a:pPr algn="ctr"/>
            <a:r>
              <a:rPr lang="en-US" sz="1600" b="1" dirty="0">
                <a:latin typeface="Arial Narrow" panose="020B0606020202030204" pitchFamily="34" charset="0"/>
              </a:rPr>
              <a:t>Urban Core</a:t>
            </a:r>
          </a:p>
        </p:txBody>
      </p:sp>
      <p:sp>
        <p:nvSpPr>
          <p:cNvPr id="9" name="Rectangle 8">
            <a:extLst>
              <a:ext uri="{FF2B5EF4-FFF2-40B4-BE49-F238E27FC236}">
                <a16:creationId xmlns:a16="http://schemas.microsoft.com/office/drawing/2014/main" id="{4FBF9986-8692-48D7-B57A-2E60822B0EF3}"/>
              </a:ext>
            </a:extLst>
          </p:cNvPr>
          <p:cNvSpPr/>
          <p:nvPr/>
        </p:nvSpPr>
        <p:spPr>
          <a:xfrm>
            <a:off x="5953269" y="2219603"/>
            <a:ext cx="54864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0" name="TextBox 9">
            <a:extLst>
              <a:ext uri="{FF2B5EF4-FFF2-40B4-BE49-F238E27FC236}">
                <a16:creationId xmlns:a16="http://schemas.microsoft.com/office/drawing/2014/main" id="{F43A1710-63A2-4A03-8541-C2FB89DE0196}"/>
              </a:ext>
            </a:extLst>
          </p:cNvPr>
          <p:cNvSpPr txBox="1"/>
          <p:nvPr/>
        </p:nvSpPr>
        <p:spPr>
          <a:xfrm>
            <a:off x="5343836" y="2474738"/>
            <a:ext cx="1798890" cy="338554"/>
          </a:xfrm>
          <a:prstGeom prst="rect">
            <a:avLst/>
          </a:prstGeom>
          <a:noFill/>
        </p:spPr>
        <p:txBody>
          <a:bodyPr wrap="none" rtlCol="0">
            <a:spAutoFit/>
          </a:bodyPr>
          <a:lstStyle/>
          <a:p>
            <a:pPr algn="ctr"/>
            <a:r>
              <a:rPr lang="en-US" sz="1600" b="1" dirty="0">
                <a:latin typeface="Arial Narrow" panose="020B0606020202030204" pitchFamily="34" charset="0"/>
              </a:rPr>
              <a:t>Distribution Centers</a:t>
            </a:r>
          </a:p>
        </p:txBody>
      </p:sp>
      <p:sp>
        <p:nvSpPr>
          <p:cNvPr id="11" name="TextBox 10">
            <a:extLst>
              <a:ext uri="{FF2B5EF4-FFF2-40B4-BE49-F238E27FC236}">
                <a16:creationId xmlns:a16="http://schemas.microsoft.com/office/drawing/2014/main" id="{BE3E2743-246A-4F70-8644-DD95E40CC61E}"/>
              </a:ext>
            </a:extLst>
          </p:cNvPr>
          <p:cNvSpPr txBox="1"/>
          <p:nvPr/>
        </p:nvSpPr>
        <p:spPr>
          <a:xfrm>
            <a:off x="572917" y="2024201"/>
            <a:ext cx="713657" cy="369332"/>
          </a:xfrm>
          <a:prstGeom prst="rect">
            <a:avLst/>
          </a:prstGeom>
          <a:noFill/>
        </p:spPr>
        <p:txBody>
          <a:bodyPr wrap="none" rtlCol="0">
            <a:spAutoFit/>
          </a:bodyPr>
          <a:lstStyle/>
          <a:p>
            <a:r>
              <a:rPr lang="en-US" b="1" dirty="0">
                <a:latin typeface="Arial Narrow" panose="020B0606020202030204" pitchFamily="34" charset="0"/>
              </a:rPr>
              <a:t>1980s</a:t>
            </a:r>
          </a:p>
        </p:txBody>
      </p:sp>
      <p:sp>
        <p:nvSpPr>
          <p:cNvPr id="12" name="TextBox 11">
            <a:extLst>
              <a:ext uri="{FF2B5EF4-FFF2-40B4-BE49-F238E27FC236}">
                <a16:creationId xmlns:a16="http://schemas.microsoft.com/office/drawing/2014/main" id="{7C9E67C7-A817-414F-9AC0-1F86ABE51A1C}"/>
              </a:ext>
            </a:extLst>
          </p:cNvPr>
          <p:cNvSpPr txBox="1"/>
          <p:nvPr/>
        </p:nvSpPr>
        <p:spPr>
          <a:xfrm>
            <a:off x="288384" y="2400185"/>
            <a:ext cx="1282723" cy="338554"/>
          </a:xfrm>
          <a:prstGeom prst="rect">
            <a:avLst/>
          </a:prstGeom>
          <a:noFill/>
        </p:spPr>
        <p:txBody>
          <a:bodyPr wrap="none" rtlCol="0">
            <a:spAutoFit/>
          </a:bodyPr>
          <a:lstStyle/>
          <a:p>
            <a:pPr algn="ctr"/>
            <a:r>
              <a:rPr lang="en-US" sz="1600" dirty="0">
                <a:latin typeface="Arial Narrow" panose="020B0606020202030204" pitchFamily="34" charset="0"/>
              </a:rPr>
              <a:t>Rationalization</a:t>
            </a:r>
          </a:p>
        </p:txBody>
      </p:sp>
      <p:sp>
        <p:nvSpPr>
          <p:cNvPr id="13" name="TextBox 12">
            <a:extLst>
              <a:ext uri="{FF2B5EF4-FFF2-40B4-BE49-F238E27FC236}">
                <a16:creationId xmlns:a16="http://schemas.microsoft.com/office/drawing/2014/main" id="{58312CF7-21A3-42B7-BD97-68F2E40C5CBE}"/>
              </a:ext>
            </a:extLst>
          </p:cNvPr>
          <p:cNvSpPr txBox="1"/>
          <p:nvPr/>
        </p:nvSpPr>
        <p:spPr>
          <a:xfrm>
            <a:off x="6264341" y="2851005"/>
            <a:ext cx="3882794" cy="338554"/>
          </a:xfrm>
          <a:prstGeom prst="rect">
            <a:avLst/>
          </a:prstGeom>
          <a:noFill/>
        </p:spPr>
        <p:txBody>
          <a:bodyPr wrap="none" rtlCol="0">
            <a:spAutoFit/>
          </a:bodyPr>
          <a:lstStyle/>
          <a:p>
            <a:r>
              <a:rPr lang="en-US" sz="1600" i="1" dirty="0">
                <a:latin typeface="Arial Narrow" panose="020B0606020202030204" pitchFamily="34" charset="0"/>
              </a:rPr>
              <a:t>Suburbanization, Shopping malls and superstores</a:t>
            </a:r>
          </a:p>
        </p:txBody>
      </p:sp>
      <p:sp>
        <p:nvSpPr>
          <p:cNvPr id="14" name="TextBox 13">
            <a:extLst>
              <a:ext uri="{FF2B5EF4-FFF2-40B4-BE49-F238E27FC236}">
                <a16:creationId xmlns:a16="http://schemas.microsoft.com/office/drawing/2014/main" id="{A9A689CC-09D8-448F-88D2-71804AD000CB}"/>
              </a:ext>
            </a:extLst>
          </p:cNvPr>
          <p:cNvSpPr txBox="1"/>
          <p:nvPr/>
        </p:nvSpPr>
        <p:spPr>
          <a:xfrm>
            <a:off x="1614790" y="2857583"/>
            <a:ext cx="3599447" cy="338554"/>
          </a:xfrm>
          <a:prstGeom prst="rect">
            <a:avLst/>
          </a:prstGeom>
          <a:noFill/>
        </p:spPr>
        <p:txBody>
          <a:bodyPr wrap="none" rtlCol="0">
            <a:spAutoFit/>
          </a:bodyPr>
          <a:lstStyle/>
          <a:p>
            <a:r>
              <a:rPr lang="en-US" sz="1600" i="1" dirty="0">
                <a:latin typeface="Arial Narrow" panose="020B0606020202030204" pitchFamily="34" charset="0"/>
              </a:rPr>
              <a:t>Regional supply chains, Warehousing districts</a:t>
            </a:r>
          </a:p>
        </p:txBody>
      </p:sp>
      <p:sp>
        <p:nvSpPr>
          <p:cNvPr id="15" name="Oval 14">
            <a:extLst>
              <a:ext uri="{FF2B5EF4-FFF2-40B4-BE49-F238E27FC236}">
                <a16:creationId xmlns:a16="http://schemas.microsoft.com/office/drawing/2014/main" id="{4C7D4AF7-550F-4E36-B286-AB70BD355D2A}"/>
              </a:ext>
            </a:extLst>
          </p:cNvPr>
          <p:cNvSpPr/>
          <p:nvPr/>
        </p:nvSpPr>
        <p:spPr>
          <a:xfrm>
            <a:off x="5249433" y="1986236"/>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 name="Oval 15">
            <a:extLst>
              <a:ext uri="{FF2B5EF4-FFF2-40B4-BE49-F238E27FC236}">
                <a16:creationId xmlns:a16="http://schemas.microsoft.com/office/drawing/2014/main" id="{6DDDEEE8-FDDE-46A1-92DA-9E372221E508}"/>
              </a:ext>
            </a:extLst>
          </p:cNvPr>
          <p:cNvSpPr/>
          <p:nvPr/>
        </p:nvSpPr>
        <p:spPr>
          <a:xfrm>
            <a:off x="4974438" y="2236551"/>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7" name="Oval 16">
            <a:extLst>
              <a:ext uri="{FF2B5EF4-FFF2-40B4-BE49-F238E27FC236}">
                <a16:creationId xmlns:a16="http://schemas.microsoft.com/office/drawing/2014/main" id="{DE64771F-EEEA-48DB-BB57-258A4CD0632A}"/>
              </a:ext>
            </a:extLst>
          </p:cNvPr>
          <p:cNvSpPr/>
          <p:nvPr/>
        </p:nvSpPr>
        <p:spPr>
          <a:xfrm>
            <a:off x="4774054" y="2532024"/>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 name="Oval 17">
            <a:extLst>
              <a:ext uri="{FF2B5EF4-FFF2-40B4-BE49-F238E27FC236}">
                <a16:creationId xmlns:a16="http://schemas.microsoft.com/office/drawing/2014/main" id="{5E4041F7-FDC2-4E46-8BB6-75A4FC2146BE}"/>
              </a:ext>
            </a:extLst>
          </p:cNvPr>
          <p:cNvSpPr/>
          <p:nvPr/>
        </p:nvSpPr>
        <p:spPr>
          <a:xfrm>
            <a:off x="2020397" y="2514619"/>
            <a:ext cx="228600" cy="228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9" name="Rectangle 18">
            <a:extLst>
              <a:ext uri="{FF2B5EF4-FFF2-40B4-BE49-F238E27FC236}">
                <a16:creationId xmlns:a16="http://schemas.microsoft.com/office/drawing/2014/main" id="{46821E70-2D94-4BDE-88BF-7F697895C685}"/>
              </a:ext>
            </a:extLst>
          </p:cNvPr>
          <p:cNvSpPr/>
          <p:nvPr/>
        </p:nvSpPr>
        <p:spPr>
          <a:xfrm>
            <a:off x="8365940" y="2518584"/>
            <a:ext cx="274320" cy="2743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0" name="Rectangle 19">
            <a:extLst>
              <a:ext uri="{FF2B5EF4-FFF2-40B4-BE49-F238E27FC236}">
                <a16:creationId xmlns:a16="http://schemas.microsoft.com/office/drawing/2014/main" id="{FB322209-3F38-487C-BB6C-5D05DE61B794}"/>
              </a:ext>
            </a:extLst>
          </p:cNvPr>
          <p:cNvSpPr/>
          <p:nvPr/>
        </p:nvSpPr>
        <p:spPr>
          <a:xfrm>
            <a:off x="10160409" y="1936555"/>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1" name="Rectangle 20">
            <a:extLst>
              <a:ext uri="{FF2B5EF4-FFF2-40B4-BE49-F238E27FC236}">
                <a16:creationId xmlns:a16="http://schemas.microsoft.com/office/drawing/2014/main" id="{705367ED-54AA-41E7-9DF3-08B2DC3976BF}"/>
              </a:ext>
            </a:extLst>
          </p:cNvPr>
          <p:cNvSpPr/>
          <p:nvPr/>
        </p:nvSpPr>
        <p:spPr>
          <a:xfrm>
            <a:off x="9309341" y="2250051"/>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22" name="Straight Arrow Connector 21">
            <a:extLst>
              <a:ext uri="{FF2B5EF4-FFF2-40B4-BE49-F238E27FC236}">
                <a16:creationId xmlns:a16="http://schemas.microsoft.com/office/drawing/2014/main" id="{E46910E3-8F87-4375-B0B6-31607F38B17C}"/>
              </a:ext>
            </a:extLst>
          </p:cNvPr>
          <p:cNvCxnSpPr>
            <a:cxnSpLocks/>
            <a:stCxn id="15" idx="6"/>
            <a:endCxn id="9" idx="1"/>
          </p:cNvCxnSpPr>
          <p:nvPr/>
        </p:nvCxnSpPr>
        <p:spPr>
          <a:xfrm>
            <a:off x="5478033" y="2100536"/>
            <a:ext cx="475236" cy="25622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26DFEC61-D173-43FF-BF34-BEE8317BFB19}"/>
              </a:ext>
            </a:extLst>
          </p:cNvPr>
          <p:cNvCxnSpPr>
            <a:cxnSpLocks/>
            <a:stCxn id="16" idx="6"/>
            <a:endCxn id="9" idx="1"/>
          </p:cNvCxnSpPr>
          <p:nvPr/>
        </p:nvCxnSpPr>
        <p:spPr>
          <a:xfrm>
            <a:off x="5203038" y="2350851"/>
            <a:ext cx="750231" cy="591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57C673E0-E88F-4BCB-B2A8-55CDCABA0D4F}"/>
              </a:ext>
            </a:extLst>
          </p:cNvPr>
          <p:cNvCxnSpPr>
            <a:cxnSpLocks/>
            <a:stCxn id="17" idx="6"/>
            <a:endCxn id="9" idx="1"/>
          </p:cNvCxnSpPr>
          <p:nvPr/>
        </p:nvCxnSpPr>
        <p:spPr>
          <a:xfrm flipV="1">
            <a:off x="5002654" y="2356763"/>
            <a:ext cx="950615" cy="289561"/>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257C256B-F165-4C67-A3B3-6B0B5CF98583}"/>
              </a:ext>
            </a:extLst>
          </p:cNvPr>
          <p:cNvCxnSpPr>
            <a:cxnSpLocks/>
            <a:stCxn id="18" idx="6"/>
            <a:endCxn id="17" idx="2"/>
          </p:cNvCxnSpPr>
          <p:nvPr/>
        </p:nvCxnSpPr>
        <p:spPr>
          <a:xfrm>
            <a:off x="2248997" y="2628919"/>
            <a:ext cx="2525057" cy="17405"/>
          </a:xfrm>
          <a:prstGeom prst="straightConnector1">
            <a:avLst/>
          </a:prstGeom>
          <a:ln w="19050">
            <a:solidFill>
              <a:schemeClr val="bg1">
                <a:lumMod val="5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1C50E50F-7088-43DD-BAE5-9E9D2A392B08}"/>
              </a:ext>
            </a:extLst>
          </p:cNvPr>
          <p:cNvSpPr txBox="1"/>
          <p:nvPr/>
        </p:nvSpPr>
        <p:spPr>
          <a:xfrm>
            <a:off x="3083454" y="2159039"/>
            <a:ext cx="1946367" cy="338554"/>
          </a:xfrm>
          <a:prstGeom prst="rect">
            <a:avLst/>
          </a:prstGeom>
          <a:noFill/>
        </p:spPr>
        <p:txBody>
          <a:bodyPr wrap="none" rtlCol="0">
            <a:spAutoFit/>
          </a:bodyPr>
          <a:lstStyle/>
          <a:p>
            <a:pPr algn="ctr"/>
            <a:r>
              <a:rPr lang="en-US" sz="1600" dirty="0">
                <a:latin typeface="Arial Narrow" panose="020B0606020202030204" pitchFamily="34" charset="0"/>
              </a:rPr>
              <a:t>Suppliers / Wholesalers</a:t>
            </a:r>
          </a:p>
        </p:txBody>
      </p:sp>
      <p:sp>
        <p:nvSpPr>
          <p:cNvPr id="47" name="Rectangle: Rounded Corners 46">
            <a:extLst>
              <a:ext uri="{FF2B5EF4-FFF2-40B4-BE49-F238E27FC236}">
                <a16:creationId xmlns:a16="http://schemas.microsoft.com/office/drawing/2014/main" id="{A918D7DB-F86D-4D86-B2E5-14C48E421029}"/>
              </a:ext>
            </a:extLst>
          </p:cNvPr>
          <p:cNvSpPr/>
          <p:nvPr/>
        </p:nvSpPr>
        <p:spPr>
          <a:xfrm>
            <a:off x="2986390" y="1276605"/>
            <a:ext cx="182880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Procurement</a:t>
            </a:r>
          </a:p>
        </p:txBody>
      </p:sp>
      <p:sp>
        <p:nvSpPr>
          <p:cNvPr id="48" name="Rectangle: Rounded Corners 47">
            <a:extLst>
              <a:ext uri="{FF2B5EF4-FFF2-40B4-BE49-F238E27FC236}">
                <a16:creationId xmlns:a16="http://schemas.microsoft.com/office/drawing/2014/main" id="{249EC922-D9CC-487E-BB1E-08D0D4CC043A}"/>
              </a:ext>
            </a:extLst>
          </p:cNvPr>
          <p:cNvSpPr/>
          <p:nvPr/>
        </p:nvSpPr>
        <p:spPr>
          <a:xfrm>
            <a:off x="7636367" y="1257282"/>
            <a:ext cx="182880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Distribution</a:t>
            </a:r>
          </a:p>
        </p:txBody>
      </p:sp>
      <p:sp>
        <p:nvSpPr>
          <p:cNvPr id="51" name="TextBox 50">
            <a:extLst>
              <a:ext uri="{FF2B5EF4-FFF2-40B4-BE49-F238E27FC236}">
                <a16:creationId xmlns:a16="http://schemas.microsoft.com/office/drawing/2014/main" id="{DDB15D1D-4C4E-4D02-96D7-9D6576055EF0}"/>
              </a:ext>
            </a:extLst>
          </p:cNvPr>
          <p:cNvSpPr txBox="1"/>
          <p:nvPr/>
        </p:nvSpPr>
        <p:spPr>
          <a:xfrm>
            <a:off x="572917" y="3418880"/>
            <a:ext cx="713657" cy="369332"/>
          </a:xfrm>
          <a:prstGeom prst="rect">
            <a:avLst/>
          </a:prstGeom>
          <a:noFill/>
        </p:spPr>
        <p:txBody>
          <a:bodyPr wrap="none" rtlCol="0">
            <a:spAutoFit/>
          </a:bodyPr>
          <a:lstStyle/>
          <a:p>
            <a:r>
              <a:rPr lang="en-US" b="1" dirty="0">
                <a:latin typeface="Arial Narrow" panose="020B0606020202030204" pitchFamily="34" charset="0"/>
              </a:rPr>
              <a:t>1990s</a:t>
            </a:r>
          </a:p>
        </p:txBody>
      </p:sp>
      <p:sp>
        <p:nvSpPr>
          <p:cNvPr id="52" name="TextBox 51">
            <a:extLst>
              <a:ext uri="{FF2B5EF4-FFF2-40B4-BE49-F238E27FC236}">
                <a16:creationId xmlns:a16="http://schemas.microsoft.com/office/drawing/2014/main" id="{3DF8E1FF-68C5-4173-8F10-540099EED679}"/>
              </a:ext>
            </a:extLst>
          </p:cNvPr>
          <p:cNvSpPr txBox="1"/>
          <p:nvPr/>
        </p:nvSpPr>
        <p:spPr>
          <a:xfrm>
            <a:off x="254720" y="3788212"/>
            <a:ext cx="1350050" cy="338554"/>
          </a:xfrm>
          <a:prstGeom prst="rect">
            <a:avLst/>
          </a:prstGeom>
          <a:noFill/>
        </p:spPr>
        <p:txBody>
          <a:bodyPr wrap="none" rtlCol="0">
            <a:spAutoFit/>
          </a:bodyPr>
          <a:lstStyle/>
          <a:p>
            <a:pPr algn="ctr"/>
            <a:r>
              <a:rPr lang="en-US" sz="1600" dirty="0">
                <a:latin typeface="Arial Narrow" panose="020B0606020202030204" pitchFamily="34" charset="0"/>
              </a:rPr>
              <a:t>Global sourcing</a:t>
            </a:r>
          </a:p>
        </p:txBody>
      </p:sp>
      <p:sp>
        <p:nvSpPr>
          <p:cNvPr id="53" name="TextBox 52">
            <a:extLst>
              <a:ext uri="{FF2B5EF4-FFF2-40B4-BE49-F238E27FC236}">
                <a16:creationId xmlns:a16="http://schemas.microsoft.com/office/drawing/2014/main" id="{C791A66A-9140-443B-9034-3610C00F13B2}"/>
              </a:ext>
            </a:extLst>
          </p:cNvPr>
          <p:cNvSpPr txBox="1"/>
          <p:nvPr/>
        </p:nvSpPr>
        <p:spPr>
          <a:xfrm>
            <a:off x="1594751" y="4267659"/>
            <a:ext cx="3012363" cy="338554"/>
          </a:xfrm>
          <a:prstGeom prst="rect">
            <a:avLst/>
          </a:prstGeom>
          <a:noFill/>
        </p:spPr>
        <p:txBody>
          <a:bodyPr wrap="none" rtlCol="0">
            <a:spAutoFit/>
          </a:bodyPr>
          <a:lstStyle/>
          <a:p>
            <a:r>
              <a:rPr lang="en-US" sz="1600" i="1" dirty="0">
                <a:latin typeface="Arial Narrow" panose="020B0606020202030204" pitchFamily="34" charset="0"/>
              </a:rPr>
              <a:t>Global supply chains, Logistics sprawl</a:t>
            </a:r>
          </a:p>
        </p:txBody>
      </p:sp>
      <p:sp>
        <p:nvSpPr>
          <p:cNvPr id="54" name="Rectangle 53">
            <a:extLst>
              <a:ext uri="{FF2B5EF4-FFF2-40B4-BE49-F238E27FC236}">
                <a16:creationId xmlns:a16="http://schemas.microsoft.com/office/drawing/2014/main" id="{E80B15E5-1C8F-42A2-B03E-06F31A94DA13}"/>
              </a:ext>
            </a:extLst>
          </p:cNvPr>
          <p:cNvSpPr/>
          <p:nvPr/>
        </p:nvSpPr>
        <p:spPr>
          <a:xfrm>
            <a:off x="5950553" y="3633912"/>
            <a:ext cx="54864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5" name="TextBox 54">
            <a:extLst>
              <a:ext uri="{FF2B5EF4-FFF2-40B4-BE49-F238E27FC236}">
                <a16:creationId xmlns:a16="http://schemas.microsoft.com/office/drawing/2014/main" id="{E31F08AD-F628-4C6D-B829-3C3166A53D71}"/>
              </a:ext>
            </a:extLst>
          </p:cNvPr>
          <p:cNvSpPr txBox="1"/>
          <p:nvPr/>
        </p:nvSpPr>
        <p:spPr>
          <a:xfrm>
            <a:off x="9146677" y="2440220"/>
            <a:ext cx="670376" cy="338554"/>
          </a:xfrm>
          <a:prstGeom prst="rect">
            <a:avLst/>
          </a:prstGeom>
          <a:noFill/>
        </p:spPr>
        <p:txBody>
          <a:bodyPr wrap="none" rtlCol="0">
            <a:spAutoFit/>
          </a:bodyPr>
          <a:lstStyle/>
          <a:p>
            <a:pPr algn="ctr"/>
            <a:r>
              <a:rPr lang="en-US" sz="1600" dirty="0">
                <a:latin typeface="Arial Narrow" panose="020B0606020202030204" pitchFamily="34" charset="0"/>
              </a:rPr>
              <a:t>Stores</a:t>
            </a:r>
          </a:p>
        </p:txBody>
      </p:sp>
      <p:sp>
        <p:nvSpPr>
          <p:cNvPr id="56" name="Rectangle 55">
            <a:extLst>
              <a:ext uri="{FF2B5EF4-FFF2-40B4-BE49-F238E27FC236}">
                <a16:creationId xmlns:a16="http://schemas.microsoft.com/office/drawing/2014/main" id="{8DFB3BD1-728E-439C-9D69-9641B37C4C10}"/>
              </a:ext>
            </a:extLst>
          </p:cNvPr>
          <p:cNvSpPr/>
          <p:nvPr/>
        </p:nvSpPr>
        <p:spPr>
          <a:xfrm>
            <a:off x="4216335" y="3970122"/>
            <a:ext cx="45720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57" name="Oval 56">
            <a:extLst>
              <a:ext uri="{FF2B5EF4-FFF2-40B4-BE49-F238E27FC236}">
                <a16:creationId xmlns:a16="http://schemas.microsoft.com/office/drawing/2014/main" id="{BD7389D4-116E-4B7F-A1AF-68932F1516EF}"/>
              </a:ext>
            </a:extLst>
          </p:cNvPr>
          <p:cNvSpPr/>
          <p:nvPr/>
        </p:nvSpPr>
        <p:spPr>
          <a:xfrm>
            <a:off x="5248433" y="3435293"/>
            <a:ext cx="228600" cy="2286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58" name="Straight Arrow Connector 57">
            <a:extLst>
              <a:ext uri="{FF2B5EF4-FFF2-40B4-BE49-F238E27FC236}">
                <a16:creationId xmlns:a16="http://schemas.microsoft.com/office/drawing/2014/main" id="{2DEDE3EC-B305-4418-B934-C5FAC45E6555}"/>
              </a:ext>
            </a:extLst>
          </p:cNvPr>
          <p:cNvCxnSpPr>
            <a:cxnSpLocks/>
            <a:stCxn id="57" idx="6"/>
            <a:endCxn id="54" idx="1"/>
          </p:cNvCxnSpPr>
          <p:nvPr/>
        </p:nvCxnSpPr>
        <p:spPr>
          <a:xfrm>
            <a:off x="5477033" y="3549593"/>
            <a:ext cx="473520" cy="22147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0" name="Oval 59">
            <a:extLst>
              <a:ext uri="{FF2B5EF4-FFF2-40B4-BE49-F238E27FC236}">
                <a16:creationId xmlns:a16="http://schemas.microsoft.com/office/drawing/2014/main" id="{5B845038-FAB2-4455-8466-D7DEFA418E10}"/>
              </a:ext>
            </a:extLst>
          </p:cNvPr>
          <p:cNvSpPr/>
          <p:nvPr/>
        </p:nvSpPr>
        <p:spPr>
          <a:xfrm>
            <a:off x="2025697" y="3638583"/>
            <a:ext cx="228600" cy="228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1" name="Oval 60">
            <a:extLst>
              <a:ext uri="{FF2B5EF4-FFF2-40B4-BE49-F238E27FC236}">
                <a16:creationId xmlns:a16="http://schemas.microsoft.com/office/drawing/2014/main" id="{A08269D8-AEC7-4E1A-B2B7-CF982AD9D4C8}"/>
              </a:ext>
            </a:extLst>
          </p:cNvPr>
          <p:cNvSpPr/>
          <p:nvPr/>
        </p:nvSpPr>
        <p:spPr>
          <a:xfrm>
            <a:off x="2020397" y="3950474"/>
            <a:ext cx="228600" cy="2286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62" name="TextBox 61">
            <a:extLst>
              <a:ext uri="{FF2B5EF4-FFF2-40B4-BE49-F238E27FC236}">
                <a16:creationId xmlns:a16="http://schemas.microsoft.com/office/drawing/2014/main" id="{CAE39249-8BD6-4371-894F-E48640F10FF8}"/>
              </a:ext>
            </a:extLst>
          </p:cNvPr>
          <p:cNvSpPr txBox="1"/>
          <p:nvPr/>
        </p:nvSpPr>
        <p:spPr>
          <a:xfrm>
            <a:off x="1626565" y="3330806"/>
            <a:ext cx="1444626" cy="307777"/>
          </a:xfrm>
          <a:prstGeom prst="rect">
            <a:avLst/>
          </a:prstGeom>
          <a:noFill/>
        </p:spPr>
        <p:txBody>
          <a:bodyPr wrap="none" rtlCol="0">
            <a:spAutoFit/>
          </a:bodyPr>
          <a:lstStyle/>
          <a:p>
            <a:pPr algn="ctr"/>
            <a:r>
              <a:rPr lang="en-US" sz="1400" dirty="0">
                <a:latin typeface="Arial Narrow" panose="020B0606020202030204" pitchFamily="34" charset="0"/>
              </a:rPr>
              <a:t>Overseas suppliers</a:t>
            </a:r>
          </a:p>
        </p:txBody>
      </p:sp>
      <p:sp>
        <p:nvSpPr>
          <p:cNvPr id="63" name="TextBox 62">
            <a:extLst>
              <a:ext uri="{FF2B5EF4-FFF2-40B4-BE49-F238E27FC236}">
                <a16:creationId xmlns:a16="http://schemas.microsoft.com/office/drawing/2014/main" id="{2382685A-B316-40BC-BF1C-3BFE976BA56D}"/>
              </a:ext>
            </a:extLst>
          </p:cNvPr>
          <p:cNvSpPr txBox="1"/>
          <p:nvPr/>
        </p:nvSpPr>
        <p:spPr>
          <a:xfrm>
            <a:off x="6264341" y="4267659"/>
            <a:ext cx="3881191" cy="338554"/>
          </a:xfrm>
          <a:prstGeom prst="rect">
            <a:avLst/>
          </a:prstGeom>
          <a:noFill/>
        </p:spPr>
        <p:txBody>
          <a:bodyPr wrap="none" rtlCol="0">
            <a:spAutoFit/>
          </a:bodyPr>
          <a:lstStyle/>
          <a:p>
            <a:r>
              <a:rPr lang="en-US" sz="1600" i="1" dirty="0">
                <a:latin typeface="Arial Narrow" panose="020B0606020202030204" pitchFamily="34" charset="0"/>
              </a:rPr>
              <a:t>Suburbanization, Shopping malls and megastores</a:t>
            </a:r>
          </a:p>
        </p:txBody>
      </p:sp>
      <p:cxnSp>
        <p:nvCxnSpPr>
          <p:cNvPr id="64" name="Straight Arrow Connector 63">
            <a:extLst>
              <a:ext uri="{FF2B5EF4-FFF2-40B4-BE49-F238E27FC236}">
                <a16:creationId xmlns:a16="http://schemas.microsoft.com/office/drawing/2014/main" id="{87080B23-7757-4C25-828F-2182FAE5014C}"/>
              </a:ext>
            </a:extLst>
          </p:cNvPr>
          <p:cNvCxnSpPr>
            <a:cxnSpLocks/>
            <a:stCxn id="61" idx="6"/>
            <a:endCxn id="56" idx="1"/>
          </p:cNvCxnSpPr>
          <p:nvPr/>
        </p:nvCxnSpPr>
        <p:spPr>
          <a:xfrm flipV="1">
            <a:off x="2248997" y="4061562"/>
            <a:ext cx="1967338" cy="3212"/>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779186FB-032E-49FB-A26A-DE8E43081EBE}"/>
              </a:ext>
            </a:extLst>
          </p:cNvPr>
          <p:cNvCxnSpPr>
            <a:cxnSpLocks/>
            <a:stCxn id="60" idx="6"/>
            <a:endCxn id="54" idx="1"/>
          </p:cNvCxnSpPr>
          <p:nvPr/>
        </p:nvCxnSpPr>
        <p:spPr>
          <a:xfrm>
            <a:off x="2254297" y="3752883"/>
            <a:ext cx="3696256" cy="1818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1" name="Elbow Connector 126">
            <a:extLst>
              <a:ext uri="{FF2B5EF4-FFF2-40B4-BE49-F238E27FC236}">
                <a16:creationId xmlns:a16="http://schemas.microsoft.com/office/drawing/2014/main" id="{2A2F283D-267C-4561-880B-8CB51500DD1B}"/>
              </a:ext>
            </a:extLst>
          </p:cNvPr>
          <p:cNvCxnSpPr>
            <a:cxnSpLocks/>
            <a:stCxn id="56" idx="3"/>
            <a:endCxn id="54" idx="2"/>
          </p:cNvCxnSpPr>
          <p:nvPr/>
        </p:nvCxnSpPr>
        <p:spPr>
          <a:xfrm flipV="1">
            <a:off x="4673535" y="3908232"/>
            <a:ext cx="1551338" cy="153330"/>
          </a:xfrm>
          <a:prstGeom prst="bentConnector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Rectangle 73">
            <a:extLst>
              <a:ext uri="{FF2B5EF4-FFF2-40B4-BE49-F238E27FC236}">
                <a16:creationId xmlns:a16="http://schemas.microsoft.com/office/drawing/2014/main" id="{63DC0ABF-40EA-4E20-ADD6-D33355EE8E0C}"/>
              </a:ext>
            </a:extLst>
          </p:cNvPr>
          <p:cNvSpPr/>
          <p:nvPr/>
        </p:nvSpPr>
        <p:spPr>
          <a:xfrm>
            <a:off x="7260126" y="3876499"/>
            <a:ext cx="365760" cy="3657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5" name="Rectangle 74">
            <a:extLst>
              <a:ext uri="{FF2B5EF4-FFF2-40B4-BE49-F238E27FC236}">
                <a16:creationId xmlns:a16="http://schemas.microsoft.com/office/drawing/2014/main" id="{9501A46D-FFC3-4CD2-9A30-3F217C61977C}"/>
              </a:ext>
            </a:extLst>
          </p:cNvPr>
          <p:cNvSpPr/>
          <p:nvPr/>
        </p:nvSpPr>
        <p:spPr>
          <a:xfrm>
            <a:off x="10149674" y="3353464"/>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6" name="Rectangle 75">
            <a:extLst>
              <a:ext uri="{FF2B5EF4-FFF2-40B4-BE49-F238E27FC236}">
                <a16:creationId xmlns:a16="http://schemas.microsoft.com/office/drawing/2014/main" id="{48AC7388-5A3E-4DF9-ABCC-FBEF32A62FC3}"/>
              </a:ext>
            </a:extLst>
          </p:cNvPr>
          <p:cNvSpPr/>
          <p:nvPr/>
        </p:nvSpPr>
        <p:spPr>
          <a:xfrm>
            <a:off x="8363448" y="3691679"/>
            <a:ext cx="274320" cy="27432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17" name="TextBox 116">
            <a:extLst>
              <a:ext uri="{FF2B5EF4-FFF2-40B4-BE49-F238E27FC236}">
                <a16:creationId xmlns:a16="http://schemas.microsoft.com/office/drawing/2014/main" id="{BCA783DB-A634-4D20-9B6B-8335BD518652}"/>
              </a:ext>
            </a:extLst>
          </p:cNvPr>
          <p:cNvSpPr txBox="1"/>
          <p:nvPr/>
        </p:nvSpPr>
        <p:spPr>
          <a:xfrm>
            <a:off x="3804367" y="3706772"/>
            <a:ext cx="1378904" cy="338554"/>
          </a:xfrm>
          <a:prstGeom prst="rect">
            <a:avLst/>
          </a:prstGeom>
          <a:noFill/>
        </p:spPr>
        <p:txBody>
          <a:bodyPr wrap="none" rtlCol="0">
            <a:spAutoFit/>
          </a:bodyPr>
          <a:lstStyle/>
          <a:p>
            <a:pPr algn="ctr"/>
            <a:r>
              <a:rPr lang="en-US" sz="1600" b="1" dirty="0">
                <a:latin typeface="Arial Narrow" panose="020B0606020202030204" pitchFamily="34" charset="0"/>
              </a:rPr>
              <a:t>Import Centers</a:t>
            </a:r>
          </a:p>
        </p:txBody>
      </p:sp>
      <p:sp>
        <p:nvSpPr>
          <p:cNvPr id="122" name="TextBox 121">
            <a:extLst>
              <a:ext uri="{FF2B5EF4-FFF2-40B4-BE49-F238E27FC236}">
                <a16:creationId xmlns:a16="http://schemas.microsoft.com/office/drawing/2014/main" id="{2B11330C-3609-43EE-A6DB-5249318A0953}"/>
              </a:ext>
            </a:extLst>
          </p:cNvPr>
          <p:cNvSpPr txBox="1"/>
          <p:nvPr/>
        </p:nvSpPr>
        <p:spPr>
          <a:xfrm>
            <a:off x="572917" y="4924638"/>
            <a:ext cx="713657" cy="369332"/>
          </a:xfrm>
          <a:prstGeom prst="rect">
            <a:avLst/>
          </a:prstGeom>
          <a:noFill/>
        </p:spPr>
        <p:txBody>
          <a:bodyPr wrap="none" rtlCol="0">
            <a:spAutoFit/>
          </a:bodyPr>
          <a:lstStyle/>
          <a:p>
            <a:r>
              <a:rPr lang="en-US" b="1" dirty="0">
                <a:latin typeface="Arial Narrow" panose="020B0606020202030204" pitchFamily="34" charset="0"/>
              </a:rPr>
              <a:t>2000s</a:t>
            </a:r>
          </a:p>
        </p:txBody>
      </p:sp>
      <p:sp>
        <p:nvSpPr>
          <p:cNvPr id="123" name="TextBox 122">
            <a:extLst>
              <a:ext uri="{FF2B5EF4-FFF2-40B4-BE49-F238E27FC236}">
                <a16:creationId xmlns:a16="http://schemas.microsoft.com/office/drawing/2014/main" id="{AC4D8667-64EC-4F94-86BE-19AE6DD7D403}"/>
              </a:ext>
            </a:extLst>
          </p:cNvPr>
          <p:cNvSpPr txBox="1"/>
          <p:nvPr/>
        </p:nvSpPr>
        <p:spPr>
          <a:xfrm>
            <a:off x="362923" y="5293970"/>
            <a:ext cx="1133644" cy="338554"/>
          </a:xfrm>
          <a:prstGeom prst="rect">
            <a:avLst/>
          </a:prstGeom>
          <a:noFill/>
        </p:spPr>
        <p:txBody>
          <a:bodyPr wrap="none" rtlCol="0">
            <a:spAutoFit/>
          </a:bodyPr>
          <a:lstStyle/>
          <a:p>
            <a:pPr algn="ctr"/>
            <a:r>
              <a:rPr lang="en-US" sz="1600" dirty="0">
                <a:latin typeface="Arial Narrow" panose="020B0606020202030204" pitchFamily="34" charset="0"/>
              </a:rPr>
              <a:t>Digitalization</a:t>
            </a:r>
          </a:p>
        </p:txBody>
      </p:sp>
      <p:sp>
        <p:nvSpPr>
          <p:cNvPr id="124" name="TextBox 123">
            <a:extLst>
              <a:ext uri="{FF2B5EF4-FFF2-40B4-BE49-F238E27FC236}">
                <a16:creationId xmlns:a16="http://schemas.microsoft.com/office/drawing/2014/main" id="{98865268-1BD0-4931-AF3A-595ABA28AEE5}"/>
              </a:ext>
            </a:extLst>
          </p:cNvPr>
          <p:cNvSpPr txBox="1"/>
          <p:nvPr/>
        </p:nvSpPr>
        <p:spPr>
          <a:xfrm>
            <a:off x="1614790" y="5772641"/>
            <a:ext cx="3012363" cy="338554"/>
          </a:xfrm>
          <a:prstGeom prst="rect">
            <a:avLst/>
          </a:prstGeom>
          <a:noFill/>
        </p:spPr>
        <p:txBody>
          <a:bodyPr wrap="none" rtlCol="0">
            <a:spAutoFit/>
          </a:bodyPr>
          <a:lstStyle/>
          <a:p>
            <a:r>
              <a:rPr lang="en-US" sz="1600" i="1" dirty="0">
                <a:latin typeface="Arial Narrow" panose="020B0606020202030204" pitchFamily="34" charset="0"/>
              </a:rPr>
              <a:t>Global supply chains, Logistics sprawl</a:t>
            </a:r>
          </a:p>
        </p:txBody>
      </p:sp>
      <p:sp>
        <p:nvSpPr>
          <p:cNvPr id="132" name="TextBox 131">
            <a:extLst>
              <a:ext uri="{FF2B5EF4-FFF2-40B4-BE49-F238E27FC236}">
                <a16:creationId xmlns:a16="http://schemas.microsoft.com/office/drawing/2014/main" id="{9DDCFCB2-94CE-43B6-B075-184D7BE9AE9B}"/>
              </a:ext>
            </a:extLst>
          </p:cNvPr>
          <p:cNvSpPr txBox="1"/>
          <p:nvPr/>
        </p:nvSpPr>
        <p:spPr>
          <a:xfrm>
            <a:off x="6264341" y="5775467"/>
            <a:ext cx="2517036" cy="338554"/>
          </a:xfrm>
          <a:prstGeom prst="rect">
            <a:avLst/>
          </a:prstGeom>
          <a:noFill/>
        </p:spPr>
        <p:txBody>
          <a:bodyPr wrap="none" rtlCol="0">
            <a:spAutoFit/>
          </a:bodyPr>
          <a:lstStyle/>
          <a:p>
            <a:r>
              <a:rPr lang="en-US" sz="1600" i="1" dirty="0">
                <a:latin typeface="Arial Narrow" panose="020B0606020202030204" pitchFamily="34" charset="0"/>
              </a:rPr>
              <a:t>City logistics and fast deliveries</a:t>
            </a:r>
          </a:p>
        </p:txBody>
      </p:sp>
      <p:sp>
        <p:nvSpPr>
          <p:cNvPr id="143" name="Rectangle 142">
            <a:extLst>
              <a:ext uri="{FF2B5EF4-FFF2-40B4-BE49-F238E27FC236}">
                <a16:creationId xmlns:a16="http://schemas.microsoft.com/office/drawing/2014/main" id="{81DB5F6C-02B5-481C-8367-9389C8ED986D}"/>
              </a:ext>
            </a:extLst>
          </p:cNvPr>
          <p:cNvSpPr/>
          <p:nvPr/>
        </p:nvSpPr>
        <p:spPr>
          <a:xfrm>
            <a:off x="5939466" y="5156810"/>
            <a:ext cx="54864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4" name="TextBox 143">
            <a:extLst>
              <a:ext uri="{FF2B5EF4-FFF2-40B4-BE49-F238E27FC236}">
                <a16:creationId xmlns:a16="http://schemas.microsoft.com/office/drawing/2014/main" id="{569A0876-B3B6-4D7F-9889-95A50B99484E}"/>
              </a:ext>
            </a:extLst>
          </p:cNvPr>
          <p:cNvSpPr txBox="1"/>
          <p:nvPr/>
        </p:nvSpPr>
        <p:spPr>
          <a:xfrm>
            <a:off x="5349173" y="5409331"/>
            <a:ext cx="1797288" cy="338554"/>
          </a:xfrm>
          <a:prstGeom prst="rect">
            <a:avLst/>
          </a:prstGeom>
          <a:noFill/>
        </p:spPr>
        <p:txBody>
          <a:bodyPr wrap="none" rtlCol="0">
            <a:spAutoFit/>
          </a:bodyPr>
          <a:lstStyle/>
          <a:p>
            <a:pPr algn="ctr"/>
            <a:r>
              <a:rPr lang="en-US" sz="1600" b="1" dirty="0">
                <a:latin typeface="Arial Narrow" panose="020B0606020202030204" pitchFamily="34" charset="0"/>
              </a:rPr>
              <a:t>E-fulfillment centers</a:t>
            </a:r>
          </a:p>
        </p:txBody>
      </p:sp>
      <p:sp>
        <p:nvSpPr>
          <p:cNvPr id="145" name="Rectangle 144">
            <a:extLst>
              <a:ext uri="{FF2B5EF4-FFF2-40B4-BE49-F238E27FC236}">
                <a16:creationId xmlns:a16="http://schemas.microsoft.com/office/drawing/2014/main" id="{34524954-FCBC-45A1-BA27-269FD891672F}"/>
              </a:ext>
            </a:extLst>
          </p:cNvPr>
          <p:cNvSpPr/>
          <p:nvPr/>
        </p:nvSpPr>
        <p:spPr>
          <a:xfrm>
            <a:off x="6927577" y="5008751"/>
            <a:ext cx="365760" cy="1828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6" name="Rectangle 145">
            <a:extLst>
              <a:ext uri="{FF2B5EF4-FFF2-40B4-BE49-F238E27FC236}">
                <a16:creationId xmlns:a16="http://schemas.microsoft.com/office/drawing/2014/main" id="{7C4FB93B-0BFA-40D6-8BA0-1A9B7151A7F1}"/>
              </a:ext>
            </a:extLst>
          </p:cNvPr>
          <p:cNvSpPr/>
          <p:nvPr/>
        </p:nvSpPr>
        <p:spPr>
          <a:xfrm>
            <a:off x="7712053" y="5008751"/>
            <a:ext cx="365760" cy="1828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7" name="Rectangle 146">
            <a:extLst>
              <a:ext uri="{FF2B5EF4-FFF2-40B4-BE49-F238E27FC236}">
                <a16:creationId xmlns:a16="http://schemas.microsoft.com/office/drawing/2014/main" id="{129966C2-3523-4888-B027-0C281876EE53}"/>
              </a:ext>
            </a:extLst>
          </p:cNvPr>
          <p:cNvSpPr/>
          <p:nvPr/>
        </p:nvSpPr>
        <p:spPr>
          <a:xfrm>
            <a:off x="8657845" y="5503937"/>
            <a:ext cx="457200"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8" name="Rectangle 147">
            <a:extLst>
              <a:ext uri="{FF2B5EF4-FFF2-40B4-BE49-F238E27FC236}">
                <a16:creationId xmlns:a16="http://schemas.microsoft.com/office/drawing/2014/main" id="{B1C80D5D-7FF9-49C0-8C70-B1CB26993528}"/>
              </a:ext>
            </a:extLst>
          </p:cNvPr>
          <p:cNvSpPr/>
          <p:nvPr/>
        </p:nvSpPr>
        <p:spPr>
          <a:xfrm>
            <a:off x="8657846" y="5008751"/>
            <a:ext cx="457200" cy="182880"/>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9" name="Diamond 148">
            <a:extLst>
              <a:ext uri="{FF2B5EF4-FFF2-40B4-BE49-F238E27FC236}">
                <a16:creationId xmlns:a16="http://schemas.microsoft.com/office/drawing/2014/main" id="{175D61E5-DA0E-423E-9BCB-6D9DADDF08E2}"/>
              </a:ext>
            </a:extLst>
          </p:cNvPr>
          <p:cNvSpPr/>
          <p:nvPr/>
        </p:nvSpPr>
        <p:spPr>
          <a:xfrm>
            <a:off x="10168357" y="4924458"/>
            <a:ext cx="228600" cy="230472"/>
          </a:xfrm>
          <a:prstGeom prst="diamond">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50" name="Diamond 149">
            <a:extLst>
              <a:ext uri="{FF2B5EF4-FFF2-40B4-BE49-F238E27FC236}">
                <a16:creationId xmlns:a16="http://schemas.microsoft.com/office/drawing/2014/main" id="{4E73B74F-6FD8-4FCE-988D-838915899270}"/>
              </a:ext>
            </a:extLst>
          </p:cNvPr>
          <p:cNvSpPr/>
          <p:nvPr/>
        </p:nvSpPr>
        <p:spPr>
          <a:xfrm>
            <a:off x="10168357" y="5209204"/>
            <a:ext cx="228600" cy="230472"/>
          </a:xfrm>
          <a:prstGeom prst="diamond">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51" name="Diamond 150">
            <a:extLst>
              <a:ext uri="{FF2B5EF4-FFF2-40B4-BE49-F238E27FC236}">
                <a16:creationId xmlns:a16="http://schemas.microsoft.com/office/drawing/2014/main" id="{FBE93A63-B802-4CF1-B9E8-0E9B5B9C9E51}"/>
              </a:ext>
            </a:extLst>
          </p:cNvPr>
          <p:cNvSpPr/>
          <p:nvPr/>
        </p:nvSpPr>
        <p:spPr>
          <a:xfrm>
            <a:off x="10168357" y="5480980"/>
            <a:ext cx="228600" cy="230472"/>
          </a:xfrm>
          <a:prstGeom prst="diamond">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52" name="TextBox 151">
            <a:extLst>
              <a:ext uri="{FF2B5EF4-FFF2-40B4-BE49-F238E27FC236}">
                <a16:creationId xmlns:a16="http://schemas.microsoft.com/office/drawing/2014/main" id="{8FC9C7D8-BC31-4C9E-B790-7FA4E91D5D32}"/>
              </a:ext>
            </a:extLst>
          </p:cNvPr>
          <p:cNvSpPr txBox="1"/>
          <p:nvPr/>
        </p:nvSpPr>
        <p:spPr>
          <a:xfrm>
            <a:off x="10350487" y="4874598"/>
            <a:ext cx="1234633" cy="307777"/>
          </a:xfrm>
          <a:prstGeom prst="rect">
            <a:avLst/>
          </a:prstGeom>
          <a:noFill/>
        </p:spPr>
        <p:txBody>
          <a:bodyPr wrap="none" rtlCol="0">
            <a:spAutoFit/>
          </a:bodyPr>
          <a:lstStyle/>
          <a:p>
            <a:pPr algn="ctr"/>
            <a:r>
              <a:rPr lang="en-US" sz="1400" dirty="0">
                <a:latin typeface="Arial Narrow" panose="020B0606020202030204" pitchFamily="34" charset="0"/>
              </a:rPr>
              <a:t>Customer home</a:t>
            </a:r>
          </a:p>
        </p:txBody>
      </p:sp>
      <p:sp>
        <p:nvSpPr>
          <p:cNvPr id="153" name="TextBox 152">
            <a:extLst>
              <a:ext uri="{FF2B5EF4-FFF2-40B4-BE49-F238E27FC236}">
                <a16:creationId xmlns:a16="http://schemas.microsoft.com/office/drawing/2014/main" id="{461D4F4F-323D-4347-831C-DC12D88D1BC4}"/>
              </a:ext>
            </a:extLst>
          </p:cNvPr>
          <p:cNvSpPr txBox="1"/>
          <p:nvPr/>
        </p:nvSpPr>
        <p:spPr>
          <a:xfrm>
            <a:off x="10350487" y="5167360"/>
            <a:ext cx="1189749" cy="307777"/>
          </a:xfrm>
          <a:prstGeom prst="rect">
            <a:avLst/>
          </a:prstGeom>
          <a:noFill/>
        </p:spPr>
        <p:txBody>
          <a:bodyPr wrap="none" rtlCol="0">
            <a:spAutoFit/>
          </a:bodyPr>
          <a:lstStyle/>
          <a:p>
            <a:pPr algn="ctr"/>
            <a:r>
              <a:rPr lang="en-US" sz="1400" dirty="0">
                <a:latin typeface="Arial Narrow" panose="020B0606020202030204" pitchFamily="34" charset="0"/>
              </a:rPr>
              <a:t>Collection point</a:t>
            </a:r>
          </a:p>
        </p:txBody>
      </p:sp>
      <p:sp>
        <p:nvSpPr>
          <p:cNvPr id="154" name="TextBox 153">
            <a:extLst>
              <a:ext uri="{FF2B5EF4-FFF2-40B4-BE49-F238E27FC236}">
                <a16:creationId xmlns:a16="http://schemas.microsoft.com/office/drawing/2014/main" id="{456CBD62-60B3-4F17-B2F1-503B59F9B81C}"/>
              </a:ext>
            </a:extLst>
          </p:cNvPr>
          <p:cNvSpPr txBox="1"/>
          <p:nvPr/>
        </p:nvSpPr>
        <p:spPr>
          <a:xfrm>
            <a:off x="10350487" y="5446954"/>
            <a:ext cx="1075937" cy="307777"/>
          </a:xfrm>
          <a:prstGeom prst="rect">
            <a:avLst/>
          </a:prstGeom>
          <a:noFill/>
        </p:spPr>
        <p:txBody>
          <a:bodyPr wrap="none" rtlCol="0">
            <a:spAutoFit/>
          </a:bodyPr>
          <a:lstStyle/>
          <a:p>
            <a:pPr algn="ctr"/>
            <a:r>
              <a:rPr lang="en-US" sz="1400" dirty="0">
                <a:latin typeface="Arial Narrow" panose="020B0606020202030204" pitchFamily="34" charset="0"/>
              </a:rPr>
              <a:t>Delivery point</a:t>
            </a:r>
          </a:p>
        </p:txBody>
      </p:sp>
      <p:sp>
        <p:nvSpPr>
          <p:cNvPr id="155" name="Arrow: Right 154">
            <a:extLst>
              <a:ext uri="{FF2B5EF4-FFF2-40B4-BE49-F238E27FC236}">
                <a16:creationId xmlns:a16="http://schemas.microsoft.com/office/drawing/2014/main" id="{11C4815A-6D82-4FE4-95B6-E03AA906D1FD}"/>
              </a:ext>
            </a:extLst>
          </p:cNvPr>
          <p:cNvSpPr/>
          <p:nvPr/>
        </p:nvSpPr>
        <p:spPr>
          <a:xfrm>
            <a:off x="2095927" y="5071881"/>
            <a:ext cx="3474720" cy="457200"/>
          </a:xfrm>
          <a:prstGeom prst="right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Arrow Connector 155">
            <a:extLst>
              <a:ext uri="{FF2B5EF4-FFF2-40B4-BE49-F238E27FC236}">
                <a16:creationId xmlns:a16="http://schemas.microsoft.com/office/drawing/2014/main" id="{2B2C710F-DB2F-4E63-B87E-73BD1959E7F3}"/>
              </a:ext>
            </a:extLst>
          </p:cNvPr>
          <p:cNvCxnSpPr>
            <a:cxnSpLocks/>
            <a:stCxn id="143" idx="3"/>
            <a:endCxn id="145" idx="1"/>
          </p:cNvCxnSpPr>
          <p:nvPr/>
        </p:nvCxnSpPr>
        <p:spPr>
          <a:xfrm flipV="1">
            <a:off x="6488106" y="5100191"/>
            <a:ext cx="439471" cy="19377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9" name="Straight Arrow Connector 158">
            <a:extLst>
              <a:ext uri="{FF2B5EF4-FFF2-40B4-BE49-F238E27FC236}">
                <a16:creationId xmlns:a16="http://schemas.microsoft.com/office/drawing/2014/main" id="{C415CF06-810D-4DFE-BB0C-1228627050BD}"/>
              </a:ext>
            </a:extLst>
          </p:cNvPr>
          <p:cNvCxnSpPr>
            <a:cxnSpLocks/>
            <a:stCxn id="145" idx="3"/>
            <a:endCxn id="146" idx="1"/>
          </p:cNvCxnSpPr>
          <p:nvPr/>
        </p:nvCxnSpPr>
        <p:spPr>
          <a:xfrm>
            <a:off x="7293337" y="5100191"/>
            <a:ext cx="418716"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Straight Arrow Connector 161">
            <a:extLst>
              <a:ext uri="{FF2B5EF4-FFF2-40B4-BE49-F238E27FC236}">
                <a16:creationId xmlns:a16="http://schemas.microsoft.com/office/drawing/2014/main" id="{1B252814-ABAD-4EE0-BB75-8F5180568611}"/>
              </a:ext>
            </a:extLst>
          </p:cNvPr>
          <p:cNvCxnSpPr>
            <a:cxnSpLocks/>
            <a:stCxn id="146" idx="3"/>
            <a:endCxn id="148" idx="1"/>
          </p:cNvCxnSpPr>
          <p:nvPr/>
        </p:nvCxnSpPr>
        <p:spPr>
          <a:xfrm>
            <a:off x="8077813" y="5100191"/>
            <a:ext cx="580033" cy="0"/>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44FCC07-0912-4CF5-BABF-FFB62A308488}"/>
              </a:ext>
            </a:extLst>
          </p:cNvPr>
          <p:cNvSpPr txBox="1"/>
          <p:nvPr/>
        </p:nvSpPr>
        <p:spPr>
          <a:xfrm>
            <a:off x="8084033" y="4747540"/>
            <a:ext cx="1675459" cy="307777"/>
          </a:xfrm>
          <a:prstGeom prst="rect">
            <a:avLst/>
          </a:prstGeom>
          <a:noFill/>
        </p:spPr>
        <p:txBody>
          <a:bodyPr wrap="none" rtlCol="0">
            <a:spAutoFit/>
          </a:bodyPr>
          <a:lstStyle/>
          <a:p>
            <a:pPr algn="ctr"/>
            <a:r>
              <a:rPr lang="en-US" sz="1400" dirty="0">
                <a:latin typeface="Arial Narrow" panose="020B0606020202030204" pitchFamily="34" charset="0"/>
              </a:rPr>
              <a:t>Parcel delivery centers</a:t>
            </a:r>
          </a:p>
        </p:txBody>
      </p:sp>
      <p:sp>
        <p:nvSpPr>
          <p:cNvPr id="166" name="TextBox 165">
            <a:extLst>
              <a:ext uri="{FF2B5EF4-FFF2-40B4-BE49-F238E27FC236}">
                <a16:creationId xmlns:a16="http://schemas.microsoft.com/office/drawing/2014/main" id="{A18CB391-8018-43C2-BF8A-0046B5264F12}"/>
              </a:ext>
            </a:extLst>
          </p:cNvPr>
          <p:cNvSpPr txBox="1"/>
          <p:nvPr/>
        </p:nvSpPr>
        <p:spPr>
          <a:xfrm>
            <a:off x="6610954" y="4743580"/>
            <a:ext cx="962123" cy="307777"/>
          </a:xfrm>
          <a:prstGeom prst="rect">
            <a:avLst/>
          </a:prstGeom>
          <a:noFill/>
        </p:spPr>
        <p:txBody>
          <a:bodyPr wrap="none" rtlCol="0">
            <a:spAutoFit/>
          </a:bodyPr>
          <a:lstStyle/>
          <a:p>
            <a:pPr algn="ctr"/>
            <a:r>
              <a:rPr lang="en-US" sz="1400" dirty="0">
                <a:latin typeface="Arial Narrow" panose="020B0606020202030204" pitchFamily="34" charset="0"/>
              </a:rPr>
              <a:t>Parcel hubs</a:t>
            </a:r>
          </a:p>
        </p:txBody>
      </p:sp>
      <p:sp>
        <p:nvSpPr>
          <p:cNvPr id="167" name="TextBox 166">
            <a:extLst>
              <a:ext uri="{FF2B5EF4-FFF2-40B4-BE49-F238E27FC236}">
                <a16:creationId xmlns:a16="http://schemas.microsoft.com/office/drawing/2014/main" id="{C67F1F4D-8704-45AA-BDE7-974F4CD2D2B8}"/>
              </a:ext>
            </a:extLst>
          </p:cNvPr>
          <p:cNvSpPr txBox="1"/>
          <p:nvPr/>
        </p:nvSpPr>
        <p:spPr>
          <a:xfrm>
            <a:off x="7230955" y="5130240"/>
            <a:ext cx="1300357" cy="307777"/>
          </a:xfrm>
          <a:prstGeom prst="rect">
            <a:avLst/>
          </a:prstGeom>
          <a:noFill/>
        </p:spPr>
        <p:txBody>
          <a:bodyPr wrap="none" rtlCol="0">
            <a:spAutoFit/>
          </a:bodyPr>
          <a:lstStyle/>
          <a:p>
            <a:pPr algn="ctr"/>
            <a:r>
              <a:rPr lang="en-US" sz="1400" dirty="0">
                <a:latin typeface="Arial Narrow" panose="020B0606020202030204" pitchFamily="34" charset="0"/>
              </a:rPr>
              <a:t>Sortation centers</a:t>
            </a:r>
          </a:p>
        </p:txBody>
      </p:sp>
      <p:cxnSp>
        <p:nvCxnSpPr>
          <p:cNvPr id="168" name="Straight Arrow Connector 167">
            <a:extLst>
              <a:ext uri="{FF2B5EF4-FFF2-40B4-BE49-F238E27FC236}">
                <a16:creationId xmlns:a16="http://schemas.microsoft.com/office/drawing/2014/main" id="{8C1B9146-91BF-4844-93F2-8110F9C12621}"/>
              </a:ext>
            </a:extLst>
          </p:cNvPr>
          <p:cNvCxnSpPr>
            <a:cxnSpLocks/>
            <a:stCxn id="143" idx="3"/>
            <a:endCxn id="147" idx="1"/>
          </p:cNvCxnSpPr>
          <p:nvPr/>
        </p:nvCxnSpPr>
        <p:spPr>
          <a:xfrm>
            <a:off x="6488106" y="5293970"/>
            <a:ext cx="2169739" cy="30140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1" name="TextBox 170">
            <a:extLst>
              <a:ext uri="{FF2B5EF4-FFF2-40B4-BE49-F238E27FC236}">
                <a16:creationId xmlns:a16="http://schemas.microsoft.com/office/drawing/2014/main" id="{D3ABC494-9816-4017-872C-7FAF4D71DFA4}"/>
              </a:ext>
            </a:extLst>
          </p:cNvPr>
          <p:cNvSpPr txBox="1"/>
          <p:nvPr/>
        </p:nvSpPr>
        <p:spPr>
          <a:xfrm>
            <a:off x="8329585" y="5252128"/>
            <a:ext cx="1019831" cy="307777"/>
          </a:xfrm>
          <a:prstGeom prst="rect">
            <a:avLst/>
          </a:prstGeom>
          <a:noFill/>
        </p:spPr>
        <p:txBody>
          <a:bodyPr wrap="none" rtlCol="0">
            <a:spAutoFit/>
          </a:bodyPr>
          <a:lstStyle/>
          <a:p>
            <a:pPr algn="ctr"/>
            <a:r>
              <a:rPr lang="en-US" sz="1400" dirty="0">
                <a:latin typeface="Arial Narrow" panose="020B0606020202030204" pitchFamily="34" charset="0"/>
              </a:rPr>
              <a:t>Local depots</a:t>
            </a:r>
          </a:p>
        </p:txBody>
      </p:sp>
      <p:cxnSp>
        <p:nvCxnSpPr>
          <p:cNvPr id="172" name="Straight Arrow Connector 171">
            <a:extLst>
              <a:ext uri="{FF2B5EF4-FFF2-40B4-BE49-F238E27FC236}">
                <a16:creationId xmlns:a16="http://schemas.microsoft.com/office/drawing/2014/main" id="{455B133B-09E7-4595-BAB4-44527080ACA1}"/>
              </a:ext>
            </a:extLst>
          </p:cNvPr>
          <p:cNvCxnSpPr>
            <a:cxnSpLocks/>
            <a:stCxn id="148" idx="3"/>
            <a:endCxn id="149" idx="1"/>
          </p:cNvCxnSpPr>
          <p:nvPr/>
        </p:nvCxnSpPr>
        <p:spPr>
          <a:xfrm flipV="1">
            <a:off x="9115046" y="5039694"/>
            <a:ext cx="1053311" cy="6049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B5292D28-DAF3-44BC-949C-97D057A711A0}"/>
              </a:ext>
            </a:extLst>
          </p:cNvPr>
          <p:cNvCxnSpPr>
            <a:cxnSpLocks/>
            <a:stCxn id="148" idx="3"/>
            <a:endCxn id="150" idx="1"/>
          </p:cNvCxnSpPr>
          <p:nvPr/>
        </p:nvCxnSpPr>
        <p:spPr>
          <a:xfrm>
            <a:off x="9115046" y="5100191"/>
            <a:ext cx="1053311" cy="22424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8" name="Straight Arrow Connector 177">
            <a:extLst>
              <a:ext uri="{FF2B5EF4-FFF2-40B4-BE49-F238E27FC236}">
                <a16:creationId xmlns:a16="http://schemas.microsoft.com/office/drawing/2014/main" id="{952769D3-13E6-4E0A-9DC6-1B493A42665A}"/>
              </a:ext>
            </a:extLst>
          </p:cNvPr>
          <p:cNvCxnSpPr>
            <a:cxnSpLocks/>
            <a:stCxn id="148" idx="3"/>
            <a:endCxn id="151" idx="1"/>
          </p:cNvCxnSpPr>
          <p:nvPr/>
        </p:nvCxnSpPr>
        <p:spPr>
          <a:xfrm>
            <a:off x="9115046" y="5100191"/>
            <a:ext cx="1053311" cy="496025"/>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3E7ADC89-6F32-45FF-9474-A421F10B59AF}"/>
              </a:ext>
            </a:extLst>
          </p:cNvPr>
          <p:cNvCxnSpPr>
            <a:cxnSpLocks/>
            <a:stCxn id="147" idx="3"/>
            <a:endCxn id="149" idx="1"/>
          </p:cNvCxnSpPr>
          <p:nvPr/>
        </p:nvCxnSpPr>
        <p:spPr>
          <a:xfrm flipV="1">
            <a:off x="9115045" y="5039694"/>
            <a:ext cx="1053312" cy="555683"/>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D034E22A-7D6D-4738-A05F-9561B53F887D}"/>
              </a:ext>
            </a:extLst>
          </p:cNvPr>
          <p:cNvCxnSpPr>
            <a:cxnSpLocks/>
            <a:stCxn id="147" idx="3"/>
            <a:endCxn id="150" idx="1"/>
          </p:cNvCxnSpPr>
          <p:nvPr/>
        </p:nvCxnSpPr>
        <p:spPr>
          <a:xfrm flipV="1">
            <a:off x="9115045" y="5324440"/>
            <a:ext cx="1053312" cy="270937"/>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B8D253D0-5ADC-45F0-A58D-558A66F6B79C}"/>
              </a:ext>
            </a:extLst>
          </p:cNvPr>
          <p:cNvCxnSpPr>
            <a:cxnSpLocks/>
            <a:stCxn id="147" idx="3"/>
            <a:endCxn id="151" idx="1"/>
          </p:cNvCxnSpPr>
          <p:nvPr/>
        </p:nvCxnSpPr>
        <p:spPr>
          <a:xfrm>
            <a:off x="9115045" y="5595377"/>
            <a:ext cx="1053312" cy="839"/>
          </a:xfrm>
          <a:prstGeom prst="straightConnector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DE11DAB-6E9F-4053-85F4-7C28F1937525}"/>
              </a:ext>
            </a:extLst>
          </p:cNvPr>
          <p:cNvCxnSpPr>
            <a:stCxn id="20" idx="3"/>
            <a:endCxn id="20" idx="1"/>
          </p:cNvCxnSpPr>
          <p:nvPr/>
        </p:nvCxnSpPr>
        <p:spPr>
          <a:xfrm flipH="1">
            <a:off x="10160409" y="2050855"/>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FB18B99-304B-4D96-9A6A-9AB3EAA065F9}"/>
              </a:ext>
            </a:extLst>
          </p:cNvPr>
          <p:cNvCxnSpPr>
            <a:cxnSpLocks/>
            <a:stCxn id="20" idx="0"/>
            <a:endCxn id="20" idx="2"/>
          </p:cNvCxnSpPr>
          <p:nvPr/>
        </p:nvCxnSpPr>
        <p:spPr>
          <a:xfrm>
            <a:off x="10274709" y="1936555"/>
            <a:ext cx="0" cy="228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DF480121-CF7E-41CF-87CB-F6F673EE8120}"/>
              </a:ext>
            </a:extLst>
          </p:cNvPr>
          <p:cNvCxnSpPr>
            <a:cxnSpLocks/>
            <a:stCxn id="75" idx="0"/>
            <a:endCxn id="75" idx="2"/>
          </p:cNvCxnSpPr>
          <p:nvPr/>
        </p:nvCxnSpPr>
        <p:spPr>
          <a:xfrm>
            <a:off x="10263974" y="3353464"/>
            <a:ext cx="0" cy="22860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7415BFC7-F06B-493D-8F64-8DE5656F958D}"/>
              </a:ext>
            </a:extLst>
          </p:cNvPr>
          <p:cNvCxnSpPr>
            <a:cxnSpLocks/>
            <a:stCxn id="75" idx="1"/>
            <a:endCxn id="75" idx="3"/>
          </p:cNvCxnSpPr>
          <p:nvPr/>
        </p:nvCxnSpPr>
        <p:spPr>
          <a:xfrm>
            <a:off x="10149674" y="3467764"/>
            <a:ext cx="2286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6C61E0F7-9250-4633-948E-FEA848482355}"/>
              </a:ext>
            </a:extLst>
          </p:cNvPr>
          <p:cNvSpPr/>
          <p:nvPr/>
        </p:nvSpPr>
        <p:spPr>
          <a:xfrm>
            <a:off x="9321661" y="3524283"/>
            <a:ext cx="228600" cy="22860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30" name="Connector: Elbow 29">
            <a:extLst>
              <a:ext uri="{FF2B5EF4-FFF2-40B4-BE49-F238E27FC236}">
                <a16:creationId xmlns:a16="http://schemas.microsoft.com/office/drawing/2014/main" id="{60BC6657-3431-4FD5-9411-E2AE766ED8FB}"/>
              </a:ext>
            </a:extLst>
          </p:cNvPr>
          <p:cNvCxnSpPr>
            <a:stCxn id="9" idx="3"/>
            <a:endCxn id="20" idx="1"/>
          </p:cNvCxnSpPr>
          <p:nvPr/>
        </p:nvCxnSpPr>
        <p:spPr>
          <a:xfrm flipV="1">
            <a:off x="6501909" y="2050855"/>
            <a:ext cx="3658500" cy="305908"/>
          </a:xfrm>
          <a:prstGeom prst="bentConnector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Connector: Elbow 102">
            <a:extLst>
              <a:ext uri="{FF2B5EF4-FFF2-40B4-BE49-F238E27FC236}">
                <a16:creationId xmlns:a16="http://schemas.microsoft.com/office/drawing/2014/main" id="{4E345E6F-98BA-4CE9-9E70-03EE6A1B2B02}"/>
              </a:ext>
            </a:extLst>
          </p:cNvPr>
          <p:cNvCxnSpPr>
            <a:cxnSpLocks/>
            <a:stCxn id="9" idx="3"/>
          </p:cNvCxnSpPr>
          <p:nvPr/>
        </p:nvCxnSpPr>
        <p:spPr>
          <a:xfrm flipV="1">
            <a:off x="6501909" y="2355294"/>
            <a:ext cx="2807432" cy="1469"/>
          </a:xfrm>
          <a:prstGeom prst="bentConnector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Connector: Elbow 105">
            <a:extLst>
              <a:ext uri="{FF2B5EF4-FFF2-40B4-BE49-F238E27FC236}">
                <a16:creationId xmlns:a16="http://schemas.microsoft.com/office/drawing/2014/main" id="{78629A89-400F-4F68-A347-0887837FB3CA}"/>
              </a:ext>
            </a:extLst>
          </p:cNvPr>
          <p:cNvCxnSpPr>
            <a:cxnSpLocks/>
            <a:stCxn id="9" idx="3"/>
            <a:endCxn id="19" idx="1"/>
          </p:cNvCxnSpPr>
          <p:nvPr/>
        </p:nvCxnSpPr>
        <p:spPr>
          <a:xfrm>
            <a:off x="6501909" y="2356763"/>
            <a:ext cx="1864031" cy="298981"/>
          </a:xfrm>
          <a:prstGeom prst="bentConnector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Connector: Elbow 108">
            <a:extLst>
              <a:ext uri="{FF2B5EF4-FFF2-40B4-BE49-F238E27FC236}">
                <a16:creationId xmlns:a16="http://schemas.microsoft.com/office/drawing/2014/main" id="{8B145812-83C7-4039-9922-4E7B7B867C79}"/>
              </a:ext>
            </a:extLst>
          </p:cNvPr>
          <p:cNvCxnSpPr>
            <a:cxnSpLocks/>
            <a:stCxn id="54" idx="3"/>
            <a:endCxn id="75" idx="1"/>
          </p:cNvCxnSpPr>
          <p:nvPr/>
        </p:nvCxnSpPr>
        <p:spPr>
          <a:xfrm flipV="1">
            <a:off x="6499193" y="3467764"/>
            <a:ext cx="3650481" cy="303308"/>
          </a:xfrm>
          <a:prstGeom prst="bentConnector3">
            <a:avLst>
              <a:gd name="adj1" fmla="val 39163"/>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BC211539-8C72-4EE1-A9B8-1283291022B2}"/>
              </a:ext>
            </a:extLst>
          </p:cNvPr>
          <p:cNvCxnSpPr>
            <a:cxnSpLocks/>
            <a:stCxn id="54" idx="3"/>
            <a:endCxn id="98" idx="1"/>
          </p:cNvCxnSpPr>
          <p:nvPr/>
        </p:nvCxnSpPr>
        <p:spPr>
          <a:xfrm flipV="1">
            <a:off x="6499193" y="3638583"/>
            <a:ext cx="2822468" cy="132489"/>
          </a:xfrm>
          <a:prstGeom prst="bentConnector3">
            <a:avLst>
              <a:gd name="adj1" fmla="val 50582"/>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Connector: Elbow 117">
            <a:extLst>
              <a:ext uri="{FF2B5EF4-FFF2-40B4-BE49-F238E27FC236}">
                <a16:creationId xmlns:a16="http://schemas.microsoft.com/office/drawing/2014/main" id="{4137F35A-A40C-4139-88E2-A4A4FB4C6AC0}"/>
              </a:ext>
            </a:extLst>
          </p:cNvPr>
          <p:cNvCxnSpPr>
            <a:cxnSpLocks/>
            <a:stCxn id="54" idx="3"/>
            <a:endCxn id="76" idx="1"/>
          </p:cNvCxnSpPr>
          <p:nvPr/>
        </p:nvCxnSpPr>
        <p:spPr>
          <a:xfrm>
            <a:off x="6499193" y="3771072"/>
            <a:ext cx="1864255" cy="57767"/>
          </a:xfrm>
          <a:prstGeom prst="bentConnector3">
            <a:avLst>
              <a:gd name="adj1" fmla="val 76601"/>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onnector: Elbow 124">
            <a:extLst>
              <a:ext uri="{FF2B5EF4-FFF2-40B4-BE49-F238E27FC236}">
                <a16:creationId xmlns:a16="http://schemas.microsoft.com/office/drawing/2014/main" id="{3B4D96DA-B773-4DF9-B302-D2AA5E2ABF50}"/>
              </a:ext>
            </a:extLst>
          </p:cNvPr>
          <p:cNvCxnSpPr>
            <a:cxnSpLocks/>
            <a:stCxn id="54" idx="3"/>
            <a:endCxn id="74" idx="1"/>
          </p:cNvCxnSpPr>
          <p:nvPr/>
        </p:nvCxnSpPr>
        <p:spPr>
          <a:xfrm>
            <a:off x="6499193" y="3771072"/>
            <a:ext cx="760933" cy="288307"/>
          </a:xfrm>
          <a:prstGeom prst="bentConnector3">
            <a:avLst>
              <a:gd name="adj1" fmla="val 50000"/>
            </a:avLst>
          </a:prstGeom>
          <a:ln w="1905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4103332"/>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Impacts of E-commerce on Freight Distribution</a:t>
            </a:r>
          </a:p>
        </p:txBody>
      </p:sp>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48" name="Right Arrow 123">
            <a:extLst>
              <a:ext uri="{FF2B5EF4-FFF2-40B4-BE49-F238E27FC236}">
                <a16:creationId xmlns:a16="http://schemas.microsoft.com/office/drawing/2014/main" id="{C893DE6B-93FF-43B6-9450-988C0AC452DD}"/>
              </a:ext>
            </a:extLst>
          </p:cNvPr>
          <p:cNvSpPr/>
          <p:nvPr/>
        </p:nvSpPr>
        <p:spPr>
          <a:xfrm>
            <a:off x="6466059" y="3780501"/>
            <a:ext cx="1463040" cy="73551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ounded Rectangle 5">
            <a:extLst>
              <a:ext uri="{FF2B5EF4-FFF2-40B4-BE49-F238E27FC236}">
                <a16:creationId xmlns:a16="http://schemas.microsoft.com/office/drawing/2014/main" id="{150847DB-3077-4492-82C7-0E36BB4D43DC}"/>
              </a:ext>
            </a:extLst>
          </p:cNvPr>
          <p:cNvSpPr/>
          <p:nvPr/>
        </p:nvSpPr>
        <p:spPr>
          <a:xfrm>
            <a:off x="968091" y="1999551"/>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Straight Connector 149">
            <a:extLst>
              <a:ext uri="{FF2B5EF4-FFF2-40B4-BE49-F238E27FC236}">
                <a16:creationId xmlns:a16="http://schemas.microsoft.com/office/drawing/2014/main" id="{B0746801-2184-446E-B3F1-01E6247E0807}"/>
              </a:ext>
            </a:extLst>
          </p:cNvPr>
          <p:cNvCxnSpPr>
            <a:cxnSpLocks/>
          </p:cNvCxnSpPr>
          <p:nvPr/>
        </p:nvCxnSpPr>
        <p:spPr>
          <a:xfrm>
            <a:off x="2606640" y="2308416"/>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1" name="TextBox 150">
            <a:extLst>
              <a:ext uri="{FF2B5EF4-FFF2-40B4-BE49-F238E27FC236}">
                <a16:creationId xmlns:a16="http://schemas.microsoft.com/office/drawing/2014/main" id="{57BE144B-34DD-421C-935B-D8A397898CA1}"/>
              </a:ext>
            </a:extLst>
          </p:cNvPr>
          <p:cNvSpPr txBox="1"/>
          <p:nvPr/>
        </p:nvSpPr>
        <p:spPr>
          <a:xfrm>
            <a:off x="2755930" y="2317607"/>
            <a:ext cx="3657600" cy="584775"/>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Arial Narrow" panose="020B0606020202030204" pitchFamily="34" charset="0"/>
              </a:rPr>
              <a:t>Distributional consumption.</a:t>
            </a:r>
          </a:p>
          <a:p>
            <a:pPr marL="285750" indent="-285750">
              <a:buFont typeface="Arial" panose="020B0604020202020204" pitchFamily="34" charset="0"/>
              <a:buChar char="•"/>
            </a:pPr>
            <a:r>
              <a:rPr lang="en-US" sz="1600" dirty="0">
                <a:latin typeface="Arial Narrow" panose="020B0606020202030204" pitchFamily="34" charset="0"/>
              </a:rPr>
              <a:t>Growth in B2C deliveries.</a:t>
            </a:r>
          </a:p>
          <a:p>
            <a:pPr marL="285750" indent="-285750">
              <a:buFont typeface="Arial" panose="020B0604020202020204" pitchFamily="34" charset="0"/>
              <a:buChar char="•"/>
            </a:pPr>
            <a:r>
              <a:rPr lang="en-US" sz="1600" dirty="0">
                <a:latin typeface="Arial Narrow" panose="020B0606020202030204" pitchFamily="34" charset="0"/>
              </a:rPr>
              <a:t>Changes in last mile logistics.</a:t>
            </a:r>
          </a:p>
        </p:txBody>
      </p:sp>
      <p:sp>
        <p:nvSpPr>
          <p:cNvPr id="152" name="Rounded Rectangle 5">
            <a:extLst>
              <a:ext uri="{FF2B5EF4-FFF2-40B4-BE49-F238E27FC236}">
                <a16:creationId xmlns:a16="http://schemas.microsoft.com/office/drawing/2014/main" id="{CFC590C1-243E-46E1-981F-94672C64345C}"/>
              </a:ext>
            </a:extLst>
          </p:cNvPr>
          <p:cNvSpPr/>
          <p:nvPr/>
        </p:nvSpPr>
        <p:spPr>
          <a:xfrm>
            <a:off x="6301107" y="1988153"/>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3" name="Straight Connector 152">
            <a:extLst>
              <a:ext uri="{FF2B5EF4-FFF2-40B4-BE49-F238E27FC236}">
                <a16:creationId xmlns:a16="http://schemas.microsoft.com/office/drawing/2014/main" id="{4242ABDD-BA33-41C9-85D1-F73458E05D2D}"/>
              </a:ext>
            </a:extLst>
          </p:cNvPr>
          <p:cNvCxnSpPr/>
          <p:nvPr/>
        </p:nvCxnSpPr>
        <p:spPr>
          <a:xfrm>
            <a:off x="7945881" y="2315678"/>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4" name="TextBox 153">
            <a:extLst>
              <a:ext uri="{FF2B5EF4-FFF2-40B4-BE49-F238E27FC236}">
                <a16:creationId xmlns:a16="http://schemas.microsoft.com/office/drawing/2014/main" id="{7F4BB094-D1D5-4C03-8EB2-096A14A99932}"/>
              </a:ext>
            </a:extLst>
          </p:cNvPr>
          <p:cNvSpPr txBox="1"/>
          <p:nvPr/>
        </p:nvSpPr>
        <p:spPr>
          <a:xfrm>
            <a:off x="8088946" y="2321375"/>
            <a:ext cx="3657600" cy="584775"/>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Arial Narrow" panose="020B0606020202030204" pitchFamily="34" charset="0"/>
              </a:rPr>
              <a:t>Shift of the real estate footprint from retail to distribution.</a:t>
            </a:r>
          </a:p>
          <a:p>
            <a:pPr marL="285750" indent="-285750">
              <a:buFont typeface="Arial" panose="020B0604020202020204" pitchFamily="34" charset="0"/>
              <a:buChar char="•"/>
            </a:pPr>
            <a:r>
              <a:rPr lang="en-US" sz="1600" dirty="0">
                <a:latin typeface="Arial Narrow" panose="020B0606020202030204" pitchFamily="34" charset="0"/>
              </a:rPr>
              <a:t>Changes in locational dynamics.</a:t>
            </a:r>
          </a:p>
        </p:txBody>
      </p:sp>
      <p:sp>
        <p:nvSpPr>
          <p:cNvPr id="155" name="Rounded Rectangle 5">
            <a:extLst>
              <a:ext uri="{FF2B5EF4-FFF2-40B4-BE49-F238E27FC236}">
                <a16:creationId xmlns:a16="http://schemas.microsoft.com/office/drawing/2014/main" id="{181A244E-5FC7-41B7-8FF6-F60153FB13A7}"/>
              </a:ext>
            </a:extLst>
          </p:cNvPr>
          <p:cNvSpPr/>
          <p:nvPr/>
        </p:nvSpPr>
        <p:spPr>
          <a:xfrm>
            <a:off x="964503" y="3587075"/>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6" name="Straight Connector 155">
            <a:extLst>
              <a:ext uri="{FF2B5EF4-FFF2-40B4-BE49-F238E27FC236}">
                <a16:creationId xmlns:a16="http://schemas.microsoft.com/office/drawing/2014/main" id="{99DC80EF-CB89-4A9D-8C07-28A04ED33B13}"/>
              </a:ext>
            </a:extLst>
          </p:cNvPr>
          <p:cNvCxnSpPr/>
          <p:nvPr/>
        </p:nvCxnSpPr>
        <p:spPr>
          <a:xfrm>
            <a:off x="2609279" y="3920823"/>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7" name="TextBox 156">
            <a:extLst>
              <a:ext uri="{FF2B5EF4-FFF2-40B4-BE49-F238E27FC236}">
                <a16:creationId xmlns:a16="http://schemas.microsoft.com/office/drawing/2014/main" id="{A12ABAA2-AA32-4174-9990-5630D3CD811C}"/>
              </a:ext>
            </a:extLst>
          </p:cNvPr>
          <p:cNvSpPr txBox="1"/>
          <p:nvPr/>
        </p:nvSpPr>
        <p:spPr>
          <a:xfrm>
            <a:off x="2752341" y="3923791"/>
            <a:ext cx="3657600" cy="1323439"/>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Arial Narrow" panose="020B0606020202030204" pitchFamily="34" charset="0"/>
              </a:rPr>
              <a:t>New logistical facilities (E-fulfillment, Sortation center, Urban logistics depot).</a:t>
            </a:r>
          </a:p>
          <a:p>
            <a:pPr marL="285750" indent="-285750">
              <a:buFont typeface="Arial" panose="020B0604020202020204" pitchFamily="34" charset="0"/>
              <a:buChar char="•"/>
            </a:pPr>
            <a:r>
              <a:rPr lang="en-US" sz="1600" dirty="0">
                <a:latin typeface="Arial Narrow" panose="020B0606020202030204" pitchFamily="34" charset="0"/>
              </a:rPr>
              <a:t>Automation of fulfilment and inventory management.</a:t>
            </a:r>
          </a:p>
        </p:txBody>
      </p:sp>
      <p:sp>
        <p:nvSpPr>
          <p:cNvPr id="158" name="Rounded Rectangle 5">
            <a:extLst>
              <a:ext uri="{FF2B5EF4-FFF2-40B4-BE49-F238E27FC236}">
                <a16:creationId xmlns:a16="http://schemas.microsoft.com/office/drawing/2014/main" id="{2A600451-989B-40D8-8531-D1068EEDEAF4}"/>
              </a:ext>
            </a:extLst>
          </p:cNvPr>
          <p:cNvSpPr/>
          <p:nvPr/>
        </p:nvSpPr>
        <p:spPr>
          <a:xfrm>
            <a:off x="6299122" y="3590256"/>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9" name="Straight Connector 158">
            <a:extLst>
              <a:ext uri="{FF2B5EF4-FFF2-40B4-BE49-F238E27FC236}">
                <a16:creationId xmlns:a16="http://schemas.microsoft.com/office/drawing/2014/main" id="{40AB9793-5B06-43D8-B0A8-88893FB923C6}"/>
              </a:ext>
            </a:extLst>
          </p:cNvPr>
          <p:cNvCxnSpPr/>
          <p:nvPr/>
        </p:nvCxnSpPr>
        <p:spPr>
          <a:xfrm>
            <a:off x="7943896" y="3920823"/>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60" name="TextBox 159">
            <a:extLst>
              <a:ext uri="{FF2B5EF4-FFF2-40B4-BE49-F238E27FC236}">
                <a16:creationId xmlns:a16="http://schemas.microsoft.com/office/drawing/2014/main" id="{9DDCE169-423E-40CB-9BC2-2E0C1D2D96A3}"/>
              </a:ext>
            </a:extLst>
          </p:cNvPr>
          <p:cNvSpPr txBox="1"/>
          <p:nvPr/>
        </p:nvSpPr>
        <p:spPr>
          <a:xfrm>
            <a:off x="8086961" y="3926975"/>
            <a:ext cx="3657600" cy="830997"/>
          </a:xfrm>
          <a:prstGeom prst="rect">
            <a:avLst/>
          </a:prstGeom>
          <a:noFill/>
        </p:spPr>
        <p:txBody>
          <a:bodyPr wrap="square" rtlCol="0">
            <a:noAutofit/>
          </a:bodyPr>
          <a:lstStyle/>
          <a:p>
            <a:pPr marL="285750" indent="-285750">
              <a:buFont typeface="Arial" panose="020B0604020202020204" pitchFamily="34" charset="0"/>
              <a:buChar char="•"/>
            </a:pPr>
            <a:r>
              <a:rPr lang="en-US" sz="1600" dirty="0">
                <a:latin typeface="Arial Narrow" panose="020B0606020202030204" pitchFamily="34" charset="0"/>
              </a:rPr>
              <a:t>Development of 3PL and 4PL services.</a:t>
            </a:r>
          </a:p>
          <a:p>
            <a:pPr marL="285750" indent="-285750">
              <a:buFont typeface="Arial" panose="020B0604020202020204" pitchFamily="34" charset="0"/>
              <a:buChar char="•"/>
            </a:pPr>
            <a:r>
              <a:rPr lang="en-US" sz="1600" dirty="0">
                <a:latin typeface="Arial Narrow" panose="020B0606020202030204" pitchFamily="34" charset="0"/>
              </a:rPr>
              <a:t>Dedicated carrier services (truck, air, non-vessel operating common carrier).</a:t>
            </a:r>
          </a:p>
        </p:txBody>
      </p:sp>
      <p:sp>
        <p:nvSpPr>
          <p:cNvPr id="161" name="Line 30">
            <a:extLst>
              <a:ext uri="{FF2B5EF4-FFF2-40B4-BE49-F238E27FC236}">
                <a16:creationId xmlns:a16="http://schemas.microsoft.com/office/drawing/2014/main" id="{59CCD21C-D606-4B87-9383-AE6AEB7C5530}"/>
              </a:ext>
            </a:extLst>
          </p:cNvPr>
          <p:cNvSpPr>
            <a:spLocks noChangeShapeType="1"/>
          </p:cNvSpPr>
          <p:nvPr/>
        </p:nvSpPr>
        <p:spPr bwMode="auto">
          <a:xfrm flipH="1">
            <a:off x="1312352" y="2357054"/>
            <a:ext cx="376396" cy="470094"/>
          </a:xfrm>
          <a:prstGeom prst="line">
            <a:avLst/>
          </a:prstGeom>
          <a:noFill/>
          <a:ln w="25400">
            <a:solidFill>
              <a:schemeClr val="bg1">
                <a:lumMod val="50000"/>
              </a:schemeClr>
            </a:solidFill>
            <a:prstDash val="sysDash"/>
            <a:round/>
            <a:headEnd/>
            <a:tailEnd type="triangle" w="med" len="med"/>
          </a:ln>
        </p:spPr>
        <p:txBody>
          <a:bodyPr/>
          <a:lstStyle/>
          <a:p>
            <a:endParaRPr lang="en-US">
              <a:latin typeface="Agency FB" panose="020B0503020202020204" pitchFamily="34" charset="0"/>
            </a:endParaRPr>
          </a:p>
        </p:txBody>
      </p:sp>
      <p:sp>
        <p:nvSpPr>
          <p:cNvPr id="162" name="AutoShape 45">
            <a:extLst>
              <a:ext uri="{FF2B5EF4-FFF2-40B4-BE49-F238E27FC236}">
                <a16:creationId xmlns:a16="http://schemas.microsoft.com/office/drawing/2014/main" id="{0CBFAA37-4DFE-4467-BA8B-4429D6D96220}"/>
              </a:ext>
            </a:extLst>
          </p:cNvPr>
          <p:cNvSpPr>
            <a:spLocks noChangeArrowheads="1"/>
          </p:cNvSpPr>
          <p:nvPr/>
        </p:nvSpPr>
        <p:spPr bwMode="auto">
          <a:xfrm>
            <a:off x="1608171" y="2073904"/>
            <a:ext cx="365760" cy="365760"/>
          </a:xfrm>
          <a:prstGeom prst="diamond">
            <a:avLst/>
          </a:prstGeom>
          <a:solidFill>
            <a:schemeClr val="bg2">
              <a:lumMod val="90000"/>
            </a:schemeClr>
          </a:solidFill>
          <a:ln w="38100">
            <a:solidFill>
              <a:schemeClr val="tx1"/>
            </a:solidFill>
            <a:miter lim="800000"/>
            <a:headEnd/>
            <a:tailEnd/>
          </a:ln>
          <a:effectLst/>
        </p:spPr>
        <p:txBody>
          <a:bodyPr wrap="none" anchor="ctr"/>
          <a:lstStyle/>
          <a:p>
            <a:endParaRPr lang="en-US">
              <a:latin typeface="Agency FB" panose="020B0503020202020204" pitchFamily="34" charset="0"/>
            </a:endParaRPr>
          </a:p>
        </p:txBody>
      </p:sp>
      <p:sp>
        <p:nvSpPr>
          <p:cNvPr id="163" name="Oval 24">
            <a:extLst>
              <a:ext uri="{FF2B5EF4-FFF2-40B4-BE49-F238E27FC236}">
                <a16:creationId xmlns:a16="http://schemas.microsoft.com/office/drawing/2014/main" id="{66F1031E-DA06-4D32-88B7-08477B244C95}"/>
              </a:ext>
            </a:extLst>
          </p:cNvPr>
          <p:cNvSpPr>
            <a:spLocks noChangeArrowheads="1"/>
          </p:cNvSpPr>
          <p:nvPr/>
        </p:nvSpPr>
        <p:spPr bwMode="auto">
          <a:xfrm>
            <a:off x="1181069" y="2804600"/>
            <a:ext cx="182880" cy="182880"/>
          </a:xfrm>
          <a:prstGeom prst="ellipse">
            <a:avLst/>
          </a:prstGeom>
          <a:solidFill>
            <a:schemeClr val="bg1"/>
          </a:solidFill>
          <a:ln w="25400">
            <a:solidFill>
              <a:schemeClr val="tx1"/>
            </a:solidFill>
            <a:round/>
            <a:headEnd/>
            <a:tailEnd/>
          </a:ln>
          <a:effectLst/>
        </p:spPr>
        <p:txBody>
          <a:bodyPr wrap="none" anchor="ctr"/>
          <a:lstStyle/>
          <a:p>
            <a:endParaRPr lang="en-US">
              <a:latin typeface="Agency FB" panose="020B0503020202020204" pitchFamily="34" charset="0"/>
            </a:endParaRPr>
          </a:p>
        </p:txBody>
      </p:sp>
      <p:sp>
        <p:nvSpPr>
          <p:cNvPr id="164" name="Oval 24">
            <a:extLst>
              <a:ext uri="{FF2B5EF4-FFF2-40B4-BE49-F238E27FC236}">
                <a16:creationId xmlns:a16="http://schemas.microsoft.com/office/drawing/2014/main" id="{142225BC-2523-4B1B-A00E-81795742C6A6}"/>
              </a:ext>
            </a:extLst>
          </p:cNvPr>
          <p:cNvSpPr>
            <a:spLocks noChangeArrowheads="1"/>
          </p:cNvSpPr>
          <p:nvPr/>
        </p:nvSpPr>
        <p:spPr bwMode="auto">
          <a:xfrm>
            <a:off x="1505868" y="2805864"/>
            <a:ext cx="182880" cy="182880"/>
          </a:xfrm>
          <a:prstGeom prst="ellipse">
            <a:avLst/>
          </a:prstGeom>
          <a:solidFill>
            <a:schemeClr val="bg1"/>
          </a:solidFill>
          <a:ln w="25400">
            <a:solidFill>
              <a:schemeClr val="tx1"/>
            </a:solidFill>
            <a:round/>
            <a:headEnd/>
            <a:tailEnd/>
          </a:ln>
          <a:effectLst/>
        </p:spPr>
        <p:txBody>
          <a:bodyPr wrap="none" anchor="ctr"/>
          <a:lstStyle/>
          <a:p>
            <a:endParaRPr lang="en-US">
              <a:latin typeface="Agency FB" panose="020B0503020202020204" pitchFamily="34" charset="0"/>
            </a:endParaRPr>
          </a:p>
        </p:txBody>
      </p:sp>
      <p:sp>
        <p:nvSpPr>
          <p:cNvPr id="165" name="Oval 24">
            <a:extLst>
              <a:ext uri="{FF2B5EF4-FFF2-40B4-BE49-F238E27FC236}">
                <a16:creationId xmlns:a16="http://schemas.microsoft.com/office/drawing/2014/main" id="{7AB63F04-5130-4C9B-BD9B-937E9F12180D}"/>
              </a:ext>
            </a:extLst>
          </p:cNvPr>
          <p:cNvSpPr>
            <a:spLocks noChangeArrowheads="1"/>
          </p:cNvSpPr>
          <p:nvPr/>
        </p:nvSpPr>
        <p:spPr bwMode="auto">
          <a:xfrm>
            <a:off x="1830667" y="2807128"/>
            <a:ext cx="182880" cy="182880"/>
          </a:xfrm>
          <a:prstGeom prst="ellipse">
            <a:avLst/>
          </a:prstGeom>
          <a:solidFill>
            <a:schemeClr val="bg1"/>
          </a:solidFill>
          <a:ln w="25400">
            <a:solidFill>
              <a:schemeClr val="tx1"/>
            </a:solidFill>
            <a:round/>
            <a:headEnd/>
            <a:tailEnd/>
          </a:ln>
          <a:effectLst/>
        </p:spPr>
        <p:txBody>
          <a:bodyPr wrap="none" anchor="ctr"/>
          <a:lstStyle/>
          <a:p>
            <a:endParaRPr lang="en-US">
              <a:latin typeface="Agency FB" panose="020B0503020202020204" pitchFamily="34" charset="0"/>
            </a:endParaRPr>
          </a:p>
        </p:txBody>
      </p:sp>
      <p:sp>
        <p:nvSpPr>
          <p:cNvPr id="166" name="Oval 24">
            <a:extLst>
              <a:ext uri="{FF2B5EF4-FFF2-40B4-BE49-F238E27FC236}">
                <a16:creationId xmlns:a16="http://schemas.microsoft.com/office/drawing/2014/main" id="{832515D7-54DC-4385-A050-CC7F787658FE}"/>
              </a:ext>
            </a:extLst>
          </p:cNvPr>
          <p:cNvSpPr>
            <a:spLocks noChangeArrowheads="1"/>
          </p:cNvSpPr>
          <p:nvPr/>
        </p:nvSpPr>
        <p:spPr bwMode="auto">
          <a:xfrm>
            <a:off x="2155466" y="2808392"/>
            <a:ext cx="182880" cy="182880"/>
          </a:xfrm>
          <a:prstGeom prst="ellipse">
            <a:avLst/>
          </a:prstGeom>
          <a:solidFill>
            <a:schemeClr val="bg1"/>
          </a:solidFill>
          <a:ln w="25400">
            <a:solidFill>
              <a:schemeClr val="tx1"/>
            </a:solidFill>
            <a:round/>
            <a:headEnd/>
            <a:tailEnd/>
          </a:ln>
          <a:effectLst/>
        </p:spPr>
        <p:txBody>
          <a:bodyPr wrap="none" anchor="ctr"/>
          <a:lstStyle/>
          <a:p>
            <a:endParaRPr lang="en-US">
              <a:latin typeface="Agency FB" panose="020B0503020202020204" pitchFamily="34" charset="0"/>
            </a:endParaRPr>
          </a:p>
        </p:txBody>
      </p:sp>
      <p:sp>
        <p:nvSpPr>
          <p:cNvPr id="167" name="Line 30">
            <a:extLst>
              <a:ext uri="{FF2B5EF4-FFF2-40B4-BE49-F238E27FC236}">
                <a16:creationId xmlns:a16="http://schemas.microsoft.com/office/drawing/2014/main" id="{146B7336-E283-4125-A78D-0BDCB2213F1E}"/>
              </a:ext>
            </a:extLst>
          </p:cNvPr>
          <p:cNvSpPr>
            <a:spLocks noChangeShapeType="1"/>
          </p:cNvSpPr>
          <p:nvPr/>
        </p:nvSpPr>
        <p:spPr bwMode="auto">
          <a:xfrm flipH="1">
            <a:off x="1593421" y="2357055"/>
            <a:ext cx="95327" cy="440113"/>
          </a:xfrm>
          <a:prstGeom prst="line">
            <a:avLst/>
          </a:prstGeom>
          <a:noFill/>
          <a:ln w="25400">
            <a:solidFill>
              <a:schemeClr val="bg1">
                <a:lumMod val="50000"/>
              </a:schemeClr>
            </a:solidFill>
            <a:prstDash val="sysDash"/>
            <a:round/>
            <a:headEnd/>
            <a:tailEnd type="triangle" w="med" len="med"/>
          </a:ln>
        </p:spPr>
        <p:txBody>
          <a:bodyPr/>
          <a:lstStyle/>
          <a:p>
            <a:endParaRPr lang="en-US">
              <a:latin typeface="Agency FB" panose="020B0503020202020204" pitchFamily="34" charset="0"/>
            </a:endParaRPr>
          </a:p>
        </p:txBody>
      </p:sp>
      <p:sp>
        <p:nvSpPr>
          <p:cNvPr id="168" name="Line 30">
            <a:extLst>
              <a:ext uri="{FF2B5EF4-FFF2-40B4-BE49-F238E27FC236}">
                <a16:creationId xmlns:a16="http://schemas.microsoft.com/office/drawing/2014/main" id="{D2968051-07D7-4A40-9CA9-C5175056630E}"/>
              </a:ext>
            </a:extLst>
          </p:cNvPr>
          <p:cNvSpPr>
            <a:spLocks noChangeShapeType="1"/>
          </p:cNvSpPr>
          <p:nvPr/>
        </p:nvSpPr>
        <p:spPr bwMode="auto">
          <a:xfrm>
            <a:off x="1878215" y="2357055"/>
            <a:ext cx="42944" cy="447546"/>
          </a:xfrm>
          <a:prstGeom prst="line">
            <a:avLst/>
          </a:prstGeom>
          <a:noFill/>
          <a:ln w="25400">
            <a:solidFill>
              <a:schemeClr val="bg1">
                <a:lumMod val="50000"/>
              </a:schemeClr>
            </a:solidFill>
            <a:prstDash val="sysDash"/>
            <a:round/>
            <a:headEnd/>
            <a:tailEnd type="triangle" w="med" len="med"/>
          </a:ln>
        </p:spPr>
        <p:txBody>
          <a:bodyPr/>
          <a:lstStyle/>
          <a:p>
            <a:endParaRPr lang="en-US">
              <a:latin typeface="Agency FB" panose="020B0503020202020204" pitchFamily="34" charset="0"/>
            </a:endParaRPr>
          </a:p>
        </p:txBody>
      </p:sp>
      <p:sp>
        <p:nvSpPr>
          <p:cNvPr id="169" name="Line 30">
            <a:extLst>
              <a:ext uri="{FF2B5EF4-FFF2-40B4-BE49-F238E27FC236}">
                <a16:creationId xmlns:a16="http://schemas.microsoft.com/office/drawing/2014/main" id="{76FF27C3-ED62-4DFD-81AC-6CBE5B60728B}"/>
              </a:ext>
            </a:extLst>
          </p:cNvPr>
          <p:cNvSpPr>
            <a:spLocks noChangeShapeType="1"/>
          </p:cNvSpPr>
          <p:nvPr/>
        </p:nvSpPr>
        <p:spPr bwMode="auto">
          <a:xfrm>
            <a:off x="1878214" y="2354528"/>
            <a:ext cx="327740" cy="450074"/>
          </a:xfrm>
          <a:prstGeom prst="line">
            <a:avLst/>
          </a:prstGeom>
          <a:noFill/>
          <a:ln w="25400">
            <a:solidFill>
              <a:schemeClr val="bg1">
                <a:lumMod val="50000"/>
              </a:schemeClr>
            </a:solidFill>
            <a:prstDash val="sysDash"/>
            <a:round/>
            <a:headEnd/>
            <a:tailEnd type="triangle" w="med" len="med"/>
          </a:ln>
        </p:spPr>
        <p:txBody>
          <a:bodyPr/>
          <a:lstStyle/>
          <a:p>
            <a:endParaRPr lang="en-US">
              <a:latin typeface="Agency FB" panose="020B0503020202020204" pitchFamily="34" charset="0"/>
            </a:endParaRPr>
          </a:p>
        </p:txBody>
      </p:sp>
      <p:sp>
        <p:nvSpPr>
          <p:cNvPr id="170" name="Oval 169">
            <a:extLst>
              <a:ext uri="{FF2B5EF4-FFF2-40B4-BE49-F238E27FC236}">
                <a16:creationId xmlns:a16="http://schemas.microsoft.com/office/drawing/2014/main" id="{D4826040-8256-484C-93A2-E10DFD457E3A}"/>
              </a:ext>
            </a:extLst>
          </p:cNvPr>
          <p:cNvSpPr/>
          <p:nvPr/>
        </p:nvSpPr>
        <p:spPr>
          <a:xfrm>
            <a:off x="7021763" y="2420627"/>
            <a:ext cx="129746" cy="129746"/>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3EDB7157-7669-4E7E-BD9A-635C7295546B}"/>
              </a:ext>
            </a:extLst>
          </p:cNvPr>
          <p:cNvSpPr/>
          <p:nvPr/>
        </p:nvSpPr>
        <p:spPr>
          <a:xfrm>
            <a:off x="7149057" y="2534315"/>
            <a:ext cx="80012" cy="80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06DEB69B-E95E-44C9-81EB-372A82CCA0F2}"/>
              </a:ext>
            </a:extLst>
          </p:cNvPr>
          <p:cNvSpPr/>
          <p:nvPr/>
        </p:nvSpPr>
        <p:spPr>
          <a:xfrm>
            <a:off x="7122082" y="2323983"/>
            <a:ext cx="80012" cy="80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Oval 172">
            <a:extLst>
              <a:ext uri="{FF2B5EF4-FFF2-40B4-BE49-F238E27FC236}">
                <a16:creationId xmlns:a16="http://schemas.microsoft.com/office/drawing/2014/main" id="{FBA88456-841E-434A-BB4C-24E6915EB6A8}"/>
              </a:ext>
            </a:extLst>
          </p:cNvPr>
          <p:cNvSpPr/>
          <p:nvPr/>
        </p:nvSpPr>
        <p:spPr>
          <a:xfrm>
            <a:off x="7069045" y="2607394"/>
            <a:ext cx="80012" cy="80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4" name="Rectangle 173">
            <a:extLst>
              <a:ext uri="{FF2B5EF4-FFF2-40B4-BE49-F238E27FC236}">
                <a16:creationId xmlns:a16="http://schemas.microsoft.com/office/drawing/2014/main" id="{4CB82DEB-0471-4C14-99FB-A928EA9B62C5}"/>
              </a:ext>
            </a:extLst>
          </p:cNvPr>
          <p:cNvSpPr/>
          <p:nvPr/>
        </p:nvSpPr>
        <p:spPr>
          <a:xfrm>
            <a:off x="6567888" y="2227134"/>
            <a:ext cx="77481" cy="774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5" name="Rectangle 174">
            <a:extLst>
              <a:ext uri="{FF2B5EF4-FFF2-40B4-BE49-F238E27FC236}">
                <a16:creationId xmlns:a16="http://schemas.microsoft.com/office/drawing/2014/main" id="{3FA2E4F6-6EDC-4B3E-8F58-B4D22EE39C8F}"/>
              </a:ext>
            </a:extLst>
          </p:cNvPr>
          <p:cNvSpPr/>
          <p:nvPr/>
        </p:nvSpPr>
        <p:spPr>
          <a:xfrm>
            <a:off x="7611994" y="2180156"/>
            <a:ext cx="118736" cy="1187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6" name="Rectangle 175">
            <a:extLst>
              <a:ext uri="{FF2B5EF4-FFF2-40B4-BE49-F238E27FC236}">
                <a16:creationId xmlns:a16="http://schemas.microsoft.com/office/drawing/2014/main" id="{1C3A6D5F-D841-4B37-AB0F-4991488CD866}"/>
              </a:ext>
            </a:extLst>
          </p:cNvPr>
          <p:cNvSpPr/>
          <p:nvPr/>
        </p:nvSpPr>
        <p:spPr>
          <a:xfrm>
            <a:off x="7554524" y="2324129"/>
            <a:ext cx="57471" cy="5747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7" name="Rectangle 176">
            <a:extLst>
              <a:ext uri="{FF2B5EF4-FFF2-40B4-BE49-F238E27FC236}">
                <a16:creationId xmlns:a16="http://schemas.microsoft.com/office/drawing/2014/main" id="{C999BA07-0BE5-483C-96B9-68C083A3EE51}"/>
              </a:ext>
            </a:extLst>
          </p:cNvPr>
          <p:cNvSpPr/>
          <p:nvPr/>
        </p:nvSpPr>
        <p:spPr>
          <a:xfrm>
            <a:off x="6901589" y="2456765"/>
            <a:ext cx="57471" cy="5747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8" name="Oval 177">
            <a:extLst>
              <a:ext uri="{FF2B5EF4-FFF2-40B4-BE49-F238E27FC236}">
                <a16:creationId xmlns:a16="http://schemas.microsoft.com/office/drawing/2014/main" id="{B9319FE2-FBA7-4942-AFC3-EEAFF6B5BCDC}"/>
              </a:ext>
            </a:extLst>
          </p:cNvPr>
          <p:cNvSpPr/>
          <p:nvPr/>
        </p:nvSpPr>
        <p:spPr>
          <a:xfrm>
            <a:off x="7219491" y="2376050"/>
            <a:ext cx="104435" cy="1044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Rectangle 178">
            <a:extLst>
              <a:ext uri="{FF2B5EF4-FFF2-40B4-BE49-F238E27FC236}">
                <a16:creationId xmlns:a16="http://schemas.microsoft.com/office/drawing/2014/main" id="{0AE5BD58-2F63-4300-9769-18E7610AA2C9}"/>
              </a:ext>
            </a:extLst>
          </p:cNvPr>
          <p:cNvSpPr/>
          <p:nvPr/>
        </p:nvSpPr>
        <p:spPr>
          <a:xfrm>
            <a:off x="6449151" y="2751253"/>
            <a:ext cx="118736" cy="1187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0" name="Rectangle 179">
            <a:extLst>
              <a:ext uri="{FF2B5EF4-FFF2-40B4-BE49-F238E27FC236}">
                <a16:creationId xmlns:a16="http://schemas.microsoft.com/office/drawing/2014/main" id="{E6FDE962-7429-43CB-9047-4DD472BD4111}"/>
              </a:ext>
            </a:extLst>
          </p:cNvPr>
          <p:cNvSpPr/>
          <p:nvPr/>
        </p:nvSpPr>
        <p:spPr>
          <a:xfrm>
            <a:off x="6600107" y="2819288"/>
            <a:ext cx="77481" cy="774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1" name="Rectangle 180">
            <a:extLst>
              <a:ext uri="{FF2B5EF4-FFF2-40B4-BE49-F238E27FC236}">
                <a16:creationId xmlns:a16="http://schemas.microsoft.com/office/drawing/2014/main" id="{E9ECA36B-B928-46F9-AAFA-575EC0F69055}"/>
              </a:ext>
            </a:extLst>
          </p:cNvPr>
          <p:cNvSpPr/>
          <p:nvPr/>
        </p:nvSpPr>
        <p:spPr>
          <a:xfrm>
            <a:off x="6610111" y="2716252"/>
            <a:ext cx="57471" cy="5747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2" name="Rectangle 181">
            <a:extLst>
              <a:ext uri="{FF2B5EF4-FFF2-40B4-BE49-F238E27FC236}">
                <a16:creationId xmlns:a16="http://schemas.microsoft.com/office/drawing/2014/main" id="{A60D409E-9C00-44FC-B9CA-50D26328E571}"/>
              </a:ext>
            </a:extLst>
          </p:cNvPr>
          <p:cNvSpPr/>
          <p:nvPr/>
        </p:nvSpPr>
        <p:spPr>
          <a:xfrm>
            <a:off x="6526359" y="2683197"/>
            <a:ext cx="57471" cy="5747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3" name="Oval 182">
            <a:extLst>
              <a:ext uri="{FF2B5EF4-FFF2-40B4-BE49-F238E27FC236}">
                <a16:creationId xmlns:a16="http://schemas.microsoft.com/office/drawing/2014/main" id="{F700B54C-3838-4292-8602-ED07001A2789}"/>
              </a:ext>
            </a:extLst>
          </p:cNvPr>
          <p:cNvSpPr/>
          <p:nvPr/>
        </p:nvSpPr>
        <p:spPr>
          <a:xfrm>
            <a:off x="6938870" y="2361368"/>
            <a:ext cx="80012" cy="80012"/>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4" name="Oval 183">
            <a:extLst>
              <a:ext uri="{FF2B5EF4-FFF2-40B4-BE49-F238E27FC236}">
                <a16:creationId xmlns:a16="http://schemas.microsoft.com/office/drawing/2014/main" id="{F69A7F11-A564-49D0-B44B-45231F291D25}"/>
              </a:ext>
            </a:extLst>
          </p:cNvPr>
          <p:cNvSpPr/>
          <p:nvPr/>
        </p:nvSpPr>
        <p:spPr>
          <a:xfrm>
            <a:off x="6912149" y="2272852"/>
            <a:ext cx="68015" cy="680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5" name="Oval 184">
            <a:extLst>
              <a:ext uri="{FF2B5EF4-FFF2-40B4-BE49-F238E27FC236}">
                <a16:creationId xmlns:a16="http://schemas.microsoft.com/office/drawing/2014/main" id="{D1816830-D2EE-400A-AB03-FFBBD202C7E9}"/>
              </a:ext>
            </a:extLst>
          </p:cNvPr>
          <p:cNvSpPr/>
          <p:nvPr/>
        </p:nvSpPr>
        <p:spPr>
          <a:xfrm>
            <a:off x="7688620" y="2369989"/>
            <a:ext cx="68015" cy="680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Oval 185">
            <a:extLst>
              <a:ext uri="{FF2B5EF4-FFF2-40B4-BE49-F238E27FC236}">
                <a16:creationId xmlns:a16="http://schemas.microsoft.com/office/drawing/2014/main" id="{91447069-E5DE-4AE7-B191-407338AE4F21}"/>
              </a:ext>
            </a:extLst>
          </p:cNvPr>
          <p:cNvSpPr/>
          <p:nvPr/>
        </p:nvSpPr>
        <p:spPr>
          <a:xfrm>
            <a:off x="6449152" y="2557005"/>
            <a:ext cx="104435" cy="10443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7" name="Rectangle 186">
            <a:extLst>
              <a:ext uri="{FF2B5EF4-FFF2-40B4-BE49-F238E27FC236}">
                <a16:creationId xmlns:a16="http://schemas.microsoft.com/office/drawing/2014/main" id="{F0FCFFB7-9136-4833-8149-E1E5CC58E786}"/>
              </a:ext>
            </a:extLst>
          </p:cNvPr>
          <p:cNvSpPr/>
          <p:nvPr/>
        </p:nvSpPr>
        <p:spPr>
          <a:xfrm>
            <a:off x="7622777" y="2831248"/>
            <a:ext cx="118736" cy="1187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8" name="Rectangle 187">
            <a:extLst>
              <a:ext uri="{FF2B5EF4-FFF2-40B4-BE49-F238E27FC236}">
                <a16:creationId xmlns:a16="http://schemas.microsoft.com/office/drawing/2014/main" id="{78A198EB-D5B0-46A4-AFF3-DABE7360FDF8}"/>
              </a:ext>
            </a:extLst>
          </p:cNvPr>
          <p:cNvSpPr/>
          <p:nvPr/>
        </p:nvSpPr>
        <p:spPr>
          <a:xfrm>
            <a:off x="7479602" y="2903989"/>
            <a:ext cx="118736" cy="118736"/>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9" name="Rectangle 188">
            <a:extLst>
              <a:ext uri="{FF2B5EF4-FFF2-40B4-BE49-F238E27FC236}">
                <a16:creationId xmlns:a16="http://schemas.microsoft.com/office/drawing/2014/main" id="{96B26629-4D2B-45C4-9987-23C086E65F6A}"/>
              </a:ext>
            </a:extLst>
          </p:cNvPr>
          <p:cNvSpPr/>
          <p:nvPr/>
        </p:nvSpPr>
        <p:spPr>
          <a:xfrm>
            <a:off x="7449742" y="2733509"/>
            <a:ext cx="77481" cy="774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0" name="Oval 189">
            <a:extLst>
              <a:ext uri="{FF2B5EF4-FFF2-40B4-BE49-F238E27FC236}">
                <a16:creationId xmlns:a16="http://schemas.microsoft.com/office/drawing/2014/main" id="{1DE456E0-6CBE-49EC-ABB4-4402ED5B1A83}"/>
              </a:ext>
            </a:extLst>
          </p:cNvPr>
          <p:cNvSpPr/>
          <p:nvPr/>
        </p:nvSpPr>
        <p:spPr>
          <a:xfrm>
            <a:off x="6995033" y="2557005"/>
            <a:ext cx="68015" cy="680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Oval 190">
            <a:extLst>
              <a:ext uri="{FF2B5EF4-FFF2-40B4-BE49-F238E27FC236}">
                <a16:creationId xmlns:a16="http://schemas.microsoft.com/office/drawing/2014/main" id="{F16C06ED-5DD4-4544-924F-893E0F71A5C4}"/>
              </a:ext>
            </a:extLst>
          </p:cNvPr>
          <p:cNvSpPr/>
          <p:nvPr/>
        </p:nvSpPr>
        <p:spPr>
          <a:xfrm>
            <a:off x="6934417" y="2683197"/>
            <a:ext cx="68015" cy="680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Rectangle 191">
            <a:extLst>
              <a:ext uri="{FF2B5EF4-FFF2-40B4-BE49-F238E27FC236}">
                <a16:creationId xmlns:a16="http://schemas.microsoft.com/office/drawing/2014/main" id="{451BF2B5-E8DB-4D19-8993-32C88E1493B6}"/>
              </a:ext>
            </a:extLst>
          </p:cNvPr>
          <p:cNvSpPr/>
          <p:nvPr/>
        </p:nvSpPr>
        <p:spPr>
          <a:xfrm>
            <a:off x="1272536" y="3873949"/>
            <a:ext cx="1003781" cy="572971"/>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Arrow: Up 192">
            <a:extLst>
              <a:ext uri="{FF2B5EF4-FFF2-40B4-BE49-F238E27FC236}">
                <a16:creationId xmlns:a16="http://schemas.microsoft.com/office/drawing/2014/main" id="{C2E47B60-1363-4240-B677-339BDA54575D}"/>
              </a:ext>
            </a:extLst>
          </p:cNvPr>
          <p:cNvSpPr/>
          <p:nvPr/>
        </p:nvSpPr>
        <p:spPr>
          <a:xfrm>
            <a:off x="1793421" y="3623712"/>
            <a:ext cx="457200" cy="914400"/>
          </a:xfrm>
          <a:prstGeom prst="upArrow">
            <a:avLst/>
          </a:prstGeom>
          <a:solidFill>
            <a:schemeClr val="accent4">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Rectangle 193">
            <a:extLst>
              <a:ext uri="{FF2B5EF4-FFF2-40B4-BE49-F238E27FC236}">
                <a16:creationId xmlns:a16="http://schemas.microsoft.com/office/drawing/2014/main" id="{FE8A24EB-B2F2-4AF0-AFFD-996D353BCE8C}"/>
              </a:ext>
            </a:extLst>
          </p:cNvPr>
          <p:cNvSpPr/>
          <p:nvPr/>
        </p:nvSpPr>
        <p:spPr>
          <a:xfrm>
            <a:off x="1368973" y="3950896"/>
            <a:ext cx="413142" cy="11774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Rectangle 194">
            <a:extLst>
              <a:ext uri="{FF2B5EF4-FFF2-40B4-BE49-F238E27FC236}">
                <a16:creationId xmlns:a16="http://schemas.microsoft.com/office/drawing/2014/main" id="{AF85695B-2DA5-49BE-94AB-4C1B28625EA7}"/>
              </a:ext>
            </a:extLst>
          </p:cNvPr>
          <p:cNvSpPr/>
          <p:nvPr/>
        </p:nvSpPr>
        <p:spPr>
          <a:xfrm>
            <a:off x="1368973" y="4101562"/>
            <a:ext cx="413142" cy="11774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Rectangle 195">
            <a:extLst>
              <a:ext uri="{FF2B5EF4-FFF2-40B4-BE49-F238E27FC236}">
                <a16:creationId xmlns:a16="http://schemas.microsoft.com/office/drawing/2014/main" id="{07E2B090-5671-457E-8EBD-E8A1BEAE3B78}"/>
              </a:ext>
            </a:extLst>
          </p:cNvPr>
          <p:cNvSpPr/>
          <p:nvPr/>
        </p:nvSpPr>
        <p:spPr>
          <a:xfrm>
            <a:off x="1368973" y="4260182"/>
            <a:ext cx="413142" cy="11774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Arrow: Left-Right 196">
            <a:extLst>
              <a:ext uri="{FF2B5EF4-FFF2-40B4-BE49-F238E27FC236}">
                <a16:creationId xmlns:a16="http://schemas.microsoft.com/office/drawing/2014/main" id="{A97DC6D7-9BBA-4E91-BAAC-B24E8D97B8EE}"/>
              </a:ext>
            </a:extLst>
          </p:cNvPr>
          <p:cNvSpPr/>
          <p:nvPr/>
        </p:nvSpPr>
        <p:spPr>
          <a:xfrm>
            <a:off x="1801707" y="4082308"/>
            <a:ext cx="457200" cy="150666"/>
          </a:xfrm>
          <a:prstGeom prst="lef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Freeform: Shape 197">
            <a:extLst>
              <a:ext uri="{FF2B5EF4-FFF2-40B4-BE49-F238E27FC236}">
                <a16:creationId xmlns:a16="http://schemas.microsoft.com/office/drawing/2014/main" id="{249E38A4-33B7-4F4D-9DCD-F2F2CAA23F77}"/>
              </a:ext>
            </a:extLst>
          </p:cNvPr>
          <p:cNvSpPr/>
          <p:nvPr/>
        </p:nvSpPr>
        <p:spPr>
          <a:xfrm>
            <a:off x="6871606" y="2247633"/>
            <a:ext cx="494270" cy="556054"/>
          </a:xfrm>
          <a:custGeom>
            <a:avLst/>
            <a:gdLst>
              <a:gd name="connsiteX0" fmla="*/ 30892 w 494270"/>
              <a:gd name="connsiteY0" fmla="*/ 426308 h 599303"/>
              <a:gd name="connsiteX1" fmla="*/ 0 w 494270"/>
              <a:gd name="connsiteY1" fmla="*/ 290384 h 599303"/>
              <a:gd name="connsiteX2" fmla="*/ 24713 w 494270"/>
              <a:gd name="connsiteY2" fmla="*/ 203887 h 599303"/>
              <a:gd name="connsiteX3" fmla="*/ 24713 w 494270"/>
              <a:gd name="connsiteY3" fmla="*/ 92676 h 599303"/>
              <a:gd name="connsiteX4" fmla="*/ 86497 w 494270"/>
              <a:gd name="connsiteY4" fmla="*/ 0 h 599303"/>
              <a:gd name="connsiteX5" fmla="*/ 179173 w 494270"/>
              <a:gd name="connsiteY5" fmla="*/ 67962 h 599303"/>
              <a:gd name="connsiteX6" fmla="*/ 296562 w 494270"/>
              <a:gd name="connsiteY6" fmla="*/ 55606 h 599303"/>
              <a:gd name="connsiteX7" fmla="*/ 364524 w 494270"/>
              <a:gd name="connsiteY7" fmla="*/ 98854 h 599303"/>
              <a:gd name="connsiteX8" fmla="*/ 463378 w 494270"/>
              <a:gd name="connsiteY8" fmla="*/ 142103 h 599303"/>
              <a:gd name="connsiteX9" fmla="*/ 494270 w 494270"/>
              <a:gd name="connsiteY9" fmla="*/ 222422 h 599303"/>
              <a:gd name="connsiteX10" fmla="*/ 432486 w 494270"/>
              <a:gd name="connsiteY10" fmla="*/ 333633 h 599303"/>
              <a:gd name="connsiteX11" fmla="*/ 364524 w 494270"/>
              <a:gd name="connsiteY11" fmla="*/ 413951 h 599303"/>
              <a:gd name="connsiteX12" fmla="*/ 308919 w 494270"/>
              <a:gd name="connsiteY12" fmla="*/ 500449 h 599303"/>
              <a:gd name="connsiteX13" fmla="*/ 210065 w 494270"/>
              <a:gd name="connsiteY13" fmla="*/ 556054 h 599303"/>
              <a:gd name="connsiteX14" fmla="*/ 117389 w 494270"/>
              <a:gd name="connsiteY14" fmla="*/ 599303 h 599303"/>
              <a:gd name="connsiteX15" fmla="*/ 61784 w 494270"/>
              <a:gd name="connsiteY15" fmla="*/ 599303 h 599303"/>
              <a:gd name="connsiteX16" fmla="*/ 37070 w 494270"/>
              <a:gd name="connsiteY16" fmla="*/ 562233 h 599303"/>
              <a:gd name="connsiteX17" fmla="*/ 30892 w 494270"/>
              <a:gd name="connsiteY17" fmla="*/ 426308 h 599303"/>
              <a:gd name="connsiteX0" fmla="*/ 30892 w 494270"/>
              <a:gd name="connsiteY0" fmla="*/ 370702 h 543697"/>
              <a:gd name="connsiteX1" fmla="*/ 0 w 494270"/>
              <a:gd name="connsiteY1" fmla="*/ 234778 h 543697"/>
              <a:gd name="connsiteX2" fmla="*/ 24713 w 494270"/>
              <a:gd name="connsiteY2" fmla="*/ 148281 h 543697"/>
              <a:gd name="connsiteX3" fmla="*/ 24713 w 494270"/>
              <a:gd name="connsiteY3" fmla="*/ 37070 h 543697"/>
              <a:gd name="connsiteX4" fmla="*/ 179173 w 494270"/>
              <a:gd name="connsiteY4" fmla="*/ 12356 h 543697"/>
              <a:gd name="connsiteX5" fmla="*/ 296562 w 494270"/>
              <a:gd name="connsiteY5" fmla="*/ 0 h 543697"/>
              <a:gd name="connsiteX6" fmla="*/ 364524 w 494270"/>
              <a:gd name="connsiteY6" fmla="*/ 43248 h 543697"/>
              <a:gd name="connsiteX7" fmla="*/ 463378 w 494270"/>
              <a:gd name="connsiteY7" fmla="*/ 86497 h 543697"/>
              <a:gd name="connsiteX8" fmla="*/ 494270 w 494270"/>
              <a:gd name="connsiteY8" fmla="*/ 166816 h 543697"/>
              <a:gd name="connsiteX9" fmla="*/ 432486 w 494270"/>
              <a:gd name="connsiteY9" fmla="*/ 278027 h 543697"/>
              <a:gd name="connsiteX10" fmla="*/ 364524 w 494270"/>
              <a:gd name="connsiteY10" fmla="*/ 358345 h 543697"/>
              <a:gd name="connsiteX11" fmla="*/ 308919 w 494270"/>
              <a:gd name="connsiteY11" fmla="*/ 444843 h 543697"/>
              <a:gd name="connsiteX12" fmla="*/ 210065 w 494270"/>
              <a:gd name="connsiteY12" fmla="*/ 500448 h 543697"/>
              <a:gd name="connsiteX13" fmla="*/ 117389 w 494270"/>
              <a:gd name="connsiteY13" fmla="*/ 543697 h 543697"/>
              <a:gd name="connsiteX14" fmla="*/ 61784 w 494270"/>
              <a:gd name="connsiteY14" fmla="*/ 543697 h 543697"/>
              <a:gd name="connsiteX15" fmla="*/ 37070 w 494270"/>
              <a:gd name="connsiteY15" fmla="*/ 506627 h 543697"/>
              <a:gd name="connsiteX16" fmla="*/ 30892 w 494270"/>
              <a:gd name="connsiteY16" fmla="*/ 370702 h 543697"/>
              <a:gd name="connsiteX0" fmla="*/ 30892 w 494270"/>
              <a:gd name="connsiteY0" fmla="*/ 383059 h 556054"/>
              <a:gd name="connsiteX1" fmla="*/ 0 w 494270"/>
              <a:gd name="connsiteY1" fmla="*/ 247135 h 556054"/>
              <a:gd name="connsiteX2" fmla="*/ 24713 w 494270"/>
              <a:gd name="connsiteY2" fmla="*/ 160638 h 556054"/>
              <a:gd name="connsiteX3" fmla="*/ 18534 w 494270"/>
              <a:gd name="connsiteY3" fmla="*/ 0 h 556054"/>
              <a:gd name="connsiteX4" fmla="*/ 179173 w 494270"/>
              <a:gd name="connsiteY4" fmla="*/ 24713 h 556054"/>
              <a:gd name="connsiteX5" fmla="*/ 296562 w 494270"/>
              <a:gd name="connsiteY5" fmla="*/ 12357 h 556054"/>
              <a:gd name="connsiteX6" fmla="*/ 364524 w 494270"/>
              <a:gd name="connsiteY6" fmla="*/ 55605 h 556054"/>
              <a:gd name="connsiteX7" fmla="*/ 463378 w 494270"/>
              <a:gd name="connsiteY7" fmla="*/ 98854 h 556054"/>
              <a:gd name="connsiteX8" fmla="*/ 494270 w 494270"/>
              <a:gd name="connsiteY8" fmla="*/ 179173 h 556054"/>
              <a:gd name="connsiteX9" fmla="*/ 432486 w 494270"/>
              <a:gd name="connsiteY9" fmla="*/ 290384 h 556054"/>
              <a:gd name="connsiteX10" fmla="*/ 364524 w 494270"/>
              <a:gd name="connsiteY10" fmla="*/ 370702 h 556054"/>
              <a:gd name="connsiteX11" fmla="*/ 308919 w 494270"/>
              <a:gd name="connsiteY11" fmla="*/ 457200 h 556054"/>
              <a:gd name="connsiteX12" fmla="*/ 210065 w 494270"/>
              <a:gd name="connsiteY12" fmla="*/ 512805 h 556054"/>
              <a:gd name="connsiteX13" fmla="*/ 117389 w 494270"/>
              <a:gd name="connsiteY13" fmla="*/ 556054 h 556054"/>
              <a:gd name="connsiteX14" fmla="*/ 61784 w 494270"/>
              <a:gd name="connsiteY14" fmla="*/ 556054 h 556054"/>
              <a:gd name="connsiteX15" fmla="*/ 37070 w 494270"/>
              <a:gd name="connsiteY15" fmla="*/ 518984 h 556054"/>
              <a:gd name="connsiteX16" fmla="*/ 30892 w 494270"/>
              <a:gd name="connsiteY16" fmla="*/ 383059 h 556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94270" h="556054">
                <a:moveTo>
                  <a:pt x="30892" y="383059"/>
                </a:moveTo>
                <a:lnTo>
                  <a:pt x="0" y="247135"/>
                </a:lnTo>
                <a:lnTo>
                  <a:pt x="24713" y="160638"/>
                </a:lnTo>
                <a:lnTo>
                  <a:pt x="18534" y="0"/>
                </a:lnTo>
                <a:lnTo>
                  <a:pt x="179173" y="24713"/>
                </a:lnTo>
                <a:lnTo>
                  <a:pt x="296562" y="12357"/>
                </a:lnTo>
                <a:lnTo>
                  <a:pt x="364524" y="55605"/>
                </a:lnTo>
                <a:lnTo>
                  <a:pt x="463378" y="98854"/>
                </a:lnTo>
                <a:lnTo>
                  <a:pt x="494270" y="179173"/>
                </a:lnTo>
                <a:lnTo>
                  <a:pt x="432486" y="290384"/>
                </a:lnTo>
                <a:lnTo>
                  <a:pt x="364524" y="370702"/>
                </a:lnTo>
                <a:lnTo>
                  <a:pt x="308919" y="457200"/>
                </a:lnTo>
                <a:lnTo>
                  <a:pt x="210065" y="512805"/>
                </a:lnTo>
                <a:lnTo>
                  <a:pt x="117389" y="556054"/>
                </a:lnTo>
                <a:lnTo>
                  <a:pt x="61784" y="556054"/>
                </a:lnTo>
                <a:lnTo>
                  <a:pt x="37070" y="518984"/>
                </a:lnTo>
                <a:lnTo>
                  <a:pt x="30892" y="383059"/>
                </a:lnTo>
                <a:close/>
              </a:path>
            </a:pathLst>
          </a:cu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9" name="Freeform: Shape 198">
            <a:extLst>
              <a:ext uri="{FF2B5EF4-FFF2-40B4-BE49-F238E27FC236}">
                <a16:creationId xmlns:a16="http://schemas.microsoft.com/office/drawing/2014/main" id="{0DB998F3-440D-4A62-A9F2-3E1C3DC301DF}"/>
              </a:ext>
            </a:extLst>
          </p:cNvPr>
          <p:cNvSpPr/>
          <p:nvPr/>
        </p:nvSpPr>
        <p:spPr>
          <a:xfrm>
            <a:off x="6383514" y="2500947"/>
            <a:ext cx="327454" cy="432487"/>
          </a:xfrm>
          <a:custGeom>
            <a:avLst/>
            <a:gdLst>
              <a:gd name="connsiteX0" fmla="*/ 18535 w 327454"/>
              <a:gd name="connsiteY0" fmla="*/ 247135 h 432487"/>
              <a:gd name="connsiteX1" fmla="*/ 0 w 327454"/>
              <a:gd name="connsiteY1" fmla="*/ 111211 h 432487"/>
              <a:gd name="connsiteX2" fmla="*/ 74140 w 327454"/>
              <a:gd name="connsiteY2" fmla="*/ 0 h 432487"/>
              <a:gd name="connsiteX3" fmla="*/ 179173 w 327454"/>
              <a:gd name="connsiteY3" fmla="*/ 37071 h 432487"/>
              <a:gd name="connsiteX4" fmla="*/ 247135 w 327454"/>
              <a:gd name="connsiteY4" fmla="*/ 135925 h 432487"/>
              <a:gd name="connsiteX5" fmla="*/ 308919 w 327454"/>
              <a:gd name="connsiteY5" fmla="*/ 197708 h 432487"/>
              <a:gd name="connsiteX6" fmla="*/ 321276 w 327454"/>
              <a:gd name="connsiteY6" fmla="*/ 308919 h 432487"/>
              <a:gd name="connsiteX7" fmla="*/ 327454 w 327454"/>
              <a:gd name="connsiteY7" fmla="*/ 407773 h 432487"/>
              <a:gd name="connsiteX8" fmla="*/ 296562 w 327454"/>
              <a:gd name="connsiteY8" fmla="*/ 432487 h 432487"/>
              <a:gd name="connsiteX9" fmla="*/ 166816 w 327454"/>
              <a:gd name="connsiteY9" fmla="*/ 420130 h 432487"/>
              <a:gd name="connsiteX10" fmla="*/ 67962 w 327454"/>
              <a:gd name="connsiteY10" fmla="*/ 413952 h 432487"/>
              <a:gd name="connsiteX11" fmla="*/ 30892 w 327454"/>
              <a:gd name="connsiteY11" fmla="*/ 376881 h 432487"/>
              <a:gd name="connsiteX12" fmla="*/ 30892 w 327454"/>
              <a:gd name="connsiteY12" fmla="*/ 315098 h 432487"/>
              <a:gd name="connsiteX13" fmla="*/ 18535 w 327454"/>
              <a:gd name="connsiteY13" fmla="*/ 247135 h 43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7454" h="432487">
                <a:moveTo>
                  <a:pt x="18535" y="247135"/>
                </a:moveTo>
                <a:lnTo>
                  <a:pt x="0" y="111211"/>
                </a:lnTo>
                <a:lnTo>
                  <a:pt x="74140" y="0"/>
                </a:lnTo>
                <a:lnTo>
                  <a:pt x="179173" y="37071"/>
                </a:lnTo>
                <a:lnTo>
                  <a:pt x="247135" y="135925"/>
                </a:lnTo>
                <a:lnTo>
                  <a:pt x="308919" y="197708"/>
                </a:lnTo>
                <a:lnTo>
                  <a:pt x="321276" y="308919"/>
                </a:lnTo>
                <a:lnTo>
                  <a:pt x="327454" y="407773"/>
                </a:lnTo>
                <a:lnTo>
                  <a:pt x="296562" y="432487"/>
                </a:lnTo>
                <a:lnTo>
                  <a:pt x="166816" y="420130"/>
                </a:lnTo>
                <a:lnTo>
                  <a:pt x="67962" y="413952"/>
                </a:lnTo>
                <a:lnTo>
                  <a:pt x="30892" y="376881"/>
                </a:lnTo>
                <a:lnTo>
                  <a:pt x="30892" y="315098"/>
                </a:lnTo>
                <a:lnTo>
                  <a:pt x="18535" y="247135"/>
                </a:lnTo>
                <a:close/>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AAA6F8E7-0C6D-4089-9DEE-C158DBC197FF}"/>
              </a:ext>
            </a:extLst>
          </p:cNvPr>
          <p:cNvSpPr/>
          <p:nvPr/>
        </p:nvSpPr>
        <p:spPr>
          <a:xfrm>
            <a:off x="7082355" y="3933049"/>
            <a:ext cx="376287" cy="43041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1" name="Straight Arrow Connector 200">
            <a:extLst>
              <a:ext uri="{FF2B5EF4-FFF2-40B4-BE49-F238E27FC236}">
                <a16:creationId xmlns:a16="http://schemas.microsoft.com/office/drawing/2014/main" id="{8FC2F854-3091-4155-ADB6-4B9881F869D9}"/>
              </a:ext>
            </a:extLst>
          </p:cNvPr>
          <p:cNvCxnSpPr>
            <a:cxnSpLocks/>
          </p:cNvCxnSpPr>
          <p:nvPr/>
        </p:nvCxnSpPr>
        <p:spPr>
          <a:xfrm>
            <a:off x="6499384" y="4153829"/>
            <a:ext cx="545881"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2" name="Straight Arrow Connector 201">
            <a:extLst>
              <a:ext uri="{FF2B5EF4-FFF2-40B4-BE49-F238E27FC236}">
                <a16:creationId xmlns:a16="http://schemas.microsoft.com/office/drawing/2014/main" id="{9B059BA7-2494-4272-B5C6-DF9056579069}"/>
              </a:ext>
            </a:extLst>
          </p:cNvPr>
          <p:cNvCxnSpPr>
            <a:cxnSpLocks/>
          </p:cNvCxnSpPr>
          <p:nvPr/>
        </p:nvCxnSpPr>
        <p:spPr>
          <a:xfrm>
            <a:off x="6686287" y="4275667"/>
            <a:ext cx="331475" cy="0"/>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3" name="Straight Arrow Connector 202">
            <a:extLst>
              <a:ext uri="{FF2B5EF4-FFF2-40B4-BE49-F238E27FC236}">
                <a16:creationId xmlns:a16="http://schemas.microsoft.com/office/drawing/2014/main" id="{7DEB0BA2-1CDC-4B55-B4B7-3DA3DD653AFB}"/>
              </a:ext>
            </a:extLst>
          </p:cNvPr>
          <p:cNvCxnSpPr>
            <a:cxnSpLocks/>
          </p:cNvCxnSpPr>
          <p:nvPr/>
        </p:nvCxnSpPr>
        <p:spPr>
          <a:xfrm>
            <a:off x="7515470" y="4148258"/>
            <a:ext cx="365760" cy="0"/>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5BAF577B-B8B0-407B-9A52-EBAC8E150068}"/>
              </a:ext>
            </a:extLst>
          </p:cNvPr>
          <p:cNvCxnSpPr>
            <a:cxnSpLocks/>
          </p:cNvCxnSpPr>
          <p:nvPr/>
        </p:nvCxnSpPr>
        <p:spPr>
          <a:xfrm>
            <a:off x="6695580" y="4014116"/>
            <a:ext cx="331475" cy="0"/>
          </a:xfrm>
          <a:prstGeom prst="straightConnector1">
            <a:avLst/>
          </a:prstGeom>
          <a:ln w="317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5" name="Rectangle 204">
            <a:extLst>
              <a:ext uri="{FF2B5EF4-FFF2-40B4-BE49-F238E27FC236}">
                <a16:creationId xmlns:a16="http://schemas.microsoft.com/office/drawing/2014/main" id="{61BFC853-41DF-4796-A476-A92378696294}"/>
              </a:ext>
            </a:extLst>
          </p:cNvPr>
          <p:cNvSpPr/>
          <p:nvPr/>
        </p:nvSpPr>
        <p:spPr>
          <a:xfrm>
            <a:off x="6660782" y="2285744"/>
            <a:ext cx="77481" cy="7748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Freeform: Shape 205">
            <a:extLst>
              <a:ext uri="{FF2B5EF4-FFF2-40B4-BE49-F238E27FC236}">
                <a16:creationId xmlns:a16="http://schemas.microsoft.com/office/drawing/2014/main" id="{DC4C4572-A469-46FA-B965-785FC61175A0}"/>
              </a:ext>
            </a:extLst>
          </p:cNvPr>
          <p:cNvSpPr/>
          <p:nvPr/>
        </p:nvSpPr>
        <p:spPr>
          <a:xfrm>
            <a:off x="6512642" y="2173149"/>
            <a:ext cx="256540" cy="241300"/>
          </a:xfrm>
          <a:custGeom>
            <a:avLst/>
            <a:gdLst>
              <a:gd name="connsiteX0" fmla="*/ 71120 w 256540"/>
              <a:gd name="connsiteY0" fmla="*/ 187960 h 241300"/>
              <a:gd name="connsiteX1" fmla="*/ 0 w 256540"/>
              <a:gd name="connsiteY1" fmla="*/ 101600 h 241300"/>
              <a:gd name="connsiteX2" fmla="*/ 33020 w 256540"/>
              <a:gd name="connsiteY2" fmla="*/ 12700 h 241300"/>
              <a:gd name="connsiteX3" fmla="*/ 147320 w 256540"/>
              <a:gd name="connsiteY3" fmla="*/ 0 h 241300"/>
              <a:gd name="connsiteX4" fmla="*/ 233680 w 256540"/>
              <a:gd name="connsiteY4" fmla="*/ 81280 h 241300"/>
              <a:gd name="connsiteX5" fmla="*/ 256540 w 256540"/>
              <a:gd name="connsiteY5" fmla="*/ 137160 h 241300"/>
              <a:gd name="connsiteX6" fmla="*/ 256540 w 256540"/>
              <a:gd name="connsiteY6" fmla="*/ 208280 h 241300"/>
              <a:gd name="connsiteX7" fmla="*/ 172720 w 256540"/>
              <a:gd name="connsiteY7" fmla="*/ 241300 h 241300"/>
              <a:gd name="connsiteX8" fmla="*/ 71120 w 256540"/>
              <a:gd name="connsiteY8" fmla="*/ 187960 h 241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6540" h="241300">
                <a:moveTo>
                  <a:pt x="71120" y="187960"/>
                </a:moveTo>
                <a:lnTo>
                  <a:pt x="0" y="101600"/>
                </a:lnTo>
                <a:lnTo>
                  <a:pt x="33020" y="12700"/>
                </a:lnTo>
                <a:lnTo>
                  <a:pt x="147320" y="0"/>
                </a:lnTo>
                <a:lnTo>
                  <a:pt x="233680" y="81280"/>
                </a:lnTo>
                <a:lnTo>
                  <a:pt x="256540" y="137160"/>
                </a:lnTo>
                <a:lnTo>
                  <a:pt x="256540" y="208280"/>
                </a:lnTo>
                <a:lnTo>
                  <a:pt x="172720" y="241300"/>
                </a:lnTo>
                <a:lnTo>
                  <a:pt x="71120" y="187960"/>
                </a:lnTo>
                <a:close/>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Freeform: Shape 206">
            <a:extLst>
              <a:ext uri="{FF2B5EF4-FFF2-40B4-BE49-F238E27FC236}">
                <a16:creationId xmlns:a16="http://schemas.microsoft.com/office/drawing/2014/main" id="{1B5508E6-A0E9-4D49-A272-BA8C04D1AFC0}"/>
              </a:ext>
            </a:extLst>
          </p:cNvPr>
          <p:cNvSpPr/>
          <p:nvPr/>
        </p:nvSpPr>
        <p:spPr>
          <a:xfrm>
            <a:off x="7513402" y="2140129"/>
            <a:ext cx="284480" cy="355600"/>
          </a:xfrm>
          <a:custGeom>
            <a:avLst/>
            <a:gdLst>
              <a:gd name="connsiteX0" fmla="*/ 30480 w 284480"/>
              <a:gd name="connsiteY0" fmla="*/ 144780 h 355600"/>
              <a:gd name="connsiteX1" fmla="*/ 71120 w 284480"/>
              <a:gd name="connsiteY1" fmla="*/ 35560 h 355600"/>
              <a:gd name="connsiteX2" fmla="*/ 172720 w 284480"/>
              <a:gd name="connsiteY2" fmla="*/ 0 h 355600"/>
              <a:gd name="connsiteX3" fmla="*/ 254000 w 284480"/>
              <a:gd name="connsiteY3" fmla="*/ 43180 h 355600"/>
              <a:gd name="connsiteX4" fmla="*/ 248920 w 284480"/>
              <a:gd name="connsiteY4" fmla="*/ 106680 h 355600"/>
              <a:gd name="connsiteX5" fmla="*/ 284480 w 284480"/>
              <a:gd name="connsiteY5" fmla="*/ 177800 h 355600"/>
              <a:gd name="connsiteX6" fmla="*/ 279400 w 284480"/>
              <a:gd name="connsiteY6" fmla="*/ 266700 h 355600"/>
              <a:gd name="connsiteX7" fmla="*/ 256540 w 284480"/>
              <a:gd name="connsiteY7" fmla="*/ 355600 h 355600"/>
              <a:gd name="connsiteX8" fmla="*/ 137160 w 284480"/>
              <a:gd name="connsiteY8" fmla="*/ 312420 h 355600"/>
              <a:gd name="connsiteX9" fmla="*/ 83820 w 284480"/>
              <a:gd name="connsiteY9" fmla="*/ 279400 h 355600"/>
              <a:gd name="connsiteX10" fmla="*/ 5080 w 284480"/>
              <a:gd name="connsiteY10" fmla="*/ 266700 h 355600"/>
              <a:gd name="connsiteX11" fmla="*/ 0 w 284480"/>
              <a:gd name="connsiteY11" fmla="*/ 200660 h 355600"/>
              <a:gd name="connsiteX12" fmla="*/ 30480 w 284480"/>
              <a:gd name="connsiteY12" fmla="*/ 144780 h 35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84480" h="355600">
                <a:moveTo>
                  <a:pt x="30480" y="144780"/>
                </a:moveTo>
                <a:lnTo>
                  <a:pt x="71120" y="35560"/>
                </a:lnTo>
                <a:lnTo>
                  <a:pt x="172720" y="0"/>
                </a:lnTo>
                <a:lnTo>
                  <a:pt x="254000" y="43180"/>
                </a:lnTo>
                <a:lnTo>
                  <a:pt x="248920" y="106680"/>
                </a:lnTo>
                <a:lnTo>
                  <a:pt x="284480" y="177800"/>
                </a:lnTo>
                <a:lnTo>
                  <a:pt x="279400" y="266700"/>
                </a:lnTo>
                <a:lnTo>
                  <a:pt x="256540" y="355600"/>
                </a:lnTo>
                <a:lnTo>
                  <a:pt x="137160" y="312420"/>
                </a:lnTo>
                <a:lnTo>
                  <a:pt x="83820" y="279400"/>
                </a:lnTo>
                <a:lnTo>
                  <a:pt x="5080" y="266700"/>
                </a:lnTo>
                <a:lnTo>
                  <a:pt x="0" y="200660"/>
                </a:lnTo>
                <a:lnTo>
                  <a:pt x="30480" y="144780"/>
                </a:lnTo>
                <a:close/>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Freeform: Shape 207">
            <a:extLst>
              <a:ext uri="{FF2B5EF4-FFF2-40B4-BE49-F238E27FC236}">
                <a16:creationId xmlns:a16="http://schemas.microsoft.com/office/drawing/2014/main" id="{D4F1231F-AE86-41EA-AC1F-DB36F197CD1A}"/>
              </a:ext>
            </a:extLst>
          </p:cNvPr>
          <p:cNvSpPr/>
          <p:nvPr/>
        </p:nvSpPr>
        <p:spPr>
          <a:xfrm>
            <a:off x="7399102" y="2688769"/>
            <a:ext cx="391160" cy="360680"/>
          </a:xfrm>
          <a:custGeom>
            <a:avLst/>
            <a:gdLst>
              <a:gd name="connsiteX0" fmla="*/ 35560 w 391160"/>
              <a:gd name="connsiteY0" fmla="*/ 269240 h 360680"/>
              <a:gd name="connsiteX1" fmla="*/ 0 w 391160"/>
              <a:gd name="connsiteY1" fmla="*/ 167640 h 360680"/>
              <a:gd name="connsiteX2" fmla="*/ 2540 w 391160"/>
              <a:gd name="connsiteY2" fmla="*/ 99060 h 360680"/>
              <a:gd name="connsiteX3" fmla="*/ 35560 w 391160"/>
              <a:gd name="connsiteY3" fmla="*/ 17780 h 360680"/>
              <a:gd name="connsiteX4" fmla="*/ 96520 w 391160"/>
              <a:gd name="connsiteY4" fmla="*/ 0 h 360680"/>
              <a:gd name="connsiteX5" fmla="*/ 205740 w 391160"/>
              <a:gd name="connsiteY5" fmla="*/ 20320 h 360680"/>
              <a:gd name="connsiteX6" fmla="*/ 312420 w 391160"/>
              <a:gd name="connsiteY6" fmla="*/ 71120 h 360680"/>
              <a:gd name="connsiteX7" fmla="*/ 375920 w 391160"/>
              <a:gd name="connsiteY7" fmla="*/ 116840 h 360680"/>
              <a:gd name="connsiteX8" fmla="*/ 391160 w 391160"/>
              <a:gd name="connsiteY8" fmla="*/ 218440 h 360680"/>
              <a:gd name="connsiteX9" fmla="*/ 353060 w 391160"/>
              <a:gd name="connsiteY9" fmla="*/ 294640 h 360680"/>
              <a:gd name="connsiteX10" fmla="*/ 248920 w 391160"/>
              <a:gd name="connsiteY10" fmla="*/ 335280 h 360680"/>
              <a:gd name="connsiteX11" fmla="*/ 154940 w 391160"/>
              <a:gd name="connsiteY11" fmla="*/ 360680 h 360680"/>
              <a:gd name="connsiteX12" fmla="*/ 63500 w 391160"/>
              <a:gd name="connsiteY12" fmla="*/ 347980 h 360680"/>
              <a:gd name="connsiteX13" fmla="*/ 35560 w 391160"/>
              <a:gd name="connsiteY13" fmla="*/ 269240 h 360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91160" h="360680">
                <a:moveTo>
                  <a:pt x="35560" y="269240"/>
                </a:moveTo>
                <a:lnTo>
                  <a:pt x="0" y="167640"/>
                </a:lnTo>
                <a:cubicBezTo>
                  <a:pt x="847" y="144780"/>
                  <a:pt x="1693" y="121920"/>
                  <a:pt x="2540" y="99060"/>
                </a:cubicBezTo>
                <a:lnTo>
                  <a:pt x="35560" y="17780"/>
                </a:lnTo>
                <a:lnTo>
                  <a:pt x="96520" y="0"/>
                </a:lnTo>
                <a:lnTo>
                  <a:pt x="205740" y="20320"/>
                </a:lnTo>
                <a:lnTo>
                  <a:pt x="312420" y="71120"/>
                </a:lnTo>
                <a:lnTo>
                  <a:pt x="375920" y="116840"/>
                </a:lnTo>
                <a:lnTo>
                  <a:pt x="391160" y="218440"/>
                </a:lnTo>
                <a:lnTo>
                  <a:pt x="353060" y="294640"/>
                </a:lnTo>
                <a:lnTo>
                  <a:pt x="248920" y="335280"/>
                </a:lnTo>
                <a:lnTo>
                  <a:pt x="154940" y="360680"/>
                </a:lnTo>
                <a:lnTo>
                  <a:pt x="63500" y="347980"/>
                </a:lnTo>
                <a:lnTo>
                  <a:pt x="35560" y="269240"/>
                </a:lnTo>
                <a:close/>
              </a:path>
            </a:pathLst>
          </a:custGeom>
          <a:noFill/>
          <a:ln>
            <a:solidFill>
              <a:srgbClr val="92D05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D0F3F0C3-83F0-4C05-947A-C52EA97DA9C0}"/>
              </a:ext>
            </a:extLst>
          </p:cNvPr>
          <p:cNvSpPr/>
          <p:nvPr/>
        </p:nvSpPr>
        <p:spPr>
          <a:xfrm>
            <a:off x="7520724" y="2815940"/>
            <a:ext cx="68015" cy="68015"/>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Rectangle 209">
            <a:extLst>
              <a:ext uri="{FF2B5EF4-FFF2-40B4-BE49-F238E27FC236}">
                <a16:creationId xmlns:a16="http://schemas.microsoft.com/office/drawing/2014/main" id="{941525C1-7F71-4019-9671-5160066306AB}"/>
              </a:ext>
            </a:extLst>
          </p:cNvPr>
          <p:cNvSpPr/>
          <p:nvPr/>
        </p:nvSpPr>
        <p:spPr>
          <a:xfrm>
            <a:off x="7159554" y="2451534"/>
            <a:ext cx="57471" cy="57471"/>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Rounded Rectangle 41">
            <a:extLst>
              <a:ext uri="{FF2B5EF4-FFF2-40B4-BE49-F238E27FC236}">
                <a16:creationId xmlns:a16="http://schemas.microsoft.com/office/drawing/2014/main" id="{3B6B0B5D-9B5D-4975-98DE-694A7FD9B16D}"/>
              </a:ext>
            </a:extLst>
          </p:cNvPr>
          <p:cNvSpPr/>
          <p:nvPr/>
        </p:nvSpPr>
        <p:spPr>
          <a:xfrm>
            <a:off x="2755930" y="1988153"/>
            <a:ext cx="192024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a:latin typeface="Arial Narrow" panose="020B0606020202030204" pitchFamily="34" charset="0"/>
              </a:rPr>
              <a:t>Distribution Pattern</a:t>
            </a:r>
            <a:endParaRPr lang="en-US" sz="1600" dirty="0">
              <a:latin typeface="Arial Narrow" panose="020B0606020202030204" pitchFamily="34" charset="0"/>
            </a:endParaRPr>
          </a:p>
        </p:txBody>
      </p:sp>
      <p:sp>
        <p:nvSpPr>
          <p:cNvPr id="212" name="Rounded Rectangle 41">
            <a:extLst>
              <a:ext uri="{FF2B5EF4-FFF2-40B4-BE49-F238E27FC236}">
                <a16:creationId xmlns:a16="http://schemas.microsoft.com/office/drawing/2014/main" id="{4814753B-BC67-49B7-A72C-2FA8765C6F0E}"/>
              </a:ext>
            </a:extLst>
          </p:cNvPr>
          <p:cNvSpPr/>
          <p:nvPr/>
        </p:nvSpPr>
        <p:spPr>
          <a:xfrm>
            <a:off x="8088946" y="1988153"/>
            <a:ext cx="192024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a:latin typeface="Arial Narrow" panose="020B0606020202030204" pitchFamily="34" charset="0"/>
              </a:rPr>
              <a:t>Real Estate Footprint</a:t>
            </a:r>
            <a:endParaRPr lang="en-US" sz="1600" dirty="0">
              <a:latin typeface="Arial Narrow" panose="020B0606020202030204" pitchFamily="34" charset="0"/>
            </a:endParaRPr>
          </a:p>
        </p:txBody>
      </p:sp>
      <p:sp>
        <p:nvSpPr>
          <p:cNvPr id="213" name="Rounded Rectangle 41">
            <a:extLst>
              <a:ext uri="{FF2B5EF4-FFF2-40B4-BE49-F238E27FC236}">
                <a16:creationId xmlns:a16="http://schemas.microsoft.com/office/drawing/2014/main" id="{323805E9-869F-4A18-9DE6-21C965E095BA}"/>
              </a:ext>
            </a:extLst>
          </p:cNvPr>
          <p:cNvSpPr/>
          <p:nvPr/>
        </p:nvSpPr>
        <p:spPr>
          <a:xfrm>
            <a:off x="2752342" y="3582842"/>
            <a:ext cx="192024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a:latin typeface="Arial Narrow" panose="020B0606020202030204" pitchFamily="34" charset="0"/>
              </a:rPr>
              <a:t>Logistical Facilities</a:t>
            </a:r>
            <a:endParaRPr lang="en-US" sz="1600" dirty="0">
              <a:latin typeface="Arial Narrow" panose="020B0606020202030204" pitchFamily="34" charset="0"/>
            </a:endParaRPr>
          </a:p>
        </p:txBody>
      </p:sp>
      <p:sp>
        <p:nvSpPr>
          <p:cNvPr id="214" name="Rounded Rectangle 41">
            <a:extLst>
              <a:ext uri="{FF2B5EF4-FFF2-40B4-BE49-F238E27FC236}">
                <a16:creationId xmlns:a16="http://schemas.microsoft.com/office/drawing/2014/main" id="{7232D00D-7E65-45BC-8E73-DC6F3326EF99}"/>
              </a:ext>
            </a:extLst>
          </p:cNvPr>
          <p:cNvSpPr/>
          <p:nvPr/>
        </p:nvSpPr>
        <p:spPr>
          <a:xfrm>
            <a:off x="8086961" y="3582842"/>
            <a:ext cx="1920240" cy="27432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sz="1600" b="1" dirty="0">
                <a:latin typeface="Arial Narrow" panose="020B0606020202030204" pitchFamily="34" charset="0"/>
              </a:rPr>
              <a:t>Vertical Integration</a:t>
            </a:r>
            <a:endParaRPr lang="en-US" sz="1600" dirty="0">
              <a:latin typeface="Arial Narrow" panose="020B0606020202030204" pitchFamily="34" charset="0"/>
            </a:endParaRPr>
          </a:p>
        </p:txBody>
      </p:sp>
      <p:sp>
        <p:nvSpPr>
          <p:cNvPr id="215" name="Oval 214">
            <a:extLst>
              <a:ext uri="{FF2B5EF4-FFF2-40B4-BE49-F238E27FC236}">
                <a16:creationId xmlns:a16="http://schemas.microsoft.com/office/drawing/2014/main" id="{0A66AE7A-500D-45E7-9D61-289F06701C7B}"/>
              </a:ext>
            </a:extLst>
          </p:cNvPr>
          <p:cNvSpPr/>
          <p:nvPr/>
        </p:nvSpPr>
        <p:spPr>
          <a:xfrm>
            <a:off x="835220" y="1854337"/>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1</a:t>
            </a:r>
          </a:p>
        </p:txBody>
      </p:sp>
      <p:sp>
        <p:nvSpPr>
          <p:cNvPr id="216" name="Oval 215">
            <a:extLst>
              <a:ext uri="{FF2B5EF4-FFF2-40B4-BE49-F238E27FC236}">
                <a16:creationId xmlns:a16="http://schemas.microsoft.com/office/drawing/2014/main" id="{08886B0E-DA8E-4612-B4AF-C57B76920EDE}"/>
              </a:ext>
            </a:extLst>
          </p:cNvPr>
          <p:cNvSpPr/>
          <p:nvPr/>
        </p:nvSpPr>
        <p:spPr>
          <a:xfrm>
            <a:off x="6168959" y="1845590"/>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2</a:t>
            </a:r>
          </a:p>
        </p:txBody>
      </p:sp>
      <p:sp>
        <p:nvSpPr>
          <p:cNvPr id="217" name="Oval 216">
            <a:extLst>
              <a:ext uri="{FF2B5EF4-FFF2-40B4-BE49-F238E27FC236}">
                <a16:creationId xmlns:a16="http://schemas.microsoft.com/office/drawing/2014/main" id="{01B22ECF-64B5-4F7C-8657-0511B44E1CB6}"/>
              </a:ext>
            </a:extLst>
          </p:cNvPr>
          <p:cNvSpPr/>
          <p:nvPr/>
        </p:nvSpPr>
        <p:spPr>
          <a:xfrm>
            <a:off x="835220" y="3446002"/>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3</a:t>
            </a:r>
          </a:p>
        </p:txBody>
      </p:sp>
      <p:sp>
        <p:nvSpPr>
          <p:cNvPr id="218" name="Oval 217">
            <a:extLst>
              <a:ext uri="{FF2B5EF4-FFF2-40B4-BE49-F238E27FC236}">
                <a16:creationId xmlns:a16="http://schemas.microsoft.com/office/drawing/2014/main" id="{A08C13F3-BDBD-4DA7-92EC-7285FBB672CA}"/>
              </a:ext>
            </a:extLst>
          </p:cNvPr>
          <p:cNvSpPr/>
          <p:nvPr/>
        </p:nvSpPr>
        <p:spPr>
          <a:xfrm>
            <a:off x="6168959" y="3439782"/>
            <a:ext cx="274320" cy="27432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4</a:t>
            </a:r>
          </a:p>
        </p:txBody>
      </p:sp>
    </p:spTree>
    <p:extLst>
      <p:ext uri="{BB962C8B-B14F-4D97-AF65-F5344CB8AC3E}">
        <p14:creationId xmlns:p14="http://schemas.microsoft.com/office/powerpoint/2010/main" val="2511436851"/>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Logistics Facilities Supporting E-commerce</a:t>
            </a:r>
          </a:p>
        </p:txBody>
      </p:sp>
      <p:graphicFrame>
        <p:nvGraphicFramePr>
          <p:cNvPr id="5" name="Content Placeholder 4"/>
          <p:cNvGraphicFramePr>
            <a:graphicFrameLocks noGrp="1"/>
          </p:cNvGraphicFramePr>
          <p:nvPr>
            <p:ph idx="1"/>
          </p:nvPr>
        </p:nvGraphicFramePr>
        <p:xfrm>
          <a:off x="152400" y="914400"/>
          <a:ext cx="11887202" cy="4302760"/>
        </p:xfrm>
        <a:graphic>
          <a:graphicData uri="http://schemas.openxmlformats.org/drawingml/2006/table">
            <a:tbl>
              <a:tblPr firstRow="1" bandRow="1">
                <a:tableStyleId>{3B4B98B0-60AC-42C2-AFA5-B58CD77FA1E5}</a:tableStyleId>
              </a:tblPr>
              <a:tblGrid>
                <a:gridCol w="3404819">
                  <a:extLst>
                    <a:ext uri="{9D8B030D-6E8A-4147-A177-3AD203B41FA5}">
                      <a16:colId xmlns:a16="http://schemas.microsoft.com/office/drawing/2014/main" val="20000"/>
                    </a:ext>
                  </a:extLst>
                </a:gridCol>
                <a:gridCol w="4519982">
                  <a:extLst>
                    <a:ext uri="{9D8B030D-6E8A-4147-A177-3AD203B41FA5}">
                      <a16:colId xmlns:a16="http://schemas.microsoft.com/office/drawing/2014/main" val="20001"/>
                    </a:ext>
                  </a:extLst>
                </a:gridCol>
                <a:gridCol w="3962401">
                  <a:extLst>
                    <a:ext uri="{9D8B030D-6E8A-4147-A177-3AD203B41FA5}">
                      <a16:colId xmlns:a16="http://schemas.microsoft.com/office/drawing/2014/main" val="20002"/>
                    </a:ext>
                  </a:extLst>
                </a:gridCol>
              </a:tblGrid>
              <a:tr h="370840">
                <a:tc>
                  <a:txBody>
                    <a:bodyPr/>
                    <a:lstStyle/>
                    <a:p>
                      <a:r>
                        <a:rPr lang="en-US" dirty="0">
                          <a:latin typeface="Arial Narrow" panose="020B0606020202030204" pitchFamily="34" charset="0"/>
                        </a:rPr>
                        <a:t>Facility Type</a:t>
                      </a:r>
                    </a:p>
                  </a:txBody>
                  <a:tcPr marL="121316" marR="121316"/>
                </a:tc>
                <a:tc>
                  <a:txBody>
                    <a:bodyPr/>
                    <a:lstStyle/>
                    <a:p>
                      <a:r>
                        <a:rPr lang="en-US" dirty="0">
                          <a:latin typeface="Arial Narrow" panose="020B0606020202030204" pitchFamily="34" charset="0"/>
                        </a:rPr>
                        <a:t>Facility Attributes</a:t>
                      </a:r>
                    </a:p>
                  </a:txBody>
                  <a:tcPr marL="121316" marR="121316"/>
                </a:tc>
                <a:tc>
                  <a:txBody>
                    <a:bodyPr/>
                    <a:lstStyle/>
                    <a:p>
                      <a:r>
                        <a:rPr lang="en-US" dirty="0">
                          <a:latin typeface="Arial Narrow" panose="020B0606020202030204" pitchFamily="34" charset="0"/>
                        </a:rPr>
                        <a:t>Locational Attributes</a:t>
                      </a:r>
                    </a:p>
                  </a:txBody>
                  <a:tcPr marL="121316" marR="121316"/>
                </a:tc>
                <a:extLst>
                  <a:ext uri="{0D108BD9-81ED-4DB2-BD59-A6C34878D82A}">
                    <a16:rowId xmlns:a16="http://schemas.microsoft.com/office/drawing/2014/main" val="10000"/>
                  </a:ext>
                </a:extLst>
              </a:tr>
              <a:tr h="370840">
                <a:tc>
                  <a:txBody>
                    <a:bodyPr/>
                    <a:lstStyle/>
                    <a:p>
                      <a:r>
                        <a:rPr lang="en-US" dirty="0">
                          <a:latin typeface="Arial Narrow" panose="020B0606020202030204" pitchFamily="34" charset="0"/>
                        </a:rPr>
                        <a:t>E-Fulfillment</a:t>
                      </a:r>
                      <a:r>
                        <a:rPr lang="en-US" baseline="0" dirty="0">
                          <a:latin typeface="Arial Narrow" panose="020B0606020202030204" pitchFamily="34" charset="0"/>
                        </a:rPr>
                        <a:t> Center</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Large-sized facility (half a million to one million square foot).</a:t>
                      </a:r>
                    </a:p>
                    <a:p>
                      <a:r>
                        <a:rPr lang="en-US" dirty="0">
                          <a:latin typeface="Arial Narrow" panose="020B0606020202030204" pitchFamily="34" charset="0"/>
                        </a:rPr>
                        <a:t>Cross-docking configuration</a:t>
                      </a:r>
                      <a:r>
                        <a:rPr lang="en-US" baseline="0" dirty="0">
                          <a:latin typeface="Arial Narrow" panose="020B0606020202030204" pitchFamily="34" charset="0"/>
                        </a:rPr>
                        <a:t> common.</a:t>
                      </a:r>
                    </a:p>
                    <a:p>
                      <a:r>
                        <a:rPr lang="en-US" baseline="0" dirty="0">
                          <a:latin typeface="Arial Narrow" panose="020B0606020202030204" pitchFamily="34" charset="0"/>
                        </a:rPr>
                        <a:t>High racks storage.</a:t>
                      </a:r>
                    </a:p>
                    <a:p>
                      <a:r>
                        <a:rPr lang="en-US" baseline="0" dirty="0">
                          <a:latin typeface="Arial Narrow" panose="020B0606020202030204" pitchFamily="34" charset="0"/>
                        </a:rPr>
                        <a:t>Push towards automation.</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Low land costs.</a:t>
                      </a:r>
                    </a:p>
                    <a:p>
                      <a:r>
                        <a:rPr lang="en-US" dirty="0">
                          <a:latin typeface="Arial Narrow" panose="020B0606020202030204" pitchFamily="34" charset="0"/>
                        </a:rPr>
                        <a:t>Proximity</a:t>
                      </a:r>
                      <a:r>
                        <a:rPr lang="en-US" baseline="0" dirty="0">
                          <a:latin typeface="Arial Narrow" panose="020B0606020202030204" pitchFamily="34" charset="0"/>
                        </a:rPr>
                        <a:t> to highway.</a:t>
                      </a:r>
                      <a:endParaRPr lang="en-US" dirty="0">
                        <a:latin typeface="Arial Narrow" panose="020B0606020202030204" pitchFamily="34" charset="0"/>
                      </a:endParaRPr>
                    </a:p>
                    <a:p>
                      <a:r>
                        <a:rPr lang="en-US" dirty="0">
                          <a:latin typeface="Arial Narrow" panose="020B0606020202030204" pitchFamily="34" charset="0"/>
                        </a:rPr>
                        <a:t>Access to a major parcel hub.</a:t>
                      </a:r>
                    </a:p>
                  </a:txBody>
                  <a:tcPr marL="121316" marR="121316"/>
                </a:tc>
                <a:extLst>
                  <a:ext uri="{0D108BD9-81ED-4DB2-BD59-A6C34878D82A}">
                    <a16:rowId xmlns:a16="http://schemas.microsoft.com/office/drawing/2014/main" val="10001"/>
                  </a:ext>
                </a:extLst>
              </a:tr>
              <a:tr h="370840">
                <a:tc>
                  <a:txBody>
                    <a:bodyPr/>
                    <a:lstStyle/>
                    <a:p>
                      <a:r>
                        <a:rPr lang="en-US" dirty="0">
                          <a:latin typeface="Arial Narrow" panose="020B0606020202030204" pitchFamily="34" charset="0"/>
                        </a:rPr>
                        <a:t>Parcel Hub / Sortation Center</a:t>
                      </a:r>
                    </a:p>
                  </a:txBody>
                  <a:tcPr marL="121316" marR="121316"/>
                </a:tc>
                <a:tc>
                  <a:txBody>
                    <a:bodyPr/>
                    <a:lstStyle/>
                    <a:p>
                      <a:r>
                        <a:rPr lang="en-US" dirty="0">
                          <a:latin typeface="Arial Narrow" panose="020B0606020202030204" pitchFamily="34" charset="0"/>
                        </a:rPr>
                        <a:t>Large-sized</a:t>
                      </a:r>
                      <a:r>
                        <a:rPr lang="en-US" baseline="0" dirty="0">
                          <a:latin typeface="Arial Narrow" panose="020B0606020202030204" pitchFamily="34" charset="0"/>
                        </a:rPr>
                        <a:t> facility (half a million square foot).</a:t>
                      </a:r>
                    </a:p>
                    <a:p>
                      <a:r>
                        <a:rPr lang="en-US" baseline="0" dirty="0">
                          <a:latin typeface="Arial Narrow" panose="020B0606020202030204" pitchFamily="34" charset="0"/>
                        </a:rPr>
                        <a:t>Cross-docking configuration for handling trucks.</a:t>
                      </a:r>
                    </a:p>
                    <a:p>
                      <a:r>
                        <a:rPr lang="en-US" baseline="0" dirty="0">
                          <a:latin typeface="Arial Narrow" panose="020B0606020202030204" pitchFamily="34" charset="0"/>
                        </a:rPr>
                        <a:t>Automated and semi-automated sortation.</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Low land costs.</a:t>
                      </a:r>
                    </a:p>
                    <a:p>
                      <a:r>
                        <a:rPr lang="en-US" dirty="0">
                          <a:latin typeface="Arial Narrow" panose="020B0606020202030204" pitchFamily="34" charset="0"/>
                        </a:rPr>
                        <a:t>Accessibility to regional </a:t>
                      </a:r>
                      <a:r>
                        <a:rPr lang="en-US" baseline="0" dirty="0">
                          <a:latin typeface="Arial Narrow" panose="020B0606020202030204" pitchFamily="34" charset="0"/>
                        </a:rPr>
                        <a:t>distribution.</a:t>
                      </a:r>
                      <a:endParaRPr lang="en-US" dirty="0">
                        <a:latin typeface="Arial Narrow" panose="020B0606020202030204" pitchFamily="34" charset="0"/>
                      </a:endParaRPr>
                    </a:p>
                  </a:txBody>
                  <a:tcPr marL="121316" marR="121316"/>
                </a:tc>
                <a:extLst>
                  <a:ext uri="{0D108BD9-81ED-4DB2-BD59-A6C34878D82A}">
                    <a16:rowId xmlns:a16="http://schemas.microsoft.com/office/drawing/2014/main" val="10002"/>
                  </a:ext>
                </a:extLst>
              </a:tr>
              <a:tr h="370840">
                <a:tc>
                  <a:txBody>
                    <a:bodyPr/>
                    <a:lstStyle/>
                    <a:p>
                      <a:r>
                        <a:rPr lang="en-US" dirty="0">
                          <a:latin typeface="Arial Narrow" panose="020B0606020202030204" pitchFamily="34" charset="0"/>
                        </a:rPr>
                        <a:t>Parcel</a:t>
                      </a:r>
                      <a:r>
                        <a:rPr lang="en-US" baseline="0" dirty="0">
                          <a:latin typeface="Arial Narrow" panose="020B0606020202030204" pitchFamily="34" charset="0"/>
                        </a:rPr>
                        <a:t> Delivery Center / Urban Logistics Depot</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Medium-sized</a:t>
                      </a:r>
                      <a:r>
                        <a:rPr lang="en-US" baseline="0" dirty="0">
                          <a:latin typeface="Arial Narrow" panose="020B0606020202030204" pitchFamily="34" charset="0"/>
                        </a:rPr>
                        <a:t> facility.</a:t>
                      </a:r>
                    </a:p>
                    <a:p>
                      <a:r>
                        <a:rPr lang="en-US" baseline="0" dirty="0">
                          <a:latin typeface="Arial Narrow" panose="020B0606020202030204" pitchFamily="34" charset="0"/>
                        </a:rPr>
                        <a:t>Cross-docking configuration for loading vans.</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Periphery</a:t>
                      </a:r>
                      <a:r>
                        <a:rPr lang="en-US" baseline="0" dirty="0">
                          <a:latin typeface="Arial Narrow" panose="020B0606020202030204" pitchFamily="34" charset="0"/>
                        </a:rPr>
                        <a:t> of metropolitan areas.</a:t>
                      </a:r>
                      <a:endParaRPr lang="en-US" dirty="0">
                        <a:latin typeface="Arial Narrow" panose="020B0606020202030204" pitchFamily="34" charset="0"/>
                      </a:endParaRPr>
                    </a:p>
                  </a:txBody>
                  <a:tcPr marL="121316" marR="121316"/>
                </a:tc>
                <a:extLst>
                  <a:ext uri="{0D108BD9-81ED-4DB2-BD59-A6C34878D82A}">
                    <a16:rowId xmlns:a16="http://schemas.microsoft.com/office/drawing/2014/main" val="10003"/>
                  </a:ext>
                </a:extLst>
              </a:tr>
              <a:tr h="370840">
                <a:tc>
                  <a:txBody>
                    <a:bodyPr/>
                    <a:lstStyle/>
                    <a:p>
                      <a:r>
                        <a:rPr lang="en-US" dirty="0">
                          <a:latin typeface="Arial Narrow" panose="020B0606020202030204" pitchFamily="34" charset="0"/>
                        </a:rPr>
                        <a:t>Freight Station / Pickup</a:t>
                      </a:r>
                      <a:r>
                        <a:rPr lang="en-US" baseline="0" dirty="0">
                          <a:latin typeface="Arial Narrow" panose="020B0606020202030204" pitchFamily="34" charset="0"/>
                        </a:rPr>
                        <a:t> Location</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Small</a:t>
                      </a:r>
                      <a:r>
                        <a:rPr lang="en-US" baseline="0" dirty="0">
                          <a:latin typeface="Arial Narrow" panose="020B0606020202030204" pitchFamily="34" charset="0"/>
                        </a:rPr>
                        <a:t> or micro-sized facility.</a:t>
                      </a:r>
                    </a:p>
                    <a:p>
                      <a:r>
                        <a:rPr lang="en-US" baseline="0" dirty="0">
                          <a:latin typeface="Arial Narrow" panose="020B0606020202030204" pitchFamily="34" charset="0"/>
                        </a:rPr>
                        <a:t>Store-like facility (pickup location).</a:t>
                      </a:r>
                    </a:p>
                    <a:p>
                      <a:r>
                        <a:rPr lang="en-US" baseline="0" dirty="0">
                          <a:latin typeface="Arial Narrow" panose="020B0606020202030204" pitchFamily="34" charset="0"/>
                        </a:rPr>
                        <a:t>Locker banks (freight station).</a:t>
                      </a:r>
                      <a:endParaRPr lang="en-US" dirty="0">
                        <a:latin typeface="Arial Narrow" panose="020B0606020202030204" pitchFamily="34" charset="0"/>
                      </a:endParaRPr>
                    </a:p>
                  </a:txBody>
                  <a:tcPr marL="121316" marR="121316"/>
                </a:tc>
                <a:tc>
                  <a:txBody>
                    <a:bodyPr/>
                    <a:lstStyle/>
                    <a:p>
                      <a:r>
                        <a:rPr lang="en-US" dirty="0">
                          <a:latin typeface="Arial Narrow" panose="020B0606020202030204" pitchFamily="34" charset="0"/>
                        </a:rPr>
                        <a:t>High density neighborhood locations.</a:t>
                      </a:r>
                    </a:p>
                  </a:txBody>
                  <a:tcPr marL="121316" marR="121316"/>
                </a:tc>
                <a:extLst>
                  <a:ext uri="{0D108BD9-81ED-4DB2-BD59-A6C34878D82A}">
                    <a16:rowId xmlns:a16="http://schemas.microsoft.com/office/drawing/2014/main" val="10004"/>
                  </a:ext>
                </a:extLst>
              </a:tr>
            </a:tbl>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0777868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15B83-A597-4105-A151-9D2C1B6F88CB}"/>
              </a:ext>
            </a:extLst>
          </p:cNvPr>
          <p:cNvSpPr>
            <a:spLocks noGrp="1"/>
          </p:cNvSpPr>
          <p:nvPr>
            <p:ph type="title"/>
          </p:nvPr>
        </p:nvSpPr>
        <p:spPr/>
        <p:txBody>
          <a:bodyPr/>
          <a:lstStyle/>
          <a:p>
            <a:r>
              <a:rPr lang="en-US" dirty="0"/>
              <a:t>Types of Free Zones</a:t>
            </a:r>
          </a:p>
        </p:txBody>
      </p:sp>
      <p:graphicFrame>
        <p:nvGraphicFramePr>
          <p:cNvPr id="5" name="Content Placeholder 4">
            <a:extLst>
              <a:ext uri="{FF2B5EF4-FFF2-40B4-BE49-F238E27FC236}">
                <a16:creationId xmlns:a16="http://schemas.microsoft.com/office/drawing/2014/main" id="{6435EC86-80A8-49E0-87FB-BB9D74895719}"/>
              </a:ext>
            </a:extLst>
          </p:cNvPr>
          <p:cNvGraphicFramePr>
            <a:graphicFrameLocks noGrp="1"/>
          </p:cNvGraphicFramePr>
          <p:nvPr>
            <p:ph idx="1"/>
            <p:extLst>
              <p:ext uri="{D42A27DB-BD31-4B8C-83A1-F6EECF244321}">
                <p14:modId xmlns:p14="http://schemas.microsoft.com/office/powerpoint/2010/main" val="1024675451"/>
              </p:ext>
            </p:extLst>
          </p:nvPr>
        </p:nvGraphicFramePr>
        <p:xfrm>
          <a:off x="152400" y="914400"/>
          <a:ext cx="11887204" cy="2931160"/>
        </p:xfrm>
        <a:graphic>
          <a:graphicData uri="http://schemas.openxmlformats.org/drawingml/2006/table">
            <a:tbl>
              <a:tblPr firstRow="1" bandRow="1">
                <a:tableStyleId>{5C22544A-7EE6-4342-B048-85BDC9FD1C3A}</a:tableStyleId>
              </a:tblPr>
              <a:tblGrid>
                <a:gridCol w="2971801">
                  <a:extLst>
                    <a:ext uri="{9D8B030D-6E8A-4147-A177-3AD203B41FA5}">
                      <a16:colId xmlns:a16="http://schemas.microsoft.com/office/drawing/2014/main" val="3045979871"/>
                    </a:ext>
                  </a:extLst>
                </a:gridCol>
                <a:gridCol w="2971801">
                  <a:extLst>
                    <a:ext uri="{9D8B030D-6E8A-4147-A177-3AD203B41FA5}">
                      <a16:colId xmlns:a16="http://schemas.microsoft.com/office/drawing/2014/main" val="1404523126"/>
                    </a:ext>
                  </a:extLst>
                </a:gridCol>
                <a:gridCol w="2971801">
                  <a:extLst>
                    <a:ext uri="{9D8B030D-6E8A-4147-A177-3AD203B41FA5}">
                      <a16:colId xmlns:a16="http://schemas.microsoft.com/office/drawing/2014/main" val="626897837"/>
                    </a:ext>
                  </a:extLst>
                </a:gridCol>
                <a:gridCol w="2971801">
                  <a:extLst>
                    <a:ext uri="{9D8B030D-6E8A-4147-A177-3AD203B41FA5}">
                      <a16:colId xmlns:a16="http://schemas.microsoft.com/office/drawing/2014/main" val="2358719624"/>
                    </a:ext>
                  </a:extLst>
                </a:gridCol>
              </a:tblGrid>
              <a:tr h="370840">
                <a:tc>
                  <a:txBody>
                    <a:bodyPr/>
                    <a:lstStyle/>
                    <a:p>
                      <a:r>
                        <a:rPr lang="en-US" dirty="0">
                          <a:latin typeface="Arial Narrow" panose="020B0606020202030204" pitchFamily="34" charset="0"/>
                        </a:rPr>
                        <a:t>Type</a:t>
                      </a:r>
                    </a:p>
                  </a:txBody>
                  <a:tcPr marL="121316" marR="121316"/>
                </a:tc>
                <a:tc>
                  <a:txBody>
                    <a:bodyPr/>
                    <a:lstStyle/>
                    <a:p>
                      <a:r>
                        <a:rPr lang="en-US" dirty="0">
                          <a:latin typeface="Arial Narrow" panose="020B0606020202030204" pitchFamily="34" charset="0"/>
                        </a:rPr>
                        <a:t>Function</a:t>
                      </a:r>
                    </a:p>
                  </a:txBody>
                  <a:tcPr marL="121316" marR="121316"/>
                </a:tc>
                <a:tc>
                  <a:txBody>
                    <a:bodyPr/>
                    <a:lstStyle/>
                    <a:p>
                      <a:r>
                        <a:rPr lang="en-US" dirty="0">
                          <a:latin typeface="Arial Narrow" panose="020B0606020202030204" pitchFamily="34" charset="0"/>
                        </a:rPr>
                        <a:t>Location</a:t>
                      </a:r>
                    </a:p>
                  </a:txBody>
                  <a:tcPr marL="121316" marR="121316"/>
                </a:tc>
                <a:tc>
                  <a:txBody>
                    <a:bodyPr/>
                    <a:lstStyle/>
                    <a:p>
                      <a:r>
                        <a:rPr lang="en-US" dirty="0">
                          <a:latin typeface="Arial Narrow" panose="020B0606020202030204" pitchFamily="34" charset="0"/>
                        </a:rPr>
                        <a:t>Markets</a:t>
                      </a:r>
                    </a:p>
                  </a:txBody>
                  <a:tcPr marL="121316" marR="121316"/>
                </a:tc>
                <a:extLst>
                  <a:ext uri="{0D108BD9-81ED-4DB2-BD59-A6C34878D82A}">
                    <a16:rowId xmlns:a16="http://schemas.microsoft.com/office/drawing/2014/main" val="47425676"/>
                  </a:ext>
                </a:extLst>
              </a:tr>
              <a:tr h="370840">
                <a:tc>
                  <a:txBody>
                    <a:bodyPr/>
                    <a:lstStyle/>
                    <a:p>
                      <a:r>
                        <a:rPr lang="en-US" dirty="0">
                          <a:latin typeface="Arial Narrow" panose="020B0606020202030204" pitchFamily="34" charset="0"/>
                        </a:rPr>
                        <a:t>Free Port</a:t>
                      </a:r>
                    </a:p>
                  </a:txBody>
                  <a:tcPr marL="121316" marR="121316"/>
                </a:tc>
                <a:tc>
                  <a:txBody>
                    <a:bodyPr/>
                    <a:lstStyle/>
                    <a:p>
                      <a:r>
                        <a:rPr lang="en-US" dirty="0">
                          <a:latin typeface="Arial Narrow" panose="020B0606020202030204" pitchFamily="34" charset="0"/>
                        </a:rPr>
                        <a:t>Trade and logistics platform</a:t>
                      </a:r>
                    </a:p>
                  </a:txBody>
                  <a:tcPr marL="121316" marR="121316"/>
                </a:tc>
                <a:tc>
                  <a:txBody>
                    <a:bodyPr/>
                    <a:lstStyle/>
                    <a:p>
                      <a:r>
                        <a:rPr lang="en-US" dirty="0">
                          <a:latin typeface="Arial Narrow" panose="020B0606020202030204" pitchFamily="34" charset="0"/>
                        </a:rPr>
                        <a:t>Port cities or connected locations</a:t>
                      </a:r>
                    </a:p>
                  </a:txBody>
                  <a:tcPr marL="121316" marR="121316"/>
                </a:tc>
                <a:tc>
                  <a:txBody>
                    <a:bodyPr/>
                    <a:lstStyle/>
                    <a:p>
                      <a:r>
                        <a:rPr lang="en-US" dirty="0">
                          <a:latin typeface="Arial Narrow" panose="020B0606020202030204" pitchFamily="34" charset="0"/>
                        </a:rPr>
                        <a:t>Domestic, internal and export markets</a:t>
                      </a:r>
                    </a:p>
                  </a:txBody>
                  <a:tcPr marL="121316" marR="121316"/>
                </a:tc>
                <a:extLst>
                  <a:ext uri="{0D108BD9-81ED-4DB2-BD59-A6C34878D82A}">
                    <a16:rowId xmlns:a16="http://schemas.microsoft.com/office/drawing/2014/main" val="1445657951"/>
                  </a:ext>
                </a:extLst>
              </a:tr>
              <a:tr h="370840">
                <a:tc>
                  <a:txBody>
                    <a:bodyPr/>
                    <a:lstStyle/>
                    <a:p>
                      <a:r>
                        <a:rPr lang="en-US" dirty="0">
                          <a:latin typeface="Arial Narrow" panose="020B0606020202030204" pitchFamily="34" charset="0"/>
                        </a:rPr>
                        <a:t>Free Trade Zone</a:t>
                      </a:r>
                    </a:p>
                  </a:txBody>
                  <a:tcPr marL="121316" marR="121316"/>
                </a:tc>
                <a:tc>
                  <a:txBody>
                    <a:bodyPr/>
                    <a:lstStyle/>
                    <a:p>
                      <a:r>
                        <a:rPr lang="en-US" dirty="0">
                          <a:latin typeface="Arial Narrow" panose="020B0606020202030204" pitchFamily="34" charset="0"/>
                        </a:rPr>
                        <a:t>Trade support with entrepots and trade-related activities.</a:t>
                      </a:r>
                    </a:p>
                  </a:txBody>
                  <a:tcPr marL="121316" marR="121316"/>
                </a:tc>
                <a:tc>
                  <a:txBody>
                    <a:bodyPr/>
                    <a:lstStyle/>
                    <a:p>
                      <a:r>
                        <a:rPr lang="en-US" dirty="0">
                          <a:latin typeface="Arial Narrow" panose="020B0606020202030204" pitchFamily="34" charset="0"/>
                        </a:rPr>
                        <a:t>Ports of entry</a:t>
                      </a:r>
                    </a:p>
                  </a:txBody>
                  <a:tcPr marL="121316" marR="121316"/>
                </a:tc>
                <a:tc>
                  <a:txBody>
                    <a:bodyPr/>
                    <a:lstStyle/>
                    <a:p>
                      <a:r>
                        <a:rPr lang="en-US" dirty="0">
                          <a:latin typeface="Arial Narrow" panose="020B0606020202030204" pitchFamily="34" charset="0"/>
                        </a:rPr>
                        <a:t>Domestic and re-exports</a:t>
                      </a:r>
                    </a:p>
                  </a:txBody>
                  <a:tcPr marL="121316" marR="121316"/>
                </a:tc>
                <a:extLst>
                  <a:ext uri="{0D108BD9-81ED-4DB2-BD59-A6C34878D82A}">
                    <a16:rowId xmlns:a16="http://schemas.microsoft.com/office/drawing/2014/main" val="353266911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Narrow" panose="020B0606020202030204" pitchFamily="34" charset="0"/>
                        </a:rPr>
                        <a:t>Export Processing Zone</a:t>
                      </a:r>
                    </a:p>
                  </a:txBody>
                  <a:tcPr marL="121316" marR="121316"/>
                </a:tc>
                <a:tc>
                  <a:txBody>
                    <a:bodyPr/>
                    <a:lstStyle/>
                    <a:p>
                      <a:r>
                        <a:rPr lang="en-US" dirty="0">
                          <a:latin typeface="Arial Narrow" panose="020B0606020202030204" pitchFamily="34" charset="0"/>
                        </a:rPr>
                        <a:t>Develop manufacturing and processing</a:t>
                      </a:r>
                    </a:p>
                  </a:txBody>
                  <a:tcPr marL="121316" marR="121316"/>
                </a:tc>
                <a:tc>
                  <a:txBody>
                    <a:bodyPr/>
                    <a:lstStyle/>
                    <a:p>
                      <a:r>
                        <a:rPr lang="en-US" dirty="0">
                          <a:latin typeface="Arial Narrow" panose="020B0606020202030204" pitchFamily="34" charset="0"/>
                        </a:rPr>
                        <a:t>Varied, usually close to a major transport node</a:t>
                      </a:r>
                    </a:p>
                  </a:txBody>
                  <a:tcPr marL="121316" marR="121316"/>
                </a:tc>
                <a:tc>
                  <a:txBody>
                    <a:bodyPr/>
                    <a:lstStyle/>
                    <a:p>
                      <a:r>
                        <a:rPr lang="en-US" dirty="0">
                          <a:latin typeface="Arial Narrow" panose="020B0606020202030204" pitchFamily="34" charset="0"/>
                        </a:rPr>
                        <a:t>Exports and domestic</a:t>
                      </a:r>
                    </a:p>
                  </a:txBody>
                  <a:tcPr marL="121316" marR="121316"/>
                </a:tc>
                <a:extLst>
                  <a:ext uri="{0D108BD9-81ED-4DB2-BD59-A6C34878D82A}">
                    <a16:rowId xmlns:a16="http://schemas.microsoft.com/office/drawing/2014/main" val="310182686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rial Narrow" panose="020B0606020202030204" pitchFamily="34" charset="0"/>
                        </a:rPr>
                        <a:t>Special Economic Zone</a:t>
                      </a:r>
                    </a:p>
                  </a:txBody>
                  <a:tcPr marL="121316" marR="121316"/>
                </a:tc>
                <a:tc>
                  <a:txBody>
                    <a:bodyPr/>
                    <a:lstStyle/>
                    <a:p>
                      <a:r>
                        <a:rPr lang="en-US" dirty="0">
                          <a:latin typeface="Arial Narrow" panose="020B0606020202030204" pitchFamily="34" charset="0"/>
                        </a:rPr>
                        <a:t>Attract foreign direct investments</a:t>
                      </a:r>
                    </a:p>
                  </a:txBody>
                  <a:tcPr marL="121316" marR="121316"/>
                </a:tc>
                <a:tc>
                  <a:txBody>
                    <a:bodyPr/>
                    <a:lstStyle/>
                    <a:p>
                      <a:r>
                        <a:rPr lang="en-US" dirty="0">
                          <a:latin typeface="Arial Narrow" panose="020B0606020202030204" pitchFamily="34" charset="0"/>
                        </a:rPr>
                        <a:t>Commercial gateways</a:t>
                      </a:r>
                    </a:p>
                  </a:txBody>
                  <a:tcPr marL="121316" marR="121316"/>
                </a:tc>
                <a:tc>
                  <a:txBody>
                    <a:bodyPr/>
                    <a:lstStyle/>
                    <a:p>
                      <a:r>
                        <a:rPr lang="en-US" dirty="0">
                          <a:latin typeface="Arial Narrow" panose="020B0606020202030204" pitchFamily="34" charset="0"/>
                        </a:rPr>
                        <a:t>Exports and re-exports</a:t>
                      </a:r>
                    </a:p>
                  </a:txBody>
                  <a:tcPr marL="121316" marR="121316"/>
                </a:tc>
                <a:extLst>
                  <a:ext uri="{0D108BD9-81ED-4DB2-BD59-A6C34878D82A}">
                    <a16:rowId xmlns:a16="http://schemas.microsoft.com/office/drawing/2014/main" val="678539919"/>
                  </a:ext>
                </a:extLst>
              </a:tr>
            </a:tbl>
          </a:graphicData>
        </a:graphic>
      </p:graphicFrame>
      <p:sp>
        <p:nvSpPr>
          <p:cNvPr id="3" name="Footer Placeholder 2">
            <a:extLst>
              <a:ext uri="{FF2B5EF4-FFF2-40B4-BE49-F238E27FC236}">
                <a16:creationId xmlns:a16="http://schemas.microsoft.com/office/drawing/2014/main" id="{9B7CBA65-B69A-45F9-9760-8E2208B8B667}"/>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3582332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0" name="Straight Connector 139">
            <a:extLst>
              <a:ext uri="{FF2B5EF4-FFF2-40B4-BE49-F238E27FC236}">
                <a16:creationId xmlns:a16="http://schemas.microsoft.com/office/drawing/2014/main" id="{09DF5362-1685-4D18-BE6F-52694B3EC92A}"/>
              </a:ext>
            </a:extLst>
          </p:cNvPr>
          <p:cNvCxnSpPr/>
          <p:nvPr/>
        </p:nvCxnSpPr>
        <p:spPr>
          <a:xfrm>
            <a:off x="8579616" y="4675034"/>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033996D5-C1CD-4AA6-B700-BBD7F7BAED3E}"/>
              </a:ext>
            </a:extLst>
          </p:cNvPr>
          <p:cNvCxnSpPr/>
          <p:nvPr/>
        </p:nvCxnSpPr>
        <p:spPr>
          <a:xfrm>
            <a:off x="8578846" y="2871450"/>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BE3CCEE1-B015-4092-A564-992F0C0557F8}"/>
              </a:ext>
            </a:extLst>
          </p:cNvPr>
          <p:cNvCxnSpPr/>
          <p:nvPr/>
        </p:nvCxnSpPr>
        <p:spPr>
          <a:xfrm>
            <a:off x="8609301" y="1102242"/>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1EDF564-B391-40C8-B677-8FFEBA3328EA}"/>
              </a:ext>
            </a:extLst>
          </p:cNvPr>
          <p:cNvCxnSpPr/>
          <p:nvPr/>
        </p:nvCxnSpPr>
        <p:spPr>
          <a:xfrm>
            <a:off x="3039273" y="4675034"/>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ABD1C38F-59DB-4DC7-BB5A-C53AE7282F82}"/>
              </a:ext>
            </a:extLst>
          </p:cNvPr>
          <p:cNvCxnSpPr/>
          <p:nvPr/>
        </p:nvCxnSpPr>
        <p:spPr>
          <a:xfrm>
            <a:off x="3026117" y="2858294"/>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0AB0DF4A-8559-4D1C-AA20-7AA719B1E0C6}"/>
              </a:ext>
            </a:extLst>
          </p:cNvPr>
          <p:cNvCxnSpPr/>
          <p:nvPr/>
        </p:nvCxnSpPr>
        <p:spPr>
          <a:xfrm>
            <a:off x="3026117" y="1089086"/>
            <a:ext cx="1828800" cy="0"/>
          </a:xfrm>
          <a:prstGeom prst="line">
            <a:avLst/>
          </a:prstGeom>
          <a:ln w="254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BEF0E8FC-7D23-4D49-970F-8F39AA4D568B}"/>
              </a:ext>
            </a:extLst>
          </p:cNvPr>
          <p:cNvSpPr>
            <a:spLocks noGrp="1"/>
          </p:cNvSpPr>
          <p:nvPr>
            <p:ph type="title"/>
          </p:nvPr>
        </p:nvSpPr>
        <p:spPr/>
        <p:txBody>
          <a:bodyPr/>
          <a:lstStyle/>
          <a:p>
            <a:r>
              <a:rPr lang="en-US" dirty="0"/>
              <a:t>Logistics Facilities Supporting E-commerce</a:t>
            </a:r>
          </a:p>
        </p:txBody>
      </p:sp>
      <p:sp>
        <p:nvSpPr>
          <p:cNvPr id="97" name="Footer Placeholder 2">
            <a:extLst>
              <a:ext uri="{FF2B5EF4-FFF2-40B4-BE49-F238E27FC236}">
                <a16:creationId xmlns:a16="http://schemas.microsoft.com/office/drawing/2014/main" id="{3AC80A4B-4CEF-4701-9DA7-D65EBB927B6A}"/>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19">
            <a:extLst>
              <a:ext uri="{FF2B5EF4-FFF2-40B4-BE49-F238E27FC236}">
                <a16:creationId xmlns:a16="http://schemas.microsoft.com/office/drawing/2014/main" id="{6DE234E1-73C7-4802-AF26-649BF0FE7A62}"/>
              </a:ext>
            </a:extLst>
          </p:cNvPr>
          <p:cNvSpPr/>
          <p:nvPr/>
        </p:nvSpPr>
        <p:spPr bwMode="auto">
          <a:xfrm>
            <a:off x="6245017" y="972304"/>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E-Fulfillment Center</a:t>
            </a:r>
          </a:p>
        </p:txBody>
      </p:sp>
      <p:sp>
        <p:nvSpPr>
          <p:cNvPr id="6" name="Rounded Rectangle 5">
            <a:extLst>
              <a:ext uri="{FF2B5EF4-FFF2-40B4-BE49-F238E27FC236}">
                <a16:creationId xmlns:a16="http://schemas.microsoft.com/office/drawing/2014/main" id="{59365E0E-655F-4955-B32D-0438F78C0656}"/>
              </a:ext>
            </a:extLst>
          </p:cNvPr>
          <p:cNvSpPr/>
          <p:nvPr/>
        </p:nvSpPr>
        <p:spPr>
          <a:xfrm>
            <a:off x="6211656" y="1289099"/>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19">
            <a:extLst>
              <a:ext uri="{FF2B5EF4-FFF2-40B4-BE49-F238E27FC236}">
                <a16:creationId xmlns:a16="http://schemas.microsoft.com/office/drawing/2014/main" id="{A0507FB5-FE4E-4637-ADE8-6F6C98A8EC2A}"/>
              </a:ext>
            </a:extLst>
          </p:cNvPr>
          <p:cNvSpPr/>
          <p:nvPr/>
        </p:nvSpPr>
        <p:spPr bwMode="auto">
          <a:xfrm>
            <a:off x="691905" y="2730307"/>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Sortation Center</a:t>
            </a:r>
          </a:p>
        </p:txBody>
      </p:sp>
      <p:sp>
        <p:nvSpPr>
          <p:cNvPr id="8" name="Rounded Rectangle 19">
            <a:extLst>
              <a:ext uri="{FF2B5EF4-FFF2-40B4-BE49-F238E27FC236}">
                <a16:creationId xmlns:a16="http://schemas.microsoft.com/office/drawing/2014/main" id="{AEA0C7CE-7DEB-4682-85B5-12777F51CF13}"/>
              </a:ext>
            </a:extLst>
          </p:cNvPr>
          <p:cNvSpPr/>
          <p:nvPr/>
        </p:nvSpPr>
        <p:spPr bwMode="auto">
          <a:xfrm>
            <a:off x="6245017" y="2730307"/>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Delivery Station</a:t>
            </a:r>
          </a:p>
        </p:txBody>
      </p:sp>
      <p:sp>
        <p:nvSpPr>
          <p:cNvPr id="9" name="Rounded Rectangle 19">
            <a:extLst>
              <a:ext uri="{FF2B5EF4-FFF2-40B4-BE49-F238E27FC236}">
                <a16:creationId xmlns:a16="http://schemas.microsoft.com/office/drawing/2014/main" id="{7F1E1219-4B8A-43BE-9888-EBEC8BCC503D}"/>
              </a:ext>
            </a:extLst>
          </p:cNvPr>
          <p:cNvSpPr/>
          <p:nvPr/>
        </p:nvSpPr>
        <p:spPr bwMode="auto">
          <a:xfrm>
            <a:off x="691905" y="4541342"/>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Local Freight Station</a:t>
            </a:r>
          </a:p>
        </p:txBody>
      </p:sp>
      <p:sp>
        <p:nvSpPr>
          <p:cNvPr id="10" name="Rectangle 9">
            <a:extLst>
              <a:ext uri="{FF2B5EF4-FFF2-40B4-BE49-F238E27FC236}">
                <a16:creationId xmlns:a16="http://schemas.microsoft.com/office/drawing/2014/main" id="{392AEDEB-5528-424F-A81C-E6EFBD7BD017}"/>
              </a:ext>
            </a:extLst>
          </p:cNvPr>
          <p:cNvSpPr/>
          <p:nvPr/>
        </p:nvSpPr>
        <p:spPr>
          <a:xfrm>
            <a:off x="6682708" y="1522225"/>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8707776-3864-4FD7-98B3-84C808D2CA53}"/>
              </a:ext>
            </a:extLst>
          </p:cNvPr>
          <p:cNvSpPr/>
          <p:nvPr/>
        </p:nvSpPr>
        <p:spPr>
          <a:xfrm>
            <a:off x="6926845" y="1590343"/>
            <a:ext cx="731520"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36CFA45-F48A-4211-89ED-9BF3AEBEB859}"/>
              </a:ext>
            </a:extLst>
          </p:cNvPr>
          <p:cNvSpPr/>
          <p:nvPr/>
        </p:nvSpPr>
        <p:spPr>
          <a:xfrm>
            <a:off x="6926845" y="1751461"/>
            <a:ext cx="731520"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07F7142-859B-4FE3-BEF3-D092A5203905}"/>
              </a:ext>
            </a:extLst>
          </p:cNvPr>
          <p:cNvSpPr/>
          <p:nvPr/>
        </p:nvSpPr>
        <p:spPr>
          <a:xfrm>
            <a:off x="6926845" y="1912579"/>
            <a:ext cx="731520"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5022066-75B0-4B48-BCCF-03C9500A0429}"/>
              </a:ext>
            </a:extLst>
          </p:cNvPr>
          <p:cNvSpPr/>
          <p:nvPr/>
        </p:nvSpPr>
        <p:spPr>
          <a:xfrm>
            <a:off x="6926845" y="2073697"/>
            <a:ext cx="731520"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964CD5F-8B0B-4CED-A2B8-1CDA8E461829}"/>
              </a:ext>
            </a:extLst>
          </p:cNvPr>
          <p:cNvSpPr/>
          <p:nvPr/>
        </p:nvSpPr>
        <p:spPr>
          <a:xfrm>
            <a:off x="6926845" y="2234815"/>
            <a:ext cx="731520"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Right 15">
            <a:extLst>
              <a:ext uri="{FF2B5EF4-FFF2-40B4-BE49-F238E27FC236}">
                <a16:creationId xmlns:a16="http://schemas.microsoft.com/office/drawing/2014/main" id="{46E66ABF-5BAA-4FD3-8683-44AF62E65F4F}"/>
              </a:ext>
            </a:extLst>
          </p:cNvPr>
          <p:cNvSpPr/>
          <p:nvPr/>
        </p:nvSpPr>
        <p:spPr>
          <a:xfrm>
            <a:off x="6333120" y="1820333"/>
            <a:ext cx="288925" cy="3546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Right 16">
            <a:extLst>
              <a:ext uri="{FF2B5EF4-FFF2-40B4-BE49-F238E27FC236}">
                <a16:creationId xmlns:a16="http://schemas.microsoft.com/office/drawing/2014/main" id="{1AEAAEF1-EDC3-4E1C-9B1E-B10384FC93F1}"/>
              </a:ext>
            </a:extLst>
          </p:cNvPr>
          <p:cNvSpPr/>
          <p:nvPr/>
        </p:nvSpPr>
        <p:spPr>
          <a:xfrm>
            <a:off x="8270187" y="1543207"/>
            <a:ext cx="288925" cy="2022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E97210-45AE-4FB7-B211-23D2924FA7A1}"/>
              </a:ext>
            </a:extLst>
          </p:cNvPr>
          <p:cNvSpPr/>
          <p:nvPr/>
        </p:nvSpPr>
        <p:spPr>
          <a:xfrm>
            <a:off x="7701545" y="1590343"/>
            <a:ext cx="282575" cy="7841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32AD2EA-FD3F-44D7-A661-28BED76F7E93}"/>
              </a:ext>
            </a:extLst>
          </p:cNvPr>
          <p:cNvSpPr/>
          <p:nvPr/>
        </p:nvSpPr>
        <p:spPr>
          <a:xfrm>
            <a:off x="7747900" y="1623999"/>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E5611CF-0173-4C06-8385-8CB05E68F103}"/>
              </a:ext>
            </a:extLst>
          </p:cNvPr>
          <p:cNvSpPr/>
          <p:nvPr/>
        </p:nvSpPr>
        <p:spPr>
          <a:xfrm>
            <a:off x="7747900" y="1692117"/>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94AB6A0-06A8-4462-B75C-1D399C071AE7}"/>
              </a:ext>
            </a:extLst>
          </p:cNvPr>
          <p:cNvSpPr/>
          <p:nvPr/>
        </p:nvSpPr>
        <p:spPr>
          <a:xfrm>
            <a:off x="7747900" y="1760235"/>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B7899FF-D0DA-4F1C-95B6-EFDB484A97B0}"/>
              </a:ext>
            </a:extLst>
          </p:cNvPr>
          <p:cNvSpPr/>
          <p:nvPr/>
        </p:nvSpPr>
        <p:spPr>
          <a:xfrm>
            <a:off x="7747900" y="1828353"/>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56F7227D-3163-4682-9E4C-AEFD0CA3CE6A}"/>
              </a:ext>
            </a:extLst>
          </p:cNvPr>
          <p:cNvSpPr/>
          <p:nvPr/>
        </p:nvSpPr>
        <p:spPr>
          <a:xfrm>
            <a:off x="7747900" y="1896471"/>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3E8271D-CB80-44A2-AA61-308133E65F12}"/>
              </a:ext>
            </a:extLst>
          </p:cNvPr>
          <p:cNvSpPr/>
          <p:nvPr/>
        </p:nvSpPr>
        <p:spPr>
          <a:xfrm>
            <a:off x="7747900" y="1964589"/>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C269F9E-5C79-4CC1-9997-F24C7B11B6B5}"/>
              </a:ext>
            </a:extLst>
          </p:cNvPr>
          <p:cNvSpPr/>
          <p:nvPr/>
        </p:nvSpPr>
        <p:spPr>
          <a:xfrm>
            <a:off x="7747900" y="2032707"/>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D79B7A76-039B-4324-AE8D-A00A4E64B155}"/>
              </a:ext>
            </a:extLst>
          </p:cNvPr>
          <p:cNvSpPr/>
          <p:nvPr/>
        </p:nvSpPr>
        <p:spPr>
          <a:xfrm>
            <a:off x="7747900" y="2100825"/>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F8EDAF2-C4BC-4F40-B07B-4FCA8A0033B7}"/>
              </a:ext>
            </a:extLst>
          </p:cNvPr>
          <p:cNvSpPr/>
          <p:nvPr/>
        </p:nvSpPr>
        <p:spPr>
          <a:xfrm>
            <a:off x="7747900" y="2168943"/>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1BABC3A1-625D-42B4-B255-46CBB19F85D7}"/>
              </a:ext>
            </a:extLst>
          </p:cNvPr>
          <p:cNvSpPr/>
          <p:nvPr/>
        </p:nvSpPr>
        <p:spPr>
          <a:xfrm>
            <a:off x="7747900" y="2237061"/>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E1BD84E-1FB8-475F-AEED-F479F7E5F654}"/>
              </a:ext>
            </a:extLst>
          </p:cNvPr>
          <p:cNvSpPr/>
          <p:nvPr/>
        </p:nvSpPr>
        <p:spPr>
          <a:xfrm>
            <a:off x="7747900" y="2305179"/>
            <a:ext cx="18288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995BB75E-4712-405A-857E-C739661E16A5}"/>
              </a:ext>
            </a:extLst>
          </p:cNvPr>
          <p:cNvSpPr/>
          <p:nvPr/>
        </p:nvSpPr>
        <p:spPr>
          <a:xfrm>
            <a:off x="8270187" y="1764187"/>
            <a:ext cx="288925" cy="2022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029021A1-92E3-4A7E-800D-695BDF895576}"/>
              </a:ext>
            </a:extLst>
          </p:cNvPr>
          <p:cNvSpPr/>
          <p:nvPr/>
        </p:nvSpPr>
        <p:spPr>
          <a:xfrm>
            <a:off x="8270187" y="1985167"/>
            <a:ext cx="288925" cy="2022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CEFD999E-1943-4D86-9DAF-5A669D9B370E}"/>
              </a:ext>
            </a:extLst>
          </p:cNvPr>
          <p:cNvSpPr/>
          <p:nvPr/>
        </p:nvSpPr>
        <p:spPr>
          <a:xfrm>
            <a:off x="8270187" y="2206147"/>
            <a:ext cx="288925" cy="202222"/>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a:extLst>
              <a:ext uri="{FF2B5EF4-FFF2-40B4-BE49-F238E27FC236}">
                <a16:creationId xmlns:a16="http://schemas.microsoft.com/office/drawing/2014/main" id="{A26CEC21-FA2A-4F31-860E-22BCC8EF35CC}"/>
              </a:ext>
            </a:extLst>
          </p:cNvPr>
          <p:cNvSpPr/>
          <p:nvPr/>
        </p:nvSpPr>
        <p:spPr>
          <a:xfrm rot="5400000">
            <a:off x="6388016" y="1909586"/>
            <a:ext cx="822960" cy="1396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EE376E6-5E66-4CBD-8C77-DA5B9AF91900}"/>
              </a:ext>
            </a:extLst>
          </p:cNvPr>
          <p:cNvSpPr/>
          <p:nvPr/>
        </p:nvSpPr>
        <p:spPr>
          <a:xfrm rot="16200000">
            <a:off x="7694147" y="1909586"/>
            <a:ext cx="822960" cy="13967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5">
            <a:extLst>
              <a:ext uri="{FF2B5EF4-FFF2-40B4-BE49-F238E27FC236}">
                <a16:creationId xmlns:a16="http://schemas.microsoft.com/office/drawing/2014/main" id="{96C87734-5339-4631-BB2B-1258878FEE47}"/>
              </a:ext>
            </a:extLst>
          </p:cNvPr>
          <p:cNvSpPr/>
          <p:nvPr/>
        </p:nvSpPr>
        <p:spPr>
          <a:xfrm>
            <a:off x="645778" y="3053943"/>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26513E6-7BA5-45B0-88FC-01B27B0FA58C}"/>
              </a:ext>
            </a:extLst>
          </p:cNvPr>
          <p:cNvSpPr/>
          <p:nvPr/>
        </p:nvSpPr>
        <p:spPr>
          <a:xfrm>
            <a:off x="1076971" y="3282543"/>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A50F5B4-FDD8-4D9E-8B18-5AEDF5038487}"/>
              </a:ext>
            </a:extLst>
          </p:cNvPr>
          <p:cNvSpPr/>
          <p:nvPr/>
        </p:nvSpPr>
        <p:spPr>
          <a:xfrm>
            <a:off x="1614480" y="3347657"/>
            <a:ext cx="457200" cy="7841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AFBD850F-1B34-487A-A89B-3ADE41D9F518}"/>
              </a:ext>
            </a:extLst>
          </p:cNvPr>
          <p:cNvSpPr/>
          <p:nvPr/>
        </p:nvSpPr>
        <p:spPr>
          <a:xfrm>
            <a:off x="1670656" y="3401116"/>
            <a:ext cx="360067"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a:extLst>
              <a:ext uri="{FF2B5EF4-FFF2-40B4-BE49-F238E27FC236}">
                <a16:creationId xmlns:a16="http://schemas.microsoft.com/office/drawing/2014/main" id="{CC5A3950-EC00-435C-8B20-E590CB7ABCC7}"/>
              </a:ext>
            </a:extLst>
          </p:cNvPr>
          <p:cNvSpPr/>
          <p:nvPr/>
        </p:nvSpPr>
        <p:spPr>
          <a:xfrm rot="5400000">
            <a:off x="958925" y="3542809"/>
            <a:ext cx="822960" cy="39386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Isosceles Triangle 41">
            <a:extLst>
              <a:ext uri="{FF2B5EF4-FFF2-40B4-BE49-F238E27FC236}">
                <a16:creationId xmlns:a16="http://schemas.microsoft.com/office/drawing/2014/main" id="{E0B7A430-36AA-4C5D-A176-978C09696699}"/>
              </a:ext>
            </a:extLst>
          </p:cNvPr>
          <p:cNvSpPr/>
          <p:nvPr/>
        </p:nvSpPr>
        <p:spPr>
          <a:xfrm rot="16200000">
            <a:off x="1917977" y="3538538"/>
            <a:ext cx="822960" cy="3938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Right 42">
            <a:extLst>
              <a:ext uri="{FF2B5EF4-FFF2-40B4-BE49-F238E27FC236}">
                <a16:creationId xmlns:a16="http://schemas.microsoft.com/office/drawing/2014/main" id="{EA334D18-88E7-463E-8582-4049EB65EA61}"/>
              </a:ext>
            </a:extLst>
          </p:cNvPr>
          <p:cNvSpPr/>
          <p:nvPr/>
        </p:nvSpPr>
        <p:spPr>
          <a:xfrm>
            <a:off x="724284" y="3372860"/>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Arrow: Right 43">
            <a:extLst>
              <a:ext uri="{FF2B5EF4-FFF2-40B4-BE49-F238E27FC236}">
                <a16:creationId xmlns:a16="http://schemas.microsoft.com/office/drawing/2014/main" id="{B34FDDE3-E659-40AA-90E4-CFD9B64C54D3}"/>
              </a:ext>
            </a:extLst>
          </p:cNvPr>
          <p:cNvSpPr/>
          <p:nvPr/>
        </p:nvSpPr>
        <p:spPr>
          <a:xfrm>
            <a:off x="724284" y="3775435"/>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Right 44">
            <a:extLst>
              <a:ext uri="{FF2B5EF4-FFF2-40B4-BE49-F238E27FC236}">
                <a16:creationId xmlns:a16="http://schemas.microsoft.com/office/drawing/2014/main" id="{CA1356B0-1054-481F-A3E5-728A32139F46}"/>
              </a:ext>
            </a:extLst>
          </p:cNvPr>
          <p:cNvSpPr/>
          <p:nvPr/>
        </p:nvSpPr>
        <p:spPr>
          <a:xfrm>
            <a:off x="2683398" y="3319231"/>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Arrow: Right 45">
            <a:extLst>
              <a:ext uri="{FF2B5EF4-FFF2-40B4-BE49-F238E27FC236}">
                <a16:creationId xmlns:a16="http://schemas.microsoft.com/office/drawing/2014/main" id="{F4314189-FE0C-4D69-A880-10AE72E185CE}"/>
              </a:ext>
            </a:extLst>
          </p:cNvPr>
          <p:cNvSpPr/>
          <p:nvPr/>
        </p:nvSpPr>
        <p:spPr>
          <a:xfrm>
            <a:off x="2683398" y="3465084"/>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Arrow: Right 46">
            <a:extLst>
              <a:ext uri="{FF2B5EF4-FFF2-40B4-BE49-F238E27FC236}">
                <a16:creationId xmlns:a16="http://schemas.microsoft.com/office/drawing/2014/main" id="{1BE2A9B3-2635-4EB8-BC59-49E48D2C1CD4}"/>
              </a:ext>
            </a:extLst>
          </p:cNvPr>
          <p:cNvSpPr/>
          <p:nvPr/>
        </p:nvSpPr>
        <p:spPr>
          <a:xfrm>
            <a:off x="2683398" y="3610937"/>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Arrow: Right 47">
            <a:extLst>
              <a:ext uri="{FF2B5EF4-FFF2-40B4-BE49-F238E27FC236}">
                <a16:creationId xmlns:a16="http://schemas.microsoft.com/office/drawing/2014/main" id="{FD75CD71-8E78-4A6A-8F2C-E4551A253395}"/>
              </a:ext>
            </a:extLst>
          </p:cNvPr>
          <p:cNvSpPr/>
          <p:nvPr/>
        </p:nvSpPr>
        <p:spPr>
          <a:xfrm>
            <a:off x="2683398" y="3756790"/>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Arrow: Right 48">
            <a:extLst>
              <a:ext uri="{FF2B5EF4-FFF2-40B4-BE49-F238E27FC236}">
                <a16:creationId xmlns:a16="http://schemas.microsoft.com/office/drawing/2014/main" id="{A378ED27-B733-40CE-81AD-77BD5CF96E77}"/>
              </a:ext>
            </a:extLst>
          </p:cNvPr>
          <p:cNvSpPr/>
          <p:nvPr/>
        </p:nvSpPr>
        <p:spPr>
          <a:xfrm>
            <a:off x="2683398" y="3902643"/>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Arrow: Right 49">
            <a:extLst>
              <a:ext uri="{FF2B5EF4-FFF2-40B4-BE49-F238E27FC236}">
                <a16:creationId xmlns:a16="http://schemas.microsoft.com/office/drawing/2014/main" id="{960B7425-9A70-49AB-A762-DD2C29993913}"/>
              </a:ext>
            </a:extLst>
          </p:cNvPr>
          <p:cNvSpPr/>
          <p:nvPr/>
        </p:nvSpPr>
        <p:spPr>
          <a:xfrm>
            <a:off x="2683398" y="4048496"/>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
            <a:extLst>
              <a:ext uri="{FF2B5EF4-FFF2-40B4-BE49-F238E27FC236}">
                <a16:creationId xmlns:a16="http://schemas.microsoft.com/office/drawing/2014/main" id="{2EA2903A-A994-4C17-83DE-DB1120390DF4}"/>
              </a:ext>
            </a:extLst>
          </p:cNvPr>
          <p:cNvSpPr/>
          <p:nvPr/>
        </p:nvSpPr>
        <p:spPr>
          <a:xfrm>
            <a:off x="6211656" y="3053943"/>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http://bricoleurbanism.org/wp-content/uploads/2008/01/mississauga-urban-form_crop-e.jpg">
            <a:extLst>
              <a:ext uri="{FF2B5EF4-FFF2-40B4-BE49-F238E27FC236}">
                <a16:creationId xmlns:a16="http://schemas.microsoft.com/office/drawing/2014/main" id="{98DCCAB9-B320-4687-AB9B-003D8BE26EEA}"/>
              </a:ext>
            </a:extLst>
          </p:cNvPr>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932480" y="4963728"/>
            <a:ext cx="1882471" cy="1134561"/>
          </a:xfrm>
          <a:prstGeom prst="rect">
            <a:avLst/>
          </a:prstGeom>
          <a:noFill/>
          <a:extLst>
            <a:ext uri="{909E8E84-426E-40DD-AFC4-6F175D3DCCD1}">
              <a14:hiddenFill xmlns:a14="http://schemas.microsoft.com/office/drawing/2010/main">
                <a:solidFill>
                  <a:srgbClr val="FFFFFF"/>
                </a:solidFill>
              </a14:hiddenFill>
            </a:ext>
          </a:extLst>
        </p:spPr>
      </p:pic>
      <p:sp>
        <p:nvSpPr>
          <p:cNvPr id="52" name="Oval 51">
            <a:extLst>
              <a:ext uri="{FF2B5EF4-FFF2-40B4-BE49-F238E27FC236}">
                <a16:creationId xmlns:a16="http://schemas.microsoft.com/office/drawing/2014/main" id="{ED259469-0F00-4574-83E6-8021DB3C160D}"/>
              </a:ext>
            </a:extLst>
          </p:cNvPr>
          <p:cNvSpPr/>
          <p:nvPr/>
        </p:nvSpPr>
        <p:spPr>
          <a:xfrm>
            <a:off x="7216738" y="3128319"/>
            <a:ext cx="1202484" cy="120248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0CB3C6EF-1C75-4FCC-8D2A-CCC0282A969A}"/>
              </a:ext>
            </a:extLst>
          </p:cNvPr>
          <p:cNvSpPr/>
          <p:nvPr/>
        </p:nvSpPr>
        <p:spPr>
          <a:xfrm>
            <a:off x="7674700" y="3454456"/>
            <a:ext cx="458771" cy="458771"/>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83F691E-DF05-4A54-92E3-13550F043A46}"/>
              </a:ext>
            </a:extLst>
          </p:cNvPr>
          <p:cNvSpPr/>
          <p:nvPr/>
        </p:nvSpPr>
        <p:spPr>
          <a:xfrm>
            <a:off x="7303397" y="3539586"/>
            <a:ext cx="121857" cy="12185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6" name="Straight Connector 55">
            <a:extLst>
              <a:ext uri="{FF2B5EF4-FFF2-40B4-BE49-F238E27FC236}">
                <a16:creationId xmlns:a16="http://schemas.microsoft.com/office/drawing/2014/main" id="{74B46837-E963-49BD-9BB7-8563C9EE2753}"/>
              </a:ext>
            </a:extLst>
          </p:cNvPr>
          <p:cNvCxnSpPr/>
          <p:nvPr/>
        </p:nvCxnSpPr>
        <p:spPr>
          <a:xfrm>
            <a:off x="6452497" y="3177978"/>
            <a:ext cx="827741" cy="328179"/>
          </a:xfrm>
          <a:prstGeom prst="line">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1A18DCA-33FC-40AA-BB97-C13A68A990ED}"/>
              </a:ext>
            </a:extLst>
          </p:cNvPr>
          <p:cNvCxnSpPr>
            <a:cxnSpLocks/>
          </p:cNvCxnSpPr>
          <p:nvPr/>
        </p:nvCxnSpPr>
        <p:spPr>
          <a:xfrm flipV="1">
            <a:off x="6439797" y="3604721"/>
            <a:ext cx="827741" cy="141596"/>
          </a:xfrm>
          <a:prstGeom prst="line">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B9325B6-D67E-45B4-BE01-8F8944E7EA0A}"/>
              </a:ext>
            </a:extLst>
          </p:cNvPr>
          <p:cNvCxnSpPr>
            <a:cxnSpLocks/>
          </p:cNvCxnSpPr>
          <p:nvPr/>
        </p:nvCxnSpPr>
        <p:spPr>
          <a:xfrm flipV="1">
            <a:off x="6503297" y="3706321"/>
            <a:ext cx="827741" cy="533124"/>
          </a:xfrm>
          <a:prstGeom prst="line">
            <a:avLst/>
          </a:prstGeom>
          <a:ln w="1905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2" name="Freeform: Shape 61">
            <a:extLst>
              <a:ext uri="{FF2B5EF4-FFF2-40B4-BE49-F238E27FC236}">
                <a16:creationId xmlns:a16="http://schemas.microsoft.com/office/drawing/2014/main" id="{205E2EAA-0111-4C6D-A25F-718D8F5A931A}"/>
              </a:ext>
            </a:extLst>
          </p:cNvPr>
          <p:cNvSpPr/>
          <p:nvPr/>
        </p:nvSpPr>
        <p:spPr>
          <a:xfrm>
            <a:off x="7400235" y="3303391"/>
            <a:ext cx="733425" cy="792956"/>
          </a:xfrm>
          <a:custGeom>
            <a:avLst/>
            <a:gdLst>
              <a:gd name="connsiteX0" fmla="*/ 0 w 733425"/>
              <a:gd name="connsiteY0" fmla="*/ 388143 h 792956"/>
              <a:gd name="connsiteX1" fmla="*/ 85725 w 733425"/>
              <a:gd name="connsiteY1" fmla="*/ 611981 h 792956"/>
              <a:gd name="connsiteX2" fmla="*/ 371475 w 733425"/>
              <a:gd name="connsiteY2" fmla="*/ 792956 h 792956"/>
              <a:gd name="connsiteX3" fmla="*/ 490537 w 733425"/>
              <a:gd name="connsiteY3" fmla="*/ 652462 h 792956"/>
              <a:gd name="connsiteX4" fmla="*/ 454818 w 733425"/>
              <a:gd name="connsiteY4" fmla="*/ 440531 h 792956"/>
              <a:gd name="connsiteX5" fmla="*/ 490537 w 733425"/>
              <a:gd name="connsiteY5" fmla="*/ 357187 h 792956"/>
              <a:gd name="connsiteX6" fmla="*/ 638175 w 733425"/>
              <a:gd name="connsiteY6" fmla="*/ 323850 h 792956"/>
              <a:gd name="connsiteX7" fmla="*/ 733425 w 733425"/>
              <a:gd name="connsiteY7" fmla="*/ 140493 h 792956"/>
              <a:gd name="connsiteX8" fmla="*/ 531018 w 733425"/>
              <a:gd name="connsiteY8" fmla="*/ 40481 h 792956"/>
              <a:gd name="connsiteX9" fmla="*/ 335756 w 733425"/>
              <a:gd name="connsiteY9" fmla="*/ 0 h 792956"/>
              <a:gd name="connsiteX10" fmla="*/ 297656 w 733425"/>
              <a:gd name="connsiteY10" fmla="*/ 192881 h 792956"/>
              <a:gd name="connsiteX11" fmla="*/ 78581 w 733425"/>
              <a:gd name="connsiteY11" fmla="*/ 252412 h 792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33425" h="792956">
                <a:moveTo>
                  <a:pt x="0" y="388143"/>
                </a:moveTo>
                <a:lnTo>
                  <a:pt x="85725" y="611981"/>
                </a:lnTo>
                <a:lnTo>
                  <a:pt x="371475" y="792956"/>
                </a:lnTo>
                <a:lnTo>
                  <a:pt x="490537" y="652462"/>
                </a:lnTo>
                <a:lnTo>
                  <a:pt x="454818" y="440531"/>
                </a:lnTo>
                <a:lnTo>
                  <a:pt x="490537" y="357187"/>
                </a:lnTo>
                <a:lnTo>
                  <a:pt x="638175" y="323850"/>
                </a:lnTo>
                <a:lnTo>
                  <a:pt x="733425" y="140493"/>
                </a:lnTo>
                <a:lnTo>
                  <a:pt x="531018" y="40481"/>
                </a:lnTo>
                <a:lnTo>
                  <a:pt x="335756" y="0"/>
                </a:lnTo>
                <a:lnTo>
                  <a:pt x="297656" y="192881"/>
                </a:lnTo>
                <a:lnTo>
                  <a:pt x="78581" y="252412"/>
                </a:lnTo>
              </a:path>
            </a:pathLst>
          </a:custGeom>
          <a:noFill/>
          <a:ln>
            <a:solidFill>
              <a:schemeClr val="bg1">
                <a:lumMod val="5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1B8550F4-A7AA-45F2-BB75-20D74985D4BF}"/>
              </a:ext>
            </a:extLst>
          </p:cNvPr>
          <p:cNvSpPr/>
          <p:nvPr/>
        </p:nvSpPr>
        <p:spPr>
          <a:xfrm>
            <a:off x="7463735" y="3886931"/>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C3943436-CD0B-4AEB-9953-6E494BC3B32A}"/>
              </a:ext>
            </a:extLst>
          </p:cNvPr>
          <p:cNvSpPr/>
          <p:nvPr/>
        </p:nvSpPr>
        <p:spPr>
          <a:xfrm>
            <a:off x="7766947" y="3998222"/>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52F307F-859A-4AB3-9CE8-392BB943CF5E}"/>
              </a:ext>
            </a:extLst>
          </p:cNvPr>
          <p:cNvSpPr/>
          <p:nvPr/>
        </p:nvSpPr>
        <p:spPr>
          <a:xfrm>
            <a:off x="7860467" y="3928525"/>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0114F168-055E-452A-A914-0EF1BAA8AA54}"/>
              </a:ext>
            </a:extLst>
          </p:cNvPr>
          <p:cNvSpPr/>
          <p:nvPr/>
        </p:nvSpPr>
        <p:spPr>
          <a:xfrm>
            <a:off x="7829410" y="373189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054FD361-ED84-4EF3-97A3-245DAC2B18EA}"/>
              </a:ext>
            </a:extLst>
          </p:cNvPr>
          <p:cNvSpPr/>
          <p:nvPr/>
        </p:nvSpPr>
        <p:spPr>
          <a:xfrm>
            <a:off x="7868085" y="3635348"/>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5E5B020F-95F6-4538-9673-DAA2FB38CD2C}"/>
              </a:ext>
            </a:extLst>
          </p:cNvPr>
          <p:cNvSpPr/>
          <p:nvPr/>
        </p:nvSpPr>
        <p:spPr>
          <a:xfrm>
            <a:off x="7844151" y="3805531"/>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B69E04B3-9343-4006-955C-7ACD155B3B00}"/>
              </a:ext>
            </a:extLst>
          </p:cNvPr>
          <p:cNvSpPr/>
          <p:nvPr/>
        </p:nvSpPr>
        <p:spPr>
          <a:xfrm>
            <a:off x="8014117" y="3605049"/>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579C71DF-B571-44D1-8682-7704AA38238E}"/>
              </a:ext>
            </a:extLst>
          </p:cNvPr>
          <p:cNvSpPr/>
          <p:nvPr/>
        </p:nvSpPr>
        <p:spPr>
          <a:xfrm>
            <a:off x="8110611" y="3425660"/>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F4B57EDD-12DE-4F17-8E30-366C47C8613A}"/>
              </a:ext>
            </a:extLst>
          </p:cNvPr>
          <p:cNvSpPr/>
          <p:nvPr/>
        </p:nvSpPr>
        <p:spPr>
          <a:xfrm>
            <a:off x="7913804" y="3319784"/>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30689C12-7432-4061-A60B-CB73C179F082}"/>
              </a:ext>
            </a:extLst>
          </p:cNvPr>
          <p:cNvSpPr/>
          <p:nvPr/>
        </p:nvSpPr>
        <p:spPr>
          <a:xfrm>
            <a:off x="7721228" y="3280531"/>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DA131FCB-1591-4809-B0EE-7ED7B9CA9174}"/>
              </a:ext>
            </a:extLst>
          </p:cNvPr>
          <p:cNvSpPr/>
          <p:nvPr/>
        </p:nvSpPr>
        <p:spPr>
          <a:xfrm>
            <a:off x="7670430" y="3471379"/>
            <a:ext cx="45719" cy="45719"/>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5">
            <a:extLst>
              <a:ext uri="{FF2B5EF4-FFF2-40B4-BE49-F238E27FC236}">
                <a16:creationId xmlns:a16="http://schemas.microsoft.com/office/drawing/2014/main" id="{27BE4F07-B64A-4BD4-8ECB-D45B95B9FBB1}"/>
              </a:ext>
            </a:extLst>
          </p:cNvPr>
          <p:cNvSpPr/>
          <p:nvPr/>
        </p:nvSpPr>
        <p:spPr>
          <a:xfrm>
            <a:off x="645778" y="4856880"/>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0F796A09-0247-4D73-8E45-204C649049F8}"/>
              </a:ext>
            </a:extLst>
          </p:cNvPr>
          <p:cNvSpPr/>
          <p:nvPr/>
        </p:nvSpPr>
        <p:spPr>
          <a:xfrm>
            <a:off x="1877368" y="5434752"/>
            <a:ext cx="91440" cy="91440"/>
          </a:xfrm>
          <a:prstGeom prst="ellips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7" name="Straight Connector 76">
            <a:extLst>
              <a:ext uri="{FF2B5EF4-FFF2-40B4-BE49-F238E27FC236}">
                <a16:creationId xmlns:a16="http://schemas.microsoft.com/office/drawing/2014/main" id="{F017AA4F-9C8F-41E0-B30E-BCF5BF87F1AD}"/>
              </a:ext>
            </a:extLst>
          </p:cNvPr>
          <p:cNvCxnSpPr>
            <a:cxnSpLocks/>
          </p:cNvCxnSpPr>
          <p:nvPr/>
        </p:nvCxnSpPr>
        <p:spPr>
          <a:xfrm flipV="1">
            <a:off x="1974834" y="5148395"/>
            <a:ext cx="365616" cy="286357"/>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CE770611-8C82-45BD-AC00-ECD05E8F04AA}"/>
              </a:ext>
            </a:extLst>
          </p:cNvPr>
          <p:cNvCxnSpPr>
            <a:cxnSpLocks/>
          </p:cNvCxnSpPr>
          <p:nvPr/>
        </p:nvCxnSpPr>
        <p:spPr>
          <a:xfrm flipV="1">
            <a:off x="2004237" y="5480472"/>
            <a:ext cx="265552" cy="1"/>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D2C45E0-23EC-40EC-B39F-5AB5081BDB2C}"/>
              </a:ext>
            </a:extLst>
          </p:cNvPr>
          <p:cNvCxnSpPr>
            <a:cxnSpLocks/>
          </p:cNvCxnSpPr>
          <p:nvPr/>
        </p:nvCxnSpPr>
        <p:spPr>
          <a:xfrm>
            <a:off x="1966577" y="5536212"/>
            <a:ext cx="332615" cy="276338"/>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A283BD9-40A4-4567-9803-51B57FD80F3B}"/>
              </a:ext>
            </a:extLst>
          </p:cNvPr>
          <p:cNvCxnSpPr>
            <a:cxnSpLocks/>
          </p:cNvCxnSpPr>
          <p:nvPr/>
        </p:nvCxnSpPr>
        <p:spPr>
          <a:xfrm flipH="1">
            <a:off x="1861818" y="5552765"/>
            <a:ext cx="53120" cy="191520"/>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C65AE5-5532-436B-9072-AFA31D3D90C6}"/>
              </a:ext>
            </a:extLst>
          </p:cNvPr>
          <p:cNvCxnSpPr>
            <a:cxnSpLocks/>
          </p:cNvCxnSpPr>
          <p:nvPr/>
        </p:nvCxnSpPr>
        <p:spPr>
          <a:xfrm flipH="1">
            <a:off x="1482549" y="5498449"/>
            <a:ext cx="361760" cy="0"/>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42384046-87AF-4C3B-ACCE-2D8020E2F38A}"/>
              </a:ext>
            </a:extLst>
          </p:cNvPr>
          <p:cNvCxnSpPr>
            <a:cxnSpLocks/>
          </p:cNvCxnSpPr>
          <p:nvPr/>
        </p:nvCxnSpPr>
        <p:spPr>
          <a:xfrm flipH="1" flipV="1">
            <a:off x="1482549" y="5190515"/>
            <a:ext cx="369535" cy="244237"/>
          </a:xfrm>
          <a:prstGeom prst="line">
            <a:avLst/>
          </a:prstGeom>
          <a:ln w="19050">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2" name="Rectangle 91">
            <a:extLst>
              <a:ext uri="{FF2B5EF4-FFF2-40B4-BE49-F238E27FC236}">
                <a16:creationId xmlns:a16="http://schemas.microsoft.com/office/drawing/2014/main" id="{FEC79473-7593-418A-82A2-2BA289372049}"/>
              </a:ext>
            </a:extLst>
          </p:cNvPr>
          <p:cNvSpPr/>
          <p:nvPr/>
        </p:nvSpPr>
        <p:spPr>
          <a:xfrm>
            <a:off x="8754101" y="1135134"/>
            <a:ext cx="2926080" cy="1554480"/>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Large-sized.</a:t>
            </a:r>
          </a:p>
          <a:p>
            <a:pPr marL="285750" indent="-285750">
              <a:buFont typeface="Arial" panose="020B0604020202020204" pitchFamily="34" charset="0"/>
              <a:buChar char="•"/>
            </a:pPr>
            <a:r>
              <a:rPr lang="en-US" sz="1600" dirty="0">
                <a:latin typeface="Arial Narrow" panose="020B0606020202030204" pitchFamily="34" charset="0"/>
              </a:rPr>
              <a:t>Single side cross-docking configuration common.</a:t>
            </a:r>
          </a:p>
          <a:p>
            <a:pPr marL="285750" indent="-285750">
              <a:buFont typeface="Arial" panose="020B0604020202020204" pitchFamily="34" charset="0"/>
              <a:buChar char="•"/>
            </a:pPr>
            <a:r>
              <a:rPr lang="en-US" sz="1600" dirty="0">
                <a:latin typeface="Arial Narrow" panose="020B0606020202030204" pitchFamily="34" charset="0"/>
              </a:rPr>
              <a:t>High racks automated storage.</a:t>
            </a:r>
          </a:p>
          <a:p>
            <a:pPr marL="285750" indent="-285750">
              <a:buFont typeface="Arial" panose="020B0604020202020204" pitchFamily="34" charset="0"/>
              <a:buChar char="•"/>
            </a:pPr>
            <a:r>
              <a:rPr lang="en-US" sz="1600" dirty="0">
                <a:latin typeface="Arial Narrow" panose="020B0606020202030204" pitchFamily="34" charset="0"/>
              </a:rPr>
              <a:t>Item specialization.</a:t>
            </a:r>
          </a:p>
          <a:p>
            <a:pPr marL="285750" indent="-285750">
              <a:buFont typeface="Arial" panose="020B0604020202020204" pitchFamily="34" charset="0"/>
              <a:buChar char="•"/>
            </a:pPr>
            <a:r>
              <a:rPr lang="en-US" sz="1600" dirty="0">
                <a:latin typeface="Arial Narrow" panose="020B0606020202030204" pitchFamily="34" charset="0"/>
              </a:rPr>
              <a:t>Access to a major parcel hub.</a:t>
            </a:r>
          </a:p>
        </p:txBody>
      </p:sp>
      <p:sp>
        <p:nvSpPr>
          <p:cNvPr id="93" name="Rectangle 92">
            <a:extLst>
              <a:ext uri="{FF2B5EF4-FFF2-40B4-BE49-F238E27FC236}">
                <a16:creationId xmlns:a16="http://schemas.microsoft.com/office/drawing/2014/main" id="{B32C8B80-438C-4DF0-98CA-B4472286A93A}"/>
              </a:ext>
            </a:extLst>
          </p:cNvPr>
          <p:cNvSpPr/>
          <p:nvPr/>
        </p:nvSpPr>
        <p:spPr>
          <a:xfrm>
            <a:off x="3163912" y="2906171"/>
            <a:ext cx="2926080" cy="1723549"/>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Large-sized.</a:t>
            </a:r>
          </a:p>
          <a:p>
            <a:pPr marL="285750" indent="-285750">
              <a:buFont typeface="Arial" panose="020B0604020202020204" pitchFamily="34" charset="0"/>
              <a:buChar char="•"/>
            </a:pPr>
            <a:r>
              <a:rPr lang="en-US" sz="1600" dirty="0">
                <a:latin typeface="Arial Narrow" panose="020B0606020202030204" pitchFamily="34" charset="0"/>
              </a:rPr>
              <a:t>Cross-docking configuration for loading trucks.</a:t>
            </a:r>
          </a:p>
          <a:p>
            <a:pPr marL="285750" indent="-285750">
              <a:buFont typeface="Arial" panose="020B0604020202020204" pitchFamily="34" charset="0"/>
              <a:buChar char="•"/>
            </a:pPr>
            <a:r>
              <a:rPr lang="en-US" sz="1600" dirty="0">
                <a:latin typeface="Arial Narrow" panose="020B0606020202030204" pitchFamily="34" charset="0"/>
              </a:rPr>
              <a:t>Automated and semi-automated sortation.</a:t>
            </a:r>
          </a:p>
          <a:p>
            <a:pPr marL="285750" indent="-285750">
              <a:buFont typeface="Arial" panose="020B0604020202020204" pitchFamily="34" charset="0"/>
              <a:buChar char="•"/>
            </a:pPr>
            <a:r>
              <a:rPr lang="en-US" sz="1600" dirty="0">
                <a:latin typeface="Arial Narrow" panose="020B0606020202030204" pitchFamily="34" charset="0"/>
              </a:rPr>
              <a:t>Accessibility to regional distribution.</a:t>
            </a:r>
          </a:p>
        </p:txBody>
      </p:sp>
      <p:sp>
        <p:nvSpPr>
          <p:cNvPr id="94" name="Rectangle 93">
            <a:extLst>
              <a:ext uri="{FF2B5EF4-FFF2-40B4-BE49-F238E27FC236}">
                <a16:creationId xmlns:a16="http://schemas.microsoft.com/office/drawing/2014/main" id="{C0E3322B-A05F-4AE8-9C09-1C341899EEF6}"/>
              </a:ext>
            </a:extLst>
          </p:cNvPr>
          <p:cNvSpPr/>
          <p:nvPr/>
        </p:nvSpPr>
        <p:spPr>
          <a:xfrm>
            <a:off x="8754101" y="2926544"/>
            <a:ext cx="2926080" cy="1231106"/>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Medium to small-sized.</a:t>
            </a:r>
          </a:p>
          <a:p>
            <a:pPr marL="285750" indent="-285750">
              <a:buFont typeface="Arial" panose="020B0604020202020204" pitchFamily="34" charset="0"/>
              <a:buChar char="•"/>
            </a:pPr>
            <a:r>
              <a:rPr lang="en-US" sz="1600" dirty="0">
                <a:latin typeface="Arial Narrow" panose="020B0606020202030204" pitchFamily="34" charset="0"/>
              </a:rPr>
              <a:t>Cross-docking configuration for loading delivery vehicles.</a:t>
            </a:r>
          </a:p>
          <a:p>
            <a:pPr marL="285750" indent="-285750">
              <a:buFont typeface="Arial" panose="020B0604020202020204" pitchFamily="34" charset="0"/>
              <a:buChar char="•"/>
            </a:pPr>
            <a:r>
              <a:rPr lang="en-US" sz="1600" dirty="0">
                <a:latin typeface="Arial Narrow" panose="020B0606020202030204" pitchFamily="34" charset="0"/>
              </a:rPr>
              <a:t>Periphery of metropolitan areas.</a:t>
            </a:r>
          </a:p>
        </p:txBody>
      </p:sp>
      <p:sp>
        <p:nvSpPr>
          <p:cNvPr id="95" name="Rectangle 94">
            <a:extLst>
              <a:ext uri="{FF2B5EF4-FFF2-40B4-BE49-F238E27FC236}">
                <a16:creationId xmlns:a16="http://schemas.microsoft.com/office/drawing/2014/main" id="{B855C8F3-C04A-42A9-9726-8D761E729489}"/>
              </a:ext>
            </a:extLst>
          </p:cNvPr>
          <p:cNvSpPr/>
          <p:nvPr/>
        </p:nvSpPr>
        <p:spPr>
          <a:xfrm>
            <a:off x="3163912" y="4776650"/>
            <a:ext cx="2926080" cy="1280160"/>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Small or micro-sized.</a:t>
            </a:r>
          </a:p>
          <a:p>
            <a:pPr marL="285750" indent="-285750">
              <a:buFont typeface="Arial" panose="020B0604020202020204" pitchFamily="34" charset="0"/>
              <a:buChar char="•"/>
            </a:pPr>
            <a:r>
              <a:rPr lang="en-US" sz="1600" dirty="0">
                <a:latin typeface="Arial Narrow" panose="020B0606020202030204" pitchFamily="34" charset="0"/>
              </a:rPr>
              <a:t>Store-like facility (pickup location).</a:t>
            </a:r>
          </a:p>
          <a:p>
            <a:pPr marL="285750" indent="-285750">
              <a:buFont typeface="Arial" panose="020B0604020202020204" pitchFamily="34" charset="0"/>
              <a:buChar char="•"/>
            </a:pPr>
            <a:r>
              <a:rPr lang="en-US" sz="1600" dirty="0">
                <a:latin typeface="Arial Narrow" panose="020B0606020202030204" pitchFamily="34" charset="0"/>
              </a:rPr>
              <a:t>Locker banks (freight station).</a:t>
            </a:r>
          </a:p>
          <a:p>
            <a:pPr marL="285750" indent="-285750">
              <a:buFont typeface="Arial" panose="020B0604020202020204" pitchFamily="34" charset="0"/>
              <a:buChar char="•"/>
            </a:pPr>
            <a:r>
              <a:rPr lang="en-US" sz="1600" dirty="0">
                <a:latin typeface="Arial Narrow" panose="020B0606020202030204" pitchFamily="34" charset="0"/>
              </a:rPr>
              <a:t>High density neighborhood locations.</a:t>
            </a:r>
          </a:p>
        </p:txBody>
      </p:sp>
      <p:sp>
        <p:nvSpPr>
          <p:cNvPr id="81" name="Rounded Rectangle 19">
            <a:extLst>
              <a:ext uri="{FF2B5EF4-FFF2-40B4-BE49-F238E27FC236}">
                <a16:creationId xmlns:a16="http://schemas.microsoft.com/office/drawing/2014/main" id="{BB2F0C7F-CE32-4152-B129-C0FF7F09833C}"/>
              </a:ext>
            </a:extLst>
          </p:cNvPr>
          <p:cNvSpPr/>
          <p:nvPr/>
        </p:nvSpPr>
        <p:spPr bwMode="auto">
          <a:xfrm>
            <a:off x="691905" y="969925"/>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Inbound Cross Dock</a:t>
            </a:r>
          </a:p>
        </p:txBody>
      </p:sp>
      <p:sp>
        <p:nvSpPr>
          <p:cNvPr id="83" name="Rounded Rectangle 5">
            <a:extLst>
              <a:ext uri="{FF2B5EF4-FFF2-40B4-BE49-F238E27FC236}">
                <a16:creationId xmlns:a16="http://schemas.microsoft.com/office/drawing/2014/main" id="{BCBE63EE-3404-42DB-A439-47EB3E9360CB}"/>
              </a:ext>
            </a:extLst>
          </p:cNvPr>
          <p:cNvSpPr/>
          <p:nvPr/>
        </p:nvSpPr>
        <p:spPr>
          <a:xfrm>
            <a:off x="645778" y="1289228"/>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a:extLst>
              <a:ext uri="{FF2B5EF4-FFF2-40B4-BE49-F238E27FC236}">
                <a16:creationId xmlns:a16="http://schemas.microsoft.com/office/drawing/2014/main" id="{234CE9F9-6614-4E2B-9FB5-4735C5662B0A}"/>
              </a:ext>
            </a:extLst>
          </p:cNvPr>
          <p:cNvSpPr/>
          <p:nvPr/>
        </p:nvSpPr>
        <p:spPr>
          <a:xfrm>
            <a:off x="1092136" y="1517828"/>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a:extLst>
              <a:ext uri="{FF2B5EF4-FFF2-40B4-BE49-F238E27FC236}">
                <a16:creationId xmlns:a16="http://schemas.microsoft.com/office/drawing/2014/main" id="{B9E1144A-F2CB-4A7B-B705-0FBEA29900AB}"/>
              </a:ext>
            </a:extLst>
          </p:cNvPr>
          <p:cNvSpPr/>
          <p:nvPr/>
        </p:nvSpPr>
        <p:spPr>
          <a:xfrm>
            <a:off x="1629645" y="1582942"/>
            <a:ext cx="457200" cy="7841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B3A5DF95-4150-45E6-87EB-0155A43C9158}"/>
              </a:ext>
            </a:extLst>
          </p:cNvPr>
          <p:cNvSpPr/>
          <p:nvPr/>
        </p:nvSpPr>
        <p:spPr>
          <a:xfrm>
            <a:off x="1676536" y="1666881"/>
            <a:ext cx="360067"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a:extLst>
              <a:ext uri="{FF2B5EF4-FFF2-40B4-BE49-F238E27FC236}">
                <a16:creationId xmlns:a16="http://schemas.microsoft.com/office/drawing/2014/main" id="{6866A087-1853-463C-B184-5822F9646BD7}"/>
              </a:ext>
            </a:extLst>
          </p:cNvPr>
          <p:cNvSpPr/>
          <p:nvPr/>
        </p:nvSpPr>
        <p:spPr>
          <a:xfrm rot="5400000">
            <a:off x="974090" y="1778094"/>
            <a:ext cx="822960" cy="39386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a:extLst>
              <a:ext uri="{FF2B5EF4-FFF2-40B4-BE49-F238E27FC236}">
                <a16:creationId xmlns:a16="http://schemas.microsoft.com/office/drawing/2014/main" id="{AF99740F-C80A-459F-B3D6-465EED6F9F3E}"/>
              </a:ext>
            </a:extLst>
          </p:cNvPr>
          <p:cNvSpPr/>
          <p:nvPr/>
        </p:nvSpPr>
        <p:spPr>
          <a:xfrm rot="16200000">
            <a:off x="1933142" y="1773823"/>
            <a:ext cx="822960" cy="3938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Arrow: Right 95">
            <a:extLst>
              <a:ext uri="{FF2B5EF4-FFF2-40B4-BE49-F238E27FC236}">
                <a16:creationId xmlns:a16="http://schemas.microsoft.com/office/drawing/2014/main" id="{7588A782-FA58-4105-816E-3A50673EE48E}"/>
              </a:ext>
            </a:extLst>
          </p:cNvPr>
          <p:cNvSpPr/>
          <p:nvPr/>
        </p:nvSpPr>
        <p:spPr>
          <a:xfrm>
            <a:off x="750178" y="1702128"/>
            <a:ext cx="288925" cy="54864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Arrow: Right 97">
            <a:extLst>
              <a:ext uri="{FF2B5EF4-FFF2-40B4-BE49-F238E27FC236}">
                <a16:creationId xmlns:a16="http://schemas.microsoft.com/office/drawing/2014/main" id="{73DCBB52-3520-4B5F-861B-C61220451891}"/>
              </a:ext>
            </a:extLst>
          </p:cNvPr>
          <p:cNvSpPr/>
          <p:nvPr/>
        </p:nvSpPr>
        <p:spPr>
          <a:xfrm>
            <a:off x="2737192" y="1472525"/>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a:extLst>
              <a:ext uri="{FF2B5EF4-FFF2-40B4-BE49-F238E27FC236}">
                <a16:creationId xmlns:a16="http://schemas.microsoft.com/office/drawing/2014/main" id="{59C9B8E7-8925-4AFC-8525-BD16337F7276}"/>
              </a:ext>
            </a:extLst>
          </p:cNvPr>
          <p:cNvSpPr/>
          <p:nvPr/>
        </p:nvSpPr>
        <p:spPr>
          <a:xfrm>
            <a:off x="3163912" y="1112900"/>
            <a:ext cx="2926080" cy="1554480"/>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Large-sized.</a:t>
            </a:r>
          </a:p>
          <a:p>
            <a:pPr marL="285750" indent="-285750">
              <a:buFont typeface="Arial" panose="020B0604020202020204" pitchFamily="34" charset="0"/>
              <a:buChar char="•"/>
            </a:pPr>
            <a:r>
              <a:rPr lang="en-US" sz="1600" dirty="0">
                <a:latin typeface="Arial Narrow" panose="020B0606020202030204" pitchFamily="34" charset="0"/>
              </a:rPr>
              <a:t>Receiving containers and holding inventory.</a:t>
            </a:r>
          </a:p>
          <a:p>
            <a:pPr marL="285750" indent="-285750">
              <a:buFont typeface="Arial" panose="020B0604020202020204" pitchFamily="34" charset="0"/>
              <a:buChar char="•"/>
            </a:pPr>
            <a:r>
              <a:rPr lang="en-US" sz="1600" dirty="0">
                <a:latin typeface="Arial Narrow" panose="020B0606020202030204" pitchFamily="34" charset="0"/>
              </a:rPr>
              <a:t>Double side cross-docking configuration.</a:t>
            </a:r>
          </a:p>
          <a:p>
            <a:pPr marL="285750" indent="-285750">
              <a:buFont typeface="Arial" panose="020B0604020202020204" pitchFamily="34" charset="0"/>
              <a:buChar char="•"/>
            </a:pPr>
            <a:r>
              <a:rPr lang="en-US" sz="1600" dirty="0">
                <a:latin typeface="Arial Narrow" panose="020B0606020202030204" pitchFamily="34" charset="0"/>
              </a:rPr>
              <a:t>Close to intermodal terminals.</a:t>
            </a:r>
          </a:p>
        </p:txBody>
      </p:sp>
      <p:sp>
        <p:nvSpPr>
          <p:cNvPr id="106" name="Rounded Rectangle 19">
            <a:extLst>
              <a:ext uri="{FF2B5EF4-FFF2-40B4-BE49-F238E27FC236}">
                <a16:creationId xmlns:a16="http://schemas.microsoft.com/office/drawing/2014/main" id="{453734D7-F260-459D-8640-CAAF8BD25626}"/>
              </a:ext>
            </a:extLst>
          </p:cNvPr>
          <p:cNvSpPr/>
          <p:nvPr/>
        </p:nvSpPr>
        <p:spPr bwMode="auto">
          <a:xfrm>
            <a:off x="6245017" y="4541342"/>
            <a:ext cx="2377440" cy="27432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Fast Delivery Hub</a:t>
            </a:r>
          </a:p>
        </p:txBody>
      </p:sp>
      <p:sp>
        <p:nvSpPr>
          <p:cNvPr id="107" name="Rounded Rectangle 5">
            <a:extLst>
              <a:ext uri="{FF2B5EF4-FFF2-40B4-BE49-F238E27FC236}">
                <a16:creationId xmlns:a16="http://schemas.microsoft.com/office/drawing/2014/main" id="{B6C4B222-64F5-4198-AC31-27F73F14B211}"/>
              </a:ext>
            </a:extLst>
          </p:cNvPr>
          <p:cNvSpPr/>
          <p:nvPr/>
        </p:nvSpPr>
        <p:spPr>
          <a:xfrm>
            <a:off x="6211656" y="4856880"/>
            <a:ext cx="2468880" cy="1371600"/>
          </a:xfrm>
          <a:prstGeom prst="roundRect">
            <a:avLst>
              <a:gd name="adj" fmla="val 10346"/>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a:extLst>
              <a:ext uri="{FF2B5EF4-FFF2-40B4-BE49-F238E27FC236}">
                <a16:creationId xmlns:a16="http://schemas.microsoft.com/office/drawing/2014/main" id="{E717ABAA-62B4-4D68-8B34-4B169190BF78}"/>
              </a:ext>
            </a:extLst>
          </p:cNvPr>
          <p:cNvSpPr/>
          <p:nvPr/>
        </p:nvSpPr>
        <p:spPr>
          <a:xfrm>
            <a:off x="6684264" y="5095461"/>
            <a:ext cx="1554480" cy="91440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D76FEEE-FAC1-458F-A44D-19A162582F67}"/>
              </a:ext>
            </a:extLst>
          </p:cNvPr>
          <p:cNvSpPr/>
          <p:nvPr/>
        </p:nvSpPr>
        <p:spPr>
          <a:xfrm>
            <a:off x="7221773" y="5160575"/>
            <a:ext cx="457200" cy="78417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Isosceles Triangle 110">
            <a:extLst>
              <a:ext uri="{FF2B5EF4-FFF2-40B4-BE49-F238E27FC236}">
                <a16:creationId xmlns:a16="http://schemas.microsoft.com/office/drawing/2014/main" id="{54EC34E5-D317-4481-A0A8-1E25E51F8B24}"/>
              </a:ext>
            </a:extLst>
          </p:cNvPr>
          <p:cNvSpPr/>
          <p:nvPr/>
        </p:nvSpPr>
        <p:spPr>
          <a:xfrm rot="5400000">
            <a:off x="6566218" y="5355727"/>
            <a:ext cx="822960" cy="393869"/>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Isosceles Triangle 111">
            <a:extLst>
              <a:ext uri="{FF2B5EF4-FFF2-40B4-BE49-F238E27FC236}">
                <a16:creationId xmlns:a16="http://schemas.microsoft.com/office/drawing/2014/main" id="{0F3F8E36-543A-4C27-9A5E-596D29BD0958}"/>
              </a:ext>
            </a:extLst>
          </p:cNvPr>
          <p:cNvSpPr/>
          <p:nvPr/>
        </p:nvSpPr>
        <p:spPr>
          <a:xfrm rot="16200000">
            <a:off x="7525270" y="5351456"/>
            <a:ext cx="822960" cy="393872"/>
          </a:xfrm>
          <a:prstGeom prs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Arrow: Right 112">
            <a:extLst>
              <a:ext uri="{FF2B5EF4-FFF2-40B4-BE49-F238E27FC236}">
                <a16:creationId xmlns:a16="http://schemas.microsoft.com/office/drawing/2014/main" id="{7FCFD8DC-7167-4CDC-BD12-BBAE6E14B355}"/>
              </a:ext>
            </a:extLst>
          </p:cNvPr>
          <p:cNvSpPr/>
          <p:nvPr/>
        </p:nvSpPr>
        <p:spPr>
          <a:xfrm>
            <a:off x="6331577" y="5185778"/>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Arrow: Right 113">
            <a:extLst>
              <a:ext uri="{FF2B5EF4-FFF2-40B4-BE49-F238E27FC236}">
                <a16:creationId xmlns:a16="http://schemas.microsoft.com/office/drawing/2014/main" id="{44DE1FFF-05BF-4FAC-B92C-964F90628407}"/>
              </a:ext>
            </a:extLst>
          </p:cNvPr>
          <p:cNvSpPr/>
          <p:nvPr/>
        </p:nvSpPr>
        <p:spPr>
          <a:xfrm>
            <a:off x="6331577" y="5588353"/>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Arrow: Right 114">
            <a:extLst>
              <a:ext uri="{FF2B5EF4-FFF2-40B4-BE49-F238E27FC236}">
                <a16:creationId xmlns:a16="http://schemas.microsoft.com/office/drawing/2014/main" id="{721AB462-9E5D-44F2-8F2B-9CEBA2727B8E}"/>
              </a:ext>
            </a:extLst>
          </p:cNvPr>
          <p:cNvSpPr/>
          <p:nvPr/>
        </p:nvSpPr>
        <p:spPr>
          <a:xfrm>
            <a:off x="8290691" y="5132149"/>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Arrow: Right 115">
            <a:extLst>
              <a:ext uri="{FF2B5EF4-FFF2-40B4-BE49-F238E27FC236}">
                <a16:creationId xmlns:a16="http://schemas.microsoft.com/office/drawing/2014/main" id="{2763083F-02AB-42B1-93BE-9660754F3E5E}"/>
              </a:ext>
            </a:extLst>
          </p:cNvPr>
          <p:cNvSpPr/>
          <p:nvPr/>
        </p:nvSpPr>
        <p:spPr>
          <a:xfrm>
            <a:off x="8290691" y="5278002"/>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Arrow: Right 116">
            <a:extLst>
              <a:ext uri="{FF2B5EF4-FFF2-40B4-BE49-F238E27FC236}">
                <a16:creationId xmlns:a16="http://schemas.microsoft.com/office/drawing/2014/main" id="{06C8E6CE-5C5D-4995-9154-3DC5ED5BDF22}"/>
              </a:ext>
            </a:extLst>
          </p:cNvPr>
          <p:cNvSpPr/>
          <p:nvPr/>
        </p:nvSpPr>
        <p:spPr>
          <a:xfrm>
            <a:off x="8290691" y="5423855"/>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Arrow: Right 117">
            <a:extLst>
              <a:ext uri="{FF2B5EF4-FFF2-40B4-BE49-F238E27FC236}">
                <a16:creationId xmlns:a16="http://schemas.microsoft.com/office/drawing/2014/main" id="{7FA0407D-224E-43E5-8414-F94EAC3AABC8}"/>
              </a:ext>
            </a:extLst>
          </p:cNvPr>
          <p:cNvSpPr/>
          <p:nvPr/>
        </p:nvSpPr>
        <p:spPr>
          <a:xfrm>
            <a:off x="8290691" y="5569708"/>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Arrow: Right 118">
            <a:extLst>
              <a:ext uri="{FF2B5EF4-FFF2-40B4-BE49-F238E27FC236}">
                <a16:creationId xmlns:a16="http://schemas.microsoft.com/office/drawing/2014/main" id="{7660EAF2-B531-4CF2-A9A7-FBAFBC470125}"/>
              </a:ext>
            </a:extLst>
          </p:cNvPr>
          <p:cNvSpPr/>
          <p:nvPr/>
        </p:nvSpPr>
        <p:spPr>
          <a:xfrm>
            <a:off x="8290691" y="5715561"/>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Arrow: Right 119">
            <a:extLst>
              <a:ext uri="{FF2B5EF4-FFF2-40B4-BE49-F238E27FC236}">
                <a16:creationId xmlns:a16="http://schemas.microsoft.com/office/drawing/2014/main" id="{90F49EE3-F393-47A6-888B-568430FBCF1D}"/>
              </a:ext>
            </a:extLst>
          </p:cNvPr>
          <p:cNvSpPr/>
          <p:nvPr/>
        </p:nvSpPr>
        <p:spPr>
          <a:xfrm>
            <a:off x="8290691" y="5861414"/>
            <a:ext cx="288925" cy="14109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7082FC24-3B29-4A16-9613-D013301981F9}"/>
              </a:ext>
            </a:extLst>
          </p:cNvPr>
          <p:cNvSpPr/>
          <p:nvPr/>
        </p:nvSpPr>
        <p:spPr>
          <a:xfrm>
            <a:off x="8754101" y="4723427"/>
            <a:ext cx="2926080" cy="1477328"/>
          </a:xfrm>
          <a:prstGeom prst="rect">
            <a:avLst/>
          </a:prstGeom>
        </p:spPr>
        <p:txBody>
          <a:bodyPr wrap="square" lIns="0" tIns="0" rIns="0" bIns="0">
            <a:noAutofit/>
          </a:bodyPr>
          <a:lstStyle/>
          <a:p>
            <a:pPr marL="285750" indent="-285750">
              <a:buFont typeface="Arial" panose="020B0604020202020204" pitchFamily="34" charset="0"/>
              <a:buChar char="•"/>
            </a:pPr>
            <a:r>
              <a:rPr lang="en-US" sz="1600" dirty="0">
                <a:latin typeface="Arial Narrow" panose="020B0606020202030204" pitchFamily="34" charset="0"/>
              </a:rPr>
              <a:t>Small to medium-sized.</a:t>
            </a:r>
          </a:p>
          <a:p>
            <a:pPr marL="285750" indent="-285750">
              <a:buFont typeface="Arial" panose="020B0604020202020204" pitchFamily="34" charset="0"/>
              <a:buChar char="•"/>
            </a:pPr>
            <a:r>
              <a:rPr lang="en-US" sz="1600" dirty="0">
                <a:latin typeface="Arial Narrow" panose="020B0606020202030204" pitchFamily="34" charset="0"/>
              </a:rPr>
              <a:t>Near large metropolitan areas.</a:t>
            </a:r>
          </a:p>
          <a:p>
            <a:pPr marL="285750" indent="-285750">
              <a:buFont typeface="Arial" panose="020B0604020202020204" pitchFamily="34" charset="0"/>
              <a:buChar char="•"/>
            </a:pPr>
            <a:r>
              <a:rPr lang="en-US" sz="1600" dirty="0">
                <a:latin typeface="Arial Narrow" panose="020B0606020202030204" pitchFamily="34" charset="0"/>
              </a:rPr>
              <a:t>Limited inventory of high demand items.</a:t>
            </a:r>
          </a:p>
          <a:p>
            <a:pPr marL="285750" indent="-285750">
              <a:buFont typeface="Arial" panose="020B0604020202020204" pitchFamily="34" charset="0"/>
              <a:buChar char="•"/>
            </a:pPr>
            <a:r>
              <a:rPr lang="en-US" sz="1600" dirty="0">
                <a:latin typeface="Arial Narrow" panose="020B0606020202030204" pitchFamily="34" charset="0"/>
              </a:rPr>
              <a:t>Some co-location with e-fulfillment centers.</a:t>
            </a:r>
          </a:p>
        </p:txBody>
      </p:sp>
      <p:sp>
        <p:nvSpPr>
          <p:cNvPr id="122" name="Arrow: Right 121">
            <a:extLst>
              <a:ext uri="{FF2B5EF4-FFF2-40B4-BE49-F238E27FC236}">
                <a16:creationId xmlns:a16="http://schemas.microsoft.com/office/drawing/2014/main" id="{E82891F5-D198-4593-B75A-0A49EB5A1BB2}"/>
              </a:ext>
            </a:extLst>
          </p:cNvPr>
          <p:cNvSpPr/>
          <p:nvPr/>
        </p:nvSpPr>
        <p:spPr>
          <a:xfrm>
            <a:off x="2739109" y="1812749"/>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Arrow: Right 122">
            <a:extLst>
              <a:ext uri="{FF2B5EF4-FFF2-40B4-BE49-F238E27FC236}">
                <a16:creationId xmlns:a16="http://schemas.microsoft.com/office/drawing/2014/main" id="{718FB192-3F04-47CE-86BD-C5C457872C10}"/>
              </a:ext>
            </a:extLst>
          </p:cNvPr>
          <p:cNvSpPr/>
          <p:nvPr/>
        </p:nvSpPr>
        <p:spPr>
          <a:xfrm>
            <a:off x="2741026" y="2152973"/>
            <a:ext cx="288925" cy="324851"/>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a:extLst>
              <a:ext uri="{FF2B5EF4-FFF2-40B4-BE49-F238E27FC236}">
                <a16:creationId xmlns:a16="http://schemas.microsoft.com/office/drawing/2014/main" id="{EEDBEE06-287E-49FD-BAA6-DB1A5AF24F42}"/>
              </a:ext>
            </a:extLst>
          </p:cNvPr>
          <p:cNvSpPr/>
          <p:nvPr/>
        </p:nvSpPr>
        <p:spPr>
          <a:xfrm>
            <a:off x="1676536" y="1824351"/>
            <a:ext cx="360067"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Rectangle 124">
            <a:extLst>
              <a:ext uri="{FF2B5EF4-FFF2-40B4-BE49-F238E27FC236}">
                <a16:creationId xmlns:a16="http://schemas.microsoft.com/office/drawing/2014/main" id="{A05E29E7-388A-434D-8E58-F841DEE0274B}"/>
              </a:ext>
            </a:extLst>
          </p:cNvPr>
          <p:cNvSpPr/>
          <p:nvPr/>
        </p:nvSpPr>
        <p:spPr>
          <a:xfrm>
            <a:off x="1676536" y="1981821"/>
            <a:ext cx="360067"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Rectangle 125">
            <a:extLst>
              <a:ext uri="{FF2B5EF4-FFF2-40B4-BE49-F238E27FC236}">
                <a16:creationId xmlns:a16="http://schemas.microsoft.com/office/drawing/2014/main" id="{C09054F5-E8CF-4602-844E-2C59E98CF2F8}"/>
              </a:ext>
            </a:extLst>
          </p:cNvPr>
          <p:cNvSpPr/>
          <p:nvPr/>
        </p:nvSpPr>
        <p:spPr>
          <a:xfrm>
            <a:off x="1676536" y="2139291"/>
            <a:ext cx="360067" cy="13970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ectangle 128">
            <a:extLst>
              <a:ext uri="{FF2B5EF4-FFF2-40B4-BE49-F238E27FC236}">
                <a16:creationId xmlns:a16="http://schemas.microsoft.com/office/drawing/2014/main" id="{3BEDC070-3750-4A1C-B1C0-42FCCF0A6E0A}"/>
              </a:ext>
            </a:extLst>
          </p:cNvPr>
          <p:cNvSpPr/>
          <p:nvPr/>
        </p:nvSpPr>
        <p:spPr>
          <a:xfrm>
            <a:off x="7267200" y="5187213"/>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a:extLst>
              <a:ext uri="{FF2B5EF4-FFF2-40B4-BE49-F238E27FC236}">
                <a16:creationId xmlns:a16="http://schemas.microsoft.com/office/drawing/2014/main" id="{3AC0D290-6CEB-4DD3-A47B-E216891E2DAE}"/>
              </a:ext>
            </a:extLst>
          </p:cNvPr>
          <p:cNvSpPr/>
          <p:nvPr/>
        </p:nvSpPr>
        <p:spPr>
          <a:xfrm>
            <a:off x="7267200" y="5255331"/>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Rectangle 130">
            <a:extLst>
              <a:ext uri="{FF2B5EF4-FFF2-40B4-BE49-F238E27FC236}">
                <a16:creationId xmlns:a16="http://schemas.microsoft.com/office/drawing/2014/main" id="{C0A74DF7-BF6B-432C-9384-10533BC1902C}"/>
              </a:ext>
            </a:extLst>
          </p:cNvPr>
          <p:cNvSpPr/>
          <p:nvPr/>
        </p:nvSpPr>
        <p:spPr>
          <a:xfrm>
            <a:off x="7267200" y="5323449"/>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Rectangle 131">
            <a:extLst>
              <a:ext uri="{FF2B5EF4-FFF2-40B4-BE49-F238E27FC236}">
                <a16:creationId xmlns:a16="http://schemas.microsoft.com/office/drawing/2014/main" id="{71A8E71E-0C1C-4C6A-8DB5-C6FC6074EE28}"/>
              </a:ext>
            </a:extLst>
          </p:cNvPr>
          <p:cNvSpPr/>
          <p:nvPr/>
        </p:nvSpPr>
        <p:spPr>
          <a:xfrm>
            <a:off x="7267200" y="5391567"/>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Rectangle 132">
            <a:extLst>
              <a:ext uri="{FF2B5EF4-FFF2-40B4-BE49-F238E27FC236}">
                <a16:creationId xmlns:a16="http://schemas.microsoft.com/office/drawing/2014/main" id="{D25E67BC-0DE7-4889-B025-DC4CB2F7B378}"/>
              </a:ext>
            </a:extLst>
          </p:cNvPr>
          <p:cNvSpPr/>
          <p:nvPr/>
        </p:nvSpPr>
        <p:spPr>
          <a:xfrm>
            <a:off x="7267200" y="5459685"/>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16DB532A-12E9-423B-99F7-E2E81BF3BE33}"/>
              </a:ext>
            </a:extLst>
          </p:cNvPr>
          <p:cNvSpPr/>
          <p:nvPr/>
        </p:nvSpPr>
        <p:spPr>
          <a:xfrm>
            <a:off x="7267200" y="5527803"/>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ectangle 134">
            <a:extLst>
              <a:ext uri="{FF2B5EF4-FFF2-40B4-BE49-F238E27FC236}">
                <a16:creationId xmlns:a16="http://schemas.microsoft.com/office/drawing/2014/main" id="{C025016C-4268-4147-B550-B9FB2A65E0A0}"/>
              </a:ext>
            </a:extLst>
          </p:cNvPr>
          <p:cNvSpPr/>
          <p:nvPr/>
        </p:nvSpPr>
        <p:spPr>
          <a:xfrm>
            <a:off x="7267200" y="5595921"/>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ectangle 135">
            <a:extLst>
              <a:ext uri="{FF2B5EF4-FFF2-40B4-BE49-F238E27FC236}">
                <a16:creationId xmlns:a16="http://schemas.microsoft.com/office/drawing/2014/main" id="{AB75464B-E0A5-4822-BAF1-5C30D4B1B5A1}"/>
              </a:ext>
            </a:extLst>
          </p:cNvPr>
          <p:cNvSpPr/>
          <p:nvPr/>
        </p:nvSpPr>
        <p:spPr>
          <a:xfrm>
            <a:off x="7267200" y="5664039"/>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83D910DC-1EBF-4AE3-A1DF-47747242E6C7}"/>
              </a:ext>
            </a:extLst>
          </p:cNvPr>
          <p:cNvSpPr/>
          <p:nvPr/>
        </p:nvSpPr>
        <p:spPr>
          <a:xfrm>
            <a:off x="7267200" y="5732157"/>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AAE0F81-EF15-4D05-8C6C-325E357897B8}"/>
              </a:ext>
            </a:extLst>
          </p:cNvPr>
          <p:cNvSpPr/>
          <p:nvPr/>
        </p:nvSpPr>
        <p:spPr>
          <a:xfrm>
            <a:off x="7267200" y="5800275"/>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36B535A-2247-48E9-9165-DCB1DAA05C40}"/>
              </a:ext>
            </a:extLst>
          </p:cNvPr>
          <p:cNvSpPr/>
          <p:nvPr/>
        </p:nvSpPr>
        <p:spPr>
          <a:xfrm>
            <a:off x="7267200" y="5868393"/>
            <a:ext cx="365760" cy="45719"/>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193510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F006-E886-4E12-8B5A-D29BFB619F00}"/>
              </a:ext>
            </a:extLst>
          </p:cNvPr>
          <p:cNvSpPr>
            <a:spLocks noGrp="1"/>
          </p:cNvSpPr>
          <p:nvPr>
            <p:ph type="title"/>
          </p:nvPr>
        </p:nvSpPr>
        <p:spPr/>
        <p:txBody>
          <a:bodyPr/>
          <a:lstStyle/>
          <a:p>
            <a:r>
              <a:rPr lang="en-US" dirty="0"/>
              <a:t>E-Commerce Facilities Operated by Amazon in the United States, 2019</a:t>
            </a:r>
          </a:p>
        </p:txBody>
      </p:sp>
      <p:sp>
        <p:nvSpPr>
          <p:cNvPr id="3" name="Footer Placeholder 2">
            <a:extLst>
              <a:ext uri="{FF2B5EF4-FFF2-40B4-BE49-F238E27FC236}">
                <a16:creationId xmlns:a16="http://schemas.microsoft.com/office/drawing/2014/main" id="{C9C484B7-049C-4C87-A6C2-E2AFE7DBCEBE}"/>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4" name="Picture 3" descr="A close up of a map&#10;&#10;Description automatically generated">
            <a:extLst>
              <a:ext uri="{FF2B5EF4-FFF2-40B4-BE49-F238E27FC236}">
                <a16:creationId xmlns:a16="http://schemas.microsoft.com/office/drawing/2014/main" id="{19EA0A7D-959E-4EE5-9FA1-CA386EB7486D}"/>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320397" y="914400"/>
            <a:ext cx="9235440" cy="5686983"/>
          </a:xfrm>
          <a:prstGeom prst="rect">
            <a:avLst/>
          </a:prstGeom>
        </p:spPr>
      </p:pic>
    </p:spTree>
    <p:extLst>
      <p:ext uri="{BB962C8B-B14F-4D97-AF65-F5344CB8AC3E}">
        <p14:creationId xmlns:p14="http://schemas.microsoft.com/office/powerpoint/2010/main" val="523963663"/>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13CC-F3BB-46AB-855D-D1F133C4B3E3}"/>
              </a:ext>
            </a:extLst>
          </p:cNvPr>
          <p:cNvSpPr>
            <a:spLocks noGrp="1"/>
          </p:cNvSpPr>
          <p:nvPr>
            <p:ph type="title"/>
          </p:nvPr>
        </p:nvSpPr>
        <p:spPr/>
        <p:txBody>
          <a:bodyPr/>
          <a:lstStyle/>
          <a:p>
            <a:r>
              <a:rPr lang="en-US" dirty="0"/>
              <a:t>E-Commerce Facilities Operated by Amazon in the United States, 2018</a:t>
            </a:r>
          </a:p>
        </p:txBody>
      </p:sp>
      <p:graphicFrame>
        <p:nvGraphicFramePr>
          <p:cNvPr id="7" name="Content Placeholder 6">
            <a:extLst>
              <a:ext uri="{FF2B5EF4-FFF2-40B4-BE49-F238E27FC236}">
                <a16:creationId xmlns:a16="http://schemas.microsoft.com/office/drawing/2014/main" id="{15BF752E-6322-4DD2-BEE6-1BFABA0FDEBC}"/>
              </a:ext>
            </a:extLst>
          </p:cNvPr>
          <p:cNvGraphicFramePr>
            <a:graphicFrameLocks noGrp="1"/>
          </p:cNvGraphicFramePr>
          <p:nvPr>
            <p:ph idx="1"/>
            <p:extLst>
              <p:ext uri="{D42A27DB-BD31-4B8C-83A1-F6EECF244321}">
                <p14:modId xmlns:p14="http://schemas.microsoft.com/office/powerpoint/2010/main" val="161610962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2" name="Footer Placeholder 1">
            <a:extLst>
              <a:ext uri="{FF2B5EF4-FFF2-40B4-BE49-F238E27FC236}">
                <a16:creationId xmlns:a16="http://schemas.microsoft.com/office/drawing/2014/main" id="{D3951C6F-B298-4DE5-85CE-931E3E682D77}"/>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0015196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2" name="AutoShape 50"/>
          <p:cNvSpPr>
            <a:spLocks noChangeArrowheads="1"/>
          </p:cNvSpPr>
          <p:nvPr/>
        </p:nvSpPr>
        <p:spPr bwMode="auto">
          <a:xfrm>
            <a:off x="5553369" y="2023300"/>
            <a:ext cx="2926080" cy="1463040"/>
          </a:xfrm>
          <a:prstGeom prst="roundRect">
            <a:avLst>
              <a:gd name="adj" fmla="val 16667"/>
            </a:avLst>
          </a:prstGeom>
          <a:solidFill>
            <a:schemeClr val="bg2">
              <a:lumMod val="90000"/>
            </a:schemeClr>
          </a:solidFill>
          <a:ln w="25400">
            <a:solidFill>
              <a:schemeClr val="bg2">
                <a:lumMod val="25000"/>
              </a:schemeClr>
            </a:solidFill>
            <a:round/>
            <a:headEnd/>
            <a:tailEnd/>
          </a:ln>
        </p:spPr>
        <p:txBody>
          <a:bodyPr wrap="none" anchor="ctr"/>
          <a:lstStyle/>
          <a:p>
            <a:endParaRPr lang="en-US">
              <a:latin typeface="Arial Narrow" panose="020B0606020202030204" pitchFamily="34" charset="0"/>
            </a:endParaRPr>
          </a:p>
        </p:txBody>
      </p:sp>
      <p:sp>
        <p:nvSpPr>
          <p:cNvPr id="152578" name="Rectangle 5"/>
          <p:cNvSpPr>
            <a:spLocks noGrp="1" noChangeArrowheads="1"/>
          </p:cNvSpPr>
          <p:nvPr>
            <p:ph type="title"/>
          </p:nvPr>
        </p:nvSpPr>
        <p:spPr/>
        <p:txBody>
          <a:bodyPr/>
          <a:lstStyle/>
          <a:p>
            <a:pPr eaLnBrk="1" hangingPunct="1"/>
            <a:r>
              <a:rPr lang="en-US" dirty="0"/>
              <a:t>Retail Logistics and E-commerce</a:t>
            </a:r>
            <a:endParaRPr lang="en-CA" dirty="0"/>
          </a:p>
        </p:txBody>
      </p:sp>
      <p:sp>
        <p:nvSpPr>
          <p:cNvPr id="46"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52584" name="Oval 6"/>
          <p:cNvSpPr>
            <a:spLocks noChangeArrowheads="1"/>
          </p:cNvSpPr>
          <p:nvPr/>
        </p:nvSpPr>
        <p:spPr bwMode="auto">
          <a:xfrm>
            <a:off x="2058174" y="3159558"/>
            <a:ext cx="1737360" cy="1737360"/>
          </a:xfrm>
          <a:prstGeom prst="ellipse">
            <a:avLst/>
          </a:prstGeom>
          <a:solidFill>
            <a:schemeClr val="accent2">
              <a:lumMod val="40000"/>
              <a:lumOff val="60000"/>
            </a:schemeClr>
          </a:solidFill>
          <a:ln w="38100">
            <a:solidFill>
              <a:schemeClr val="accent2">
                <a:lumMod val="50000"/>
              </a:schemeClr>
            </a:solidFill>
            <a:round/>
            <a:headEnd/>
            <a:tailEnd/>
          </a:ln>
          <a:effectLst/>
        </p:spPr>
        <p:txBody>
          <a:bodyPr wrap="none" anchor="ctr"/>
          <a:lstStyle/>
          <a:p>
            <a:pPr algn="ctr"/>
            <a:r>
              <a:rPr lang="en-US" sz="2000" dirty="0">
                <a:solidFill>
                  <a:schemeClr val="accent2">
                    <a:lumMod val="50000"/>
                  </a:schemeClr>
                </a:solidFill>
                <a:latin typeface="Arial Narrow" panose="020B0606020202030204" pitchFamily="34" charset="0"/>
              </a:rPr>
              <a:t>Retailer</a:t>
            </a:r>
          </a:p>
          <a:p>
            <a:pPr algn="ctr"/>
            <a:r>
              <a:rPr lang="en-US" sz="2000" dirty="0">
                <a:solidFill>
                  <a:schemeClr val="accent2">
                    <a:lumMod val="50000"/>
                  </a:schemeClr>
                </a:solidFill>
                <a:latin typeface="Arial Narrow" panose="020B0606020202030204" pitchFamily="34" charset="0"/>
              </a:rPr>
              <a:t>(In store </a:t>
            </a:r>
          </a:p>
          <a:p>
            <a:pPr algn="ctr"/>
            <a:r>
              <a:rPr lang="en-US" sz="2000" dirty="0">
                <a:solidFill>
                  <a:schemeClr val="accent2">
                    <a:lumMod val="50000"/>
                  </a:schemeClr>
                </a:solidFill>
                <a:latin typeface="Arial Narrow" panose="020B0606020202030204" pitchFamily="34" charset="0"/>
              </a:rPr>
              <a:t>inventory)</a:t>
            </a:r>
            <a:endParaRPr lang="en-CA" sz="2000" dirty="0">
              <a:solidFill>
                <a:schemeClr val="accent2">
                  <a:lumMod val="50000"/>
                </a:schemeClr>
              </a:solidFill>
              <a:latin typeface="Arial Narrow" panose="020B0606020202030204" pitchFamily="34" charset="0"/>
            </a:endParaRPr>
          </a:p>
        </p:txBody>
      </p:sp>
      <p:sp>
        <p:nvSpPr>
          <p:cNvPr id="152585" name="Oval 8"/>
          <p:cNvSpPr>
            <a:spLocks noChangeArrowheads="1"/>
          </p:cNvSpPr>
          <p:nvPr/>
        </p:nvSpPr>
        <p:spPr bwMode="auto">
          <a:xfrm>
            <a:off x="14025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86" name="Oval 9"/>
          <p:cNvSpPr>
            <a:spLocks noChangeArrowheads="1"/>
          </p:cNvSpPr>
          <p:nvPr/>
        </p:nvSpPr>
        <p:spPr bwMode="auto">
          <a:xfrm>
            <a:off x="19486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87" name="Oval 10"/>
          <p:cNvSpPr>
            <a:spLocks noChangeArrowheads="1"/>
          </p:cNvSpPr>
          <p:nvPr/>
        </p:nvSpPr>
        <p:spPr bwMode="auto">
          <a:xfrm>
            <a:off x="24947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88" name="Oval 11"/>
          <p:cNvSpPr>
            <a:spLocks noChangeArrowheads="1"/>
          </p:cNvSpPr>
          <p:nvPr/>
        </p:nvSpPr>
        <p:spPr bwMode="auto">
          <a:xfrm>
            <a:off x="30408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89" name="Oval 12"/>
          <p:cNvSpPr>
            <a:spLocks noChangeArrowheads="1"/>
          </p:cNvSpPr>
          <p:nvPr/>
        </p:nvSpPr>
        <p:spPr bwMode="auto">
          <a:xfrm>
            <a:off x="35869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90" name="Oval 13"/>
          <p:cNvSpPr>
            <a:spLocks noChangeArrowheads="1"/>
          </p:cNvSpPr>
          <p:nvPr/>
        </p:nvSpPr>
        <p:spPr bwMode="auto">
          <a:xfrm>
            <a:off x="4133037" y="5600607"/>
            <a:ext cx="309562" cy="309562"/>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591" name="Text Box 14"/>
          <p:cNvSpPr txBox="1">
            <a:spLocks noChangeArrowheads="1"/>
          </p:cNvSpPr>
          <p:nvPr/>
        </p:nvSpPr>
        <p:spPr bwMode="auto">
          <a:xfrm>
            <a:off x="3171252" y="1523426"/>
            <a:ext cx="878446"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Suppliers</a:t>
            </a:r>
            <a:endParaRPr lang="en-CA" sz="2000" dirty="0">
              <a:latin typeface="Arial Narrow" panose="020B0606020202030204" pitchFamily="34" charset="0"/>
            </a:endParaRPr>
          </a:p>
        </p:txBody>
      </p:sp>
      <p:sp>
        <p:nvSpPr>
          <p:cNvPr id="152592" name="Line 15"/>
          <p:cNvSpPr>
            <a:spLocks noChangeShapeType="1"/>
          </p:cNvSpPr>
          <p:nvPr/>
        </p:nvSpPr>
        <p:spPr bwMode="auto">
          <a:xfrm flipV="1">
            <a:off x="1615262" y="4641757"/>
            <a:ext cx="614362" cy="917133"/>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3" name="Line 16"/>
          <p:cNvSpPr>
            <a:spLocks noChangeShapeType="1"/>
          </p:cNvSpPr>
          <p:nvPr/>
        </p:nvSpPr>
        <p:spPr bwMode="auto">
          <a:xfrm flipV="1">
            <a:off x="2123262" y="4884644"/>
            <a:ext cx="322262" cy="654050"/>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4" name="Line 17"/>
          <p:cNvSpPr>
            <a:spLocks noChangeShapeType="1"/>
          </p:cNvSpPr>
          <p:nvPr/>
        </p:nvSpPr>
        <p:spPr bwMode="auto">
          <a:xfrm flipV="1">
            <a:off x="2669363" y="4970369"/>
            <a:ext cx="103187" cy="558800"/>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5" name="Line 18"/>
          <p:cNvSpPr>
            <a:spLocks noChangeShapeType="1"/>
          </p:cNvSpPr>
          <p:nvPr/>
        </p:nvSpPr>
        <p:spPr bwMode="auto">
          <a:xfrm flipH="1" flipV="1">
            <a:off x="3123388" y="4973545"/>
            <a:ext cx="65087" cy="563563"/>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6" name="Line 19"/>
          <p:cNvSpPr>
            <a:spLocks noChangeShapeType="1"/>
          </p:cNvSpPr>
          <p:nvPr/>
        </p:nvSpPr>
        <p:spPr bwMode="auto">
          <a:xfrm flipH="1" flipV="1">
            <a:off x="3471049" y="4829082"/>
            <a:ext cx="247650" cy="696912"/>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7" name="Line 20"/>
          <p:cNvSpPr>
            <a:spLocks noChangeShapeType="1"/>
          </p:cNvSpPr>
          <p:nvPr/>
        </p:nvSpPr>
        <p:spPr bwMode="auto">
          <a:xfrm flipH="1" flipV="1">
            <a:off x="3721875" y="4619532"/>
            <a:ext cx="555625" cy="906462"/>
          </a:xfrm>
          <a:prstGeom prst="line">
            <a:avLst/>
          </a:prstGeom>
          <a:noFill/>
          <a:ln w="38100">
            <a:solidFill>
              <a:schemeClr val="bg1">
                <a:lumMod val="50000"/>
              </a:schemeClr>
            </a:solidFill>
            <a:round/>
            <a:headEnd type="triangle"/>
            <a:tailEnd type="triangle" w="med" len="med"/>
          </a:ln>
        </p:spPr>
        <p:txBody>
          <a:bodyPr/>
          <a:lstStyle/>
          <a:p>
            <a:endParaRPr lang="en-US">
              <a:latin typeface="Arial Narrow" panose="020B0606020202030204" pitchFamily="34" charset="0"/>
            </a:endParaRPr>
          </a:p>
        </p:txBody>
      </p:sp>
      <p:sp>
        <p:nvSpPr>
          <p:cNvPr id="152598" name="Oval 22"/>
          <p:cNvSpPr>
            <a:spLocks noChangeArrowheads="1"/>
          </p:cNvSpPr>
          <p:nvPr/>
        </p:nvSpPr>
        <p:spPr bwMode="auto">
          <a:xfrm>
            <a:off x="5655547" y="2148470"/>
            <a:ext cx="1200150" cy="1200150"/>
          </a:xfrm>
          <a:prstGeom prst="ellipse">
            <a:avLst/>
          </a:prstGeom>
          <a:solidFill>
            <a:schemeClr val="accent2">
              <a:lumMod val="40000"/>
              <a:lumOff val="60000"/>
            </a:schemeClr>
          </a:solidFill>
          <a:ln w="38100">
            <a:solidFill>
              <a:schemeClr val="accent2">
                <a:lumMod val="50000"/>
              </a:schemeClr>
            </a:solidFill>
            <a:round/>
            <a:headEnd/>
            <a:tailEnd/>
          </a:ln>
          <a:effectLst/>
        </p:spPr>
        <p:txBody>
          <a:bodyPr wrap="none" anchor="ctr"/>
          <a:lstStyle/>
          <a:p>
            <a:pPr algn="ctr"/>
            <a:r>
              <a:rPr lang="en-US" sz="2000" dirty="0">
                <a:solidFill>
                  <a:schemeClr val="accent2">
                    <a:lumMod val="50000"/>
                  </a:schemeClr>
                </a:solidFill>
                <a:latin typeface="Arial Narrow" panose="020B0606020202030204" pitchFamily="34" charset="0"/>
              </a:rPr>
              <a:t>E-Retailer</a:t>
            </a:r>
            <a:endParaRPr lang="en-CA" sz="2000" dirty="0">
              <a:solidFill>
                <a:schemeClr val="accent2">
                  <a:lumMod val="50000"/>
                </a:schemeClr>
              </a:solidFill>
              <a:latin typeface="Arial Narrow" panose="020B0606020202030204" pitchFamily="34" charset="0"/>
            </a:endParaRPr>
          </a:p>
        </p:txBody>
      </p:sp>
      <p:sp>
        <p:nvSpPr>
          <p:cNvPr id="152599" name="Oval 24"/>
          <p:cNvSpPr>
            <a:spLocks noChangeArrowheads="1"/>
          </p:cNvSpPr>
          <p:nvPr/>
        </p:nvSpPr>
        <p:spPr bwMode="auto">
          <a:xfrm>
            <a:off x="55202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0" name="Oval 25"/>
          <p:cNvSpPr>
            <a:spLocks noChangeArrowheads="1"/>
          </p:cNvSpPr>
          <p:nvPr/>
        </p:nvSpPr>
        <p:spPr bwMode="auto">
          <a:xfrm>
            <a:off x="60663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1" name="Oval 26"/>
          <p:cNvSpPr>
            <a:spLocks noChangeArrowheads="1"/>
          </p:cNvSpPr>
          <p:nvPr/>
        </p:nvSpPr>
        <p:spPr bwMode="auto">
          <a:xfrm>
            <a:off x="66124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2" name="Oval 27"/>
          <p:cNvSpPr>
            <a:spLocks noChangeArrowheads="1"/>
          </p:cNvSpPr>
          <p:nvPr/>
        </p:nvSpPr>
        <p:spPr bwMode="auto">
          <a:xfrm>
            <a:off x="71585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3" name="Oval 28"/>
          <p:cNvSpPr>
            <a:spLocks noChangeArrowheads="1"/>
          </p:cNvSpPr>
          <p:nvPr/>
        </p:nvSpPr>
        <p:spPr bwMode="auto">
          <a:xfrm>
            <a:off x="77046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4" name="Oval 29"/>
          <p:cNvSpPr>
            <a:spLocks noChangeArrowheads="1"/>
          </p:cNvSpPr>
          <p:nvPr/>
        </p:nvSpPr>
        <p:spPr bwMode="auto">
          <a:xfrm>
            <a:off x="8250711" y="5558891"/>
            <a:ext cx="309562" cy="309563"/>
          </a:xfrm>
          <a:prstGeom prst="ellipse">
            <a:avLst/>
          </a:prstGeom>
          <a:solidFill>
            <a:schemeClr val="bg1"/>
          </a:solidFill>
          <a:ln w="25400">
            <a:solidFill>
              <a:schemeClr val="accent3">
                <a:lumMod val="50000"/>
              </a:schemeClr>
            </a:solidFill>
            <a:round/>
            <a:headEnd/>
            <a:tailEnd/>
          </a:ln>
          <a:effectLst/>
        </p:spPr>
        <p:txBody>
          <a:bodyPr wrap="none" anchor="ctr"/>
          <a:lstStyle/>
          <a:p>
            <a:endParaRPr lang="en-US">
              <a:latin typeface="Arial Narrow" panose="020B0606020202030204" pitchFamily="34" charset="0"/>
            </a:endParaRPr>
          </a:p>
        </p:txBody>
      </p:sp>
      <p:sp>
        <p:nvSpPr>
          <p:cNvPr id="152605" name="Line 30"/>
          <p:cNvSpPr>
            <a:spLocks noChangeShapeType="1"/>
          </p:cNvSpPr>
          <p:nvPr/>
        </p:nvSpPr>
        <p:spPr bwMode="auto">
          <a:xfrm flipH="1">
            <a:off x="5740871" y="4222280"/>
            <a:ext cx="1002254" cy="1249298"/>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06" name="Line 31"/>
          <p:cNvSpPr>
            <a:spLocks noChangeShapeType="1"/>
          </p:cNvSpPr>
          <p:nvPr/>
        </p:nvSpPr>
        <p:spPr bwMode="auto">
          <a:xfrm flipH="1">
            <a:off x="6228236" y="4333251"/>
            <a:ext cx="585013" cy="1174840"/>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07" name="Line 32"/>
          <p:cNvSpPr>
            <a:spLocks noChangeShapeType="1"/>
          </p:cNvSpPr>
          <p:nvPr/>
        </p:nvSpPr>
        <p:spPr bwMode="auto">
          <a:xfrm flipH="1">
            <a:off x="6785447" y="4437998"/>
            <a:ext cx="134151" cy="1062156"/>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08" name="Line 33"/>
          <p:cNvSpPr>
            <a:spLocks noChangeShapeType="1"/>
          </p:cNvSpPr>
          <p:nvPr/>
        </p:nvSpPr>
        <p:spPr bwMode="auto">
          <a:xfrm>
            <a:off x="7109067" y="4434709"/>
            <a:ext cx="181206" cy="1070207"/>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09" name="Line 34"/>
          <p:cNvSpPr>
            <a:spLocks noChangeShapeType="1"/>
          </p:cNvSpPr>
          <p:nvPr/>
        </p:nvSpPr>
        <p:spPr bwMode="auto">
          <a:xfrm>
            <a:off x="7270418" y="4394773"/>
            <a:ext cx="570719" cy="1100619"/>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10" name="Line 35"/>
          <p:cNvSpPr>
            <a:spLocks noChangeShapeType="1"/>
          </p:cNvSpPr>
          <p:nvPr/>
        </p:nvSpPr>
        <p:spPr bwMode="auto">
          <a:xfrm>
            <a:off x="7313806" y="4222280"/>
            <a:ext cx="1028228" cy="1272952"/>
          </a:xfrm>
          <a:prstGeom prst="line">
            <a:avLst/>
          </a:prstGeom>
          <a:noFill/>
          <a:ln w="381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152611" name="Freeform 36"/>
          <p:cNvSpPr>
            <a:spLocks/>
          </p:cNvSpPr>
          <p:nvPr/>
        </p:nvSpPr>
        <p:spPr bwMode="auto">
          <a:xfrm>
            <a:off x="5688487" y="3058657"/>
            <a:ext cx="512763" cy="2403397"/>
          </a:xfrm>
          <a:custGeom>
            <a:avLst/>
            <a:gdLst>
              <a:gd name="T0" fmla="*/ 0 w 294"/>
              <a:gd name="T1" fmla="*/ 2147483647 h 1217"/>
              <a:gd name="T2" fmla="*/ 0 w 294"/>
              <a:gd name="T3" fmla="*/ 2147483647 h 1217"/>
              <a:gd name="T4" fmla="*/ 2147483647 w 294"/>
              <a:gd name="T5" fmla="*/ 0 h 1217"/>
              <a:gd name="T6" fmla="*/ 0 60000 65536"/>
              <a:gd name="T7" fmla="*/ 0 60000 65536"/>
              <a:gd name="T8" fmla="*/ 0 60000 65536"/>
              <a:gd name="T9" fmla="*/ 0 w 294"/>
              <a:gd name="T10" fmla="*/ 0 h 1217"/>
              <a:gd name="T11" fmla="*/ 294 w 294"/>
              <a:gd name="T12" fmla="*/ 1217 h 1217"/>
            </a:gdLst>
            <a:ahLst/>
            <a:cxnLst>
              <a:cxn ang="T6">
                <a:pos x="T0" y="T1"/>
              </a:cxn>
              <a:cxn ang="T7">
                <a:pos x="T2" y="T3"/>
              </a:cxn>
              <a:cxn ang="T8">
                <a:pos x="T4" y="T5"/>
              </a:cxn>
            </a:cxnLst>
            <a:rect l="T9" t="T10" r="T11" b="T12"/>
            <a:pathLst>
              <a:path w="294" h="1217">
                <a:moveTo>
                  <a:pt x="0" y="1217"/>
                </a:moveTo>
                <a:lnTo>
                  <a:pt x="0" y="241"/>
                </a:lnTo>
                <a:lnTo>
                  <a:pt x="294" y="0"/>
                </a:lnTo>
              </a:path>
            </a:pathLst>
          </a:cu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52612" name="Text Box 38"/>
          <p:cNvSpPr txBox="1">
            <a:spLocks noChangeArrowheads="1"/>
          </p:cNvSpPr>
          <p:nvPr/>
        </p:nvSpPr>
        <p:spPr bwMode="auto">
          <a:xfrm>
            <a:off x="2391523" y="5950423"/>
            <a:ext cx="1017907"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Customers</a:t>
            </a:r>
            <a:endParaRPr lang="en-CA" sz="2000" dirty="0">
              <a:latin typeface="Arial Narrow" panose="020B0606020202030204" pitchFamily="34" charset="0"/>
            </a:endParaRPr>
          </a:p>
        </p:txBody>
      </p:sp>
      <p:sp>
        <p:nvSpPr>
          <p:cNvPr id="152613" name="Text Box 39"/>
          <p:cNvSpPr txBox="1">
            <a:spLocks noChangeArrowheads="1"/>
          </p:cNvSpPr>
          <p:nvPr/>
        </p:nvSpPr>
        <p:spPr bwMode="auto">
          <a:xfrm>
            <a:off x="6529181" y="5950423"/>
            <a:ext cx="1017907"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Customers</a:t>
            </a:r>
            <a:endParaRPr lang="en-CA" sz="2000" dirty="0">
              <a:latin typeface="Arial Narrow" panose="020B0606020202030204" pitchFamily="34" charset="0"/>
            </a:endParaRPr>
          </a:p>
        </p:txBody>
      </p:sp>
      <p:sp>
        <p:nvSpPr>
          <p:cNvPr id="152614" name="Text Box 42"/>
          <p:cNvSpPr txBox="1">
            <a:spLocks noChangeArrowheads="1"/>
          </p:cNvSpPr>
          <p:nvPr/>
        </p:nvSpPr>
        <p:spPr bwMode="auto">
          <a:xfrm>
            <a:off x="7261539" y="1569451"/>
            <a:ext cx="878446"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Suppliers</a:t>
            </a:r>
            <a:endParaRPr lang="en-CA" sz="2000" dirty="0">
              <a:latin typeface="Arial Narrow" panose="020B0606020202030204" pitchFamily="34" charset="0"/>
            </a:endParaRPr>
          </a:p>
        </p:txBody>
      </p:sp>
      <p:sp>
        <p:nvSpPr>
          <p:cNvPr id="152616" name="AutoShape 7"/>
          <p:cNvSpPr>
            <a:spLocks noChangeArrowheads="1"/>
          </p:cNvSpPr>
          <p:nvPr/>
        </p:nvSpPr>
        <p:spPr bwMode="auto">
          <a:xfrm>
            <a:off x="2653462" y="2828528"/>
            <a:ext cx="548640" cy="548640"/>
          </a:xfrm>
          <a:prstGeom prst="downArrow">
            <a:avLst>
              <a:gd name="adj1" fmla="val 45843"/>
              <a:gd name="adj2" fmla="val 55225"/>
            </a:avLst>
          </a:prstGeom>
          <a:solidFill>
            <a:schemeClr val="bg1"/>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52618" name="AutoShape 45"/>
          <p:cNvSpPr>
            <a:spLocks noChangeArrowheads="1"/>
          </p:cNvSpPr>
          <p:nvPr/>
        </p:nvSpPr>
        <p:spPr bwMode="auto">
          <a:xfrm>
            <a:off x="7025175" y="2453105"/>
            <a:ext cx="640080" cy="640080"/>
          </a:xfrm>
          <a:prstGeom prst="diamond">
            <a:avLst/>
          </a:prstGeom>
          <a:solidFill>
            <a:schemeClr val="accent3">
              <a:lumMod val="40000"/>
              <a:lumOff val="60000"/>
            </a:schemeClr>
          </a:solidFill>
          <a:ln w="38100">
            <a:solidFill>
              <a:schemeClr val="accent3">
                <a:lumMod val="50000"/>
              </a:schemeClr>
            </a:solidFill>
            <a:miter lim="800000"/>
            <a:headEnd/>
            <a:tailEnd/>
          </a:ln>
          <a:effectLst/>
        </p:spPr>
        <p:txBody>
          <a:bodyPr wrap="none" anchor="ctr"/>
          <a:lstStyle/>
          <a:p>
            <a:endParaRPr lang="en-US">
              <a:latin typeface="Arial Narrow" panose="020B0606020202030204" pitchFamily="34" charset="0"/>
            </a:endParaRPr>
          </a:p>
        </p:txBody>
      </p:sp>
      <p:sp>
        <p:nvSpPr>
          <p:cNvPr id="152619" name="Text Box 41"/>
          <p:cNvSpPr txBox="1">
            <a:spLocks noChangeArrowheads="1"/>
          </p:cNvSpPr>
          <p:nvPr/>
        </p:nvSpPr>
        <p:spPr bwMode="auto">
          <a:xfrm>
            <a:off x="7157364" y="2639324"/>
            <a:ext cx="408766" cy="276999"/>
          </a:xfrm>
          <a:prstGeom prst="rect">
            <a:avLst/>
          </a:prstGeom>
          <a:noFill/>
          <a:ln w="9525">
            <a:noFill/>
            <a:miter lim="800000"/>
            <a:headEnd/>
            <a:tailEnd/>
          </a:ln>
        </p:spPr>
        <p:txBody>
          <a:bodyPr wrap="none" lIns="0" tIns="0" rIns="0" bIns="0">
            <a:spAutoFit/>
          </a:bodyPr>
          <a:lstStyle/>
          <a:p>
            <a:r>
              <a:rPr lang="en-US" dirty="0">
                <a:latin typeface="Arial Narrow" panose="020B0606020202030204" pitchFamily="34" charset="0"/>
              </a:rPr>
              <a:t>RDC</a:t>
            </a:r>
            <a:endParaRPr lang="en-CA" dirty="0">
              <a:latin typeface="Arial Narrow" panose="020B0606020202030204" pitchFamily="34" charset="0"/>
            </a:endParaRPr>
          </a:p>
        </p:txBody>
      </p:sp>
      <p:sp>
        <p:nvSpPr>
          <p:cNvPr id="47" name="Rounded Rectangle 46"/>
          <p:cNvSpPr/>
          <p:nvPr/>
        </p:nvSpPr>
        <p:spPr bwMode="auto">
          <a:xfrm>
            <a:off x="913899" y="1260537"/>
            <a:ext cx="4023360" cy="5029200"/>
          </a:xfrm>
          <a:prstGeom prst="roundRect">
            <a:avLst>
              <a:gd name="adj" fmla="val 3667"/>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8" name="Text Box 116"/>
          <p:cNvSpPr txBox="1">
            <a:spLocks noChangeArrowheads="1"/>
          </p:cNvSpPr>
          <p:nvPr/>
        </p:nvSpPr>
        <p:spPr bwMode="auto">
          <a:xfrm>
            <a:off x="1176521" y="1119805"/>
            <a:ext cx="3032240"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Conventional Retail Logistics</a:t>
            </a:r>
          </a:p>
        </p:txBody>
      </p:sp>
      <p:sp>
        <p:nvSpPr>
          <p:cNvPr id="49" name="Text Box 14"/>
          <p:cNvSpPr txBox="1">
            <a:spLocks noChangeArrowheads="1"/>
          </p:cNvSpPr>
          <p:nvPr/>
        </p:nvSpPr>
        <p:spPr bwMode="auto">
          <a:xfrm>
            <a:off x="1192528" y="4651149"/>
            <a:ext cx="867610" cy="615553"/>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Travel to </a:t>
            </a:r>
          </a:p>
          <a:p>
            <a:r>
              <a:rPr lang="en-US" sz="2000" dirty="0">
                <a:latin typeface="Arial Narrow" panose="020B0606020202030204" pitchFamily="34" charset="0"/>
              </a:rPr>
              <a:t>store</a:t>
            </a:r>
            <a:endParaRPr lang="en-CA" sz="2000" dirty="0">
              <a:latin typeface="Arial Narrow" panose="020B0606020202030204" pitchFamily="34" charset="0"/>
            </a:endParaRPr>
          </a:p>
        </p:txBody>
      </p:sp>
      <p:sp>
        <p:nvSpPr>
          <p:cNvPr id="50" name="Text Box 14"/>
          <p:cNvSpPr txBox="1">
            <a:spLocks noChangeArrowheads="1"/>
          </p:cNvSpPr>
          <p:nvPr/>
        </p:nvSpPr>
        <p:spPr bwMode="auto">
          <a:xfrm>
            <a:off x="5208367" y="3733617"/>
            <a:ext cx="973023" cy="615553"/>
          </a:xfrm>
          <a:prstGeom prst="rect">
            <a:avLst/>
          </a:prstGeom>
          <a:solidFill>
            <a:schemeClr val="bg1"/>
          </a:solidFill>
          <a:ln w="9525">
            <a:noFill/>
            <a:miter lim="800000"/>
            <a:headEnd/>
            <a:tailEnd/>
          </a:ln>
        </p:spPr>
        <p:txBody>
          <a:bodyPr wrap="none" lIns="0" tIns="0" rIns="0" bIns="0">
            <a:spAutoFit/>
          </a:bodyPr>
          <a:lstStyle/>
          <a:p>
            <a:pPr algn="ctr"/>
            <a:r>
              <a:rPr lang="en-US" sz="2000" dirty="0">
                <a:latin typeface="Arial Narrow" panose="020B0606020202030204" pitchFamily="34" charset="0"/>
              </a:rPr>
              <a:t>Online </a:t>
            </a:r>
          </a:p>
          <a:p>
            <a:pPr algn="ctr"/>
            <a:r>
              <a:rPr lang="en-US" sz="2000" dirty="0">
                <a:latin typeface="Arial Narrow" panose="020B0606020202030204" pitchFamily="34" charset="0"/>
              </a:rPr>
              <a:t>purchases</a:t>
            </a:r>
            <a:endParaRPr lang="en-CA" sz="2000" dirty="0">
              <a:latin typeface="Arial Narrow" panose="020B0606020202030204" pitchFamily="34" charset="0"/>
            </a:endParaRPr>
          </a:p>
        </p:txBody>
      </p:sp>
      <p:sp>
        <p:nvSpPr>
          <p:cNvPr id="51" name="Text Box 14"/>
          <p:cNvSpPr txBox="1">
            <a:spLocks noChangeArrowheads="1"/>
          </p:cNvSpPr>
          <p:nvPr/>
        </p:nvSpPr>
        <p:spPr bwMode="auto">
          <a:xfrm>
            <a:off x="3168925" y="2763702"/>
            <a:ext cx="1485984"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Store Deliveries</a:t>
            </a:r>
            <a:endParaRPr lang="en-CA" sz="2000" dirty="0">
              <a:latin typeface="Arial Narrow" panose="020B0606020202030204" pitchFamily="34" charset="0"/>
            </a:endParaRPr>
          </a:p>
        </p:txBody>
      </p:sp>
      <p:sp>
        <p:nvSpPr>
          <p:cNvPr id="64" name="Rounded Rectangle 63"/>
          <p:cNvSpPr/>
          <p:nvPr/>
        </p:nvSpPr>
        <p:spPr bwMode="auto">
          <a:xfrm>
            <a:off x="5069047" y="1260537"/>
            <a:ext cx="6309360" cy="5029200"/>
          </a:xfrm>
          <a:prstGeom prst="roundRect">
            <a:avLst>
              <a:gd name="adj" fmla="val 2751"/>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65" name="Text Box 116"/>
          <p:cNvSpPr txBox="1">
            <a:spLocks noChangeArrowheads="1"/>
          </p:cNvSpPr>
          <p:nvPr/>
        </p:nvSpPr>
        <p:spPr bwMode="auto">
          <a:xfrm>
            <a:off x="5333856" y="1112844"/>
            <a:ext cx="2966518" cy="307777"/>
          </a:xfrm>
          <a:prstGeom prst="rect">
            <a:avLst/>
          </a:prstGeom>
          <a:solidFill>
            <a:schemeClr val="bg1"/>
          </a:solidFill>
          <a:ln w="9525">
            <a:noFill/>
            <a:miter lim="800000"/>
            <a:headEnd/>
            <a:tailEnd/>
          </a:ln>
        </p:spPr>
        <p:txBody>
          <a:bodyPr wrap="none" lIns="45720" tIns="0" rIns="45720" bIns="0">
            <a:spAutoFit/>
          </a:bodyPr>
          <a:lstStyle/>
          <a:p>
            <a:r>
              <a:rPr lang="en-US" sz="2000" b="1" dirty="0">
                <a:latin typeface="Arial Narrow" panose="020B0606020202030204" pitchFamily="34" charset="0"/>
              </a:rPr>
              <a:t>E-commerce Retail Logistics</a:t>
            </a:r>
          </a:p>
        </p:txBody>
      </p:sp>
      <p:sp>
        <p:nvSpPr>
          <p:cNvPr id="66" name="Text Box 14"/>
          <p:cNvSpPr txBox="1">
            <a:spLocks noChangeArrowheads="1"/>
          </p:cNvSpPr>
          <p:nvPr/>
        </p:nvSpPr>
        <p:spPr bwMode="auto">
          <a:xfrm>
            <a:off x="7972414" y="4379429"/>
            <a:ext cx="924933" cy="615553"/>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Home </a:t>
            </a:r>
          </a:p>
          <a:p>
            <a:r>
              <a:rPr lang="en-US" sz="2000" dirty="0">
                <a:latin typeface="Arial Narrow" panose="020B0606020202030204" pitchFamily="34" charset="0"/>
              </a:rPr>
              <a:t>Deliveries</a:t>
            </a:r>
            <a:endParaRPr lang="en-CA" sz="2000" dirty="0">
              <a:latin typeface="Arial Narrow" panose="020B0606020202030204" pitchFamily="34" charset="0"/>
            </a:endParaRPr>
          </a:p>
        </p:txBody>
      </p:sp>
      <p:sp>
        <p:nvSpPr>
          <p:cNvPr id="67" name="AutoShape 45"/>
          <p:cNvSpPr>
            <a:spLocks noChangeArrowheads="1"/>
          </p:cNvSpPr>
          <p:nvPr/>
        </p:nvSpPr>
        <p:spPr bwMode="auto">
          <a:xfrm>
            <a:off x="6661082" y="3621219"/>
            <a:ext cx="731520" cy="731520"/>
          </a:xfrm>
          <a:prstGeom prst="diamond">
            <a:avLst/>
          </a:prstGeom>
          <a:solidFill>
            <a:schemeClr val="bg2">
              <a:lumMod val="90000"/>
            </a:schemeClr>
          </a:solidFill>
          <a:ln w="38100">
            <a:solidFill>
              <a:schemeClr val="bg2">
                <a:lumMod val="25000"/>
              </a:schemeClr>
            </a:solidFill>
            <a:miter lim="800000"/>
            <a:headEnd/>
            <a:tailEnd/>
          </a:ln>
          <a:effectLst/>
        </p:spPr>
        <p:txBody>
          <a:bodyPr wrap="none" anchor="ctr"/>
          <a:lstStyle/>
          <a:p>
            <a:endParaRPr lang="en-US">
              <a:latin typeface="Arial Narrow" panose="020B0606020202030204" pitchFamily="34" charset="0"/>
            </a:endParaRPr>
          </a:p>
        </p:txBody>
      </p:sp>
      <p:sp>
        <p:nvSpPr>
          <p:cNvPr id="68" name="Text Box 41"/>
          <p:cNvSpPr txBox="1">
            <a:spLocks noChangeArrowheads="1"/>
          </p:cNvSpPr>
          <p:nvPr/>
        </p:nvSpPr>
        <p:spPr bwMode="auto">
          <a:xfrm>
            <a:off x="7482686" y="3742829"/>
            <a:ext cx="1176604" cy="492443"/>
          </a:xfrm>
          <a:prstGeom prst="rect">
            <a:avLst/>
          </a:prstGeom>
          <a:noFill/>
          <a:ln w="9525">
            <a:noFill/>
            <a:miter lim="800000"/>
            <a:headEnd/>
            <a:tailEnd/>
          </a:ln>
        </p:spPr>
        <p:txBody>
          <a:bodyPr wrap="none" lIns="0" tIns="0" rIns="0" bIns="0">
            <a:spAutoFit/>
          </a:bodyPr>
          <a:lstStyle/>
          <a:p>
            <a:r>
              <a:rPr lang="en-US" sz="1600" dirty="0">
                <a:latin typeface="Arial Narrow" panose="020B0606020202030204" pitchFamily="34" charset="0"/>
              </a:rPr>
              <a:t>Parcel Delivery </a:t>
            </a:r>
          </a:p>
          <a:p>
            <a:r>
              <a:rPr lang="en-US" sz="1600" dirty="0">
                <a:latin typeface="Arial Narrow" panose="020B0606020202030204" pitchFamily="34" charset="0"/>
              </a:rPr>
              <a:t>Company</a:t>
            </a:r>
            <a:endParaRPr lang="en-CA" sz="1600" dirty="0">
              <a:latin typeface="Arial Narrow" panose="020B0606020202030204" pitchFamily="34" charset="0"/>
            </a:endParaRPr>
          </a:p>
        </p:txBody>
      </p:sp>
      <p:sp>
        <p:nvSpPr>
          <p:cNvPr id="69" name="AutoShape 45"/>
          <p:cNvSpPr>
            <a:spLocks noChangeArrowheads="1"/>
          </p:cNvSpPr>
          <p:nvPr/>
        </p:nvSpPr>
        <p:spPr bwMode="auto">
          <a:xfrm>
            <a:off x="7762427" y="2464504"/>
            <a:ext cx="640080" cy="640080"/>
          </a:xfrm>
          <a:prstGeom prst="diamond">
            <a:avLst/>
          </a:prstGeom>
          <a:solidFill>
            <a:schemeClr val="accent3">
              <a:lumMod val="40000"/>
              <a:lumOff val="60000"/>
            </a:schemeClr>
          </a:solidFill>
          <a:ln w="38100">
            <a:solidFill>
              <a:schemeClr val="accent3">
                <a:lumMod val="50000"/>
              </a:schemeClr>
            </a:solidFill>
            <a:miter lim="800000"/>
            <a:headEnd/>
            <a:tailEnd/>
          </a:ln>
          <a:effectLst/>
        </p:spPr>
        <p:txBody>
          <a:bodyPr wrap="none" anchor="ctr"/>
          <a:lstStyle/>
          <a:p>
            <a:endParaRPr lang="en-US">
              <a:latin typeface="Arial Narrow" panose="020B0606020202030204" pitchFamily="34" charset="0"/>
            </a:endParaRPr>
          </a:p>
        </p:txBody>
      </p:sp>
      <p:sp>
        <p:nvSpPr>
          <p:cNvPr id="70" name="Text Box 41"/>
          <p:cNvSpPr txBox="1">
            <a:spLocks noChangeArrowheads="1"/>
          </p:cNvSpPr>
          <p:nvPr/>
        </p:nvSpPr>
        <p:spPr bwMode="auto">
          <a:xfrm>
            <a:off x="7880563" y="2639324"/>
            <a:ext cx="408766" cy="276999"/>
          </a:xfrm>
          <a:prstGeom prst="rect">
            <a:avLst/>
          </a:prstGeom>
          <a:noFill/>
          <a:ln w="9525">
            <a:noFill/>
            <a:miter lim="800000"/>
            <a:headEnd/>
            <a:tailEnd/>
          </a:ln>
        </p:spPr>
        <p:txBody>
          <a:bodyPr wrap="none" lIns="0" tIns="0" rIns="0" bIns="0">
            <a:spAutoFit/>
          </a:bodyPr>
          <a:lstStyle/>
          <a:p>
            <a:r>
              <a:rPr lang="en-US" dirty="0">
                <a:latin typeface="Arial Narrow" panose="020B0606020202030204" pitchFamily="34" charset="0"/>
              </a:rPr>
              <a:t>RDC</a:t>
            </a:r>
            <a:endParaRPr lang="en-CA" dirty="0">
              <a:latin typeface="Arial Narrow" panose="020B0606020202030204" pitchFamily="34" charset="0"/>
            </a:endParaRPr>
          </a:p>
        </p:txBody>
      </p:sp>
      <p:sp>
        <p:nvSpPr>
          <p:cNvPr id="79" name="Text Box 44"/>
          <p:cNvSpPr txBox="1">
            <a:spLocks noChangeArrowheads="1"/>
          </p:cNvSpPr>
          <p:nvPr/>
        </p:nvSpPr>
        <p:spPr bwMode="auto">
          <a:xfrm>
            <a:off x="1364469" y="2003566"/>
            <a:ext cx="1109278" cy="923330"/>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Regional </a:t>
            </a:r>
          </a:p>
          <a:p>
            <a:r>
              <a:rPr lang="en-US" sz="2000" dirty="0">
                <a:latin typeface="Arial Narrow" panose="020B0606020202030204" pitchFamily="34" charset="0"/>
              </a:rPr>
              <a:t>Distribution </a:t>
            </a:r>
          </a:p>
          <a:p>
            <a:r>
              <a:rPr lang="en-US" sz="2000" dirty="0">
                <a:latin typeface="Arial Narrow" panose="020B0606020202030204" pitchFamily="34" charset="0"/>
              </a:rPr>
              <a:t>Center</a:t>
            </a:r>
            <a:endParaRPr lang="en-CA" sz="2000" dirty="0">
              <a:latin typeface="Arial Narrow" panose="020B0606020202030204" pitchFamily="34" charset="0"/>
            </a:endParaRPr>
          </a:p>
        </p:txBody>
      </p:sp>
      <p:sp>
        <p:nvSpPr>
          <p:cNvPr id="86" name="Text Box 14"/>
          <p:cNvSpPr txBox="1">
            <a:spLocks noChangeArrowheads="1"/>
          </p:cNvSpPr>
          <p:nvPr/>
        </p:nvSpPr>
        <p:spPr bwMode="auto">
          <a:xfrm>
            <a:off x="6711027" y="3119219"/>
            <a:ext cx="538609" cy="307777"/>
          </a:xfrm>
          <a:prstGeom prst="rect">
            <a:avLst/>
          </a:prstGeom>
          <a:noFill/>
          <a:ln w="9525">
            <a:noFill/>
            <a:miter lim="800000"/>
            <a:headEnd/>
            <a:tailEnd/>
          </a:ln>
        </p:spPr>
        <p:txBody>
          <a:bodyPr wrap="none" lIns="0" tIns="0" rIns="0" bIns="0">
            <a:spAutoFit/>
          </a:bodyPr>
          <a:lstStyle/>
          <a:p>
            <a:r>
              <a:rPr lang="en-US" sz="2000" dirty="0">
                <a:latin typeface="Arial Narrow" panose="020B0606020202030204" pitchFamily="34" charset="0"/>
              </a:rPr>
              <a:t>Order</a:t>
            </a:r>
            <a:endParaRPr lang="en-CA" sz="2000" dirty="0">
              <a:latin typeface="Arial Narrow" panose="020B0606020202030204" pitchFamily="34" charset="0"/>
            </a:endParaRPr>
          </a:p>
        </p:txBody>
      </p:sp>
      <p:sp>
        <p:nvSpPr>
          <p:cNvPr id="90" name="Line 33"/>
          <p:cNvSpPr>
            <a:spLocks noChangeShapeType="1"/>
          </p:cNvSpPr>
          <p:nvPr/>
        </p:nvSpPr>
        <p:spPr bwMode="auto">
          <a:xfrm flipH="1">
            <a:off x="7200488" y="3144573"/>
            <a:ext cx="148716" cy="558475"/>
          </a:xfrm>
          <a:prstGeom prst="line">
            <a:avLst/>
          </a:prstGeom>
          <a:noFill/>
          <a:ln w="508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sp>
        <p:nvSpPr>
          <p:cNvPr id="94" name="AutoShape 7"/>
          <p:cNvSpPr>
            <a:spLocks noChangeArrowheads="1"/>
          </p:cNvSpPr>
          <p:nvPr/>
        </p:nvSpPr>
        <p:spPr bwMode="auto">
          <a:xfrm>
            <a:off x="7073357" y="1937756"/>
            <a:ext cx="548640" cy="640080"/>
          </a:xfrm>
          <a:prstGeom prst="downArrow">
            <a:avLst>
              <a:gd name="adj1" fmla="val 45843"/>
              <a:gd name="adj2" fmla="val 55225"/>
            </a:avLst>
          </a:prstGeom>
          <a:solidFill>
            <a:schemeClr val="bg1"/>
          </a:solidFill>
          <a:ln w="1905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5" name="AutoShape 7"/>
          <p:cNvSpPr>
            <a:spLocks noChangeArrowheads="1"/>
          </p:cNvSpPr>
          <p:nvPr/>
        </p:nvSpPr>
        <p:spPr bwMode="auto">
          <a:xfrm>
            <a:off x="7813127" y="1937756"/>
            <a:ext cx="548640" cy="640080"/>
          </a:xfrm>
          <a:prstGeom prst="downArrow">
            <a:avLst>
              <a:gd name="adj1" fmla="val 45843"/>
              <a:gd name="adj2" fmla="val 55225"/>
            </a:avLst>
          </a:prstGeom>
          <a:solidFill>
            <a:schemeClr val="bg1"/>
          </a:solidFill>
          <a:ln w="1905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8" name="Line 33"/>
          <p:cNvSpPr>
            <a:spLocks noChangeShapeType="1"/>
          </p:cNvSpPr>
          <p:nvPr/>
        </p:nvSpPr>
        <p:spPr bwMode="auto">
          <a:xfrm flipH="1">
            <a:off x="7315530" y="3112281"/>
            <a:ext cx="698643" cy="711195"/>
          </a:xfrm>
          <a:prstGeom prst="line">
            <a:avLst/>
          </a:prstGeom>
          <a:noFill/>
          <a:ln w="50800">
            <a:solidFill>
              <a:schemeClr val="bg1">
                <a:lumMod val="50000"/>
              </a:schemeClr>
            </a:solidFill>
            <a:prstDash val="sysDash"/>
            <a:round/>
            <a:headEnd/>
            <a:tailEnd type="triangle" w="med" len="med"/>
          </a:ln>
        </p:spPr>
        <p:txBody>
          <a:bodyPr/>
          <a:lstStyle/>
          <a:p>
            <a:endParaRPr lang="en-US">
              <a:latin typeface="Arial Narrow" panose="020B0606020202030204" pitchFamily="34" charset="0"/>
            </a:endParaRPr>
          </a:p>
        </p:txBody>
      </p:sp>
      <p:cxnSp>
        <p:nvCxnSpPr>
          <p:cNvPr id="28" name="Straight Arrow Connector 27"/>
          <p:cNvCxnSpPr/>
          <p:nvPr/>
        </p:nvCxnSpPr>
        <p:spPr bwMode="auto">
          <a:xfrm>
            <a:off x="6718906" y="2775601"/>
            <a:ext cx="274320" cy="0"/>
          </a:xfrm>
          <a:prstGeom prst="straightConnector1">
            <a:avLst/>
          </a:prstGeom>
          <a:solidFill>
            <a:schemeClr val="accent1"/>
          </a:solidFill>
          <a:ln w="38100" cap="flat" cmpd="sng" algn="ctr">
            <a:solidFill>
              <a:schemeClr val="accent2">
                <a:lumMod val="75000"/>
              </a:schemeClr>
            </a:solidFill>
            <a:prstDash val="solid"/>
            <a:round/>
            <a:headEnd type="none" w="med" len="med"/>
            <a:tailEnd type="triangle"/>
          </a:ln>
          <a:effectLst/>
        </p:spPr>
      </p:cxnSp>
      <p:sp>
        <p:nvSpPr>
          <p:cNvPr id="152615" name="AutoShape 43"/>
          <p:cNvSpPr>
            <a:spLocks noChangeArrowheads="1"/>
          </p:cNvSpPr>
          <p:nvPr/>
        </p:nvSpPr>
        <p:spPr bwMode="auto">
          <a:xfrm>
            <a:off x="2473664" y="2021082"/>
            <a:ext cx="914400" cy="914400"/>
          </a:xfrm>
          <a:prstGeom prst="diamond">
            <a:avLst/>
          </a:prstGeom>
          <a:solidFill>
            <a:schemeClr val="accent3">
              <a:lumMod val="40000"/>
              <a:lumOff val="60000"/>
            </a:schemeClr>
          </a:solidFill>
          <a:ln w="38100">
            <a:solidFill>
              <a:schemeClr val="accent3">
                <a:lumMod val="50000"/>
              </a:schemeClr>
            </a:solidFill>
            <a:miter lim="800000"/>
            <a:headEnd/>
            <a:tailEnd/>
          </a:ln>
          <a:effectLst/>
        </p:spPr>
        <p:txBody>
          <a:bodyPr wrap="none" anchor="ctr"/>
          <a:lstStyle/>
          <a:p>
            <a:endParaRPr lang="en-US">
              <a:latin typeface="Arial Narrow" panose="020B0606020202030204" pitchFamily="34" charset="0"/>
            </a:endParaRPr>
          </a:p>
        </p:txBody>
      </p:sp>
      <p:sp>
        <p:nvSpPr>
          <p:cNvPr id="152617" name="Text Box 44"/>
          <p:cNvSpPr txBox="1">
            <a:spLocks noChangeArrowheads="1"/>
          </p:cNvSpPr>
          <p:nvPr/>
        </p:nvSpPr>
        <p:spPr bwMode="auto">
          <a:xfrm>
            <a:off x="2749432" y="2331277"/>
            <a:ext cx="408766" cy="276999"/>
          </a:xfrm>
          <a:prstGeom prst="rect">
            <a:avLst/>
          </a:prstGeom>
          <a:noFill/>
          <a:ln w="9525">
            <a:noFill/>
            <a:miter lim="800000"/>
            <a:headEnd/>
            <a:tailEnd/>
          </a:ln>
        </p:spPr>
        <p:txBody>
          <a:bodyPr wrap="none" lIns="0" tIns="0" rIns="0" bIns="0">
            <a:spAutoFit/>
          </a:bodyPr>
          <a:lstStyle/>
          <a:p>
            <a:r>
              <a:rPr lang="en-US" dirty="0">
                <a:latin typeface="Arial Narrow" panose="020B0606020202030204" pitchFamily="34" charset="0"/>
              </a:rPr>
              <a:t>RDC</a:t>
            </a:r>
            <a:endParaRPr lang="en-CA" dirty="0">
              <a:latin typeface="Arial Narrow" panose="020B0606020202030204" pitchFamily="34" charset="0"/>
            </a:endParaRPr>
          </a:p>
        </p:txBody>
      </p:sp>
      <p:sp>
        <p:nvSpPr>
          <p:cNvPr id="92" name="AutoShape 7"/>
          <p:cNvSpPr>
            <a:spLocks noChangeArrowheads="1"/>
          </p:cNvSpPr>
          <p:nvPr/>
        </p:nvSpPr>
        <p:spPr bwMode="auto">
          <a:xfrm>
            <a:off x="2647406" y="1561382"/>
            <a:ext cx="548640" cy="640080"/>
          </a:xfrm>
          <a:prstGeom prst="downArrow">
            <a:avLst>
              <a:gd name="adj1" fmla="val 45843"/>
              <a:gd name="adj2" fmla="val 55225"/>
            </a:avLst>
          </a:prstGeom>
          <a:solidFill>
            <a:schemeClr val="bg1"/>
          </a:solidFill>
          <a:ln w="1905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61" name="Text Box 14">
            <a:extLst>
              <a:ext uri="{FF2B5EF4-FFF2-40B4-BE49-F238E27FC236}">
                <a16:creationId xmlns:a16="http://schemas.microsoft.com/office/drawing/2014/main" id="{F90CAA68-3F98-4EA1-BA8A-BBB87ABCFF61}"/>
              </a:ext>
            </a:extLst>
          </p:cNvPr>
          <p:cNvSpPr txBox="1">
            <a:spLocks noChangeArrowheads="1"/>
          </p:cNvSpPr>
          <p:nvPr/>
        </p:nvSpPr>
        <p:spPr bwMode="auto">
          <a:xfrm>
            <a:off x="9536026" y="2933874"/>
            <a:ext cx="1717236" cy="492443"/>
          </a:xfrm>
          <a:prstGeom prst="rect">
            <a:avLst/>
          </a:prstGeom>
          <a:noFill/>
          <a:ln w="9525">
            <a:noFill/>
            <a:miter lim="800000"/>
            <a:headEnd/>
            <a:tailEnd/>
          </a:ln>
        </p:spPr>
        <p:txBody>
          <a:bodyPr wrap="square" lIns="0" tIns="0" rIns="0" bIns="0">
            <a:spAutoFit/>
          </a:bodyPr>
          <a:lstStyle/>
          <a:p>
            <a:r>
              <a:rPr lang="en-US" sz="1600" dirty="0">
                <a:latin typeface="Arial Narrow" panose="020B0606020202030204" pitchFamily="34" charset="0"/>
              </a:rPr>
              <a:t>Order Processing and Packaging (Frontend)</a:t>
            </a:r>
            <a:endParaRPr lang="en-CA" sz="1600" dirty="0">
              <a:latin typeface="Arial Narrow" panose="020B0606020202030204" pitchFamily="34" charset="0"/>
            </a:endParaRPr>
          </a:p>
        </p:txBody>
      </p:sp>
      <p:sp>
        <p:nvSpPr>
          <p:cNvPr id="62" name="Text Box 14">
            <a:extLst>
              <a:ext uri="{FF2B5EF4-FFF2-40B4-BE49-F238E27FC236}">
                <a16:creationId xmlns:a16="http://schemas.microsoft.com/office/drawing/2014/main" id="{64F8DE0F-0D62-45F8-88E3-3BD553048405}"/>
              </a:ext>
            </a:extLst>
          </p:cNvPr>
          <p:cNvSpPr txBox="1">
            <a:spLocks noChangeArrowheads="1"/>
          </p:cNvSpPr>
          <p:nvPr/>
        </p:nvSpPr>
        <p:spPr bwMode="auto">
          <a:xfrm>
            <a:off x="9536026" y="4398499"/>
            <a:ext cx="1717236" cy="492443"/>
          </a:xfrm>
          <a:prstGeom prst="rect">
            <a:avLst/>
          </a:prstGeom>
          <a:noFill/>
          <a:ln w="9525">
            <a:noFill/>
            <a:miter lim="800000"/>
            <a:headEnd/>
            <a:tailEnd/>
          </a:ln>
        </p:spPr>
        <p:txBody>
          <a:bodyPr wrap="square" lIns="0" tIns="0" rIns="0" bIns="0">
            <a:spAutoFit/>
          </a:bodyPr>
          <a:lstStyle/>
          <a:p>
            <a:r>
              <a:rPr lang="en-US" sz="1600" dirty="0">
                <a:latin typeface="Arial Narrow" panose="020B0606020202030204" pitchFamily="34" charset="0"/>
              </a:rPr>
              <a:t>Deliveries (home, work or collection point)</a:t>
            </a:r>
            <a:endParaRPr lang="en-CA" sz="1600" dirty="0">
              <a:latin typeface="Arial Narrow" panose="020B0606020202030204" pitchFamily="34" charset="0"/>
            </a:endParaRPr>
          </a:p>
        </p:txBody>
      </p:sp>
      <p:sp>
        <p:nvSpPr>
          <p:cNvPr id="63" name="Text Box 14">
            <a:extLst>
              <a:ext uri="{FF2B5EF4-FFF2-40B4-BE49-F238E27FC236}">
                <a16:creationId xmlns:a16="http://schemas.microsoft.com/office/drawing/2014/main" id="{14C01F16-2DEC-4EC6-A659-A2CB9D343D0F}"/>
              </a:ext>
            </a:extLst>
          </p:cNvPr>
          <p:cNvSpPr txBox="1">
            <a:spLocks noChangeArrowheads="1"/>
          </p:cNvSpPr>
          <p:nvPr/>
        </p:nvSpPr>
        <p:spPr bwMode="auto">
          <a:xfrm>
            <a:off x="9536026" y="2179082"/>
            <a:ext cx="1770023" cy="492443"/>
          </a:xfrm>
          <a:prstGeom prst="rect">
            <a:avLst/>
          </a:prstGeom>
          <a:noFill/>
          <a:ln w="9525">
            <a:noFill/>
            <a:miter lim="800000"/>
            <a:headEnd/>
            <a:tailEnd/>
          </a:ln>
        </p:spPr>
        <p:txBody>
          <a:bodyPr wrap="square" lIns="0" tIns="0" rIns="0" bIns="0">
            <a:spAutoFit/>
          </a:bodyPr>
          <a:lstStyle/>
          <a:p>
            <a:r>
              <a:rPr lang="en-US" sz="1600" dirty="0">
                <a:latin typeface="Arial Narrow" panose="020B0606020202030204" pitchFamily="34" charset="0"/>
              </a:rPr>
              <a:t>Inventory Management (Backend)</a:t>
            </a:r>
            <a:endParaRPr lang="en-CA" sz="1600" dirty="0">
              <a:latin typeface="Arial Narrow" panose="020B0606020202030204" pitchFamily="34" charset="0"/>
            </a:endParaRPr>
          </a:p>
        </p:txBody>
      </p:sp>
      <p:sp>
        <p:nvSpPr>
          <p:cNvPr id="71" name="Text Box 14">
            <a:extLst>
              <a:ext uri="{FF2B5EF4-FFF2-40B4-BE49-F238E27FC236}">
                <a16:creationId xmlns:a16="http://schemas.microsoft.com/office/drawing/2014/main" id="{B17FCE96-C182-4212-8A2D-BCA6CEBE87C9}"/>
              </a:ext>
            </a:extLst>
          </p:cNvPr>
          <p:cNvSpPr txBox="1">
            <a:spLocks noChangeArrowheads="1"/>
          </p:cNvSpPr>
          <p:nvPr/>
        </p:nvSpPr>
        <p:spPr bwMode="auto">
          <a:xfrm>
            <a:off x="9536026" y="1714174"/>
            <a:ext cx="960199" cy="246221"/>
          </a:xfrm>
          <a:prstGeom prst="rect">
            <a:avLst/>
          </a:prstGeom>
          <a:noFill/>
          <a:ln w="9525">
            <a:noFill/>
            <a:miter lim="800000"/>
            <a:headEnd/>
            <a:tailEnd/>
          </a:ln>
        </p:spPr>
        <p:txBody>
          <a:bodyPr wrap="none" lIns="0" tIns="0" rIns="0" bIns="0">
            <a:spAutoFit/>
          </a:bodyPr>
          <a:lstStyle/>
          <a:p>
            <a:r>
              <a:rPr lang="en-US" sz="1600" dirty="0">
                <a:latin typeface="Arial Narrow" panose="020B0606020202030204" pitchFamily="34" charset="0"/>
              </a:rPr>
              <a:t>Procurement</a:t>
            </a:r>
            <a:endParaRPr lang="en-CA" sz="1600" dirty="0">
              <a:latin typeface="Arial Narrow" panose="020B0606020202030204" pitchFamily="34" charset="0"/>
            </a:endParaRPr>
          </a:p>
        </p:txBody>
      </p:sp>
      <p:sp>
        <p:nvSpPr>
          <p:cNvPr id="72" name="Rectangle 71">
            <a:extLst>
              <a:ext uri="{FF2B5EF4-FFF2-40B4-BE49-F238E27FC236}">
                <a16:creationId xmlns:a16="http://schemas.microsoft.com/office/drawing/2014/main" id="{DA3294E9-2392-4501-A25A-B87E0E2720D1}"/>
              </a:ext>
            </a:extLst>
          </p:cNvPr>
          <p:cNvSpPr/>
          <p:nvPr/>
        </p:nvSpPr>
        <p:spPr>
          <a:xfrm>
            <a:off x="9074057" y="3634905"/>
            <a:ext cx="89173" cy="2009377"/>
          </a:xfrm>
          <a:prstGeom prst="rect">
            <a:avLst/>
          </a:pr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73" name="Right Brace 72">
            <a:extLst>
              <a:ext uri="{FF2B5EF4-FFF2-40B4-BE49-F238E27FC236}">
                <a16:creationId xmlns:a16="http://schemas.microsoft.com/office/drawing/2014/main" id="{CEB0F39F-CB1D-44D2-AECF-62621B82438C}"/>
              </a:ext>
            </a:extLst>
          </p:cNvPr>
          <p:cNvSpPr/>
          <p:nvPr/>
        </p:nvSpPr>
        <p:spPr>
          <a:xfrm>
            <a:off x="9165605" y="2055224"/>
            <a:ext cx="240498" cy="720378"/>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74" name="Right Brace 73">
            <a:extLst>
              <a:ext uri="{FF2B5EF4-FFF2-40B4-BE49-F238E27FC236}">
                <a16:creationId xmlns:a16="http://schemas.microsoft.com/office/drawing/2014/main" id="{36139FD9-AD8E-418D-9FDC-2B4E4A101863}"/>
              </a:ext>
            </a:extLst>
          </p:cNvPr>
          <p:cNvSpPr/>
          <p:nvPr/>
        </p:nvSpPr>
        <p:spPr>
          <a:xfrm>
            <a:off x="9165605" y="2840686"/>
            <a:ext cx="240498" cy="645654"/>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75" name="Right Brace 74">
            <a:extLst>
              <a:ext uri="{FF2B5EF4-FFF2-40B4-BE49-F238E27FC236}">
                <a16:creationId xmlns:a16="http://schemas.microsoft.com/office/drawing/2014/main" id="{7C5C484D-8677-4843-A722-C8A7B1161E46}"/>
              </a:ext>
            </a:extLst>
          </p:cNvPr>
          <p:cNvSpPr/>
          <p:nvPr/>
        </p:nvSpPr>
        <p:spPr>
          <a:xfrm>
            <a:off x="9165605" y="3551424"/>
            <a:ext cx="240498" cy="2169307"/>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
        <p:nvSpPr>
          <p:cNvPr id="76" name="Text Box 14">
            <a:extLst>
              <a:ext uri="{FF2B5EF4-FFF2-40B4-BE49-F238E27FC236}">
                <a16:creationId xmlns:a16="http://schemas.microsoft.com/office/drawing/2014/main" id="{0CFC335A-BC11-40D7-BB10-BD0088E04E32}"/>
              </a:ext>
            </a:extLst>
          </p:cNvPr>
          <p:cNvSpPr txBox="1">
            <a:spLocks noChangeArrowheads="1"/>
          </p:cNvSpPr>
          <p:nvPr/>
        </p:nvSpPr>
        <p:spPr bwMode="auto">
          <a:xfrm rot="5400000">
            <a:off x="8730000" y="4512800"/>
            <a:ext cx="765537" cy="273304"/>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rPr>
              <a:t>Tracking</a:t>
            </a:r>
            <a:endParaRPr lang="en-CA" sz="1600" b="1" dirty="0">
              <a:latin typeface="Arial Narrow" panose="020B0606020202030204" pitchFamily="34" charset="0"/>
            </a:endParaRPr>
          </a:p>
        </p:txBody>
      </p:sp>
      <p:sp>
        <p:nvSpPr>
          <p:cNvPr id="77" name="Right Brace 76">
            <a:extLst>
              <a:ext uri="{FF2B5EF4-FFF2-40B4-BE49-F238E27FC236}">
                <a16:creationId xmlns:a16="http://schemas.microsoft.com/office/drawing/2014/main" id="{0CEEB2BE-9960-465F-B7E3-FFECE3D7C050}"/>
              </a:ext>
            </a:extLst>
          </p:cNvPr>
          <p:cNvSpPr/>
          <p:nvPr/>
        </p:nvSpPr>
        <p:spPr>
          <a:xfrm>
            <a:off x="9163441" y="1680571"/>
            <a:ext cx="240498" cy="340511"/>
          </a:xfrm>
          <a:prstGeom prst="rightBrace">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p>
        </p:txBody>
      </p:sp>
    </p:spTree>
    <p:extLst>
      <p:ext uri="{BB962C8B-B14F-4D97-AF65-F5344CB8AC3E}">
        <p14:creationId xmlns:p14="http://schemas.microsoft.com/office/powerpoint/2010/main" val="328296592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782D9315-2E9A-43C2-8300-6A88BEDF7054}"/>
              </a:ext>
            </a:extLst>
          </p:cNvPr>
          <p:cNvSpPr>
            <a:spLocks noGrp="1"/>
          </p:cNvSpPr>
          <p:nvPr>
            <p:ph type="title"/>
          </p:nvPr>
        </p:nvSpPr>
        <p:spPr/>
        <p:txBody>
          <a:bodyPr>
            <a:normAutofit fontScale="90000"/>
          </a:bodyPr>
          <a:lstStyle/>
          <a:p>
            <a:r>
              <a:rPr lang="en-US" dirty="0"/>
              <a:t>Comparison Between Retail and E-commerce Cost Structures for a $150 Apparel Piece</a:t>
            </a:r>
          </a:p>
        </p:txBody>
      </p:sp>
      <p:graphicFrame>
        <p:nvGraphicFramePr>
          <p:cNvPr id="16" name="Content Placeholder 15">
            <a:extLst>
              <a:ext uri="{FF2B5EF4-FFF2-40B4-BE49-F238E27FC236}">
                <a16:creationId xmlns:a16="http://schemas.microsoft.com/office/drawing/2014/main" id="{D1EACBB0-EFFA-43BA-AEA3-F600A6403860}"/>
              </a:ext>
            </a:extLst>
          </p:cNvPr>
          <p:cNvGraphicFramePr>
            <a:graphicFrameLocks noGrp="1"/>
          </p:cNvGraphicFramePr>
          <p:nvPr>
            <p:ph sz="half" idx="1"/>
            <p:extLst>
              <p:ext uri="{D42A27DB-BD31-4B8C-83A1-F6EECF244321}">
                <p14:modId xmlns:p14="http://schemas.microsoft.com/office/powerpoint/2010/main" val="2461032794"/>
              </p:ext>
            </p:extLst>
          </p:nvPr>
        </p:nvGraphicFramePr>
        <p:xfrm>
          <a:off x="565150" y="1022350"/>
          <a:ext cx="5486400" cy="5211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7" name="Content Placeholder 15">
            <a:extLst>
              <a:ext uri="{FF2B5EF4-FFF2-40B4-BE49-F238E27FC236}">
                <a16:creationId xmlns:a16="http://schemas.microsoft.com/office/drawing/2014/main" id="{B5A78FA0-1DD0-4AAC-BD71-5B0124D1CE36}"/>
              </a:ext>
            </a:extLst>
          </p:cNvPr>
          <p:cNvGraphicFramePr>
            <a:graphicFrameLocks noGrp="1"/>
          </p:cNvGraphicFramePr>
          <p:nvPr>
            <p:ph sz="half" idx="2"/>
            <p:extLst>
              <p:ext uri="{D42A27DB-BD31-4B8C-83A1-F6EECF244321}">
                <p14:modId xmlns:p14="http://schemas.microsoft.com/office/powerpoint/2010/main" val="4166955797"/>
              </p:ext>
            </p:extLst>
          </p:nvPr>
        </p:nvGraphicFramePr>
        <p:xfrm>
          <a:off x="6165850" y="1022350"/>
          <a:ext cx="5486400" cy="5211763"/>
        </p:xfrm>
        <a:graphic>
          <a:graphicData uri="http://schemas.openxmlformats.org/drawingml/2006/chart">
            <c:chart xmlns:c="http://schemas.openxmlformats.org/drawingml/2006/chart" xmlns:r="http://schemas.openxmlformats.org/officeDocument/2006/relationships" r:id="rId4"/>
          </a:graphicData>
        </a:graphic>
      </p:graphicFrame>
      <p:sp>
        <p:nvSpPr>
          <p:cNvPr id="3" name="Footer Placeholder 2">
            <a:extLst>
              <a:ext uri="{FF2B5EF4-FFF2-40B4-BE49-F238E27FC236}">
                <a16:creationId xmlns:a16="http://schemas.microsoft.com/office/drawing/2014/main" id="{3E81526B-3285-4116-9C66-FD37BE148DB3}"/>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188512043"/>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Shifts of Logistical Operations in the Internet Economy</a:t>
            </a:r>
          </a:p>
        </p:txBody>
      </p:sp>
      <p:graphicFrame>
        <p:nvGraphicFramePr>
          <p:cNvPr id="324972" name="Group 364"/>
          <p:cNvGraphicFramePr>
            <a:graphicFrameLocks noGrp="1"/>
          </p:cNvGraphicFramePr>
          <p:nvPr>
            <p:ph idx="1"/>
          </p:nvPr>
        </p:nvGraphicFramePr>
        <p:xfrm>
          <a:off x="152400" y="914400"/>
          <a:ext cx="11887199" cy="3657600"/>
        </p:xfrm>
        <a:graphic>
          <a:graphicData uri="http://schemas.openxmlformats.org/drawingml/2006/table">
            <a:tbl>
              <a:tblPr firstRow="1" firstCol="1" bandRow="1">
                <a:tableStyleId>{37CE84F3-28C3-443E-9E96-99CF82512B78}</a:tableStyleId>
              </a:tblPr>
              <a:tblGrid>
                <a:gridCol w="4724773">
                  <a:extLst>
                    <a:ext uri="{9D8B030D-6E8A-4147-A177-3AD203B41FA5}">
                      <a16:colId xmlns:a16="http://schemas.microsoft.com/office/drawing/2014/main" val="20000"/>
                    </a:ext>
                  </a:extLst>
                </a:gridCol>
                <a:gridCol w="3581214">
                  <a:extLst>
                    <a:ext uri="{9D8B030D-6E8A-4147-A177-3AD203B41FA5}">
                      <a16:colId xmlns:a16="http://schemas.microsoft.com/office/drawing/2014/main" val="20001"/>
                    </a:ext>
                  </a:extLst>
                </a:gridCol>
                <a:gridCol w="3581212">
                  <a:extLst>
                    <a:ext uri="{9D8B030D-6E8A-4147-A177-3AD203B41FA5}">
                      <a16:colId xmlns:a16="http://schemas.microsoft.com/office/drawing/2014/main" val="20002"/>
                    </a:ext>
                  </a:extLst>
                </a:gridCol>
              </a:tblGrid>
              <a:tr h="0">
                <a:tc>
                  <a:txBody>
                    <a:bodyPr/>
                    <a:lstStyle/>
                    <a:p>
                      <a:pPr marL="342900" marR="0" lvl="0" indent="-342900" algn="ctr" defTabSz="914400" rtl="0" eaLnBrk="0" fontAlgn="base" latinLnBrk="0" hangingPunct="0">
                        <a:lnSpc>
                          <a:spcPct val="100000"/>
                        </a:lnSpc>
                        <a:spcBef>
                          <a:spcPct val="0"/>
                        </a:spcBef>
                        <a:spcAft>
                          <a:spcPct val="0"/>
                        </a:spcAft>
                        <a:buClrTx/>
                        <a:buSzTx/>
                        <a:buFontTx/>
                        <a:buNone/>
                        <a:tabLst/>
                      </a:pPr>
                      <a:endParaRPr kumimoji="0" lang="en-US" sz="1400" b="0" i="0" u="none" strike="noStrike" cap="none" normalizeH="0" baseline="0" dirty="0">
                        <a:ln>
                          <a:noFill/>
                        </a:ln>
                        <a:solidFill>
                          <a:srgbClr val="FFFFFF"/>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Traditional logistics</a:t>
                      </a:r>
                      <a:endParaRPr kumimoji="0" lang="en-US" sz="1400" b="0" i="0" u="none" strike="noStrike" cap="none" normalizeH="0" baseline="0">
                        <a:ln>
                          <a:noFill/>
                        </a:ln>
                        <a:solidFill>
                          <a:srgbClr val="FFFFFF"/>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E-logistics</a:t>
                      </a:r>
                      <a:endParaRPr kumimoji="0" lang="en-US" sz="1400" b="0" i="0" u="none" strike="noStrike" cap="none" normalizeH="0" baseline="0">
                        <a:ln>
                          <a:noFill/>
                        </a:ln>
                        <a:solidFill>
                          <a:srgbClr val="FFFFFF"/>
                        </a:solidFill>
                        <a:effectLst/>
                        <a:latin typeface="Arial Narrow" pitchFamily="34" charset="0"/>
                      </a:endParaRPr>
                    </a:p>
                  </a:txBody>
                  <a:tcPr marL="139851" marR="139851" anchor="ctr" horzOverflow="overflow"/>
                </a:tc>
                <a:extLst>
                  <a:ext uri="{0D108BD9-81ED-4DB2-BD59-A6C34878D82A}">
                    <a16:rowId xmlns:a16="http://schemas.microsoft.com/office/drawing/2014/main" val="10000"/>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Orders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Predictable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Variable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1"/>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Order cycle time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Weekly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Daily or hourly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2"/>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Customer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Strategic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Broader base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3"/>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Customer service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Reactive, rigid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Responsive, flexible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4"/>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Replenishment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Scheduled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Real-time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5"/>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Distribution model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Supply-driven (push)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Demand-driven (pull)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6"/>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Demand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Stable, consistent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More cyclical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7"/>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Shipment type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Bulk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Smaller lots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8"/>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Destinations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Concentrated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More dispersion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09"/>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Warehouse reconfiguration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Weekly or monthly</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Continual, rule-based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10"/>
                  </a:ext>
                </a:extLst>
              </a:tr>
              <a:tr h="0">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International trade compliance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a:ln>
                            <a:noFill/>
                          </a:ln>
                          <a:effectLst/>
                        </a:rPr>
                        <a:t>Manual </a:t>
                      </a:r>
                      <a:endParaRPr kumimoji="0" lang="en-US" sz="1400" b="0" i="0" u="none" strike="noStrike" cap="none" normalizeH="0" baseline="0">
                        <a:ln>
                          <a:noFill/>
                        </a:ln>
                        <a:solidFill>
                          <a:schemeClr val="tx1"/>
                        </a:solidFill>
                        <a:effectLst/>
                        <a:latin typeface="Arial Narrow" pitchFamily="34" charset="0"/>
                      </a:endParaRPr>
                    </a:p>
                  </a:txBody>
                  <a:tcPr marL="139851" marR="139851" anchor="ctr" horzOverflow="overflow"/>
                </a:tc>
                <a:tc>
                  <a:txBody>
                    <a:bodyPr/>
                    <a:lstStyle/>
                    <a:p>
                      <a:pPr marL="342900" marR="0" lvl="0" indent="-342900" algn="l" defTabSz="914400" rtl="0" eaLnBrk="0" fontAlgn="base" latinLnBrk="0" hangingPunct="0">
                        <a:lnSpc>
                          <a:spcPct val="100000"/>
                        </a:lnSpc>
                        <a:spcBef>
                          <a:spcPct val="0"/>
                        </a:spcBef>
                        <a:spcAft>
                          <a:spcPct val="0"/>
                        </a:spcAft>
                        <a:buClrTx/>
                        <a:buSzTx/>
                        <a:buFontTx/>
                        <a:buNone/>
                        <a:tabLst/>
                      </a:pPr>
                      <a:r>
                        <a:rPr kumimoji="0" lang="en-US" sz="1400" u="none" strike="noStrike" cap="none" normalizeH="0" baseline="0" dirty="0">
                          <a:ln>
                            <a:noFill/>
                          </a:ln>
                          <a:effectLst/>
                        </a:rPr>
                        <a:t>Automated </a:t>
                      </a:r>
                      <a:endParaRPr kumimoji="0" lang="en-US" sz="1400" b="0" i="0" u="none" strike="noStrike" cap="none" normalizeH="0" baseline="0" dirty="0">
                        <a:ln>
                          <a:noFill/>
                        </a:ln>
                        <a:solidFill>
                          <a:schemeClr val="tx1"/>
                        </a:solidFill>
                        <a:effectLst/>
                        <a:latin typeface="Arial Narrow" pitchFamily="34" charset="0"/>
                      </a:endParaRPr>
                    </a:p>
                  </a:txBody>
                  <a:tcPr marL="139851" marR="139851" anchor="ctr" horzOverflow="overflow"/>
                </a:tc>
                <a:extLst>
                  <a:ext uri="{0D108BD9-81ED-4DB2-BD59-A6C34878D82A}">
                    <a16:rowId xmlns:a16="http://schemas.microsoft.com/office/drawing/2014/main" val="10011"/>
                  </a:ext>
                </a:extLst>
              </a:tr>
            </a:tbl>
          </a:graphicData>
        </a:graphic>
      </p:graphicFrame>
      <p:sp>
        <p:nvSpPr>
          <p:cNvPr id="57"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926999572"/>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Elements of “Last Mile” Logistics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ounded Rectangle 19">
            <a:extLst>
              <a:ext uri="{FF2B5EF4-FFF2-40B4-BE49-F238E27FC236}">
                <a16:creationId xmlns:a16="http://schemas.microsoft.com/office/drawing/2014/main" id="{A6862D46-E08E-4BC0-A532-C3048A44E06B}"/>
              </a:ext>
            </a:extLst>
          </p:cNvPr>
          <p:cNvSpPr/>
          <p:nvPr/>
        </p:nvSpPr>
        <p:spPr bwMode="auto">
          <a:xfrm>
            <a:off x="2679593" y="2277518"/>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Terminal</a:t>
            </a:r>
          </a:p>
        </p:txBody>
      </p:sp>
      <p:sp>
        <p:nvSpPr>
          <p:cNvPr id="7" name="Rounded Rectangle 19">
            <a:extLst>
              <a:ext uri="{FF2B5EF4-FFF2-40B4-BE49-F238E27FC236}">
                <a16:creationId xmlns:a16="http://schemas.microsoft.com/office/drawing/2014/main" id="{8DD85354-2B3D-4A7C-BA94-47066E4A4B37}"/>
              </a:ext>
            </a:extLst>
          </p:cNvPr>
          <p:cNvSpPr/>
          <p:nvPr/>
        </p:nvSpPr>
        <p:spPr bwMode="auto">
          <a:xfrm>
            <a:off x="2675690" y="3535750"/>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Drayage</a:t>
            </a:r>
          </a:p>
        </p:txBody>
      </p:sp>
      <p:sp>
        <p:nvSpPr>
          <p:cNvPr id="8" name="Rounded Rectangle 19">
            <a:extLst>
              <a:ext uri="{FF2B5EF4-FFF2-40B4-BE49-F238E27FC236}">
                <a16:creationId xmlns:a16="http://schemas.microsoft.com/office/drawing/2014/main" id="{AB1E03CF-207E-456F-9E65-F702779A9E69}"/>
              </a:ext>
            </a:extLst>
          </p:cNvPr>
          <p:cNvSpPr/>
          <p:nvPr/>
        </p:nvSpPr>
        <p:spPr bwMode="auto">
          <a:xfrm>
            <a:off x="6961609" y="2273305"/>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Warehousing</a:t>
            </a:r>
          </a:p>
        </p:txBody>
      </p:sp>
      <p:sp>
        <p:nvSpPr>
          <p:cNvPr id="4" name="Rectangle 3">
            <a:extLst>
              <a:ext uri="{FF2B5EF4-FFF2-40B4-BE49-F238E27FC236}">
                <a16:creationId xmlns:a16="http://schemas.microsoft.com/office/drawing/2014/main" id="{17349CDC-F699-4ACF-A188-BD7F6C14DB5A}"/>
              </a:ext>
            </a:extLst>
          </p:cNvPr>
          <p:cNvSpPr/>
          <p:nvPr/>
        </p:nvSpPr>
        <p:spPr>
          <a:xfrm>
            <a:off x="2606991" y="2755369"/>
            <a:ext cx="2842445" cy="369332"/>
          </a:xfrm>
          <a:prstGeom prst="rect">
            <a:avLst/>
          </a:prstGeom>
        </p:spPr>
        <p:txBody>
          <a:bodyPr wrap="none">
            <a:spAutoFit/>
          </a:bodyPr>
          <a:lstStyle/>
          <a:p>
            <a:pPr lvl="0"/>
            <a:r>
              <a:rPr lang="en-US" dirty="0">
                <a:latin typeface="Arial Narrow" panose="020B0606020202030204" pitchFamily="34" charset="0"/>
                <a:cs typeface="Calibri" pitchFamily="34" charset="0"/>
              </a:rPr>
              <a:t>Capacity; turnover; gate access</a:t>
            </a:r>
          </a:p>
        </p:txBody>
      </p:sp>
      <p:sp>
        <p:nvSpPr>
          <p:cNvPr id="9" name="Rectangle 8">
            <a:extLst>
              <a:ext uri="{FF2B5EF4-FFF2-40B4-BE49-F238E27FC236}">
                <a16:creationId xmlns:a16="http://schemas.microsoft.com/office/drawing/2014/main" id="{5A447683-0275-4F6B-86BA-CCE48AD4736D}"/>
              </a:ext>
            </a:extLst>
          </p:cNvPr>
          <p:cNvSpPr/>
          <p:nvPr/>
        </p:nvSpPr>
        <p:spPr>
          <a:xfrm>
            <a:off x="2606991" y="4068275"/>
            <a:ext cx="3042821" cy="369332"/>
          </a:xfrm>
          <a:prstGeom prst="rect">
            <a:avLst/>
          </a:prstGeom>
        </p:spPr>
        <p:txBody>
          <a:bodyPr wrap="none">
            <a:spAutoFit/>
          </a:bodyPr>
          <a:lstStyle/>
          <a:p>
            <a:pPr lvl="0"/>
            <a:r>
              <a:rPr lang="en-US" dirty="0">
                <a:latin typeface="Arial Narrow" panose="020B0606020202030204" pitchFamily="34" charset="0"/>
                <a:cs typeface="Calibri" pitchFamily="34" charset="0"/>
              </a:rPr>
              <a:t>Congestion; chassis management</a:t>
            </a:r>
          </a:p>
        </p:txBody>
      </p:sp>
      <p:sp>
        <p:nvSpPr>
          <p:cNvPr id="10" name="Rectangle 9">
            <a:extLst>
              <a:ext uri="{FF2B5EF4-FFF2-40B4-BE49-F238E27FC236}">
                <a16:creationId xmlns:a16="http://schemas.microsoft.com/office/drawing/2014/main" id="{449B0C11-D47F-4248-92C2-E991C950F6ED}"/>
              </a:ext>
            </a:extLst>
          </p:cNvPr>
          <p:cNvSpPr/>
          <p:nvPr/>
        </p:nvSpPr>
        <p:spPr>
          <a:xfrm>
            <a:off x="6961609" y="2741174"/>
            <a:ext cx="3422732" cy="369332"/>
          </a:xfrm>
          <a:prstGeom prst="rect">
            <a:avLst/>
          </a:prstGeom>
        </p:spPr>
        <p:txBody>
          <a:bodyPr wrap="none">
            <a:spAutoFit/>
          </a:bodyPr>
          <a:lstStyle/>
          <a:p>
            <a:pPr lvl="0"/>
            <a:r>
              <a:rPr lang="en-US" dirty="0">
                <a:latin typeface="Arial Narrow" panose="020B0606020202030204" pitchFamily="34" charset="0"/>
                <a:cs typeface="Calibri" pitchFamily="34" charset="0"/>
              </a:rPr>
              <a:t>Inventory level; lead time; transloading</a:t>
            </a:r>
          </a:p>
        </p:txBody>
      </p:sp>
      <p:sp>
        <p:nvSpPr>
          <p:cNvPr id="12" name="Rounded Rectangle 19">
            <a:extLst>
              <a:ext uri="{FF2B5EF4-FFF2-40B4-BE49-F238E27FC236}">
                <a16:creationId xmlns:a16="http://schemas.microsoft.com/office/drawing/2014/main" id="{09C01B5D-9D0C-446A-A682-A2D5A00E37C4}"/>
              </a:ext>
            </a:extLst>
          </p:cNvPr>
          <p:cNvSpPr/>
          <p:nvPr/>
        </p:nvSpPr>
        <p:spPr bwMode="auto">
          <a:xfrm>
            <a:off x="6961609" y="3517661"/>
            <a:ext cx="283464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Deliveries</a:t>
            </a:r>
          </a:p>
        </p:txBody>
      </p:sp>
      <p:sp>
        <p:nvSpPr>
          <p:cNvPr id="13" name="Rectangle 12">
            <a:extLst>
              <a:ext uri="{FF2B5EF4-FFF2-40B4-BE49-F238E27FC236}">
                <a16:creationId xmlns:a16="http://schemas.microsoft.com/office/drawing/2014/main" id="{DBA6ED1C-0304-41D9-BD57-6AD5EA6E5241}"/>
              </a:ext>
            </a:extLst>
          </p:cNvPr>
          <p:cNvSpPr/>
          <p:nvPr/>
        </p:nvSpPr>
        <p:spPr>
          <a:xfrm>
            <a:off x="6961609" y="4045815"/>
            <a:ext cx="1872629" cy="369332"/>
          </a:xfrm>
          <a:prstGeom prst="rect">
            <a:avLst/>
          </a:prstGeom>
        </p:spPr>
        <p:txBody>
          <a:bodyPr wrap="none">
            <a:spAutoFit/>
          </a:bodyPr>
          <a:lstStyle/>
          <a:p>
            <a:pPr lvl="0"/>
            <a:r>
              <a:rPr lang="en-US" dirty="0">
                <a:latin typeface="Arial Narrow" panose="020B0606020202030204" pitchFamily="34" charset="0"/>
                <a:cs typeface="Calibri" pitchFamily="34" charset="0"/>
              </a:rPr>
              <a:t>Congestion; parking</a:t>
            </a:r>
          </a:p>
        </p:txBody>
      </p:sp>
      <p:pic>
        <p:nvPicPr>
          <p:cNvPr id="2052" name="Picture 4" descr="Image result for port icon">
            <a:extLst>
              <a:ext uri="{FF2B5EF4-FFF2-40B4-BE49-F238E27FC236}">
                <a16:creationId xmlns:a16="http://schemas.microsoft.com/office/drawing/2014/main" id="{FA8E2580-1C12-497F-B0AE-2581CD5B36BC}"/>
              </a:ext>
            </a:extLst>
          </p:cNvPr>
          <p:cNvPicPr>
            <a:picLocks noChangeAspect="1" noChangeArrowheads="1"/>
          </p:cNvPicPr>
          <p:nvPr/>
        </p:nvPicPr>
        <p:blipFill rotWithShape="1">
          <a:blip r:embed="rId2">
            <a:biLevel thresh="75000"/>
            <a:extLst>
              <a:ext uri="{28A0092B-C50C-407E-A947-70E740481C1C}">
                <a14:useLocalDpi xmlns:a14="http://schemas.microsoft.com/office/drawing/2010/main" val="0"/>
              </a:ext>
            </a:extLst>
          </a:blip>
          <a:srcRect t="12030" b="11094"/>
          <a:stretch/>
        </p:blipFill>
        <p:spPr bwMode="auto">
          <a:xfrm>
            <a:off x="1329077" y="2456185"/>
            <a:ext cx="1201551" cy="92369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semi truck icon">
            <a:extLst>
              <a:ext uri="{FF2B5EF4-FFF2-40B4-BE49-F238E27FC236}">
                <a16:creationId xmlns:a16="http://schemas.microsoft.com/office/drawing/2014/main" id="{6D946C2D-E3EC-48D8-9ECD-8C97761CAE29}"/>
              </a:ext>
            </a:extLst>
          </p:cNvPr>
          <p:cNvPicPr>
            <a:picLocks noChangeAspect="1" noChangeArrowheads="1"/>
          </p:cNvPicPr>
          <p:nvPr/>
        </p:nvPicPr>
        <p:blipFill rotWithShape="1">
          <a:blip r:embed="rId3">
            <a:biLevel thresh="75000"/>
            <a:extLst>
              <a:ext uri="{28A0092B-C50C-407E-A947-70E740481C1C}">
                <a14:useLocalDpi xmlns:a14="http://schemas.microsoft.com/office/drawing/2010/main" val="0"/>
              </a:ext>
            </a:extLst>
          </a:blip>
          <a:srcRect l="12731" t="34865" r="10292" b="34976"/>
          <a:stretch/>
        </p:blipFill>
        <p:spPr bwMode="auto">
          <a:xfrm>
            <a:off x="1353565" y="3995103"/>
            <a:ext cx="1201551" cy="4707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Image result for delivery van icon">
            <a:extLst>
              <a:ext uri="{FF2B5EF4-FFF2-40B4-BE49-F238E27FC236}">
                <a16:creationId xmlns:a16="http://schemas.microsoft.com/office/drawing/2014/main" id="{A27BB8FE-6C3D-402D-B69D-782780FE1EC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187" t="26302" r="9844" b="23438"/>
          <a:stretch/>
        </p:blipFill>
        <p:spPr bwMode="auto">
          <a:xfrm>
            <a:off x="6024637" y="3965384"/>
            <a:ext cx="877996" cy="50045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warehousing icon">
            <a:extLst>
              <a:ext uri="{FF2B5EF4-FFF2-40B4-BE49-F238E27FC236}">
                <a16:creationId xmlns:a16="http://schemas.microsoft.com/office/drawing/2014/main" id="{7DF3B355-8446-4BF8-A703-CFAD7DF5C3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63677" y="2521079"/>
            <a:ext cx="837912" cy="837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1129226"/>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ounded Rectangle 73"/>
          <p:cNvSpPr/>
          <p:nvPr/>
        </p:nvSpPr>
        <p:spPr bwMode="auto">
          <a:xfrm>
            <a:off x="2126568" y="1030131"/>
            <a:ext cx="7772400" cy="1463040"/>
          </a:xfrm>
          <a:prstGeom prst="roundRect">
            <a:avLst>
              <a:gd name="adj" fmla="val 596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5" name="Line 3"/>
          <p:cNvSpPr>
            <a:spLocks noChangeShapeType="1"/>
          </p:cNvSpPr>
          <p:nvPr/>
        </p:nvSpPr>
        <p:spPr bwMode="auto">
          <a:xfrm flipV="1">
            <a:off x="7882487" y="2132526"/>
            <a:ext cx="0" cy="949325"/>
          </a:xfrm>
          <a:prstGeom prst="line">
            <a:avLst/>
          </a:prstGeom>
          <a:noFill/>
          <a:ln w="25400">
            <a:solidFill>
              <a:srgbClr val="C0C0C0"/>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154626" name="Rectangle 4"/>
          <p:cNvSpPr>
            <a:spLocks noGrp="1" noChangeArrowheads="1"/>
          </p:cNvSpPr>
          <p:nvPr>
            <p:ph type="title"/>
          </p:nvPr>
        </p:nvSpPr>
        <p:spPr/>
        <p:txBody>
          <a:bodyPr/>
          <a:lstStyle/>
          <a:p>
            <a:pPr eaLnBrk="1" hangingPunct="1"/>
            <a:r>
              <a:rPr lang="en-US" dirty="0"/>
              <a:t>The “Last Mile” in Inland Freight Distribution</a:t>
            </a:r>
          </a:p>
        </p:txBody>
      </p:sp>
      <p:sp>
        <p:nvSpPr>
          <p:cNvPr id="49"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54628" name="Line 2"/>
          <p:cNvSpPr>
            <a:spLocks noChangeShapeType="1"/>
          </p:cNvSpPr>
          <p:nvPr/>
        </p:nvSpPr>
        <p:spPr bwMode="auto">
          <a:xfrm flipV="1">
            <a:off x="4771871" y="2128881"/>
            <a:ext cx="0" cy="2743200"/>
          </a:xfrm>
          <a:prstGeom prst="line">
            <a:avLst/>
          </a:prstGeom>
          <a:noFill/>
          <a:ln w="25400">
            <a:solidFill>
              <a:srgbClr val="C0C0C0"/>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154629" name="Line 3"/>
          <p:cNvSpPr>
            <a:spLocks noChangeShapeType="1"/>
          </p:cNvSpPr>
          <p:nvPr/>
        </p:nvSpPr>
        <p:spPr bwMode="auto">
          <a:xfrm flipV="1">
            <a:off x="6760124" y="2128883"/>
            <a:ext cx="0" cy="949325"/>
          </a:xfrm>
          <a:prstGeom prst="line">
            <a:avLst/>
          </a:prstGeom>
          <a:noFill/>
          <a:ln w="25400">
            <a:solidFill>
              <a:srgbClr val="C0C0C0"/>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154631" name="Line 6"/>
          <p:cNvSpPr>
            <a:spLocks noChangeShapeType="1"/>
          </p:cNvSpPr>
          <p:nvPr/>
        </p:nvSpPr>
        <p:spPr bwMode="auto">
          <a:xfrm>
            <a:off x="2905674" y="3040107"/>
            <a:ext cx="1530350" cy="0"/>
          </a:xfrm>
          <a:prstGeom prst="line">
            <a:avLst/>
          </a:prstGeom>
          <a:noFill/>
          <a:ln w="127000">
            <a:solidFill>
              <a:schemeClr val="bg2">
                <a:lumMod val="50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154632" name="Line 7"/>
          <p:cNvSpPr>
            <a:spLocks noChangeShapeType="1"/>
          </p:cNvSpPr>
          <p:nvPr/>
        </p:nvSpPr>
        <p:spPr bwMode="auto">
          <a:xfrm>
            <a:off x="5132937" y="3046457"/>
            <a:ext cx="1457325" cy="0"/>
          </a:xfrm>
          <a:prstGeom prst="line">
            <a:avLst/>
          </a:prstGeom>
          <a:noFill/>
          <a:ln w="76200">
            <a:solidFill>
              <a:schemeClr val="accent5">
                <a:lumMod val="7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154635" name="Line 10"/>
          <p:cNvSpPr>
            <a:spLocks noChangeShapeType="1"/>
          </p:cNvSpPr>
          <p:nvPr/>
        </p:nvSpPr>
        <p:spPr bwMode="auto">
          <a:xfrm>
            <a:off x="6960150" y="3044869"/>
            <a:ext cx="814387" cy="0"/>
          </a:xfrm>
          <a:prstGeom prst="line">
            <a:avLst/>
          </a:prstGeom>
          <a:noFill/>
          <a:ln w="38100">
            <a:solidFill>
              <a:schemeClr val="accent3">
                <a:lumMod val="7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62" name="Text Box 15"/>
          <p:cNvSpPr txBox="1">
            <a:spLocks noChangeArrowheads="1"/>
          </p:cNvSpPr>
          <p:nvPr/>
        </p:nvSpPr>
        <p:spPr bwMode="auto">
          <a:xfrm>
            <a:off x="3869818" y="3286893"/>
            <a:ext cx="780663" cy="276999"/>
          </a:xfrm>
          <a:prstGeom prst="rect">
            <a:avLst/>
          </a:prstGeom>
          <a:noFill/>
          <a:ln w="9525">
            <a:noFill/>
            <a:miter lim="800000"/>
            <a:headEnd/>
            <a:tailEnd/>
          </a:ln>
        </p:spPr>
        <p:txBody>
          <a:bodyPr wrap="none" lIns="0" tIns="0" rIns="0" bIns="0">
            <a:spAutoFit/>
          </a:bodyPr>
          <a:lstStyle/>
          <a:p>
            <a:pPr>
              <a:defRPr/>
            </a:pPr>
            <a:r>
              <a:rPr lang="en-US" b="1" dirty="0">
                <a:latin typeface="Arial Narrow" panose="020B0606020202030204" pitchFamily="34" charset="0"/>
                <a:cs typeface="Calibri" pitchFamily="34" charset="0"/>
              </a:rPr>
              <a:t>Gateway</a:t>
            </a:r>
          </a:p>
        </p:txBody>
      </p:sp>
      <p:sp>
        <p:nvSpPr>
          <p:cNvPr id="63" name="Text Box 16"/>
          <p:cNvSpPr txBox="1">
            <a:spLocks noChangeArrowheads="1"/>
          </p:cNvSpPr>
          <p:nvPr/>
        </p:nvSpPr>
        <p:spPr bwMode="auto">
          <a:xfrm>
            <a:off x="6350516" y="3316387"/>
            <a:ext cx="776431" cy="443198"/>
          </a:xfrm>
          <a:prstGeom prst="rect">
            <a:avLst/>
          </a:prstGeom>
          <a:noFill/>
          <a:ln w="9525">
            <a:noFill/>
            <a:miter lim="800000"/>
            <a:headEnd/>
            <a:tailEnd/>
          </a:ln>
        </p:spPr>
        <p:txBody>
          <a:bodyPr wrap="none" lIns="0" tIns="0" rIns="0" bIns="0">
            <a:spAutoFit/>
          </a:bodyPr>
          <a:lstStyle/>
          <a:p>
            <a:pPr algn="ctr">
              <a:lnSpc>
                <a:spcPct val="80000"/>
              </a:lnSpc>
              <a:defRPr/>
            </a:pPr>
            <a:r>
              <a:rPr lang="en-US" b="1" dirty="0">
                <a:latin typeface="Arial Narrow" panose="020B0606020202030204" pitchFamily="34" charset="0"/>
                <a:cs typeface="Calibri" pitchFamily="34" charset="0"/>
              </a:rPr>
              <a:t>Inland </a:t>
            </a:r>
            <a:br>
              <a:rPr lang="en-US" b="1" dirty="0">
                <a:latin typeface="Arial Narrow" panose="020B0606020202030204" pitchFamily="34" charset="0"/>
                <a:cs typeface="Calibri" pitchFamily="34" charset="0"/>
              </a:rPr>
            </a:br>
            <a:r>
              <a:rPr lang="en-US" b="1" dirty="0">
                <a:latin typeface="Arial Narrow" panose="020B0606020202030204" pitchFamily="34" charset="0"/>
                <a:cs typeface="Calibri" pitchFamily="34" charset="0"/>
              </a:rPr>
              <a:t>Terminal</a:t>
            </a:r>
          </a:p>
        </p:txBody>
      </p:sp>
      <p:sp>
        <p:nvSpPr>
          <p:cNvPr id="65" name="Text Box 18"/>
          <p:cNvSpPr txBox="1">
            <a:spLocks noChangeArrowheads="1"/>
          </p:cNvSpPr>
          <p:nvPr/>
        </p:nvSpPr>
        <p:spPr bwMode="auto">
          <a:xfrm>
            <a:off x="7470798" y="3203230"/>
            <a:ext cx="838371" cy="393954"/>
          </a:xfrm>
          <a:prstGeom prst="rect">
            <a:avLst/>
          </a:prstGeom>
          <a:noFill/>
          <a:ln w="9525">
            <a:noFill/>
            <a:miter lim="800000"/>
            <a:headEnd/>
            <a:tailEnd/>
          </a:ln>
        </p:spPr>
        <p:txBody>
          <a:bodyPr wrap="none" lIns="0" tIns="0" rIns="0" bIns="0">
            <a:spAutoFit/>
          </a:bodyPr>
          <a:lstStyle/>
          <a:p>
            <a:pPr algn="ctr">
              <a:lnSpc>
                <a:spcPct val="80000"/>
              </a:lnSpc>
              <a:defRPr/>
            </a:pPr>
            <a:r>
              <a:rPr lang="en-US" sz="1600" dirty="0">
                <a:latin typeface="Arial Narrow" panose="020B0606020202030204" pitchFamily="34" charset="0"/>
                <a:cs typeface="Calibri" pitchFamily="34" charset="0"/>
              </a:rPr>
              <a:t>Distribution</a:t>
            </a:r>
          </a:p>
          <a:p>
            <a:pPr algn="ctr">
              <a:lnSpc>
                <a:spcPct val="80000"/>
              </a:lnSpc>
              <a:defRPr/>
            </a:pPr>
            <a:r>
              <a:rPr lang="en-US" sz="1600" dirty="0">
                <a:latin typeface="Arial Narrow" panose="020B0606020202030204" pitchFamily="34" charset="0"/>
                <a:cs typeface="Calibri" pitchFamily="34" charset="0"/>
              </a:rPr>
              <a:t>Center</a:t>
            </a:r>
          </a:p>
        </p:txBody>
      </p:sp>
      <p:sp>
        <p:nvSpPr>
          <p:cNvPr id="154644" name="Text Box 19"/>
          <p:cNvSpPr txBox="1">
            <a:spLocks noChangeArrowheads="1"/>
          </p:cNvSpPr>
          <p:nvPr/>
        </p:nvSpPr>
        <p:spPr bwMode="auto">
          <a:xfrm>
            <a:off x="8438112" y="1633706"/>
            <a:ext cx="490455" cy="215444"/>
          </a:xfrm>
          <a:prstGeom prst="rect">
            <a:avLst/>
          </a:prstGeom>
          <a:noFill/>
          <a:ln w="9525">
            <a:noFill/>
            <a:miter lim="800000"/>
            <a:headEnd/>
            <a:tailEnd/>
          </a:ln>
        </p:spPr>
        <p:txBody>
          <a:bodyPr wrap="none" lIns="0" tIns="0" rIns="0" bIns="0">
            <a:spAutoFit/>
          </a:bodyPr>
          <a:lstStyle/>
          <a:p>
            <a:r>
              <a:rPr lang="en-US" sz="1400" dirty="0">
                <a:solidFill>
                  <a:srgbClr val="808080"/>
                </a:solidFill>
                <a:latin typeface="Arial Narrow" panose="020B0606020202030204" pitchFamily="34" charset="0"/>
                <a:cs typeface="Calibri" pitchFamily="34" charset="0"/>
              </a:rPr>
              <a:t>Volume</a:t>
            </a:r>
          </a:p>
        </p:txBody>
      </p:sp>
      <p:sp>
        <p:nvSpPr>
          <p:cNvPr id="154645" name="Text Box 20"/>
          <p:cNvSpPr txBox="1">
            <a:spLocks noChangeArrowheads="1"/>
          </p:cNvSpPr>
          <p:nvPr/>
        </p:nvSpPr>
        <p:spPr bwMode="auto">
          <a:xfrm>
            <a:off x="8438112" y="1226863"/>
            <a:ext cx="695703" cy="215444"/>
          </a:xfrm>
          <a:prstGeom prst="rect">
            <a:avLst/>
          </a:prstGeom>
          <a:noFill/>
          <a:ln w="9525">
            <a:noFill/>
            <a:miter lim="800000"/>
            <a:headEnd/>
            <a:tailEnd/>
          </a:ln>
        </p:spPr>
        <p:txBody>
          <a:bodyPr wrap="none" lIns="0" tIns="0" rIns="0" bIns="0">
            <a:spAutoFit/>
          </a:bodyPr>
          <a:lstStyle/>
          <a:p>
            <a:r>
              <a:rPr lang="en-US" sz="1400" dirty="0">
                <a:solidFill>
                  <a:srgbClr val="808080"/>
                </a:solidFill>
                <a:latin typeface="Arial Narrow" panose="020B0606020202030204" pitchFamily="34" charset="0"/>
                <a:cs typeface="Calibri" pitchFamily="34" charset="0"/>
              </a:rPr>
              <a:t>Frequency</a:t>
            </a:r>
          </a:p>
        </p:txBody>
      </p:sp>
      <p:sp>
        <p:nvSpPr>
          <p:cNvPr id="154646" name="Text Box 21"/>
          <p:cNvSpPr txBox="1">
            <a:spLocks noChangeArrowheads="1"/>
          </p:cNvSpPr>
          <p:nvPr/>
        </p:nvSpPr>
        <p:spPr bwMode="auto">
          <a:xfrm>
            <a:off x="5598075" y="2769530"/>
            <a:ext cx="605935"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Corridor</a:t>
            </a:r>
          </a:p>
        </p:txBody>
      </p:sp>
      <p:sp>
        <p:nvSpPr>
          <p:cNvPr id="154652" name="Oval 27"/>
          <p:cNvSpPr>
            <a:spLocks noChangeArrowheads="1"/>
          </p:cNvSpPr>
          <p:nvPr/>
        </p:nvSpPr>
        <p:spPr bwMode="auto">
          <a:xfrm>
            <a:off x="6504536" y="2806744"/>
            <a:ext cx="457200" cy="457200"/>
          </a:xfrm>
          <a:prstGeom prst="ellipse">
            <a:avLst/>
          </a:prstGeom>
          <a:solidFill>
            <a:schemeClr val="bg1"/>
          </a:solidFill>
          <a:ln w="38100">
            <a:solidFill>
              <a:schemeClr val="bg1">
                <a:lumMod val="50000"/>
              </a:schemeClr>
            </a:solidFill>
            <a:round/>
            <a:headEnd/>
            <a:tailEnd/>
          </a:ln>
        </p:spPr>
        <p:txBody>
          <a:bodyPr wrap="none" anchor="ctr"/>
          <a:lstStyle/>
          <a:p>
            <a:endParaRPr lang="en-US">
              <a:latin typeface="Arial Narrow" panose="020B0606020202030204" pitchFamily="34" charset="0"/>
              <a:cs typeface="Calibri" pitchFamily="34" charset="0"/>
            </a:endParaRPr>
          </a:p>
        </p:txBody>
      </p:sp>
      <p:sp>
        <p:nvSpPr>
          <p:cNvPr id="154654" name="Oval 29"/>
          <p:cNvSpPr>
            <a:spLocks noChangeArrowheads="1"/>
          </p:cNvSpPr>
          <p:nvPr/>
        </p:nvSpPr>
        <p:spPr bwMode="auto">
          <a:xfrm>
            <a:off x="8394155" y="2951208"/>
            <a:ext cx="187325" cy="187325"/>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cs typeface="Calibri" pitchFamily="34" charset="0"/>
            </a:endParaRPr>
          </a:p>
        </p:txBody>
      </p:sp>
      <p:sp>
        <p:nvSpPr>
          <p:cNvPr id="77" name="Text Box 30"/>
          <p:cNvSpPr txBox="1">
            <a:spLocks noChangeArrowheads="1"/>
          </p:cNvSpPr>
          <p:nvPr/>
        </p:nvSpPr>
        <p:spPr bwMode="auto">
          <a:xfrm>
            <a:off x="8662801" y="2956673"/>
            <a:ext cx="727763" cy="196977"/>
          </a:xfrm>
          <a:prstGeom prst="rect">
            <a:avLst/>
          </a:prstGeom>
          <a:noFill/>
          <a:ln w="9525">
            <a:noFill/>
            <a:miter lim="800000"/>
            <a:headEnd/>
            <a:tailEnd/>
          </a:ln>
        </p:spPr>
        <p:txBody>
          <a:bodyPr wrap="none" lIns="0" tIns="0" rIns="0" bIns="0">
            <a:spAutoFit/>
          </a:bodyPr>
          <a:lstStyle/>
          <a:p>
            <a:pPr algn="ctr">
              <a:lnSpc>
                <a:spcPct val="80000"/>
              </a:lnSpc>
              <a:defRPr/>
            </a:pPr>
            <a:r>
              <a:rPr lang="en-US" sz="1600" dirty="0">
                <a:latin typeface="Arial Narrow" panose="020B0606020202030204" pitchFamily="34" charset="0"/>
                <a:cs typeface="Calibri" pitchFamily="34" charset="0"/>
              </a:rPr>
              <a:t>Customer</a:t>
            </a:r>
          </a:p>
        </p:txBody>
      </p:sp>
      <p:sp>
        <p:nvSpPr>
          <p:cNvPr id="154658" name="Text Box 33"/>
          <p:cNvSpPr txBox="1">
            <a:spLocks noChangeArrowheads="1"/>
          </p:cNvSpPr>
          <p:nvPr/>
        </p:nvSpPr>
        <p:spPr bwMode="auto">
          <a:xfrm>
            <a:off x="7329390" y="3991940"/>
            <a:ext cx="782265" cy="246221"/>
          </a:xfrm>
          <a:prstGeom prst="rect">
            <a:avLst/>
          </a:prstGeom>
          <a:noFill/>
          <a:ln w="9525">
            <a:noFill/>
            <a:miter lim="800000"/>
            <a:headEnd/>
            <a:tailEnd/>
          </a:ln>
        </p:spPr>
        <p:txBody>
          <a:bodyPr wrap="none" lIns="0" tIns="0" rIns="0" bIns="0">
            <a:spAutoFit/>
          </a:bodyPr>
          <a:lstStyle/>
          <a:p>
            <a:r>
              <a:rPr lang="en-US" sz="1600" i="1" dirty="0">
                <a:solidFill>
                  <a:srgbClr val="4D4D4D"/>
                </a:solidFill>
                <a:latin typeface="Arial Narrow" panose="020B0606020202030204" pitchFamily="34" charset="0"/>
                <a:cs typeface="Calibri" pitchFamily="34" charset="0"/>
              </a:rPr>
              <a:t>“Last Mile”</a:t>
            </a:r>
          </a:p>
        </p:txBody>
      </p:sp>
      <p:sp>
        <p:nvSpPr>
          <p:cNvPr id="154659" name="Text Box 34"/>
          <p:cNvSpPr txBox="1">
            <a:spLocks noChangeArrowheads="1"/>
          </p:cNvSpPr>
          <p:nvPr/>
        </p:nvSpPr>
        <p:spPr bwMode="auto">
          <a:xfrm>
            <a:off x="7076676" y="2772260"/>
            <a:ext cx="634789"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Drayage</a:t>
            </a:r>
          </a:p>
        </p:txBody>
      </p:sp>
      <p:sp>
        <p:nvSpPr>
          <p:cNvPr id="82" name="Text Box 35"/>
          <p:cNvSpPr txBox="1">
            <a:spLocks noChangeArrowheads="1"/>
          </p:cNvSpPr>
          <p:nvPr/>
        </p:nvSpPr>
        <p:spPr bwMode="auto">
          <a:xfrm>
            <a:off x="3770835" y="2153138"/>
            <a:ext cx="711733"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GLOBAL</a:t>
            </a:r>
          </a:p>
        </p:txBody>
      </p:sp>
      <p:sp>
        <p:nvSpPr>
          <p:cNvPr id="83" name="Text Box 36"/>
          <p:cNvSpPr txBox="1">
            <a:spLocks noChangeArrowheads="1"/>
          </p:cNvSpPr>
          <p:nvPr/>
        </p:nvSpPr>
        <p:spPr bwMode="auto">
          <a:xfrm>
            <a:off x="5199371" y="2153763"/>
            <a:ext cx="1094852"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HINTERLAND</a:t>
            </a:r>
          </a:p>
        </p:txBody>
      </p:sp>
      <p:sp>
        <p:nvSpPr>
          <p:cNvPr id="84" name="Text Box 37"/>
          <p:cNvSpPr txBox="1">
            <a:spLocks noChangeArrowheads="1"/>
          </p:cNvSpPr>
          <p:nvPr/>
        </p:nvSpPr>
        <p:spPr bwMode="auto">
          <a:xfrm>
            <a:off x="6903793" y="2148375"/>
            <a:ext cx="889667"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REGIONAL</a:t>
            </a:r>
          </a:p>
        </p:txBody>
      </p:sp>
      <p:sp>
        <p:nvSpPr>
          <p:cNvPr id="85" name="Text Box 38"/>
          <p:cNvSpPr txBox="1">
            <a:spLocks noChangeArrowheads="1"/>
          </p:cNvSpPr>
          <p:nvPr/>
        </p:nvSpPr>
        <p:spPr bwMode="auto">
          <a:xfrm>
            <a:off x="7953633" y="2145643"/>
            <a:ext cx="580287"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LOCAL</a:t>
            </a:r>
          </a:p>
        </p:txBody>
      </p:sp>
      <p:sp>
        <p:nvSpPr>
          <p:cNvPr id="154664" name="Text Box 39"/>
          <p:cNvSpPr txBox="1">
            <a:spLocks noChangeArrowheads="1"/>
          </p:cNvSpPr>
          <p:nvPr/>
        </p:nvSpPr>
        <p:spPr bwMode="auto">
          <a:xfrm>
            <a:off x="2930814" y="2737598"/>
            <a:ext cx="1314462"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Shipping Network</a:t>
            </a:r>
          </a:p>
        </p:txBody>
      </p:sp>
      <p:sp>
        <p:nvSpPr>
          <p:cNvPr id="154665" name="Line 40"/>
          <p:cNvSpPr>
            <a:spLocks noChangeShapeType="1"/>
          </p:cNvSpPr>
          <p:nvPr/>
        </p:nvSpPr>
        <p:spPr bwMode="auto">
          <a:xfrm>
            <a:off x="3553999" y="2122532"/>
            <a:ext cx="4937760" cy="0"/>
          </a:xfrm>
          <a:prstGeom prst="line">
            <a:avLst/>
          </a:prstGeom>
          <a:noFill/>
          <a:ln w="38100">
            <a:solidFill>
              <a:srgbClr val="C0C0C0"/>
            </a:solidFill>
            <a:round/>
            <a:headEnd type="triangle"/>
            <a:tailEnd type="triangle"/>
          </a:ln>
        </p:spPr>
        <p:txBody>
          <a:bodyPr/>
          <a:lstStyle/>
          <a:p>
            <a:endParaRPr lang="en-US">
              <a:latin typeface="Arial Narrow" panose="020B0606020202030204" pitchFamily="34" charset="0"/>
              <a:cs typeface="Calibri" pitchFamily="34" charset="0"/>
            </a:endParaRPr>
          </a:p>
        </p:txBody>
      </p:sp>
      <p:sp>
        <p:nvSpPr>
          <p:cNvPr id="154666" name="Rectangle 41"/>
          <p:cNvSpPr>
            <a:spLocks noChangeArrowheads="1"/>
          </p:cNvSpPr>
          <p:nvPr/>
        </p:nvSpPr>
        <p:spPr bwMode="auto">
          <a:xfrm>
            <a:off x="2948315" y="1585639"/>
            <a:ext cx="1828800" cy="371475"/>
          </a:xfrm>
          <a:prstGeom prst="rect">
            <a:avLst/>
          </a:prstGeom>
          <a:solidFill>
            <a:schemeClr val="bg2">
              <a:lumMod val="5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67" name="Rectangle 42"/>
          <p:cNvSpPr>
            <a:spLocks noChangeArrowheads="1"/>
          </p:cNvSpPr>
          <p:nvPr/>
        </p:nvSpPr>
        <p:spPr bwMode="auto">
          <a:xfrm>
            <a:off x="4775750" y="1663427"/>
            <a:ext cx="1982787" cy="217487"/>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68" name="Rectangle 43"/>
          <p:cNvSpPr>
            <a:spLocks noChangeArrowheads="1"/>
          </p:cNvSpPr>
          <p:nvPr/>
        </p:nvSpPr>
        <p:spPr bwMode="auto">
          <a:xfrm>
            <a:off x="6756949" y="1736452"/>
            <a:ext cx="1123950" cy="71437"/>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69" name="Rectangle 44"/>
          <p:cNvSpPr>
            <a:spLocks noChangeArrowheads="1"/>
          </p:cNvSpPr>
          <p:nvPr/>
        </p:nvSpPr>
        <p:spPr bwMode="auto">
          <a:xfrm>
            <a:off x="7877724" y="1750739"/>
            <a:ext cx="535142" cy="42863"/>
          </a:xfrm>
          <a:prstGeom prst="rect">
            <a:avLst/>
          </a:prstGeom>
          <a:solidFill>
            <a:srgbClr val="C0C0C0"/>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70" name="Rectangle 45"/>
          <p:cNvSpPr>
            <a:spLocks noChangeArrowheads="1"/>
          </p:cNvSpPr>
          <p:nvPr/>
        </p:nvSpPr>
        <p:spPr bwMode="auto">
          <a:xfrm>
            <a:off x="2948315" y="1309414"/>
            <a:ext cx="1828800" cy="117475"/>
          </a:xfrm>
          <a:prstGeom prst="rect">
            <a:avLst/>
          </a:prstGeom>
          <a:solidFill>
            <a:schemeClr val="bg2">
              <a:lumMod val="5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71" name="Rectangle 46"/>
          <p:cNvSpPr>
            <a:spLocks noChangeArrowheads="1"/>
          </p:cNvSpPr>
          <p:nvPr/>
        </p:nvSpPr>
        <p:spPr bwMode="auto">
          <a:xfrm>
            <a:off x="4775750" y="1260202"/>
            <a:ext cx="1982787" cy="217487"/>
          </a:xfrm>
          <a:prstGeom prst="rect">
            <a:avLst/>
          </a:prstGeom>
          <a:solidFill>
            <a:schemeClr val="accent5">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72" name="Rectangle 47"/>
          <p:cNvSpPr>
            <a:spLocks noChangeArrowheads="1"/>
          </p:cNvSpPr>
          <p:nvPr/>
        </p:nvSpPr>
        <p:spPr bwMode="auto">
          <a:xfrm>
            <a:off x="6756949" y="1210989"/>
            <a:ext cx="1123950" cy="3159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54673" name="Rectangle 48"/>
          <p:cNvSpPr>
            <a:spLocks noChangeArrowheads="1"/>
          </p:cNvSpPr>
          <p:nvPr/>
        </p:nvSpPr>
        <p:spPr bwMode="auto">
          <a:xfrm>
            <a:off x="7877724" y="1179239"/>
            <a:ext cx="535142" cy="377825"/>
          </a:xfrm>
          <a:prstGeom prst="rect">
            <a:avLst/>
          </a:prstGeom>
          <a:solidFill>
            <a:srgbClr val="C0C0C0"/>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96" name="TextBox 95"/>
          <p:cNvSpPr txBox="1"/>
          <p:nvPr/>
        </p:nvSpPr>
        <p:spPr>
          <a:xfrm>
            <a:off x="2312433" y="1973468"/>
            <a:ext cx="1200650" cy="276999"/>
          </a:xfrm>
          <a:prstGeom prst="rect">
            <a:avLst/>
          </a:prstGeom>
          <a:noFill/>
        </p:spPr>
        <p:txBody>
          <a:bodyPr wrap="none" lIns="0" tIns="0" rIns="0" bIns="0">
            <a:spAutoFit/>
          </a:bodyPr>
          <a:lstStyle/>
          <a:p>
            <a:pPr>
              <a:defRPr/>
            </a:pPr>
            <a:r>
              <a:rPr lang="en-US" b="1" dirty="0" err="1">
                <a:solidFill>
                  <a:srgbClr val="292929"/>
                </a:solidFill>
                <a:latin typeface="Arial Narrow" panose="020B0606020202030204" pitchFamily="34" charset="0"/>
                <a:cs typeface="Calibri" pitchFamily="34" charset="0"/>
              </a:rPr>
              <a:t>Massification</a:t>
            </a:r>
            <a:endParaRPr lang="en-US" b="1" dirty="0">
              <a:solidFill>
                <a:srgbClr val="292929"/>
              </a:solidFill>
              <a:latin typeface="Arial Narrow" panose="020B0606020202030204" pitchFamily="34" charset="0"/>
              <a:cs typeface="Calibri" pitchFamily="34" charset="0"/>
            </a:endParaRPr>
          </a:p>
        </p:txBody>
      </p:sp>
      <p:sp>
        <p:nvSpPr>
          <p:cNvPr id="97" name="TextBox 96"/>
          <p:cNvSpPr txBox="1"/>
          <p:nvPr/>
        </p:nvSpPr>
        <p:spPr>
          <a:xfrm>
            <a:off x="8620960" y="1984033"/>
            <a:ext cx="1082027" cy="276999"/>
          </a:xfrm>
          <a:prstGeom prst="rect">
            <a:avLst/>
          </a:prstGeom>
          <a:noFill/>
        </p:spPr>
        <p:txBody>
          <a:bodyPr wrap="none" lIns="0" tIns="0" rIns="0" bIns="0">
            <a:spAutoFit/>
          </a:bodyPr>
          <a:lstStyle/>
          <a:p>
            <a:pPr>
              <a:defRPr/>
            </a:pPr>
            <a:r>
              <a:rPr lang="en-US" b="1" dirty="0">
                <a:solidFill>
                  <a:srgbClr val="292929"/>
                </a:solidFill>
                <a:latin typeface="Arial Narrow" panose="020B0606020202030204" pitchFamily="34" charset="0"/>
                <a:cs typeface="Calibri" pitchFamily="34" charset="0"/>
              </a:rPr>
              <a:t>Atomization</a:t>
            </a:r>
          </a:p>
        </p:txBody>
      </p:sp>
      <p:sp>
        <p:nvSpPr>
          <p:cNvPr id="154656" name="Rectangle 31"/>
          <p:cNvSpPr>
            <a:spLocks noChangeArrowheads="1"/>
          </p:cNvSpPr>
          <p:nvPr/>
        </p:nvSpPr>
        <p:spPr bwMode="auto">
          <a:xfrm>
            <a:off x="7772950" y="2936919"/>
            <a:ext cx="217487" cy="217488"/>
          </a:xfrm>
          <a:prstGeom prst="rect">
            <a:avLst/>
          </a:prstGeom>
          <a:solidFill>
            <a:schemeClr val="bg1"/>
          </a:solidFill>
          <a:ln w="25400">
            <a:solidFill>
              <a:schemeClr val="accent2">
                <a:lumMod val="50000"/>
              </a:schemeClr>
            </a:solidFill>
            <a:miter lim="800000"/>
            <a:headEnd/>
            <a:tailEnd/>
          </a:ln>
        </p:spPr>
        <p:txBody>
          <a:bodyPr wrap="none" anchor="ctr"/>
          <a:lstStyle/>
          <a:p>
            <a:endParaRPr lang="en-US">
              <a:latin typeface="Arial Narrow" panose="020B0606020202030204" pitchFamily="34" charset="0"/>
              <a:cs typeface="Calibri" pitchFamily="34" charset="0"/>
            </a:endParaRPr>
          </a:p>
        </p:txBody>
      </p:sp>
      <p:cxnSp>
        <p:nvCxnSpPr>
          <p:cNvPr id="5" name="Straight Connector 4"/>
          <p:cNvCxnSpPr>
            <a:stCxn id="154654" idx="2"/>
            <a:endCxn id="154656" idx="3"/>
          </p:cNvCxnSpPr>
          <p:nvPr/>
        </p:nvCxnSpPr>
        <p:spPr bwMode="auto">
          <a:xfrm flipH="1">
            <a:off x="7990436" y="3044871"/>
            <a:ext cx="403718" cy="793"/>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
        <p:nvSpPr>
          <p:cNvPr id="58" name="Oval 29"/>
          <p:cNvSpPr>
            <a:spLocks noChangeArrowheads="1"/>
          </p:cNvSpPr>
          <p:nvPr/>
        </p:nvSpPr>
        <p:spPr bwMode="auto">
          <a:xfrm>
            <a:off x="5574352" y="4197892"/>
            <a:ext cx="187325" cy="187325"/>
          </a:xfrm>
          <a:prstGeom prst="ellipse">
            <a:avLst/>
          </a:prstGeom>
          <a:solidFill>
            <a:srgbClr val="EAEAEA"/>
          </a:solidFill>
          <a:ln w="25400">
            <a:solidFill>
              <a:srgbClr val="808080"/>
            </a:solidFill>
            <a:round/>
            <a:headEnd/>
            <a:tailEnd/>
          </a:ln>
        </p:spPr>
        <p:txBody>
          <a:bodyPr wrap="none" anchor="ctr"/>
          <a:lstStyle/>
          <a:p>
            <a:endParaRPr lang="en-US">
              <a:latin typeface="Arial Narrow" panose="020B0606020202030204" pitchFamily="34" charset="0"/>
              <a:cs typeface="Calibri" pitchFamily="34" charset="0"/>
            </a:endParaRPr>
          </a:p>
        </p:txBody>
      </p:sp>
      <p:cxnSp>
        <p:nvCxnSpPr>
          <p:cNvPr id="60" name="Straight Connector 59"/>
          <p:cNvCxnSpPr>
            <a:stCxn id="58" idx="2"/>
            <a:endCxn id="59" idx="3"/>
          </p:cNvCxnSpPr>
          <p:nvPr/>
        </p:nvCxnSpPr>
        <p:spPr bwMode="auto">
          <a:xfrm flipH="1">
            <a:off x="5260573" y="4291555"/>
            <a:ext cx="313778" cy="793"/>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cxnSp>
        <p:nvCxnSpPr>
          <p:cNvPr id="7" name="Elbow Connector 6"/>
          <p:cNvCxnSpPr>
            <a:stCxn id="154636" idx="4"/>
            <a:endCxn id="59" idx="1"/>
          </p:cNvCxnSpPr>
          <p:nvPr/>
        </p:nvCxnSpPr>
        <p:spPr bwMode="auto">
          <a:xfrm rot="16200000" flipH="1">
            <a:off x="4466812" y="3716073"/>
            <a:ext cx="890608" cy="261940"/>
          </a:xfrm>
          <a:prstGeom prst="bentConnector2">
            <a:avLst/>
          </a:prstGeom>
          <a:solidFill>
            <a:schemeClr val="accent1"/>
          </a:solidFill>
          <a:ln w="31750" cap="flat" cmpd="sng" algn="ctr">
            <a:solidFill>
              <a:schemeClr val="accent3">
                <a:lumMod val="75000"/>
              </a:schemeClr>
            </a:solidFill>
            <a:prstDash val="solid"/>
            <a:round/>
            <a:headEnd type="none" w="med" len="med"/>
            <a:tailEnd type="none" w="med" len="med"/>
          </a:ln>
          <a:effectLst/>
        </p:spPr>
      </p:cxnSp>
      <p:sp>
        <p:nvSpPr>
          <p:cNvPr id="154636" name="Oval 11"/>
          <p:cNvSpPr>
            <a:spLocks noChangeArrowheads="1"/>
          </p:cNvSpPr>
          <p:nvPr/>
        </p:nvSpPr>
        <p:spPr bwMode="auto">
          <a:xfrm>
            <a:off x="4415386" y="2670219"/>
            <a:ext cx="731520" cy="731520"/>
          </a:xfrm>
          <a:prstGeom prst="ellipse">
            <a:avLst/>
          </a:prstGeom>
          <a:solidFill>
            <a:schemeClr val="bg1"/>
          </a:solidFill>
          <a:ln w="50800">
            <a:solidFill>
              <a:schemeClr val="bg2">
                <a:lumMod val="50000"/>
              </a:schemeClr>
            </a:solidFill>
            <a:round/>
            <a:headEnd/>
            <a:tailEnd/>
          </a:ln>
        </p:spPr>
        <p:txBody>
          <a:bodyPr wrap="none" anchor="ctr"/>
          <a:lstStyle/>
          <a:p>
            <a:endParaRPr lang="en-US">
              <a:latin typeface="Arial Narrow" panose="020B0606020202030204" pitchFamily="34" charset="0"/>
              <a:cs typeface="Calibri" pitchFamily="34" charset="0"/>
            </a:endParaRPr>
          </a:p>
        </p:txBody>
      </p:sp>
      <p:sp>
        <p:nvSpPr>
          <p:cNvPr id="64" name="Oval 27"/>
          <p:cNvSpPr>
            <a:spLocks noChangeArrowheads="1"/>
          </p:cNvSpPr>
          <p:nvPr/>
        </p:nvSpPr>
        <p:spPr bwMode="auto">
          <a:xfrm>
            <a:off x="5059365" y="2944124"/>
            <a:ext cx="182880" cy="182880"/>
          </a:xfrm>
          <a:prstGeom prst="ellipse">
            <a:avLst/>
          </a:prstGeom>
          <a:solidFill>
            <a:schemeClr val="bg1"/>
          </a:solidFill>
          <a:ln w="38100">
            <a:solidFill>
              <a:schemeClr val="bg1">
                <a:lumMod val="50000"/>
              </a:schemeClr>
            </a:solidFill>
            <a:round/>
            <a:headEnd/>
            <a:tailEnd/>
          </a:ln>
        </p:spPr>
        <p:txBody>
          <a:bodyPr wrap="none" anchor="ctr"/>
          <a:lstStyle/>
          <a:p>
            <a:endParaRPr lang="en-US">
              <a:latin typeface="Arial Narrow" panose="020B0606020202030204" pitchFamily="34" charset="0"/>
              <a:cs typeface="Calibri" pitchFamily="34" charset="0"/>
            </a:endParaRPr>
          </a:p>
        </p:txBody>
      </p:sp>
      <p:cxnSp>
        <p:nvCxnSpPr>
          <p:cNvPr id="9" name="Elbow Connector 8"/>
          <p:cNvCxnSpPr>
            <a:stCxn id="59" idx="0"/>
            <a:endCxn id="64" idx="4"/>
          </p:cNvCxnSpPr>
          <p:nvPr/>
        </p:nvCxnSpPr>
        <p:spPr bwMode="auto">
          <a:xfrm rot="16200000" flipV="1">
            <a:off x="4623020" y="3654792"/>
            <a:ext cx="1056599" cy="1025"/>
          </a:xfrm>
          <a:prstGeom prst="bentConnector3">
            <a:avLst/>
          </a:prstGeom>
          <a:solidFill>
            <a:schemeClr val="accent1"/>
          </a:solidFill>
          <a:ln w="31750" cap="flat" cmpd="sng" algn="ctr">
            <a:solidFill>
              <a:schemeClr val="accent3">
                <a:lumMod val="75000"/>
              </a:schemeClr>
            </a:solidFill>
            <a:prstDash val="solid"/>
            <a:round/>
            <a:headEnd type="none" w="med" len="med"/>
            <a:tailEnd type="triangle" w="med" len="med"/>
          </a:ln>
          <a:effectLst/>
        </p:spPr>
      </p:cxnSp>
      <p:sp>
        <p:nvSpPr>
          <p:cNvPr id="59" name="Rectangle 31"/>
          <p:cNvSpPr>
            <a:spLocks noChangeArrowheads="1"/>
          </p:cNvSpPr>
          <p:nvPr/>
        </p:nvSpPr>
        <p:spPr bwMode="auto">
          <a:xfrm>
            <a:off x="5043087" y="4183603"/>
            <a:ext cx="217487" cy="217488"/>
          </a:xfrm>
          <a:prstGeom prst="rect">
            <a:avLst/>
          </a:prstGeom>
          <a:solidFill>
            <a:schemeClr val="bg1"/>
          </a:solidFill>
          <a:ln w="25400">
            <a:solidFill>
              <a:schemeClr val="accent2">
                <a:lumMod val="50000"/>
              </a:schemeClr>
            </a:solid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6" name="Rectangle 43"/>
          <p:cNvSpPr>
            <a:spLocks noChangeArrowheads="1"/>
          </p:cNvSpPr>
          <p:nvPr/>
        </p:nvSpPr>
        <p:spPr bwMode="auto">
          <a:xfrm>
            <a:off x="4775749" y="5601636"/>
            <a:ext cx="378437" cy="71437"/>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7" name="Rectangle 44"/>
          <p:cNvSpPr>
            <a:spLocks noChangeArrowheads="1"/>
          </p:cNvSpPr>
          <p:nvPr/>
        </p:nvSpPr>
        <p:spPr bwMode="auto">
          <a:xfrm>
            <a:off x="5154185" y="5615923"/>
            <a:ext cx="500062" cy="42863"/>
          </a:xfrm>
          <a:prstGeom prst="rect">
            <a:avLst/>
          </a:prstGeom>
          <a:solidFill>
            <a:srgbClr val="C0C0C0"/>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8" name="Rectangle 47"/>
          <p:cNvSpPr>
            <a:spLocks noChangeArrowheads="1"/>
          </p:cNvSpPr>
          <p:nvPr/>
        </p:nvSpPr>
        <p:spPr bwMode="auto">
          <a:xfrm>
            <a:off x="4775749" y="5076173"/>
            <a:ext cx="378437" cy="315913"/>
          </a:xfrm>
          <a:prstGeom prst="rect">
            <a:avLst/>
          </a:prstGeom>
          <a:solidFill>
            <a:schemeClr val="accent3">
              <a:lumMod val="75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9" name="Rectangle 48"/>
          <p:cNvSpPr>
            <a:spLocks noChangeArrowheads="1"/>
          </p:cNvSpPr>
          <p:nvPr/>
        </p:nvSpPr>
        <p:spPr bwMode="auto">
          <a:xfrm>
            <a:off x="5154185" y="5044423"/>
            <a:ext cx="500062" cy="377825"/>
          </a:xfrm>
          <a:prstGeom prst="rect">
            <a:avLst/>
          </a:prstGeom>
          <a:solidFill>
            <a:srgbClr val="C0C0C0"/>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70" name="Text Box 19"/>
          <p:cNvSpPr txBox="1">
            <a:spLocks noChangeArrowheads="1"/>
          </p:cNvSpPr>
          <p:nvPr/>
        </p:nvSpPr>
        <p:spPr bwMode="auto">
          <a:xfrm>
            <a:off x="5685382" y="5512001"/>
            <a:ext cx="490455" cy="215444"/>
          </a:xfrm>
          <a:prstGeom prst="rect">
            <a:avLst/>
          </a:prstGeom>
          <a:noFill/>
          <a:ln w="9525">
            <a:noFill/>
            <a:miter lim="800000"/>
            <a:headEnd/>
            <a:tailEnd/>
          </a:ln>
        </p:spPr>
        <p:txBody>
          <a:bodyPr wrap="none" lIns="0" tIns="0" rIns="0" bIns="0">
            <a:spAutoFit/>
          </a:bodyPr>
          <a:lstStyle/>
          <a:p>
            <a:r>
              <a:rPr lang="en-US" sz="1400" dirty="0">
                <a:solidFill>
                  <a:srgbClr val="808080"/>
                </a:solidFill>
                <a:latin typeface="Arial Narrow" panose="020B0606020202030204" pitchFamily="34" charset="0"/>
                <a:cs typeface="Calibri" pitchFamily="34" charset="0"/>
              </a:rPr>
              <a:t>Volume</a:t>
            </a:r>
          </a:p>
        </p:txBody>
      </p:sp>
      <p:sp>
        <p:nvSpPr>
          <p:cNvPr id="71" name="Text Box 20"/>
          <p:cNvSpPr txBox="1">
            <a:spLocks noChangeArrowheads="1"/>
          </p:cNvSpPr>
          <p:nvPr/>
        </p:nvSpPr>
        <p:spPr bwMode="auto">
          <a:xfrm>
            <a:off x="5685382" y="5112653"/>
            <a:ext cx="695703" cy="215444"/>
          </a:xfrm>
          <a:prstGeom prst="rect">
            <a:avLst/>
          </a:prstGeom>
          <a:noFill/>
          <a:ln w="9525">
            <a:noFill/>
            <a:miter lim="800000"/>
            <a:headEnd/>
            <a:tailEnd/>
          </a:ln>
        </p:spPr>
        <p:txBody>
          <a:bodyPr wrap="none" lIns="0" tIns="0" rIns="0" bIns="0">
            <a:spAutoFit/>
          </a:bodyPr>
          <a:lstStyle/>
          <a:p>
            <a:r>
              <a:rPr lang="en-US" sz="1400" dirty="0">
                <a:solidFill>
                  <a:srgbClr val="808080"/>
                </a:solidFill>
                <a:latin typeface="Arial Narrow" panose="020B0606020202030204" pitchFamily="34" charset="0"/>
                <a:cs typeface="Calibri" pitchFamily="34" charset="0"/>
              </a:rPr>
              <a:t>Frequency</a:t>
            </a:r>
          </a:p>
        </p:txBody>
      </p:sp>
      <p:sp>
        <p:nvSpPr>
          <p:cNvPr id="72" name="Text Box 34"/>
          <p:cNvSpPr txBox="1">
            <a:spLocks noChangeArrowheads="1"/>
          </p:cNvSpPr>
          <p:nvPr/>
        </p:nvSpPr>
        <p:spPr bwMode="auto">
          <a:xfrm>
            <a:off x="4099501" y="3944176"/>
            <a:ext cx="634789"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Drayage</a:t>
            </a:r>
          </a:p>
        </p:txBody>
      </p:sp>
      <p:sp>
        <p:nvSpPr>
          <p:cNvPr id="73" name="Text Box 34"/>
          <p:cNvSpPr txBox="1">
            <a:spLocks noChangeArrowheads="1"/>
          </p:cNvSpPr>
          <p:nvPr/>
        </p:nvSpPr>
        <p:spPr bwMode="auto">
          <a:xfrm>
            <a:off x="8063374" y="2789598"/>
            <a:ext cx="276229"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LTL</a:t>
            </a:r>
          </a:p>
        </p:txBody>
      </p:sp>
      <p:sp>
        <p:nvSpPr>
          <p:cNvPr id="10" name="Left Bracket 9"/>
          <p:cNvSpPr/>
          <p:nvPr/>
        </p:nvSpPr>
        <p:spPr bwMode="auto">
          <a:xfrm rot="16200000">
            <a:off x="7540543" y="3045700"/>
            <a:ext cx="182880" cy="1645920"/>
          </a:xfrm>
          <a:prstGeom prst="leftBracket">
            <a:avLst/>
          </a:prstGeom>
          <a:no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5" name="Text Box 34"/>
          <p:cNvSpPr txBox="1">
            <a:spLocks noChangeArrowheads="1"/>
          </p:cNvSpPr>
          <p:nvPr/>
        </p:nvSpPr>
        <p:spPr bwMode="auto">
          <a:xfrm>
            <a:off x="5186116" y="3736816"/>
            <a:ext cx="962123" cy="246221"/>
          </a:xfrm>
          <a:prstGeom prst="rect">
            <a:avLst/>
          </a:prstGeom>
          <a:noFill/>
          <a:ln w="9525">
            <a:noFill/>
            <a:miter lim="800000"/>
            <a:headEnd/>
            <a:tailEnd/>
          </a:ln>
        </p:spPr>
        <p:txBody>
          <a:bodyPr wrap="none" lIns="0" tIns="0" rIns="0" bIns="0">
            <a:spAutoFit/>
          </a:bodyPr>
          <a:lstStyle/>
          <a:p>
            <a:r>
              <a:rPr lang="en-US" sz="1600" dirty="0" err="1">
                <a:solidFill>
                  <a:srgbClr val="4D4D4D"/>
                </a:solidFill>
                <a:latin typeface="Arial Narrow" panose="020B0606020202030204" pitchFamily="34" charset="0"/>
                <a:cs typeface="Calibri" pitchFamily="34" charset="0"/>
              </a:rPr>
              <a:t>Transloading</a:t>
            </a:r>
            <a:endParaRPr lang="en-US" sz="1600" dirty="0">
              <a:solidFill>
                <a:srgbClr val="4D4D4D"/>
              </a:solidFill>
              <a:latin typeface="Arial Narrow" panose="020B0606020202030204" pitchFamily="34" charset="0"/>
              <a:cs typeface="Calibri" pitchFamily="34" charset="0"/>
            </a:endParaRPr>
          </a:p>
        </p:txBody>
      </p:sp>
      <p:sp>
        <p:nvSpPr>
          <p:cNvPr id="76" name="Left Bracket 75"/>
          <p:cNvSpPr/>
          <p:nvPr/>
        </p:nvSpPr>
        <p:spPr bwMode="auto">
          <a:xfrm rot="16200000">
            <a:off x="5110776" y="5477345"/>
            <a:ext cx="182880" cy="822960"/>
          </a:xfrm>
          <a:prstGeom prst="leftBracket">
            <a:avLst/>
          </a:prstGeom>
          <a:noFill/>
          <a:ln w="1905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8" name="Text Box 33"/>
          <p:cNvSpPr txBox="1">
            <a:spLocks noChangeArrowheads="1"/>
          </p:cNvSpPr>
          <p:nvPr/>
        </p:nvSpPr>
        <p:spPr bwMode="auto">
          <a:xfrm>
            <a:off x="5157096" y="5996890"/>
            <a:ext cx="782265" cy="246221"/>
          </a:xfrm>
          <a:prstGeom prst="rect">
            <a:avLst/>
          </a:prstGeom>
          <a:noFill/>
          <a:ln w="9525">
            <a:noFill/>
            <a:miter lim="800000"/>
            <a:headEnd/>
            <a:tailEnd/>
          </a:ln>
        </p:spPr>
        <p:txBody>
          <a:bodyPr wrap="none" lIns="0" tIns="0" rIns="0" bIns="0">
            <a:spAutoFit/>
          </a:bodyPr>
          <a:lstStyle/>
          <a:p>
            <a:r>
              <a:rPr lang="en-US" sz="1600" i="1" dirty="0">
                <a:solidFill>
                  <a:srgbClr val="4D4D4D"/>
                </a:solidFill>
                <a:latin typeface="Arial Narrow" panose="020B0606020202030204" pitchFamily="34" charset="0"/>
                <a:cs typeface="Calibri" pitchFamily="34" charset="0"/>
              </a:rPr>
              <a:t>“Last Mile”</a:t>
            </a:r>
          </a:p>
        </p:txBody>
      </p:sp>
      <p:sp>
        <p:nvSpPr>
          <p:cNvPr id="79" name="Text Box 34"/>
          <p:cNvSpPr txBox="1">
            <a:spLocks noChangeArrowheads="1"/>
          </p:cNvSpPr>
          <p:nvPr/>
        </p:nvSpPr>
        <p:spPr bwMode="auto">
          <a:xfrm>
            <a:off x="5320534" y="4282048"/>
            <a:ext cx="276229" cy="246221"/>
          </a:xfrm>
          <a:prstGeom prst="rect">
            <a:avLst/>
          </a:prstGeom>
          <a:noFill/>
          <a:ln w="9525">
            <a:noFill/>
            <a:miter lim="800000"/>
            <a:headEnd/>
            <a:tailEnd/>
          </a:ln>
        </p:spPr>
        <p:txBody>
          <a:bodyPr wrap="none" lIns="0" tIns="0" rIns="0" bIns="0">
            <a:spAutoFit/>
          </a:bodyPr>
          <a:lstStyle/>
          <a:p>
            <a:r>
              <a:rPr lang="en-US" sz="1600" dirty="0">
                <a:solidFill>
                  <a:srgbClr val="4D4D4D"/>
                </a:solidFill>
                <a:latin typeface="Arial Narrow" panose="020B0606020202030204" pitchFamily="34" charset="0"/>
                <a:cs typeface="Calibri" pitchFamily="34" charset="0"/>
              </a:rPr>
              <a:t>LTL</a:t>
            </a:r>
          </a:p>
        </p:txBody>
      </p:sp>
      <p:sp>
        <p:nvSpPr>
          <p:cNvPr id="80" name="Rectangle 41"/>
          <p:cNvSpPr>
            <a:spLocks noChangeArrowheads="1"/>
          </p:cNvSpPr>
          <p:nvPr/>
        </p:nvSpPr>
        <p:spPr bwMode="auto">
          <a:xfrm>
            <a:off x="3620935" y="5451616"/>
            <a:ext cx="1158875" cy="371475"/>
          </a:xfrm>
          <a:prstGeom prst="rect">
            <a:avLst/>
          </a:prstGeom>
          <a:solidFill>
            <a:schemeClr val="bg2">
              <a:lumMod val="5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81" name="Rectangle 45"/>
          <p:cNvSpPr>
            <a:spLocks noChangeArrowheads="1"/>
          </p:cNvSpPr>
          <p:nvPr/>
        </p:nvSpPr>
        <p:spPr bwMode="auto">
          <a:xfrm>
            <a:off x="3620935" y="5175391"/>
            <a:ext cx="1158875" cy="117475"/>
          </a:xfrm>
          <a:prstGeom prst="rect">
            <a:avLst/>
          </a:prstGeom>
          <a:solidFill>
            <a:schemeClr val="bg2">
              <a:lumMod val="50000"/>
            </a:schemeClr>
          </a:solidFill>
          <a:ln w="9525">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86" name="Text Box 30"/>
          <p:cNvSpPr txBox="1">
            <a:spLocks noChangeArrowheads="1"/>
          </p:cNvSpPr>
          <p:nvPr/>
        </p:nvSpPr>
        <p:spPr bwMode="auto">
          <a:xfrm>
            <a:off x="5817584" y="4211610"/>
            <a:ext cx="727763" cy="196977"/>
          </a:xfrm>
          <a:prstGeom prst="rect">
            <a:avLst/>
          </a:prstGeom>
          <a:noFill/>
          <a:ln w="9525">
            <a:noFill/>
            <a:miter lim="800000"/>
            <a:headEnd/>
            <a:tailEnd/>
          </a:ln>
        </p:spPr>
        <p:txBody>
          <a:bodyPr wrap="none" lIns="0" tIns="0" rIns="0" bIns="0">
            <a:spAutoFit/>
          </a:bodyPr>
          <a:lstStyle/>
          <a:p>
            <a:pPr algn="ctr">
              <a:lnSpc>
                <a:spcPct val="80000"/>
              </a:lnSpc>
              <a:defRPr/>
            </a:pPr>
            <a:r>
              <a:rPr lang="en-US" sz="1600" dirty="0">
                <a:latin typeface="Arial Narrow" panose="020B0606020202030204" pitchFamily="34" charset="0"/>
                <a:cs typeface="Calibri" pitchFamily="34" charset="0"/>
              </a:rPr>
              <a:t>Customer</a:t>
            </a:r>
          </a:p>
        </p:txBody>
      </p:sp>
      <p:sp>
        <p:nvSpPr>
          <p:cNvPr id="87" name="Line 40"/>
          <p:cNvSpPr>
            <a:spLocks noChangeShapeType="1"/>
          </p:cNvSpPr>
          <p:nvPr/>
        </p:nvSpPr>
        <p:spPr bwMode="auto">
          <a:xfrm>
            <a:off x="3590567" y="4939492"/>
            <a:ext cx="2103120" cy="0"/>
          </a:xfrm>
          <a:prstGeom prst="line">
            <a:avLst/>
          </a:prstGeom>
          <a:noFill/>
          <a:ln w="38100">
            <a:solidFill>
              <a:srgbClr val="C0C0C0"/>
            </a:solidFill>
            <a:round/>
            <a:headEnd type="triangle"/>
            <a:tailEnd type="triangle"/>
          </a:ln>
        </p:spPr>
        <p:txBody>
          <a:bodyPr/>
          <a:lstStyle/>
          <a:p>
            <a:endParaRPr lang="en-US">
              <a:latin typeface="Arial Narrow" panose="020B0606020202030204" pitchFamily="34" charset="0"/>
              <a:cs typeface="Calibri" pitchFamily="34" charset="0"/>
            </a:endParaRPr>
          </a:p>
        </p:txBody>
      </p:sp>
      <p:sp>
        <p:nvSpPr>
          <p:cNvPr id="88" name="Text Box 38"/>
          <p:cNvSpPr txBox="1">
            <a:spLocks noChangeArrowheads="1"/>
          </p:cNvSpPr>
          <p:nvPr/>
        </p:nvSpPr>
        <p:spPr bwMode="auto">
          <a:xfrm>
            <a:off x="4916376" y="4693272"/>
            <a:ext cx="580287"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LOCAL</a:t>
            </a:r>
          </a:p>
        </p:txBody>
      </p:sp>
      <p:sp>
        <p:nvSpPr>
          <p:cNvPr id="89" name="Text Box 35"/>
          <p:cNvSpPr txBox="1">
            <a:spLocks noChangeArrowheads="1"/>
          </p:cNvSpPr>
          <p:nvPr/>
        </p:nvSpPr>
        <p:spPr bwMode="auto">
          <a:xfrm>
            <a:off x="3860775" y="4693271"/>
            <a:ext cx="711733" cy="246221"/>
          </a:xfrm>
          <a:prstGeom prst="rect">
            <a:avLst/>
          </a:prstGeom>
          <a:noFill/>
          <a:ln w="9525">
            <a:noFill/>
            <a:miter lim="800000"/>
            <a:headEnd/>
            <a:tailEnd/>
          </a:ln>
          <a:effectLst/>
        </p:spPr>
        <p:txBody>
          <a:bodyPr wrap="none" lIns="0" tIns="0" rIns="0" bIns="0">
            <a:spAutoFit/>
          </a:bodyPr>
          <a:lstStyle/>
          <a:p>
            <a:pPr>
              <a:defRPr/>
            </a:pPr>
            <a:r>
              <a:rPr lang="en-US" sz="1600" b="1" dirty="0">
                <a:solidFill>
                  <a:srgbClr val="808080"/>
                </a:solidFill>
                <a:latin typeface="Arial Narrow" panose="020B0606020202030204" pitchFamily="34" charset="0"/>
                <a:cs typeface="Calibri" pitchFamily="34" charset="0"/>
              </a:rPr>
              <a:t>GLOBAL</a:t>
            </a:r>
          </a:p>
        </p:txBody>
      </p:sp>
      <p:sp>
        <p:nvSpPr>
          <p:cNvPr id="11" name="Rectangle 10"/>
          <p:cNvSpPr/>
          <p:nvPr/>
        </p:nvSpPr>
        <p:spPr bwMode="auto">
          <a:xfrm>
            <a:off x="7335935" y="4909551"/>
            <a:ext cx="182880" cy="182880"/>
          </a:xfrm>
          <a:prstGeom prst="rect">
            <a:avLst/>
          </a:prstGeom>
          <a:solidFill>
            <a:schemeClr val="bg2">
              <a:lumMod val="50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0" name="Rectangle 89"/>
          <p:cNvSpPr/>
          <p:nvPr/>
        </p:nvSpPr>
        <p:spPr bwMode="auto">
          <a:xfrm>
            <a:off x="7335935" y="5190002"/>
            <a:ext cx="182880" cy="182880"/>
          </a:xfrm>
          <a:prstGeom prst="rect">
            <a:avLst/>
          </a:prstGeom>
          <a:solidFill>
            <a:schemeClr val="accent5">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1" name="Rectangle 90"/>
          <p:cNvSpPr/>
          <p:nvPr/>
        </p:nvSpPr>
        <p:spPr bwMode="auto">
          <a:xfrm>
            <a:off x="7335935" y="5470453"/>
            <a:ext cx="182880" cy="182880"/>
          </a:xfrm>
          <a:prstGeom prst="rect">
            <a:avLst/>
          </a:prstGeom>
          <a:solidFill>
            <a:schemeClr val="accent3">
              <a:lumMod val="7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2" name="Text Box 20"/>
          <p:cNvSpPr txBox="1">
            <a:spLocks noChangeArrowheads="1"/>
          </p:cNvSpPr>
          <p:nvPr/>
        </p:nvSpPr>
        <p:spPr bwMode="auto">
          <a:xfrm>
            <a:off x="7556068" y="4871768"/>
            <a:ext cx="641201" cy="246221"/>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Arial Narrow" panose="020B0606020202030204" pitchFamily="34" charset="0"/>
                <a:cs typeface="Calibri" pitchFamily="34" charset="0"/>
              </a:rPr>
              <a:t>Maritime</a:t>
            </a:r>
          </a:p>
        </p:txBody>
      </p:sp>
      <p:sp>
        <p:nvSpPr>
          <p:cNvPr id="93" name="Text Box 20"/>
          <p:cNvSpPr txBox="1">
            <a:spLocks noChangeArrowheads="1"/>
          </p:cNvSpPr>
          <p:nvPr/>
        </p:nvSpPr>
        <p:spPr bwMode="auto">
          <a:xfrm>
            <a:off x="7556067" y="5159220"/>
            <a:ext cx="875240" cy="246221"/>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Arial Narrow" panose="020B0606020202030204" pitchFamily="34" charset="0"/>
                <a:cs typeface="Calibri" pitchFamily="34" charset="0"/>
              </a:rPr>
              <a:t>Rail / Barge</a:t>
            </a:r>
          </a:p>
        </p:txBody>
      </p:sp>
      <p:sp>
        <p:nvSpPr>
          <p:cNvPr id="94" name="Text Box 20"/>
          <p:cNvSpPr txBox="1">
            <a:spLocks noChangeArrowheads="1"/>
          </p:cNvSpPr>
          <p:nvPr/>
        </p:nvSpPr>
        <p:spPr bwMode="auto">
          <a:xfrm>
            <a:off x="7556068" y="5439035"/>
            <a:ext cx="1208985" cy="246221"/>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Arial Narrow" panose="020B0606020202030204" pitchFamily="34" charset="0"/>
                <a:cs typeface="Calibri" pitchFamily="34" charset="0"/>
              </a:rPr>
              <a:t>Drayage (Truck)</a:t>
            </a:r>
          </a:p>
        </p:txBody>
      </p:sp>
      <p:sp>
        <p:nvSpPr>
          <p:cNvPr id="95" name="Rectangle 94"/>
          <p:cNvSpPr/>
          <p:nvPr/>
        </p:nvSpPr>
        <p:spPr bwMode="auto">
          <a:xfrm>
            <a:off x="7335935" y="5755242"/>
            <a:ext cx="182880" cy="182880"/>
          </a:xfrm>
          <a:prstGeom prst="rect">
            <a:avLst/>
          </a:prstGeom>
          <a:solidFill>
            <a:schemeClr val="bg1">
              <a:lumMod val="85000"/>
            </a:schemeClr>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8" name="Text Box 20"/>
          <p:cNvSpPr txBox="1">
            <a:spLocks noChangeArrowheads="1"/>
          </p:cNvSpPr>
          <p:nvPr/>
        </p:nvSpPr>
        <p:spPr bwMode="auto">
          <a:xfrm>
            <a:off x="7556067" y="5709868"/>
            <a:ext cx="1890454" cy="246221"/>
          </a:xfrm>
          <a:prstGeom prst="rect">
            <a:avLst/>
          </a:prstGeom>
          <a:noFill/>
          <a:ln w="9525">
            <a:noFill/>
            <a:miter lim="800000"/>
            <a:headEnd/>
            <a:tailEnd/>
          </a:ln>
        </p:spPr>
        <p:txBody>
          <a:bodyPr wrap="none" lIns="0" tIns="0" rIns="0" bIns="0">
            <a:spAutoFit/>
          </a:bodyPr>
          <a:lstStyle/>
          <a:p>
            <a:r>
              <a:rPr lang="en-US" sz="1600" dirty="0">
                <a:solidFill>
                  <a:srgbClr val="000000"/>
                </a:solidFill>
                <a:latin typeface="Arial Narrow" panose="020B0606020202030204" pitchFamily="34" charset="0"/>
                <a:cs typeface="Calibri" pitchFamily="34" charset="0"/>
              </a:rPr>
              <a:t>Less than truckload (LTL)</a:t>
            </a:r>
          </a:p>
        </p:txBody>
      </p:sp>
      <p:sp>
        <p:nvSpPr>
          <p:cNvPr id="99" name="TextBox 98"/>
          <p:cNvSpPr txBox="1"/>
          <p:nvPr/>
        </p:nvSpPr>
        <p:spPr>
          <a:xfrm>
            <a:off x="2533138" y="899485"/>
            <a:ext cx="1102225" cy="276999"/>
          </a:xfrm>
          <a:prstGeom prst="rect">
            <a:avLst/>
          </a:prstGeom>
          <a:solidFill>
            <a:schemeClr val="bg1"/>
          </a:solidFill>
        </p:spPr>
        <p:txBody>
          <a:bodyPr wrap="none" lIns="45720" tIns="0" rIns="45720" bIns="0">
            <a:spAutoFit/>
          </a:bodyPr>
          <a:lstStyle/>
          <a:p>
            <a:pPr>
              <a:defRPr/>
            </a:pPr>
            <a:r>
              <a:rPr lang="en-US" b="1" dirty="0">
                <a:solidFill>
                  <a:srgbClr val="292929"/>
                </a:solidFill>
                <a:latin typeface="Arial Narrow" panose="020B0606020202030204" pitchFamily="34" charset="0"/>
                <a:cs typeface="Calibri" pitchFamily="34" charset="0"/>
              </a:rPr>
              <a:t>Flow Chain</a:t>
            </a:r>
          </a:p>
        </p:txBody>
      </p:sp>
      <p:sp>
        <p:nvSpPr>
          <p:cNvPr id="100" name="Rounded Rectangle 99"/>
          <p:cNvSpPr/>
          <p:nvPr/>
        </p:nvSpPr>
        <p:spPr bwMode="auto">
          <a:xfrm>
            <a:off x="2126568" y="2552459"/>
            <a:ext cx="7772400" cy="2011680"/>
          </a:xfrm>
          <a:prstGeom prst="roundRect">
            <a:avLst>
              <a:gd name="adj" fmla="val 596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1" name="TextBox 100"/>
          <p:cNvSpPr txBox="1"/>
          <p:nvPr/>
        </p:nvSpPr>
        <p:spPr>
          <a:xfrm>
            <a:off x="8000157" y="4430084"/>
            <a:ext cx="1543884" cy="276999"/>
          </a:xfrm>
          <a:prstGeom prst="rect">
            <a:avLst/>
          </a:prstGeom>
          <a:solidFill>
            <a:schemeClr val="bg1"/>
          </a:solidFill>
        </p:spPr>
        <p:txBody>
          <a:bodyPr wrap="none" lIns="45720" tIns="0" rIns="45720" bIns="0">
            <a:spAutoFit/>
          </a:bodyPr>
          <a:lstStyle/>
          <a:p>
            <a:pPr>
              <a:defRPr/>
            </a:pPr>
            <a:r>
              <a:rPr lang="en-US" b="1" dirty="0">
                <a:solidFill>
                  <a:srgbClr val="292929"/>
                </a:solidFill>
                <a:latin typeface="Arial Narrow" panose="020B0606020202030204" pitchFamily="34" charset="0"/>
                <a:cs typeface="Calibri" pitchFamily="34" charset="0"/>
              </a:rPr>
              <a:t>Transport Chain</a:t>
            </a:r>
          </a:p>
        </p:txBody>
      </p:sp>
      <p:sp>
        <p:nvSpPr>
          <p:cNvPr id="102" name="Rounded Rectangle 101"/>
          <p:cNvSpPr/>
          <p:nvPr/>
        </p:nvSpPr>
        <p:spPr bwMode="auto">
          <a:xfrm>
            <a:off x="3310718" y="4626039"/>
            <a:ext cx="3108960" cy="1645920"/>
          </a:xfrm>
          <a:prstGeom prst="roundRect">
            <a:avLst>
              <a:gd name="adj" fmla="val 596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3" name="TextBox 102"/>
          <p:cNvSpPr txBox="1"/>
          <p:nvPr/>
        </p:nvSpPr>
        <p:spPr>
          <a:xfrm>
            <a:off x="3410742" y="6106540"/>
            <a:ext cx="1757854" cy="276999"/>
          </a:xfrm>
          <a:prstGeom prst="rect">
            <a:avLst/>
          </a:prstGeom>
          <a:solidFill>
            <a:schemeClr val="bg1"/>
          </a:solidFill>
        </p:spPr>
        <p:txBody>
          <a:bodyPr wrap="none" lIns="45720" tIns="0" rIns="45720" bIns="0">
            <a:spAutoFit/>
          </a:bodyPr>
          <a:lstStyle/>
          <a:p>
            <a:pPr>
              <a:defRPr/>
            </a:pPr>
            <a:r>
              <a:rPr lang="en-US" b="1" dirty="0">
                <a:solidFill>
                  <a:srgbClr val="292929"/>
                </a:solidFill>
                <a:latin typeface="Arial Narrow" panose="020B0606020202030204" pitchFamily="34" charset="0"/>
                <a:cs typeface="Calibri" pitchFamily="34" charset="0"/>
              </a:rPr>
              <a:t>Gateway Logistics</a:t>
            </a:r>
          </a:p>
        </p:txBody>
      </p:sp>
    </p:spTree>
    <p:extLst>
      <p:ext uri="{BB962C8B-B14F-4D97-AF65-F5344CB8AC3E}">
        <p14:creationId xmlns:p14="http://schemas.microsoft.com/office/powerpoint/2010/main" val="404702687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Main Elements in Supply Chain Integration</a:t>
            </a:r>
          </a:p>
        </p:txBody>
      </p:sp>
      <p:graphicFrame>
        <p:nvGraphicFramePr>
          <p:cNvPr id="6" name="Content Placeholder 5"/>
          <p:cNvGraphicFramePr>
            <a:graphicFrameLocks noGrp="1"/>
          </p:cNvGraphicFramePr>
          <p:nvPr>
            <p:ph idx="1"/>
          </p:nvPr>
        </p:nvGraphicFramePr>
        <p:xfrm>
          <a:off x="152400" y="914400"/>
          <a:ext cx="11887202" cy="4424680"/>
        </p:xfrm>
        <a:graphic>
          <a:graphicData uri="http://schemas.openxmlformats.org/drawingml/2006/table">
            <a:tbl>
              <a:tblPr firstRow="1" bandRow="1">
                <a:tableStyleId>{37CE84F3-28C3-443E-9E96-99CF82512B78}</a:tableStyleId>
              </a:tblPr>
              <a:tblGrid>
                <a:gridCol w="3092905">
                  <a:extLst>
                    <a:ext uri="{9D8B030D-6E8A-4147-A177-3AD203B41FA5}">
                      <a16:colId xmlns:a16="http://schemas.microsoft.com/office/drawing/2014/main" val="20000"/>
                    </a:ext>
                  </a:extLst>
                </a:gridCol>
                <a:gridCol w="8794297">
                  <a:extLst>
                    <a:ext uri="{9D8B030D-6E8A-4147-A177-3AD203B41FA5}">
                      <a16:colId xmlns:a16="http://schemas.microsoft.com/office/drawing/2014/main" val="20001"/>
                    </a:ext>
                  </a:extLst>
                </a:gridCol>
              </a:tblGrid>
              <a:tr h="370840">
                <a:tc>
                  <a:txBody>
                    <a:bodyPr/>
                    <a:lstStyle/>
                    <a:p>
                      <a:r>
                        <a:rPr lang="en-US" sz="1600" dirty="0"/>
                        <a:t>Element</a:t>
                      </a:r>
                    </a:p>
                  </a:txBody>
                  <a:tcPr marL="122553" marR="122553"/>
                </a:tc>
                <a:tc>
                  <a:txBody>
                    <a:bodyPr/>
                    <a:lstStyle/>
                    <a:p>
                      <a:r>
                        <a:rPr lang="en-US" sz="1600" dirty="0"/>
                        <a:t>Purpose</a:t>
                      </a:r>
                    </a:p>
                  </a:txBody>
                  <a:tcPr marL="122553" marR="122553"/>
                </a:tc>
                <a:extLst>
                  <a:ext uri="{0D108BD9-81ED-4DB2-BD59-A6C34878D82A}">
                    <a16:rowId xmlns:a16="http://schemas.microsoft.com/office/drawing/2014/main" val="10000"/>
                  </a:ext>
                </a:extLst>
              </a:tr>
              <a:tr h="370840">
                <a:tc>
                  <a:txBody>
                    <a:bodyPr/>
                    <a:lstStyle/>
                    <a:p>
                      <a:r>
                        <a:rPr lang="en-US" sz="1600" dirty="0"/>
                        <a:t>Infrastructure Integration</a:t>
                      </a:r>
                    </a:p>
                  </a:txBody>
                  <a:tcPr marL="122553" marR="122553"/>
                </a:tc>
                <a:tc>
                  <a:txBody>
                    <a:bodyPr/>
                    <a:lstStyle/>
                    <a:p>
                      <a:r>
                        <a:rPr lang="en-US" sz="1600" dirty="0"/>
                        <a:t>Improving</a:t>
                      </a:r>
                      <a:r>
                        <a:rPr lang="en-US" sz="1600" baseline="0" dirty="0"/>
                        <a:t> connectivity and interoperability. Synchronizing terminals and distribution facilities to increase throughput and reliability.</a:t>
                      </a:r>
                      <a:endParaRPr lang="en-US" sz="1600" dirty="0"/>
                    </a:p>
                  </a:txBody>
                  <a:tcPr marL="122553" marR="122553"/>
                </a:tc>
                <a:extLst>
                  <a:ext uri="{0D108BD9-81ED-4DB2-BD59-A6C34878D82A}">
                    <a16:rowId xmlns:a16="http://schemas.microsoft.com/office/drawing/2014/main" val="10001"/>
                  </a:ext>
                </a:extLst>
              </a:tr>
              <a:tr h="370840">
                <a:tc>
                  <a:txBody>
                    <a:bodyPr/>
                    <a:lstStyle/>
                    <a:p>
                      <a:r>
                        <a:rPr lang="en-US" sz="1600" dirty="0"/>
                        <a:t>Commercial Integration</a:t>
                      </a:r>
                    </a:p>
                  </a:txBody>
                  <a:tcPr marL="122553" marR="122553"/>
                </a:tc>
                <a:tc>
                  <a:txBody>
                    <a:bodyPr/>
                    <a:lstStyle/>
                    <a:p>
                      <a:r>
                        <a:rPr lang="en-US" sz="1600" dirty="0"/>
                        <a:t>Commercial agreements, mergers and acquisitions between</a:t>
                      </a:r>
                      <a:r>
                        <a:rPr lang="en-US" sz="1600" baseline="0" dirty="0"/>
                        <a:t> companies along the supply chain. Involves service level and management. Vertical and horizontal integration of actors and processes.</a:t>
                      </a:r>
                      <a:endParaRPr lang="en-US" sz="1600" dirty="0"/>
                    </a:p>
                  </a:txBody>
                  <a:tcPr marL="122553" marR="122553"/>
                </a:tc>
                <a:extLst>
                  <a:ext uri="{0D108BD9-81ED-4DB2-BD59-A6C34878D82A}">
                    <a16:rowId xmlns:a16="http://schemas.microsoft.com/office/drawing/2014/main" val="10002"/>
                  </a:ext>
                </a:extLst>
              </a:tr>
              <a:tr h="370840">
                <a:tc>
                  <a:txBody>
                    <a:bodyPr/>
                    <a:lstStyle/>
                    <a:p>
                      <a:r>
                        <a:rPr lang="en-US" sz="1600" dirty="0"/>
                        <a:t>Work Practices</a:t>
                      </a:r>
                      <a:r>
                        <a:rPr lang="en-US" sz="1600" baseline="0" dirty="0"/>
                        <a:t> Integration</a:t>
                      </a:r>
                      <a:endParaRPr lang="en-US" sz="1600" dirty="0"/>
                    </a:p>
                  </a:txBody>
                  <a:tcPr marL="122553" marR="122553"/>
                </a:tc>
                <a:tc>
                  <a:txBody>
                    <a:bodyPr/>
                    <a:lstStyle/>
                    <a:p>
                      <a:r>
                        <a:rPr lang="en-US" sz="1600" dirty="0"/>
                        <a:t>Organizational (managing labor as a group) and skills (managing individual workers) competencies to move cargo</a:t>
                      </a:r>
                      <a:r>
                        <a:rPr lang="en-US" sz="1600" baseline="0" dirty="0"/>
                        <a:t> efficiently. Involves operational window, minimal service levels and essential services.</a:t>
                      </a:r>
                      <a:endParaRPr lang="en-US" sz="1600" dirty="0"/>
                    </a:p>
                  </a:txBody>
                  <a:tcPr marL="122553" marR="122553"/>
                </a:tc>
                <a:extLst>
                  <a:ext uri="{0D108BD9-81ED-4DB2-BD59-A6C34878D82A}">
                    <a16:rowId xmlns:a16="http://schemas.microsoft.com/office/drawing/2014/main" val="10003"/>
                  </a:ext>
                </a:extLst>
              </a:tr>
              <a:tr h="370840">
                <a:tc>
                  <a:txBody>
                    <a:bodyPr/>
                    <a:lstStyle/>
                    <a:p>
                      <a:r>
                        <a:rPr lang="en-US" sz="1600" dirty="0"/>
                        <a:t>Information Integration</a:t>
                      </a:r>
                    </a:p>
                  </a:txBody>
                  <a:tcPr marL="122553" marR="122553"/>
                </a:tc>
                <a:tc>
                  <a:txBody>
                    <a:bodyPr/>
                    <a:lstStyle/>
                    <a:p>
                      <a:r>
                        <a:rPr lang="en-US" sz="1600" dirty="0"/>
                        <a:t>Interconnectedness of information systems.</a:t>
                      </a:r>
                      <a:r>
                        <a:rPr lang="en-US" sz="1600" baseline="0" dirty="0"/>
                        <a:t> Involves asset tracking, status monitoring, customs facilitation, freight status information and transport network status information.</a:t>
                      </a:r>
                      <a:endParaRPr lang="en-US" sz="1600" dirty="0"/>
                    </a:p>
                  </a:txBody>
                  <a:tcPr marL="122553" marR="122553"/>
                </a:tc>
                <a:extLst>
                  <a:ext uri="{0D108BD9-81ED-4DB2-BD59-A6C34878D82A}">
                    <a16:rowId xmlns:a16="http://schemas.microsoft.com/office/drawing/2014/main" val="10004"/>
                  </a:ext>
                </a:extLst>
              </a:tr>
              <a:tr h="370840">
                <a:tc>
                  <a:txBody>
                    <a:bodyPr/>
                    <a:lstStyle/>
                    <a:p>
                      <a:r>
                        <a:rPr lang="en-US" sz="1600" dirty="0"/>
                        <a:t>Regulatory Integration</a:t>
                      </a:r>
                    </a:p>
                  </a:txBody>
                  <a:tcPr marL="122553" marR="122553"/>
                </a:tc>
                <a:tc>
                  <a:txBody>
                    <a:bodyPr/>
                    <a:lstStyle/>
                    <a:p>
                      <a:r>
                        <a:rPr lang="en-US" sz="1600" dirty="0"/>
                        <a:t>Promote modal choice and avoid subsidized modal preference through the harmonization of regulation across jurisdictions.</a:t>
                      </a:r>
                    </a:p>
                  </a:txBody>
                  <a:tcPr marL="122553" marR="122553"/>
                </a:tc>
                <a:extLst>
                  <a:ext uri="{0D108BD9-81ED-4DB2-BD59-A6C34878D82A}">
                    <a16:rowId xmlns:a16="http://schemas.microsoft.com/office/drawing/2014/main" val="10005"/>
                  </a:ext>
                </a:extLst>
              </a:tr>
              <a:tr h="370840">
                <a:tc>
                  <a:txBody>
                    <a:bodyPr/>
                    <a:lstStyle/>
                    <a:p>
                      <a:r>
                        <a:rPr lang="en-US" sz="1600" dirty="0"/>
                        <a:t>Planning and Funding</a:t>
                      </a:r>
                      <a:r>
                        <a:rPr lang="en-US" sz="1600" baseline="0" dirty="0"/>
                        <a:t> Integration</a:t>
                      </a:r>
                      <a:endParaRPr lang="en-US" sz="1600" dirty="0"/>
                    </a:p>
                  </a:txBody>
                  <a:tcPr marL="122553" marR="122553"/>
                </a:tc>
                <a:tc>
                  <a:txBody>
                    <a:bodyPr/>
                    <a:lstStyle/>
                    <a:p>
                      <a:r>
                        <a:rPr lang="en-US" sz="1600" dirty="0"/>
                        <a:t>Planning and funding of infrastructure provision from an integrated multi-modal and logistics chain perspective. Respective roles and competencies of the public and private sectors.</a:t>
                      </a:r>
                    </a:p>
                  </a:txBody>
                  <a:tcPr marL="122553" marR="122553"/>
                </a:tc>
                <a:extLst>
                  <a:ext uri="{0D108BD9-81ED-4DB2-BD59-A6C34878D82A}">
                    <a16:rowId xmlns:a16="http://schemas.microsoft.com/office/drawing/2014/main" val="10006"/>
                  </a:ext>
                </a:extLst>
              </a:tr>
              <a:tr h="370840">
                <a:tc>
                  <a:txBody>
                    <a:bodyPr/>
                    <a:lstStyle/>
                    <a:p>
                      <a:r>
                        <a:rPr lang="en-US" sz="1600" dirty="0"/>
                        <a:t>Customs</a:t>
                      </a:r>
                      <a:r>
                        <a:rPr lang="en-US" sz="1600" baseline="0" dirty="0"/>
                        <a:t> and </a:t>
                      </a:r>
                      <a:r>
                        <a:rPr lang="en-US" sz="1600" dirty="0"/>
                        <a:t>Security Integration</a:t>
                      </a:r>
                    </a:p>
                  </a:txBody>
                  <a:tcPr marL="122553" marR="122553"/>
                </a:tc>
                <a:tc>
                  <a:txBody>
                    <a:bodyPr/>
                    <a:lstStyle/>
                    <a:p>
                      <a:r>
                        <a:rPr lang="en-US" sz="1600" dirty="0"/>
                        <a:t>Harmonization of security procedures that protect cargo from theft or damage and protect the public from risks. Involves assessments of</a:t>
                      </a:r>
                      <a:r>
                        <a:rPr lang="en-US" sz="1600" baseline="0" dirty="0"/>
                        <a:t> cargo contents, cargo integrity, route integrity and information integrity.</a:t>
                      </a:r>
                      <a:endParaRPr lang="en-US" sz="1600" dirty="0"/>
                    </a:p>
                  </a:txBody>
                  <a:tcPr marL="122553" marR="122553"/>
                </a:tc>
                <a:extLst>
                  <a:ext uri="{0D108BD9-81ED-4DB2-BD59-A6C34878D82A}">
                    <a16:rowId xmlns:a16="http://schemas.microsoft.com/office/drawing/2014/main" val="10007"/>
                  </a:ext>
                </a:extLst>
              </a:tr>
            </a:tbl>
          </a:graphicData>
        </a:graphic>
      </p:graphicFrame>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05413424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Main Elements in Supply Chain Integration and Connectivity</a:t>
            </a:r>
          </a:p>
        </p:txBody>
      </p:sp>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ounded Rectangle 5"/>
          <p:cNvSpPr/>
          <p:nvPr/>
        </p:nvSpPr>
        <p:spPr>
          <a:xfrm>
            <a:off x="2238604" y="1302065"/>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2238604" y="2601523"/>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388973" y="1689731"/>
            <a:ext cx="365760" cy="365760"/>
          </a:xfrm>
          <a:prstGeom prst="ellipse">
            <a:avLst/>
          </a:prstGeom>
          <a:noFill/>
          <a:ln w="317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27"/>
          <p:cNvSpPr>
            <a:spLocks noChangeArrowheads="1"/>
          </p:cNvSpPr>
          <p:nvPr/>
        </p:nvSpPr>
        <p:spPr bwMode="auto">
          <a:xfrm>
            <a:off x="2983831" y="1735451"/>
            <a:ext cx="274320" cy="274320"/>
          </a:xfrm>
          <a:prstGeom prst="ellipse">
            <a:avLst/>
          </a:prstGeom>
          <a:solidFill>
            <a:schemeClr val="bg1"/>
          </a:solidFill>
          <a:ln w="25400">
            <a:solidFill>
              <a:schemeClr val="bg1">
                <a:lumMod val="50000"/>
              </a:schemeClr>
            </a:solidFill>
            <a:round/>
            <a:headEnd/>
            <a:tailEnd/>
          </a:ln>
        </p:spPr>
        <p:txBody>
          <a:bodyPr wrap="none" anchor="ctr"/>
          <a:lstStyle/>
          <a:p>
            <a:endParaRPr lang="en-US">
              <a:latin typeface="Agency FB" pitchFamily="34" charset="0"/>
              <a:cs typeface="Calibri" pitchFamily="34" charset="0"/>
            </a:endParaRPr>
          </a:p>
        </p:txBody>
      </p:sp>
      <p:sp>
        <p:nvSpPr>
          <p:cNvPr id="12" name="Rectangle 31"/>
          <p:cNvSpPr>
            <a:spLocks noChangeArrowheads="1"/>
          </p:cNvSpPr>
          <p:nvPr/>
        </p:nvSpPr>
        <p:spPr bwMode="auto">
          <a:xfrm>
            <a:off x="3500842" y="1781171"/>
            <a:ext cx="182880" cy="182880"/>
          </a:xfrm>
          <a:prstGeom prst="rect">
            <a:avLst/>
          </a:prstGeom>
          <a:solidFill>
            <a:schemeClr val="bg1"/>
          </a:solidFill>
          <a:ln w="25400">
            <a:solidFill>
              <a:schemeClr val="accent2">
                <a:lumMod val="50000"/>
              </a:schemeClr>
            </a:solidFill>
            <a:miter lim="800000"/>
            <a:headEnd/>
            <a:tailEnd/>
          </a:ln>
        </p:spPr>
        <p:txBody>
          <a:bodyPr wrap="none" anchor="ctr"/>
          <a:lstStyle/>
          <a:p>
            <a:endParaRPr lang="en-US">
              <a:latin typeface="Agency FB" pitchFamily="34" charset="0"/>
              <a:cs typeface="Calibri" pitchFamily="34" charset="0"/>
            </a:endParaRPr>
          </a:p>
        </p:txBody>
      </p:sp>
      <p:cxnSp>
        <p:nvCxnSpPr>
          <p:cNvPr id="14" name="Straight Connector 13"/>
          <p:cNvCxnSpPr>
            <a:stCxn id="11" idx="2"/>
            <a:endCxn id="10" idx="6"/>
          </p:cNvCxnSpPr>
          <p:nvPr/>
        </p:nvCxnSpPr>
        <p:spPr>
          <a:xfrm flipH="1">
            <a:off x="2754733" y="1872611"/>
            <a:ext cx="229098"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a:stCxn id="10" idx="2"/>
          </p:cNvCxnSpPr>
          <p:nvPr/>
        </p:nvCxnSpPr>
        <p:spPr>
          <a:xfrm flipH="1">
            <a:off x="2293621" y="1872611"/>
            <a:ext cx="95353" cy="0"/>
          </a:xfrm>
          <a:prstGeom prst="line">
            <a:avLst/>
          </a:prstGeom>
          <a:ln w="762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a:stCxn id="11" idx="6"/>
            <a:endCxn id="12" idx="1"/>
          </p:cNvCxnSpPr>
          <p:nvPr/>
        </p:nvCxnSpPr>
        <p:spPr>
          <a:xfrm>
            <a:off x="3258152" y="1872611"/>
            <a:ext cx="242691" cy="0"/>
          </a:xfrm>
          <a:prstGeom prst="line">
            <a:avLst/>
          </a:prstGeom>
          <a:ln w="317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a:stCxn id="12" idx="3"/>
          </p:cNvCxnSpPr>
          <p:nvPr/>
        </p:nvCxnSpPr>
        <p:spPr>
          <a:xfrm>
            <a:off x="3683722" y="1872611"/>
            <a:ext cx="13389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3939540" y="1288540"/>
            <a:ext cx="2012474" cy="338554"/>
          </a:xfrm>
          <a:prstGeom prst="rect">
            <a:avLst/>
          </a:prstGeom>
          <a:noFill/>
        </p:spPr>
        <p:txBody>
          <a:bodyPr wrap="none" rtlCol="0">
            <a:spAutoFit/>
          </a:bodyPr>
          <a:lstStyle/>
          <a:p>
            <a:r>
              <a:rPr lang="en-US" sz="1600" b="1" dirty="0">
                <a:latin typeface="Arial Narrow" panose="020B0606020202030204" pitchFamily="34" charset="0"/>
              </a:rPr>
              <a:t>Transport Connectivity</a:t>
            </a:r>
          </a:p>
        </p:txBody>
      </p:sp>
      <p:sp>
        <p:nvSpPr>
          <p:cNvPr id="25" name="TextBox 24"/>
          <p:cNvSpPr txBox="1"/>
          <p:nvPr/>
        </p:nvSpPr>
        <p:spPr>
          <a:xfrm>
            <a:off x="3939539" y="1615355"/>
            <a:ext cx="5943600" cy="738664"/>
          </a:xfrm>
          <a:prstGeom prst="rect">
            <a:avLst/>
          </a:prstGeom>
          <a:noFill/>
        </p:spPr>
        <p:txBody>
          <a:bodyPr wrap="square" rtlCol="0">
            <a:spAutoFit/>
          </a:bodyPr>
          <a:lstStyle/>
          <a:p>
            <a:r>
              <a:rPr lang="en-US" sz="1400" dirty="0">
                <a:latin typeface="Arial Narrow" panose="020B0606020202030204" pitchFamily="34" charset="0"/>
              </a:rPr>
              <a:t>Improving connectivity and interoperability of modes and terminals (</a:t>
            </a:r>
            <a:r>
              <a:rPr lang="en-US" sz="1400" dirty="0" err="1">
                <a:latin typeface="Arial Narrow" panose="020B0606020202030204" pitchFamily="34" charset="0"/>
              </a:rPr>
              <a:t>intermodalism</a:t>
            </a:r>
            <a:r>
              <a:rPr lang="en-US" sz="1400" dirty="0">
                <a:latin typeface="Arial Narrow" panose="020B0606020202030204" pitchFamily="34" charset="0"/>
              </a:rPr>
              <a:t>).</a:t>
            </a:r>
          </a:p>
          <a:p>
            <a:r>
              <a:rPr lang="en-US" sz="1400" dirty="0">
                <a:latin typeface="Arial Narrow" panose="020B0606020202030204" pitchFamily="34" charset="0"/>
              </a:rPr>
              <a:t>Infrastructure and superstructure improvements (capacity and throughput).</a:t>
            </a:r>
          </a:p>
          <a:p>
            <a:r>
              <a:rPr lang="en-US" sz="1400" dirty="0">
                <a:latin typeface="Arial Narrow" panose="020B0606020202030204" pitchFamily="34" charset="0"/>
              </a:rPr>
              <a:t>Synchronizing terminals and hinterland flows to increase throughput and reliability.</a:t>
            </a:r>
          </a:p>
        </p:txBody>
      </p:sp>
      <p:sp>
        <p:nvSpPr>
          <p:cNvPr id="27" name="Right Arrow 26"/>
          <p:cNvSpPr/>
          <p:nvPr/>
        </p:nvSpPr>
        <p:spPr>
          <a:xfrm>
            <a:off x="2370442" y="2779989"/>
            <a:ext cx="1463040" cy="73551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2531076" y="3064482"/>
            <a:ext cx="182880" cy="18288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a:xfrm>
            <a:off x="2887364" y="2877431"/>
            <a:ext cx="91440" cy="9144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2860594" y="3091252"/>
            <a:ext cx="137160" cy="1371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2858537" y="3317790"/>
            <a:ext cx="137160" cy="13716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3939541" y="2552407"/>
            <a:ext cx="2058577" cy="338554"/>
          </a:xfrm>
          <a:prstGeom prst="rect">
            <a:avLst/>
          </a:prstGeom>
          <a:noFill/>
        </p:spPr>
        <p:txBody>
          <a:bodyPr wrap="none" rtlCol="0">
            <a:spAutoFit/>
          </a:bodyPr>
          <a:lstStyle/>
          <a:p>
            <a:r>
              <a:rPr lang="en-US" sz="1600" b="1" dirty="0">
                <a:latin typeface="Arial Narrow" panose="020B0606020202030204" pitchFamily="34" charset="0"/>
              </a:rPr>
              <a:t>Commercial Integration</a:t>
            </a:r>
          </a:p>
        </p:txBody>
      </p:sp>
      <p:sp>
        <p:nvSpPr>
          <p:cNvPr id="33" name="Rectangle 32"/>
          <p:cNvSpPr/>
          <p:nvPr/>
        </p:nvSpPr>
        <p:spPr>
          <a:xfrm>
            <a:off x="3150947" y="3087342"/>
            <a:ext cx="137160" cy="13716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3173807" y="2881553"/>
            <a:ext cx="91440"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p:cNvSpPr/>
          <p:nvPr/>
        </p:nvSpPr>
        <p:spPr>
          <a:xfrm>
            <a:off x="3173807" y="3325009"/>
            <a:ext cx="91440"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p:cNvSpPr/>
          <p:nvPr/>
        </p:nvSpPr>
        <p:spPr>
          <a:xfrm>
            <a:off x="3173807" y="3462169"/>
            <a:ext cx="91440" cy="9144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p:cNvSpPr/>
          <p:nvPr/>
        </p:nvSpPr>
        <p:spPr>
          <a:xfrm>
            <a:off x="3469352" y="3110202"/>
            <a:ext cx="91440"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3443718" y="2854571"/>
            <a:ext cx="137160" cy="13716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p:cNvSpPr/>
          <p:nvPr/>
        </p:nvSpPr>
        <p:spPr>
          <a:xfrm>
            <a:off x="3469352" y="3325009"/>
            <a:ext cx="91440" cy="9144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p:cNvSpPr/>
          <p:nvPr/>
        </p:nvSpPr>
        <p:spPr>
          <a:xfrm>
            <a:off x="2482215" y="3024117"/>
            <a:ext cx="1131570" cy="258983"/>
          </a:xfrm>
          <a:prstGeom prst="rect">
            <a:avLst/>
          </a:prstGeom>
          <a:noFill/>
          <a:ln>
            <a:solidFill>
              <a:schemeClr val="accent2">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p:cNvSpPr/>
          <p:nvPr/>
        </p:nvSpPr>
        <p:spPr>
          <a:xfrm>
            <a:off x="2823236" y="2846801"/>
            <a:ext cx="218508" cy="410436"/>
          </a:xfrm>
          <a:prstGeom prst="rect">
            <a:avLst/>
          </a:prstGeom>
          <a:noFill/>
          <a:ln>
            <a:solidFill>
              <a:schemeClr val="accent2">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3441987" y="3077881"/>
            <a:ext cx="144607" cy="384288"/>
          </a:xfrm>
          <a:prstGeom prst="rect">
            <a:avLst/>
          </a:prstGeom>
          <a:noFill/>
          <a:ln>
            <a:solidFill>
              <a:schemeClr val="accent4">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p:cNvSpPr txBox="1"/>
          <p:nvPr/>
        </p:nvSpPr>
        <p:spPr>
          <a:xfrm>
            <a:off x="3947368" y="2870976"/>
            <a:ext cx="5943600" cy="738664"/>
          </a:xfrm>
          <a:prstGeom prst="rect">
            <a:avLst/>
          </a:prstGeom>
          <a:noFill/>
        </p:spPr>
        <p:txBody>
          <a:bodyPr wrap="square" rtlCol="0">
            <a:spAutoFit/>
          </a:bodyPr>
          <a:lstStyle/>
          <a:p>
            <a:r>
              <a:rPr lang="en-US" sz="1400" dirty="0">
                <a:latin typeface="Arial Narrow" panose="020B0606020202030204" pitchFamily="34" charset="0"/>
              </a:rPr>
              <a:t>Trade and commercial agreements. Mergers and acquisitions along the supply chain.</a:t>
            </a:r>
          </a:p>
          <a:p>
            <a:r>
              <a:rPr lang="en-US" sz="1400" dirty="0">
                <a:latin typeface="Arial Narrow" panose="020B0606020202030204" pitchFamily="34" charset="0"/>
              </a:rPr>
              <a:t>Cost, time and reliability of transport and distribution services.</a:t>
            </a:r>
          </a:p>
          <a:p>
            <a:r>
              <a:rPr lang="en-US" sz="1400" dirty="0">
                <a:latin typeface="Arial Narrow" panose="020B0606020202030204" pitchFamily="34" charset="0"/>
              </a:rPr>
              <a:t>Vertical and horizontal integration of actors and processes (e.g. bill of lading).</a:t>
            </a:r>
          </a:p>
        </p:txBody>
      </p:sp>
      <p:cxnSp>
        <p:nvCxnSpPr>
          <p:cNvPr id="146" name="Straight Connector 145"/>
          <p:cNvCxnSpPr/>
          <p:nvPr/>
        </p:nvCxnSpPr>
        <p:spPr>
          <a:xfrm>
            <a:off x="4026443" y="1623286"/>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p:cNvCxnSpPr/>
          <p:nvPr/>
        </p:nvCxnSpPr>
        <p:spPr>
          <a:xfrm>
            <a:off x="4026443" y="2864486"/>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1" name="Rounded Rectangle 6"/>
          <p:cNvSpPr/>
          <p:nvPr/>
        </p:nvSpPr>
        <p:spPr>
          <a:xfrm>
            <a:off x="2238604" y="3900981"/>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TextBox 122"/>
          <p:cNvSpPr txBox="1"/>
          <p:nvPr/>
        </p:nvSpPr>
        <p:spPr>
          <a:xfrm>
            <a:off x="3947368" y="3842520"/>
            <a:ext cx="2869696" cy="338554"/>
          </a:xfrm>
          <a:prstGeom prst="rect">
            <a:avLst/>
          </a:prstGeom>
          <a:noFill/>
        </p:spPr>
        <p:txBody>
          <a:bodyPr wrap="none" rtlCol="0">
            <a:spAutoFit/>
          </a:bodyPr>
          <a:lstStyle/>
          <a:p>
            <a:r>
              <a:rPr lang="en-US" sz="1600" b="1" dirty="0">
                <a:latin typeface="Arial Narrow" panose="020B0606020202030204" pitchFamily="34" charset="0"/>
              </a:rPr>
              <a:t>Customs and Security Integration</a:t>
            </a:r>
          </a:p>
        </p:txBody>
      </p:sp>
      <p:sp>
        <p:nvSpPr>
          <p:cNvPr id="126" name="TextBox 125"/>
          <p:cNvSpPr txBox="1"/>
          <p:nvPr/>
        </p:nvSpPr>
        <p:spPr>
          <a:xfrm>
            <a:off x="3947368" y="4141052"/>
            <a:ext cx="5943600" cy="738664"/>
          </a:xfrm>
          <a:prstGeom prst="rect">
            <a:avLst/>
          </a:prstGeom>
          <a:noFill/>
        </p:spPr>
        <p:txBody>
          <a:bodyPr wrap="square" rtlCol="0">
            <a:spAutoFit/>
          </a:bodyPr>
          <a:lstStyle/>
          <a:p>
            <a:r>
              <a:rPr lang="en-US" sz="1400" dirty="0">
                <a:latin typeface="Arial Narrow" panose="020B0606020202030204" pitchFamily="34" charset="0"/>
              </a:rPr>
              <a:t>Moving cargo more efficiently across borders through prescreening and inspections.</a:t>
            </a:r>
          </a:p>
          <a:p>
            <a:r>
              <a:rPr lang="en-US" sz="1400" dirty="0">
                <a:latin typeface="Arial Narrow" panose="020B0606020202030204" pitchFamily="34" charset="0"/>
              </a:rPr>
              <a:t>Harmonization of customs and security procedures.</a:t>
            </a:r>
          </a:p>
          <a:p>
            <a:r>
              <a:rPr lang="en-US" sz="1400" dirty="0">
                <a:latin typeface="Arial Narrow" panose="020B0606020202030204" pitchFamily="34" charset="0"/>
              </a:rPr>
              <a:t>Assessments of cargo contents, cargo integrity, route integrity and information integrity.</a:t>
            </a:r>
          </a:p>
        </p:txBody>
      </p:sp>
      <p:cxnSp>
        <p:nvCxnSpPr>
          <p:cNvPr id="127" name="Straight Connector 126"/>
          <p:cNvCxnSpPr/>
          <p:nvPr/>
        </p:nvCxnSpPr>
        <p:spPr>
          <a:xfrm>
            <a:off x="4026443" y="4158851"/>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29" name="Right Arrow 123"/>
          <p:cNvSpPr/>
          <p:nvPr/>
        </p:nvSpPr>
        <p:spPr>
          <a:xfrm>
            <a:off x="2383142" y="4070237"/>
            <a:ext cx="1463040" cy="73551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27"/>
          <p:cNvSpPr>
            <a:spLocks noChangeArrowheads="1"/>
          </p:cNvSpPr>
          <p:nvPr/>
        </p:nvSpPr>
        <p:spPr bwMode="auto">
          <a:xfrm>
            <a:off x="2419718" y="4347735"/>
            <a:ext cx="182880" cy="182880"/>
          </a:xfrm>
          <a:prstGeom prst="ellipse">
            <a:avLst/>
          </a:prstGeom>
          <a:solidFill>
            <a:schemeClr val="bg1"/>
          </a:solidFill>
          <a:ln w="25400">
            <a:solidFill>
              <a:srgbClr val="FF0000"/>
            </a:solidFill>
            <a:round/>
            <a:headEnd/>
            <a:tailEnd/>
          </a:ln>
        </p:spPr>
        <p:txBody>
          <a:bodyPr wrap="none" anchor="ctr"/>
          <a:lstStyle/>
          <a:p>
            <a:endParaRPr lang="en-US">
              <a:latin typeface="Agency FB" pitchFamily="34" charset="0"/>
              <a:cs typeface="Calibri" pitchFamily="34" charset="0"/>
            </a:endParaRPr>
          </a:p>
        </p:txBody>
      </p:sp>
      <p:sp>
        <p:nvSpPr>
          <p:cNvPr id="132" name="Oval 27"/>
          <p:cNvSpPr>
            <a:spLocks noChangeArrowheads="1"/>
          </p:cNvSpPr>
          <p:nvPr/>
        </p:nvSpPr>
        <p:spPr bwMode="auto">
          <a:xfrm>
            <a:off x="2949346" y="4347735"/>
            <a:ext cx="182880" cy="182880"/>
          </a:xfrm>
          <a:prstGeom prst="ellipse">
            <a:avLst/>
          </a:prstGeom>
          <a:solidFill>
            <a:schemeClr val="bg1"/>
          </a:solidFill>
          <a:ln w="25400">
            <a:solidFill>
              <a:srgbClr val="FF0000"/>
            </a:solidFill>
            <a:round/>
            <a:headEnd/>
            <a:tailEnd/>
          </a:ln>
        </p:spPr>
        <p:txBody>
          <a:bodyPr wrap="none" anchor="ctr"/>
          <a:lstStyle/>
          <a:p>
            <a:endParaRPr lang="en-US">
              <a:latin typeface="Agency FB" pitchFamily="34" charset="0"/>
              <a:cs typeface="Calibri" pitchFamily="34" charset="0"/>
            </a:endParaRPr>
          </a:p>
        </p:txBody>
      </p:sp>
      <p:sp>
        <p:nvSpPr>
          <p:cNvPr id="133" name="Oval 27"/>
          <p:cNvSpPr>
            <a:spLocks noChangeArrowheads="1"/>
          </p:cNvSpPr>
          <p:nvPr/>
        </p:nvSpPr>
        <p:spPr bwMode="auto">
          <a:xfrm>
            <a:off x="3515550" y="4347735"/>
            <a:ext cx="182880" cy="182880"/>
          </a:xfrm>
          <a:prstGeom prst="ellipse">
            <a:avLst/>
          </a:prstGeom>
          <a:solidFill>
            <a:schemeClr val="bg1"/>
          </a:solidFill>
          <a:ln w="25400">
            <a:solidFill>
              <a:srgbClr val="FF0000"/>
            </a:solidFill>
            <a:round/>
            <a:headEnd/>
            <a:tailEnd/>
          </a:ln>
        </p:spPr>
        <p:txBody>
          <a:bodyPr wrap="none" anchor="ctr"/>
          <a:lstStyle/>
          <a:p>
            <a:endParaRPr lang="en-US">
              <a:latin typeface="Agency FB" pitchFamily="34" charset="0"/>
              <a:cs typeface="Calibri" pitchFamily="34" charset="0"/>
            </a:endParaRPr>
          </a:p>
        </p:txBody>
      </p:sp>
      <p:cxnSp>
        <p:nvCxnSpPr>
          <p:cNvPr id="135" name="Straight Connector 134"/>
          <p:cNvCxnSpPr>
            <a:stCxn id="130" idx="6"/>
            <a:endCxn id="132" idx="2"/>
          </p:cNvCxnSpPr>
          <p:nvPr/>
        </p:nvCxnSpPr>
        <p:spPr>
          <a:xfrm>
            <a:off x="2602598" y="4439175"/>
            <a:ext cx="3467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32" idx="6"/>
            <a:endCxn id="133" idx="2"/>
          </p:cNvCxnSpPr>
          <p:nvPr/>
        </p:nvCxnSpPr>
        <p:spPr>
          <a:xfrm>
            <a:off x="3132226" y="4439175"/>
            <a:ext cx="38332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p:cNvCxnSpPr/>
          <p:nvPr/>
        </p:nvCxnSpPr>
        <p:spPr>
          <a:xfrm>
            <a:off x="2508885" y="4303197"/>
            <a:ext cx="0" cy="274320"/>
          </a:xfrm>
          <a:prstGeom prst="line">
            <a:avLst/>
          </a:prstGeom>
          <a:ln w="31750">
            <a:solidFill>
              <a:srgbClr val="FF0000"/>
            </a:solidFill>
          </a:ln>
        </p:spPr>
        <p:style>
          <a:lnRef idx="1">
            <a:schemeClr val="accent1"/>
          </a:lnRef>
          <a:fillRef idx="0">
            <a:schemeClr val="accent1"/>
          </a:fillRef>
          <a:effectRef idx="0">
            <a:schemeClr val="accent1"/>
          </a:effectRef>
          <a:fontRef idx="minor">
            <a:schemeClr val="tx1"/>
          </a:fontRef>
        </p:style>
      </p:cxnSp>
      <p:sp>
        <p:nvSpPr>
          <p:cNvPr id="139" name="Rounded Rectangle 4"/>
          <p:cNvSpPr/>
          <p:nvPr/>
        </p:nvSpPr>
        <p:spPr>
          <a:xfrm>
            <a:off x="2238604" y="5194454"/>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TextBox 141"/>
          <p:cNvSpPr txBox="1"/>
          <p:nvPr/>
        </p:nvSpPr>
        <p:spPr>
          <a:xfrm>
            <a:off x="3939541" y="5180929"/>
            <a:ext cx="1975221" cy="338554"/>
          </a:xfrm>
          <a:prstGeom prst="rect">
            <a:avLst/>
          </a:prstGeom>
          <a:noFill/>
        </p:spPr>
        <p:txBody>
          <a:bodyPr wrap="none" rtlCol="0">
            <a:spAutoFit/>
          </a:bodyPr>
          <a:lstStyle/>
          <a:p>
            <a:r>
              <a:rPr lang="en-US" sz="1600" b="1" dirty="0">
                <a:latin typeface="Arial Narrow" panose="020B0606020202030204" pitchFamily="34" charset="0"/>
              </a:rPr>
              <a:t>Regulatory Integration</a:t>
            </a:r>
          </a:p>
        </p:txBody>
      </p:sp>
      <p:sp>
        <p:nvSpPr>
          <p:cNvPr id="143" name="TextBox 142"/>
          <p:cNvSpPr txBox="1"/>
          <p:nvPr/>
        </p:nvSpPr>
        <p:spPr>
          <a:xfrm>
            <a:off x="3939539" y="5507744"/>
            <a:ext cx="5943600" cy="738664"/>
          </a:xfrm>
          <a:prstGeom prst="rect">
            <a:avLst/>
          </a:prstGeom>
          <a:noFill/>
        </p:spPr>
        <p:txBody>
          <a:bodyPr wrap="square" rtlCol="0">
            <a:spAutoFit/>
          </a:bodyPr>
          <a:lstStyle/>
          <a:p>
            <a:r>
              <a:rPr lang="en-US" sz="1400" dirty="0">
                <a:latin typeface="Arial Narrow" panose="020B0606020202030204" pitchFamily="34" charset="0"/>
              </a:rPr>
              <a:t>Promote modal choice and avoid subsidized modal preference.</a:t>
            </a:r>
          </a:p>
          <a:p>
            <a:r>
              <a:rPr lang="en-US" sz="1400" dirty="0">
                <a:latin typeface="Arial Narrow" panose="020B0606020202030204" pitchFamily="34" charset="0"/>
              </a:rPr>
              <a:t>Harmonization of regulations across jurisdictions such as for vehicles, goods handling and transport, land use, labor and finance. Promotion of standards and certification.</a:t>
            </a:r>
          </a:p>
        </p:txBody>
      </p:sp>
      <p:cxnSp>
        <p:nvCxnSpPr>
          <p:cNvPr id="145" name="Straight Connector 144"/>
          <p:cNvCxnSpPr/>
          <p:nvPr/>
        </p:nvCxnSpPr>
        <p:spPr>
          <a:xfrm>
            <a:off x="4026443" y="5515675"/>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50" name="Right Arrow 117"/>
          <p:cNvSpPr/>
          <p:nvPr/>
        </p:nvSpPr>
        <p:spPr>
          <a:xfrm>
            <a:off x="2357965" y="5365447"/>
            <a:ext cx="1463040" cy="735515"/>
          </a:xfrm>
          <a:prstGeom prst="right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Rounded Rectangle 119"/>
          <p:cNvSpPr/>
          <p:nvPr/>
        </p:nvSpPr>
        <p:spPr>
          <a:xfrm>
            <a:off x="3132227" y="5484894"/>
            <a:ext cx="704727" cy="489176"/>
          </a:xfrm>
          <a:prstGeom prst="roundRect">
            <a:avLst>
              <a:gd name="adj" fmla="val 11756"/>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27"/>
          <p:cNvSpPr>
            <a:spLocks noChangeArrowheads="1"/>
          </p:cNvSpPr>
          <p:nvPr/>
        </p:nvSpPr>
        <p:spPr bwMode="auto">
          <a:xfrm>
            <a:off x="3377233" y="5638563"/>
            <a:ext cx="182880" cy="182880"/>
          </a:xfrm>
          <a:prstGeom prst="ellipse">
            <a:avLst/>
          </a:prstGeom>
          <a:solidFill>
            <a:schemeClr val="bg1"/>
          </a:solidFill>
          <a:ln w="25400">
            <a:solidFill>
              <a:schemeClr val="bg1">
                <a:lumMod val="65000"/>
              </a:schemeClr>
            </a:solidFill>
            <a:round/>
            <a:headEnd/>
            <a:tailEnd/>
          </a:ln>
        </p:spPr>
        <p:txBody>
          <a:bodyPr wrap="none" anchor="ctr"/>
          <a:lstStyle/>
          <a:p>
            <a:endParaRPr lang="en-US">
              <a:latin typeface="Agency FB" pitchFamily="34" charset="0"/>
              <a:cs typeface="Calibri" pitchFamily="34" charset="0"/>
            </a:endParaRPr>
          </a:p>
        </p:txBody>
      </p:sp>
      <p:sp>
        <p:nvSpPr>
          <p:cNvPr id="153" name="Rounded Rectangle 118"/>
          <p:cNvSpPr/>
          <p:nvPr/>
        </p:nvSpPr>
        <p:spPr>
          <a:xfrm>
            <a:off x="2310415" y="5453810"/>
            <a:ext cx="810577" cy="544970"/>
          </a:xfrm>
          <a:prstGeom prst="roundRect">
            <a:avLst>
              <a:gd name="adj" fmla="val 11756"/>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27"/>
          <p:cNvSpPr>
            <a:spLocks noChangeArrowheads="1"/>
          </p:cNvSpPr>
          <p:nvPr/>
        </p:nvSpPr>
        <p:spPr bwMode="auto">
          <a:xfrm>
            <a:off x="2310634" y="5589875"/>
            <a:ext cx="274320" cy="274320"/>
          </a:xfrm>
          <a:prstGeom prst="ellipse">
            <a:avLst/>
          </a:prstGeom>
          <a:solidFill>
            <a:schemeClr val="bg1"/>
          </a:solidFill>
          <a:ln w="25400">
            <a:solidFill>
              <a:schemeClr val="bg1">
                <a:lumMod val="65000"/>
              </a:schemeClr>
            </a:solidFill>
            <a:round/>
            <a:headEnd/>
            <a:tailEnd/>
          </a:ln>
        </p:spPr>
        <p:txBody>
          <a:bodyPr wrap="none" anchor="ctr"/>
          <a:lstStyle/>
          <a:p>
            <a:endParaRPr lang="en-US">
              <a:latin typeface="Agency FB" pitchFamily="34" charset="0"/>
              <a:cs typeface="Calibri" pitchFamily="34" charset="0"/>
            </a:endParaRPr>
          </a:p>
        </p:txBody>
      </p:sp>
      <p:sp>
        <p:nvSpPr>
          <p:cNvPr id="155" name="Rounded Rectangle 120"/>
          <p:cNvSpPr/>
          <p:nvPr/>
        </p:nvSpPr>
        <p:spPr>
          <a:xfrm>
            <a:off x="2310395" y="5640875"/>
            <a:ext cx="1341375" cy="179042"/>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9887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Rounded Corners 91">
            <a:extLst>
              <a:ext uri="{FF2B5EF4-FFF2-40B4-BE49-F238E27FC236}">
                <a16:creationId xmlns:a16="http://schemas.microsoft.com/office/drawing/2014/main" id="{DF5B9112-AFB5-4706-95CA-EC8E5B6643F8}"/>
              </a:ext>
            </a:extLst>
          </p:cNvPr>
          <p:cNvSpPr/>
          <p:nvPr/>
        </p:nvSpPr>
        <p:spPr>
          <a:xfrm>
            <a:off x="9104490" y="1937077"/>
            <a:ext cx="2651760" cy="3931920"/>
          </a:xfrm>
          <a:prstGeom prst="roundRect">
            <a:avLst>
              <a:gd name="adj" fmla="val 614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7" name="Rectangle: Rounded Corners 86">
            <a:extLst>
              <a:ext uri="{FF2B5EF4-FFF2-40B4-BE49-F238E27FC236}">
                <a16:creationId xmlns:a16="http://schemas.microsoft.com/office/drawing/2014/main" id="{E5AB3FA3-FCB5-4852-8700-0CB87D6DAD76}"/>
              </a:ext>
            </a:extLst>
          </p:cNvPr>
          <p:cNvSpPr/>
          <p:nvPr/>
        </p:nvSpPr>
        <p:spPr>
          <a:xfrm>
            <a:off x="6247222" y="1937077"/>
            <a:ext cx="2651760" cy="3931920"/>
          </a:xfrm>
          <a:prstGeom prst="roundRect">
            <a:avLst>
              <a:gd name="adj" fmla="val 614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Rounded Corners 80">
            <a:extLst>
              <a:ext uri="{FF2B5EF4-FFF2-40B4-BE49-F238E27FC236}">
                <a16:creationId xmlns:a16="http://schemas.microsoft.com/office/drawing/2014/main" id="{BA86E153-C660-4249-9C30-2713490CA57E}"/>
              </a:ext>
            </a:extLst>
          </p:cNvPr>
          <p:cNvSpPr/>
          <p:nvPr/>
        </p:nvSpPr>
        <p:spPr>
          <a:xfrm>
            <a:off x="3404974" y="1937077"/>
            <a:ext cx="2651760" cy="3931920"/>
          </a:xfrm>
          <a:prstGeom prst="roundRect">
            <a:avLst>
              <a:gd name="adj" fmla="val 614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Rounded Corners 75">
            <a:extLst>
              <a:ext uri="{FF2B5EF4-FFF2-40B4-BE49-F238E27FC236}">
                <a16:creationId xmlns:a16="http://schemas.microsoft.com/office/drawing/2014/main" id="{15389B02-5446-4A08-83F6-03431868EEC2}"/>
              </a:ext>
            </a:extLst>
          </p:cNvPr>
          <p:cNvSpPr/>
          <p:nvPr/>
        </p:nvSpPr>
        <p:spPr>
          <a:xfrm>
            <a:off x="587495" y="1937077"/>
            <a:ext cx="2651760" cy="3931920"/>
          </a:xfrm>
          <a:prstGeom prst="roundRect">
            <a:avLst>
              <a:gd name="adj" fmla="val 6145"/>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Ellipse 38">
            <a:extLst>
              <a:ext uri="{FF2B5EF4-FFF2-40B4-BE49-F238E27FC236}">
                <a16:creationId xmlns:a16="http://schemas.microsoft.com/office/drawing/2014/main" id="{F981AA4A-7C45-481C-BF9F-5C51C5562FC6}"/>
              </a:ext>
            </a:extLst>
          </p:cNvPr>
          <p:cNvSpPr/>
          <p:nvPr/>
        </p:nvSpPr>
        <p:spPr>
          <a:xfrm>
            <a:off x="1242533" y="2219548"/>
            <a:ext cx="1368152" cy="1371600"/>
          </a:xfrm>
          <a:prstGeom prst="ellipse">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91" name="Flowchart: Collate 90">
            <a:extLst>
              <a:ext uri="{FF2B5EF4-FFF2-40B4-BE49-F238E27FC236}">
                <a16:creationId xmlns:a16="http://schemas.microsoft.com/office/drawing/2014/main" id="{41E511FC-32FD-4A9E-BCFB-DCA00FF0C6A9}"/>
              </a:ext>
            </a:extLst>
          </p:cNvPr>
          <p:cNvSpPr/>
          <p:nvPr/>
        </p:nvSpPr>
        <p:spPr>
          <a:xfrm>
            <a:off x="1640695" y="2406751"/>
            <a:ext cx="548640" cy="914400"/>
          </a:xfrm>
          <a:prstGeom prst="flowChartCollate">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Title 3">
            <a:extLst>
              <a:ext uri="{FF2B5EF4-FFF2-40B4-BE49-F238E27FC236}">
                <a16:creationId xmlns:a16="http://schemas.microsoft.com/office/drawing/2014/main" id="{9D7EB024-FC3E-46B2-85F2-51DA666EC2E1}"/>
              </a:ext>
            </a:extLst>
          </p:cNvPr>
          <p:cNvSpPr>
            <a:spLocks noGrp="1"/>
          </p:cNvSpPr>
          <p:nvPr>
            <p:ph type="title"/>
          </p:nvPr>
        </p:nvSpPr>
        <p:spPr/>
        <p:txBody>
          <a:bodyPr/>
          <a:lstStyle/>
          <a:p>
            <a:r>
              <a:rPr lang="en-US" dirty="0"/>
              <a:t>Types of Free Zones</a:t>
            </a:r>
          </a:p>
        </p:txBody>
      </p:sp>
      <p:sp>
        <p:nvSpPr>
          <p:cNvPr id="2" name="Footer Placeholder 1">
            <a:extLst>
              <a:ext uri="{FF2B5EF4-FFF2-40B4-BE49-F238E27FC236}">
                <a16:creationId xmlns:a16="http://schemas.microsoft.com/office/drawing/2014/main" id="{71B32CDB-B1AE-4791-B20F-0322996C9C69}"/>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19">
            <a:extLst>
              <a:ext uri="{FF2B5EF4-FFF2-40B4-BE49-F238E27FC236}">
                <a16:creationId xmlns:a16="http://schemas.microsoft.com/office/drawing/2014/main" id="{7B0C8888-9270-4156-A11C-31ECE95E94B9}"/>
              </a:ext>
            </a:extLst>
          </p:cNvPr>
          <p:cNvSpPr/>
          <p:nvPr/>
        </p:nvSpPr>
        <p:spPr bwMode="auto">
          <a:xfrm>
            <a:off x="587495" y="1540008"/>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Free Port</a:t>
            </a:r>
          </a:p>
        </p:txBody>
      </p:sp>
      <p:sp>
        <p:nvSpPr>
          <p:cNvPr id="6" name="Rounded Rectangle 19">
            <a:extLst>
              <a:ext uri="{FF2B5EF4-FFF2-40B4-BE49-F238E27FC236}">
                <a16:creationId xmlns:a16="http://schemas.microsoft.com/office/drawing/2014/main" id="{A6B9FCB1-D03B-4099-89CF-42D2C83F14A4}"/>
              </a:ext>
            </a:extLst>
          </p:cNvPr>
          <p:cNvSpPr/>
          <p:nvPr/>
        </p:nvSpPr>
        <p:spPr bwMode="auto">
          <a:xfrm>
            <a:off x="3419934" y="1540008"/>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Free Trade Zone</a:t>
            </a:r>
          </a:p>
        </p:txBody>
      </p:sp>
      <p:sp>
        <p:nvSpPr>
          <p:cNvPr id="7" name="Rounded Rectangle 19">
            <a:extLst>
              <a:ext uri="{FF2B5EF4-FFF2-40B4-BE49-F238E27FC236}">
                <a16:creationId xmlns:a16="http://schemas.microsoft.com/office/drawing/2014/main" id="{9F75B8B3-58FE-4331-9FE9-40620D8F781E}"/>
              </a:ext>
            </a:extLst>
          </p:cNvPr>
          <p:cNvSpPr/>
          <p:nvPr/>
        </p:nvSpPr>
        <p:spPr bwMode="auto">
          <a:xfrm>
            <a:off x="6252373" y="1540008"/>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Export Processing Zone</a:t>
            </a:r>
          </a:p>
        </p:txBody>
      </p:sp>
      <p:sp>
        <p:nvSpPr>
          <p:cNvPr id="8" name="Rounded Rectangle 19">
            <a:extLst>
              <a:ext uri="{FF2B5EF4-FFF2-40B4-BE49-F238E27FC236}">
                <a16:creationId xmlns:a16="http://schemas.microsoft.com/office/drawing/2014/main" id="{60075A09-8A13-4063-81E7-DF719FE0460D}"/>
              </a:ext>
            </a:extLst>
          </p:cNvPr>
          <p:cNvSpPr/>
          <p:nvPr/>
        </p:nvSpPr>
        <p:spPr bwMode="auto">
          <a:xfrm>
            <a:off x="9084812" y="1540008"/>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Special Economic Zone</a:t>
            </a:r>
          </a:p>
        </p:txBody>
      </p:sp>
      <p:cxnSp>
        <p:nvCxnSpPr>
          <p:cNvPr id="16" name="Connecteur droit 120">
            <a:extLst>
              <a:ext uri="{FF2B5EF4-FFF2-40B4-BE49-F238E27FC236}">
                <a16:creationId xmlns:a16="http://schemas.microsoft.com/office/drawing/2014/main" id="{F7F6B8B6-73BC-41A0-B302-42701A09CFE5}"/>
              </a:ext>
            </a:extLst>
          </p:cNvPr>
          <p:cNvCxnSpPr>
            <a:cxnSpLocks/>
            <a:stCxn id="9" idx="0"/>
            <a:endCxn id="9" idx="4"/>
          </p:cNvCxnSpPr>
          <p:nvPr/>
        </p:nvCxnSpPr>
        <p:spPr>
          <a:xfrm>
            <a:off x="1926609" y="2219548"/>
            <a:ext cx="0" cy="13716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5BBB0932-C5B0-488A-BC14-CC05530EB178}"/>
              </a:ext>
            </a:extLst>
          </p:cNvPr>
          <p:cNvSpPr/>
          <p:nvPr/>
        </p:nvSpPr>
        <p:spPr>
          <a:xfrm>
            <a:off x="1560188" y="2640867"/>
            <a:ext cx="73152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11" name="Rectangle 10">
            <a:extLst>
              <a:ext uri="{FF2B5EF4-FFF2-40B4-BE49-F238E27FC236}">
                <a16:creationId xmlns:a16="http://schemas.microsoft.com/office/drawing/2014/main" id="{5F5A727B-2423-4B0D-A109-38577663688D}"/>
              </a:ext>
            </a:extLst>
          </p:cNvPr>
          <p:cNvSpPr/>
          <p:nvPr/>
        </p:nvSpPr>
        <p:spPr>
          <a:xfrm>
            <a:off x="1630949"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12" name="Rectangle 11">
            <a:extLst>
              <a:ext uri="{FF2B5EF4-FFF2-40B4-BE49-F238E27FC236}">
                <a16:creationId xmlns:a16="http://schemas.microsoft.com/office/drawing/2014/main" id="{DC795870-FF62-4D7A-BA5C-A2C91B0A8712}"/>
              </a:ext>
            </a:extLst>
          </p:cNvPr>
          <p:cNvSpPr/>
          <p:nvPr/>
        </p:nvSpPr>
        <p:spPr>
          <a:xfrm>
            <a:off x="1852697"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13" name="Rectangle 12">
            <a:extLst>
              <a:ext uri="{FF2B5EF4-FFF2-40B4-BE49-F238E27FC236}">
                <a16:creationId xmlns:a16="http://schemas.microsoft.com/office/drawing/2014/main" id="{4C31869E-76BF-4478-A74B-EDF41E6E6DBB}"/>
              </a:ext>
            </a:extLst>
          </p:cNvPr>
          <p:cNvSpPr/>
          <p:nvPr/>
        </p:nvSpPr>
        <p:spPr>
          <a:xfrm>
            <a:off x="2074445"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20" name="TextBox 19">
            <a:extLst>
              <a:ext uri="{FF2B5EF4-FFF2-40B4-BE49-F238E27FC236}">
                <a16:creationId xmlns:a16="http://schemas.microsoft.com/office/drawing/2014/main" id="{C4D55DEF-1EA8-4BA0-A489-4C811574D4EA}"/>
              </a:ext>
            </a:extLst>
          </p:cNvPr>
          <p:cNvSpPr txBox="1"/>
          <p:nvPr/>
        </p:nvSpPr>
        <p:spPr>
          <a:xfrm>
            <a:off x="2023951" y="1885934"/>
            <a:ext cx="1037463" cy="369332"/>
          </a:xfrm>
          <a:prstGeom prst="rect">
            <a:avLst/>
          </a:prstGeom>
          <a:noFill/>
        </p:spPr>
        <p:txBody>
          <a:bodyPr wrap="none" rtlCol="0">
            <a:spAutoFit/>
          </a:bodyPr>
          <a:lstStyle/>
          <a:p>
            <a:r>
              <a:rPr lang="en-US" b="1" dirty="0"/>
              <a:t>Domestic</a:t>
            </a:r>
          </a:p>
        </p:txBody>
      </p:sp>
      <p:sp>
        <p:nvSpPr>
          <p:cNvPr id="21" name="TextBox 20">
            <a:extLst>
              <a:ext uri="{FF2B5EF4-FFF2-40B4-BE49-F238E27FC236}">
                <a16:creationId xmlns:a16="http://schemas.microsoft.com/office/drawing/2014/main" id="{77FB0197-1066-4B1B-BAC3-3CD012C845E2}"/>
              </a:ext>
            </a:extLst>
          </p:cNvPr>
          <p:cNvSpPr txBox="1"/>
          <p:nvPr/>
        </p:nvSpPr>
        <p:spPr>
          <a:xfrm>
            <a:off x="624134" y="1885934"/>
            <a:ext cx="1321196" cy="369332"/>
          </a:xfrm>
          <a:prstGeom prst="rect">
            <a:avLst/>
          </a:prstGeom>
          <a:noFill/>
        </p:spPr>
        <p:txBody>
          <a:bodyPr wrap="none" rtlCol="0">
            <a:spAutoFit/>
          </a:bodyPr>
          <a:lstStyle/>
          <a:p>
            <a:r>
              <a:rPr lang="en-US" b="1" dirty="0"/>
              <a:t>International</a:t>
            </a:r>
          </a:p>
        </p:txBody>
      </p:sp>
      <p:sp>
        <p:nvSpPr>
          <p:cNvPr id="22" name="Rectangle 21">
            <a:extLst>
              <a:ext uri="{FF2B5EF4-FFF2-40B4-BE49-F238E27FC236}">
                <a16:creationId xmlns:a16="http://schemas.microsoft.com/office/drawing/2014/main" id="{F7838DBB-EA99-4A7A-AC7E-F17020CCE823}"/>
              </a:ext>
            </a:extLst>
          </p:cNvPr>
          <p:cNvSpPr/>
          <p:nvPr/>
        </p:nvSpPr>
        <p:spPr>
          <a:xfrm>
            <a:off x="1630949"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23" name="Rectangle 22">
            <a:extLst>
              <a:ext uri="{FF2B5EF4-FFF2-40B4-BE49-F238E27FC236}">
                <a16:creationId xmlns:a16="http://schemas.microsoft.com/office/drawing/2014/main" id="{D2109406-AE35-4325-9F00-24784DA8A604}"/>
              </a:ext>
            </a:extLst>
          </p:cNvPr>
          <p:cNvSpPr/>
          <p:nvPr/>
        </p:nvSpPr>
        <p:spPr>
          <a:xfrm>
            <a:off x="1852697"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24" name="Rectangle 23">
            <a:extLst>
              <a:ext uri="{FF2B5EF4-FFF2-40B4-BE49-F238E27FC236}">
                <a16:creationId xmlns:a16="http://schemas.microsoft.com/office/drawing/2014/main" id="{44914D72-7F73-43ED-8A7F-7C2F51D0392E}"/>
              </a:ext>
            </a:extLst>
          </p:cNvPr>
          <p:cNvSpPr/>
          <p:nvPr/>
        </p:nvSpPr>
        <p:spPr>
          <a:xfrm>
            <a:off x="2074445"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19" name="Arrow: Left-Right 18">
            <a:extLst>
              <a:ext uri="{FF2B5EF4-FFF2-40B4-BE49-F238E27FC236}">
                <a16:creationId xmlns:a16="http://schemas.microsoft.com/office/drawing/2014/main" id="{B5A9B0A5-21CA-4459-B8F8-2EE867313B54}"/>
              </a:ext>
            </a:extLst>
          </p:cNvPr>
          <p:cNvSpPr/>
          <p:nvPr/>
        </p:nvSpPr>
        <p:spPr>
          <a:xfrm>
            <a:off x="867235" y="2647008"/>
            <a:ext cx="731520" cy="457200"/>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Left-Right 25">
            <a:extLst>
              <a:ext uri="{FF2B5EF4-FFF2-40B4-BE49-F238E27FC236}">
                <a16:creationId xmlns:a16="http://schemas.microsoft.com/office/drawing/2014/main" id="{6E39D032-7CDD-4890-A87B-4F5A6BC83C03}"/>
              </a:ext>
            </a:extLst>
          </p:cNvPr>
          <p:cNvSpPr/>
          <p:nvPr/>
        </p:nvSpPr>
        <p:spPr>
          <a:xfrm>
            <a:off x="2254464" y="2640867"/>
            <a:ext cx="731520" cy="457200"/>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2C214B6A-F9D1-4C82-8609-5A75FD9B83B2}"/>
              </a:ext>
            </a:extLst>
          </p:cNvPr>
          <p:cNvSpPr/>
          <p:nvPr/>
        </p:nvSpPr>
        <p:spPr>
          <a:xfrm>
            <a:off x="620729" y="3753793"/>
            <a:ext cx="2506968" cy="369332"/>
          </a:xfrm>
          <a:prstGeom prst="rect">
            <a:avLst/>
          </a:prstGeom>
        </p:spPr>
        <p:txBody>
          <a:bodyPr wrap="none">
            <a:spAutoFit/>
          </a:bodyPr>
          <a:lstStyle/>
          <a:p>
            <a:r>
              <a:rPr lang="en-US" dirty="0">
                <a:latin typeface="Arial Narrow" panose="020B0606020202030204" pitchFamily="34" charset="0"/>
              </a:rPr>
              <a:t>Trade and logistics platform</a:t>
            </a:r>
          </a:p>
        </p:txBody>
      </p:sp>
      <p:sp>
        <p:nvSpPr>
          <p:cNvPr id="28" name="Rectangle 27">
            <a:extLst>
              <a:ext uri="{FF2B5EF4-FFF2-40B4-BE49-F238E27FC236}">
                <a16:creationId xmlns:a16="http://schemas.microsoft.com/office/drawing/2014/main" id="{13866041-D3C0-4AEA-BDA9-6C9490BCA5BC}"/>
              </a:ext>
            </a:extLst>
          </p:cNvPr>
          <p:cNvSpPr/>
          <p:nvPr/>
        </p:nvSpPr>
        <p:spPr>
          <a:xfrm>
            <a:off x="638556" y="4480291"/>
            <a:ext cx="2651761" cy="646331"/>
          </a:xfrm>
          <a:prstGeom prst="rect">
            <a:avLst/>
          </a:prstGeom>
        </p:spPr>
        <p:txBody>
          <a:bodyPr wrap="square">
            <a:spAutoFit/>
          </a:bodyPr>
          <a:lstStyle/>
          <a:p>
            <a:r>
              <a:rPr lang="en-US" dirty="0">
                <a:latin typeface="Arial Narrow" panose="020B0606020202030204" pitchFamily="34" charset="0"/>
              </a:rPr>
              <a:t>Port cities or connected locations</a:t>
            </a:r>
          </a:p>
        </p:txBody>
      </p:sp>
      <p:sp>
        <p:nvSpPr>
          <p:cNvPr id="29" name="Rectangle 28">
            <a:extLst>
              <a:ext uri="{FF2B5EF4-FFF2-40B4-BE49-F238E27FC236}">
                <a16:creationId xmlns:a16="http://schemas.microsoft.com/office/drawing/2014/main" id="{2D0B11A3-2068-45FE-99E7-71868D44CA7B}"/>
              </a:ext>
            </a:extLst>
          </p:cNvPr>
          <p:cNvSpPr/>
          <p:nvPr/>
        </p:nvSpPr>
        <p:spPr>
          <a:xfrm>
            <a:off x="638556" y="5221537"/>
            <a:ext cx="2489141" cy="646331"/>
          </a:xfrm>
          <a:prstGeom prst="rect">
            <a:avLst/>
          </a:prstGeom>
        </p:spPr>
        <p:txBody>
          <a:bodyPr wrap="square">
            <a:spAutoFit/>
          </a:bodyPr>
          <a:lstStyle/>
          <a:p>
            <a:r>
              <a:rPr lang="en-US" dirty="0">
                <a:latin typeface="Arial Narrow" panose="020B0606020202030204" pitchFamily="34" charset="0"/>
              </a:rPr>
              <a:t>Domestic, internal and export markets</a:t>
            </a:r>
          </a:p>
        </p:txBody>
      </p:sp>
      <p:sp>
        <p:nvSpPr>
          <p:cNvPr id="41" name="Ellipse 38">
            <a:extLst>
              <a:ext uri="{FF2B5EF4-FFF2-40B4-BE49-F238E27FC236}">
                <a16:creationId xmlns:a16="http://schemas.microsoft.com/office/drawing/2014/main" id="{220D3F0F-790B-42A3-9657-DABAB3BC1A79}"/>
              </a:ext>
            </a:extLst>
          </p:cNvPr>
          <p:cNvSpPr/>
          <p:nvPr/>
        </p:nvSpPr>
        <p:spPr>
          <a:xfrm>
            <a:off x="4056668" y="2219548"/>
            <a:ext cx="1368152" cy="1371600"/>
          </a:xfrm>
          <a:prstGeom prst="ellipse">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cxnSp>
        <p:nvCxnSpPr>
          <p:cNvPr id="42" name="Connecteur droit 120">
            <a:extLst>
              <a:ext uri="{FF2B5EF4-FFF2-40B4-BE49-F238E27FC236}">
                <a16:creationId xmlns:a16="http://schemas.microsoft.com/office/drawing/2014/main" id="{BA7112B8-D1DF-4B17-8756-F15A2171A03E}"/>
              </a:ext>
            </a:extLst>
          </p:cNvPr>
          <p:cNvCxnSpPr>
            <a:cxnSpLocks/>
            <a:stCxn id="41" idx="0"/>
            <a:endCxn id="41" idx="4"/>
          </p:cNvCxnSpPr>
          <p:nvPr/>
        </p:nvCxnSpPr>
        <p:spPr>
          <a:xfrm>
            <a:off x="4740744" y="2219548"/>
            <a:ext cx="0" cy="13716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958DDE77-16EC-4E9A-96B8-B58C2C7C3391}"/>
              </a:ext>
            </a:extLst>
          </p:cNvPr>
          <p:cNvSpPr/>
          <p:nvPr/>
        </p:nvSpPr>
        <p:spPr>
          <a:xfrm>
            <a:off x="4374323" y="2640867"/>
            <a:ext cx="73152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4" name="Rectangle 43">
            <a:extLst>
              <a:ext uri="{FF2B5EF4-FFF2-40B4-BE49-F238E27FC236}">
                <a16:creationId xmlns:a16="http://schemas.microsoft.com/office/drawing/2014/main" id="{F7EAB97F-119A-44C1-8930-CB0613F73FB7}"/>
              </a:ext>
            </a:extLst>
          </p:cNvPr>
          <p:cNvSpPr/>
          <p:nvPr/>
        </p:nvSpPr>
        <p:spPr>
          <a:xfrm>
            <a:off x="4449846"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5" name="Rectangle 44">
            <a:extLst>
              <a:ext uri="{FF2B5EF4-FFF2-40B4-BE49-F238E27FC236}">
                <a16:creationId xmlns:a16="http://schemas.microsoft.com/office/drawing/2014/main" id="{C1F6C654-765D-4387-94F2-BA5CCCB9B011}"/>
              </a:ext>
            </a:extLst>
          </p:cNvPr>
          <p:cNvSpPr/>
          <p:nvPr/>
        </p:nvSpPr>
        <p:spPr>
          <a:xfrm>
            <a:off x="4671594"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6" name="Rectangle 45">
            <a:extLst>
              <a:ext uri="{FF2B5EF4-FFF2-40B4-BE49-F238E27FC236}">
                <a16:creationId xmlns:a16="http://schemas.microsoft.com/office/drawing/2014/main" id="{25B3CF00-6A02-48C0-953B-A378C7B29EDA}"/>
              </a:ext>
            </a:extLst>
          </p:cNvPr>
          <p:cNvSpPr/>
          <p:nvPr/>
        </p:nvSpPr>
        <p:spPr>
          <a:xfrm>
            <a:off x="4893342"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7" name="TextBox 46">
            <a:extLst>
              <a:ext uri="{FF2B5EF4-FFF2-40B4-BE49-F238E27FC236}">
                <a16:creationId xmlns:a16="http://schemas.microsoft.com/office/drawing/2014/main" id="{5653BC02-1C03-439C-976F-679F85B1BAD3}"/>
              </a:ext>
            </a:extLst>
          </p:cNvPr>
          <p:cNvSpPr txBox="1"/>
          <p:nvPr/>
        </p:nvSpPr>
        <p:spPr>
          <a:xfrm>
            <a:off x="4858470" y="1885934"/>
            <a:ext cx="1037463" cy="369332"/>
          </a:xfrm>
          <a:prstGeom prst="rect">
            <a:avLst/>
          </a:prstGeom>
          <a:noFill/>
        </p:spPr>
        <p:txBody>
          <a:bodyPr wrap="none" rtlCol="0">
            <a:spAutoFit/>
          </a:bodyPr>
          <a:lstStyle/>
          <a:p>
            <a:r>
              <a:rPr lang="en-US" b="1" dirty="0"/>
              <a:t>Domestic</a:t>
            </a:r>
          </a:p>
        </p:txBody>
      </p:sp>
      <p:sp>
        <p:nvSpPr>
          <p:cNvPr id="48" name="TextBox 47">
            <a:extLst>
              <a:ext uri="{FF2B5EF4-FFF2-40B4-BE49-F238E27FC236}">
                <a16:creationId xmlns:a16="http://schemas.microsoft.com/office/drawing/2014/main" id="{EFD89AD6-D15B-4153-B845-FE364E1991FE}"/>
              </a:ext>
            </a:extLst>
          </p:cNvPr>
          <p:cNvSpPr txBox="1"/>
          <p:nvPr/>
        </p:nvSpPr>
        <p:spPr>
          <a:xfrm>
            <a:off x="3452075" y="1885934"/>
            <a:ext cx="1321196" cy="369332"/>
          </a:xfrm>
          <a:prstGeom prst="rect">
            <a:avLst/>
          </a:prstGeom>
          <a:noFill/>
        </p:spPr>
        <p:txBody>
          <a:bodyPr wrap="none" rtlCol="0">
            <a:spAutoFit/>
          </a:bodyPr>
          <a:lstStyle/>
          <a:p>
            <a:r>
              <a:rPr lang="en-US" b="1" dirty="0"/>
              <a:t>International</a:t>
            </a:r>
          </a:p>
        </p:txBody>
      </p:sp>
      <p:sp>
        <p:nvSpPr>
          <p:cNvPr id="49" name="Rectangle 48">
            <a:extLst>
              <a:ext uri="{FF2B5EF4-FFF2-40B4-BE49-F238E27FC236}">
                <a16:creationId xmlns:a16="http://schemas.microsoft.com/office/drawing/2014/main" id="{2741104B-2B24-4E24-A3EC-47C1738B78B3}"/>
              </a:ext>
            </a:extLst>
          </p:cNvPr>
          <p:cNvSpPr/>
          <p:nvPr/>
        </p:nvSpPr>
        <p:spPr>
          <a:xfrm>
            <a:off x="4445084"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50" name="Rectangle 49">
            <a:extLst>
              <a:ext uri="{FF2B5EF4-FFF2-40B4-BE49-F238E27FC236}">
                <a16:creationId xmlns:a16="http://schemas.microsoft.com/office/drawing/2014/main" id="{BEECA188-D135-42D3-AE15-98B64D47D26F}"/>
              </a:ext>
            </a:extLst>
          </p:cNvPr>
          <p:cNvSpPr/>
          <p:nvPr/>
        </p:nvSpPr>
        <p:spPr>
          <a:xfrm>
            <a:off x="4666832"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51" name="Rectangle 50">
            <a:extLst>
              <a:ext uri="{FF2B5EF4-FFF2-40B4-BE49-F238E27FC236}">
                <a16:creationId xmlns:a16="http://schemas.microsoft.com/office/drawing/2014/main" id="{E9C0BB12-0B86-4BC8-B3FF-6AFB1594C564}"/>
              </a:ext>
            </a:extLst>
          </p:cNvPr>
          <p:cNvSpPr/>
          <p:nvPr/>
        </p:nvSpPr>
        <p:spPr>
          <a:xfrm>
            <a:off x="4888580"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52" name="Arrow: Left-Right 51">
            <a:extLst>
              <a:ext uri="{FF2B5EF4-FFF2-40B4-BE49-F238E27FC236}">
                <a16:creationId xmlns:a16="http://schemas.microsoft.com/office/drawing/2014/main" id="{56909A6E-490D-4F75-8C34-E2BA489DD890}"/>
              </a:ext>
            </a:extLst>
          </p:cNvPr>
          <p:cNvSpPr/>
          <p:nvPr/>
        </p:nvSpPr>
        <p:spPr>
          <a:xfrm>
            <a:off x="3681370" y="2647008"/>
            <a:ext cx="731520" cy="457200"/>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36E65BF6-ACDB-4B53-8ACF-267CD2271CB4}"/>
              </a:ext>
            </a:extLst>
          </p:cNvPr>
          <p:cNvSpPr/>
          <p:nvPr/>
        </p:nvSpPr>
        <p:spPr>
          <a:xfrm>
            <a:off x="3335925" y="3753793"/>
            <a:ext cx="2611029" cy="646331"/>
          </a:xfrm>
          <a:prstGeom prst="rect">
            <a:avLst/>
          </a:prstGeom>
        </p:spPr>
        <p:txBody>
          <a:bodyPr wrap="square">
            <a:spAutoFit/>
          </a:bodyPr>
          <a:lstStyle/>
          <a:p>
            <a:r>
              <a:rPr lang="en-US" dirty="0">
                <a:latin typeface="Arial Narrow" panose="020B0606020202030204" pitchFamily="34" charset="0"/>
              </a:rPr>
              <a:t>Trade support with entrepots and trade-related activities</a:t>
            </a:r>
          </a:p>
        </p:txBody>
      </p:sp>
      <p:sp>
        <p:nvSpPr>
          <p:cNvPr id="55" name="Rectangle 54">
            <a:extLst>
              <a:ext uri="{FF2B5EF4-FFF2-40B4-BE49-F238E27FC236}">
                <a16:creationId xmlns:a16="http://schemas.microsoft.com/office/drawing/2014/main" id="{6F30DEB9-450A-4E0E-93C0-EED4041ACEF0}"/>
              </a:ext>
            </a:extLst>
          </p:cNvPr>
          <p:cNvSpPr/>
          <p:nvPr/>
        </p:nvSpPr>
        <p:spPr>
          <a:xfrm>
            <a:off x="3328259" y="4480291"/>
            <a:ext cx="1313180" cy="369332"/>
          </a:xfrm>
          <a:prstGeom prst="rect">
            <a:avLst/>
          </a:prstGeom>
        </p:spPr>
        <p:txBody>
          <a:bodyPr wrap="none">
            <a:spAutoFit/>
          </a:bodyPr>
          <a:lstStyle/>
          <a:p>
            <a:r>
              <a:rPr lang="en-US" dirty="0">
                <a:latin typeface="Arial Narrow" panose="020B0606020202030204" pitchFamily="34" charset="0"/>
              </a:rPr>
              <a:t>Ports of entry</a:t>
            </a:r>
          </a:p>
        </p:txBody>
      </p:sp>
      <p:sp>
        <p:nvSpPr>
          <p:cNvPr id="56" name="Rectangle 55">
            <a:extLst>
              <a:ext uri="{FF2B5EF4-FFF2-40B4-BE49-F238E27FC236}">
                <a16:creationId xmlns:a16="http://schemas.microsoft.com/office/drawing/2014/main" id="{F15AED05-8FA1-4A7B-9E49-4DDF96D5E41C}"/>
              </a:ext>
            </a:extLst>
          </p:cNvPr>
          <p:cNvSpPr/>
          <p:nvPr/>
        </p:nvSpPr>
        <p:spPr>
          <a:xfrm>
            <a:off x="3345563" y="5221537"/>
            <a:ext cx="2249334" cy="369332"/>
          </a:xfrm>
          <a:prstGeom prst="rect">
            <a:avLst/>
          </a:prstGeom>
        </p:spPr>
        <p:txBody>
          <a:bodyPr wrap="none">
            <a:spAutoFit/>
          </a:bodyPr>
          <a:lstStyle/>
          <a:p>
            <a:r>
              <a:rPr lang="en-US" dirty="0">
                <a:latin typeface="Arial Narrow" panose="020B0606020202030204" pitchFamily="34" charset="0"/>
              </a:rPr>
              <a:t>Domestic and re-exports</a:t>
            </a:r>
          </a:p>
        </p:txBody>
      </p:sp>
      <p:sp>
        <p:nvSpPr>
          <p:cNvPr id="57" name="Arrow: Right 56">
            <a:extLst>
              <a:ext uri="{FF2B5EF4-FFF2-40B4-BE49-F238E27FC236}">
                <a16:creationId xmlns:a16="http://schemas.microsoft.com/office/drawing/2014/main" id="{59C203B2-314F-4CB3-B089-130EB8AC64BE}"/>
              </a:ext>
            </a:extLst>
          </p:cNvPr>
          <p:cNvSpPr/>
          <p:nvPr/>
        </p:nvSpPr>
        <p:spPr>
          <a:xfrm>
            <a:off x="5152182" y="2646323"/>
            <a:ext cx="731520" cy="4572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Ellipse 38">
            <a:extLst>
              <a:ext uri="{FF2B5EF4-FFF2-40B4-BE49-F238E27FC236}">
                <a16:creationId xmlns:a16="http://schemas.microsoft.com/office/drawing/2014/main" id="{A07C6D1F-5105-4D5A-BCD0-79113C9106B1}"/>
              </a:ext>
            </a:extLst>
          </p:cNvPr>
          <p:cNvSpPr/>
          <p:nvPr/>
        </p:nvSpPr>
        <p:spPr>
          <a:xfrm>
            <a:off x="6924647" y="2214032"/>
            <a:ext cx="1368152" cy="1371600"/>
          </a:xfrm>
          <a:prstGeom prst="ellipse">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cxnSp>
        <p:nvCxnSpPr>
          <p:cNvPr id="59" name="Connecteur droit 120">
            <a:extLst>
              <a:ext uri="{FF2B5EF4-FFF2-40B4-BE49-F238E27FC236}">
                <a16:creationId xmlns:a16="http://schemas.microsoft.com/office/drawing/2014/main" id="{56EA5863-B06A-44E1-B139-D963BB01FF7D}"/>
              </a:ext>
            </a:extLst>
          </p:cNvPr>
          <p:cNvCxnSpPr>
            <a:cxnSpLocks/>
            <a:stCxn id="58" idx="0"/>
            <a:endCxn id="58" idx="4"/>
          </p:cNvCxnSpPr>
          <p:nvPr/>
        </p:nvCxnSpPr>
        <p:spPr>
          <a:xfrm>
            <a:off x="7608723" y="2214032"/>
            <a:ext cx="0" cy="1371600"/>
          </a:xfrm>
          <a:prstGeom prst="line">
            <a:avLst/>
          </a:prstGeom>
          <a:ln w="381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ECE45C93-1475-429B-8A4D-C82EDF65DAD0}"/>
              </a:ext>
            </a:extLst>
          </p:cNvPr>
          <p:cNvSpPr/>
          <p:nvPr/>
        </p:nvSpPr>
        <p:spPr>
          <a:xfrm>
            <a:off x="7242302" y="2635351"/>
            <a:ext cx="73152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1" name="Rectangle 60">
            <a:extLst>
              <a:ext uri="{FF2B5EF4-FFF2-40B4-BE49-F238E27FC236}">
                <a16:creationId xmlns:a16="http://schemas.microsoft.com/office/drawing/2014/main" id="{70D5C315-FFF3-43E7-B0B9-46C19770570A}"/>
              </a:ext>
            </a:extLst>
          </p:cNvPr>
          <p:cNvSpPr/>
          <p:nvPr/>
        </p:nvSpPr>
        <p:spPr>
          <a:xfrm>
            <a:off x="7317825" y="2702292"/>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2" name="Rectangle 61">
            <a:extLst>
              <a:ext uri="{FF2B5EF4-FFF2-40B4-BE49-F238E27FC236}">
                <a16:creationId xmlns:a16="http://schemas.microsoft.com/office/drawing/2014/main" id="{7B435462-4944-4081-9CB1-A4D4346C3F3D}"/>
              </a:ext>
            </a:extLst>
          </p:cNvPr>
          <p:cNvSpPr/>
          <p:nvPr/>
        </p:nvSpPr>
        <p:spPr>
          <a:xfrm>
            <a:off x="7539573" y="2702292"/>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3" name="Rectangle 62">
            <a:extLst>
              <a:ext uri="{FF2B5EF4-FFF2-40B4-BE49-F238E27FC236}">
                <a16:creationId xmlns:a16="http://schemas.microsoft.com/office/drawing/2014/main" id="{83D2CA1F-93AE-4F44-9680-A131493324E3}"/>
              </a:ext>
            </a:extLst>
          </p:cNvPr>
          <p:cNvSpPr/>
          <p:nvPr/>
        </p:nvSpPr>
        <p:spPr>
          <a:xfrm>
            <a:off x="7761321" y="2702292"/>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4" name="TextBox 63">
            <a:extLst>
              <a:ext uri="{FF2B5EF4-FFF2-40B4-BE49-F238E27FC236}">
                <a16:creationId xmlns:a16="http://schemas.microsoft.com/office/drawing/2014/main" id="{B4156C4A-2584-47D0-83BD-50E8C54CB58F}"/>
              </a:ext>
            </a:extLst>
          </p:cNvPr>
          <p:cNvSpPr txBox="1"/>
          <p:nvPr/>
        </p:nvSpPr>
        <p:spPr>
          <a:xfrm>
            <a:off x="7703101" y="1885934"/>
            <a:ext cx="1037463" cy="369332"/>
          </a:xfrm>
          <a:prstGeom prst="rect">
            <a:avLst/>
          </a:prstGeom>
          <a:noFill/>
        </p:spPr>
        <p:txBody>
          <a:bodyPr wrap="none" rtlCol="0">
            <a:spAutoFit/>
          </a:bodyPr>
          <a:lstStyle/>
          <a:p>
            <a:r>
              <a:rPr lang="en-US" b="1" dirty="0"/>
              <a:t>Domestic</a:t>
            </a:r>
          </a:p>
        </p:txBody>
      </p:sp>
      <p:sp>
        <p:nvSpPr>
          <p:cNvPr id="65" name="TextBox 64">
            <a:extLst>
              <a:ext uri="{FF2B5EF4-FFF2-40B4-BE49-F238E27FC236}">
                <a16:creationId xmlns:a16="http://schemas.microsoft.com/office/drawing/2014/main" id="{A1CFA3FE-E73E-4853-A53B-3597318D1AC8}"/>
              </a:ext>
            </a:extLst>
          </p:cNvPr>
          <p:cNvSpPr txBox="1"/>
          <p:nvPr/>
        </p:nvSpPr>
        <p:spPr>
          <a:xfrm>
            <a:off x="6329596" y="1885934"/>
            <a:ext cx="1321196" cy="369332"/>
          </a:xfrm>
          <a:prstGeom prst="rect">
            <a:avLst/>
          </a:prstGeom>
          <a:noFill/>
        </p:spPr>
        <p:txBody>
          <a:bodyPr wrap="none" rtlCol="0">
            <a:spAutoFit/>
          </a:bodyPr>
          <a:lstStyle/>
          <a:p>
            <a:r>
              <a:rPr lang="en-US" b="1" dirty="0"/>
              <a:t>International</a:t>
            </a:r>
          </a:p>
        </p:txBody>
      </p:sp>
      <p:sp>
        <p:nvSpPr>
          <p:cNvPr id="66" name="Rectangle 65">
            <a:extLst>
              <a:ext uri="{FF2B5EF4-FFF2-40B4-BE49-F238E27FC236}">
                <a16:creationId xmlns:a16="http://schemas.microsoft.com/office/drawing/2014/main" id="{7CC74B3B-6E10-4848-806B-A54882C9B0E6}"/>
              </a:ext>
            </a:extLst>
          </p:cNvPr>
          <p:cNvSpPr/>
          <p:nvPr/>
        </p:nvSpPr>
        <p:spPr>
          <a:xfrm>
            <a:off x="7313063" y="2887553"/>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7" name="Rectangle 66">
            <a:extLst>
              <a:ext uri="{FF2B5EF4-FFF2-40B4-BE49-F238E27FC236}">
                <a16:creationId xmlns:a16="http://schemas.microsoft.com/office/drawing/2014/main" id="{98ED9D7A-9101-4300-9B30-78D75926C5F0}"/>
              </a:ext>
            </a:extLst>
          </p:cNvPr>
          <p:cNvSpPr/>
          <p:nvPr/>
        </p:nvSpPr>
        <p:spPr>
          <a:xfrm>
            <a:off x="7534811" y="2887553"/>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68" name="Rectangle 67">
            <a:extLst>
              <a:ext uri="{FF2B5EF4-FFF2-40B4-BE49-F238E27FC236}">
                <a16:creationId xmlns:a16="http://schemas.microsoft.com/office/drawing/2014/main" id="{97011881-BD17-4185-8523-434A2A96956A}"/>
              </a:ext>
            </a:extLst>
          </p:cNvPr>
          <p:cNvSpPr/>
          <p:nvPr/>
        </p:nvSpPr>
        <p:spPr>
          <a:xfrm>
            <a:off x="7756559" y="2887553"/>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70" name="Arrow: Right 69">
            <a:extLst>
              <a:ext uri="{FF2B5EF4-FFF2-40B4-BE49-F238E27FC236}">
                <a16:creationId xmlns:a16="http://schemas.microsoft.com/office/drawing/2014/main" id="{A6D0BBE7-B211-44DD-BC79-5D12B36C94D7}"/>
              </a:ext>
            </a:extLst>
          </p:cNvPr>
          <p:cNvSpPr/>
          <p:nvPr/>
        </p:nvSpPr>
        <p:spPr>
          <a:xfrm>
            <a:off x="8020161" y="2651870"/>
            <a:ext cx="731520" cy="4572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Arrow: Right 70">
            <a:extLst>
              <a:ext uri="{FF2B5EF4-FFF2-40B4-BE49-F238E27FC236}">
                <a16:creationId xmlns:a16="http://schemas.microsoft.com/office/drawing/2014/main" id="{605DAA28-BC0F-4372-9B98-6239FB8AF449}"/>
              </a:ext>
            </a:extLst>
          </p:cNvPr>
          <p:cNvSpPr/>
          <p:nvPr/>
        </p:nvSpPr>
        <p:spPr>
          <a:xfrm rot="10800000">
            <a:off x="6452730" y="2648581"/>
            <a:ext cx="731520" cy="457200"/>
          </a:xfrm>
          <a:prstGeom prs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A3FA7746-96A4-453C-8AA7-402FB66F8308}"/>
              </a:ext>
            </a:extLst>
          </p:cNvPr>
          <p:cNvSpPr/>
          <p:nvPr/>
        </p:nvSpPr>
        <p:spPr>
          <a:xfrm>
            <a:off x="6208144" y="3753793"/>
            <a:ext cx="2695990" cy="646331"/>
          </a:xfrm>
          <a:prstGeom prst="rect">
            <a:avLst/>
          </a:prstGeom>
        </p:spPr>
        <p:txBody>
          <a:bodyPr wrap="square">
            <a:spAutoFit/>
          </a:bodyPr>
          <a:lstStyle/>
          <a:p>
            <a:r>
              <a:rPr lang="en-US" dirty="0">
                <a:latin typeface="Arial Narrow" panose="020B0606020202030204" pitchFamily="34" charset="0"/>
              </a:rPr>
              <a:t>Develop manufacturing and processing</a:t>
            </a:r>
          </a:p>
        </p:txBody>
      </p:sp>
      <p:sp>
        <p:nvSpPr>
          <p:cNvPr id="73" name="Rectangle 72">
            <a:extLst>
              <a:ext uri="{FF2B5EF4-FFF2-40B4-BE49-F238E27FC236}">
                <a16:creationId xmlns:a16="http://schemas.microsoft.com/office/drawing/2014/main" id="{33CC11AD-5385-4A4B-978F-7531BBEE571F}"/>
              </a:ext>
            </a:extLst>
          </p:cNvPr>
          <p:cNvSpPr/>
          <p:nvPr/>
        </p:nvSpPr>
        <p:spPr>
          <a:xfrm>
            <a:off x="6208144" y="4480291"/>
            <a:ext cx="2695989" cy="646331"/>
          </a:xfrm>
          <a:prstGeom prst="rect">
            <a:avLst/>
          </a:prstGeom>
        </p:spPr>
        <p:txBody>
          <a:bodyPr wrap="square">
            <a:spAutoFit/>
          </a:bodyPr>
          <a:lstStyle/>
          <a:p>
            <a:r>
              <a:rPr lang="en-US" dirty="0">
                <a:latin typeface="Arial Narrow" panose="020B0606020202030204" pitchFamily="34" charset="0"/>
              </a:rPr>
              <a:t>Usually close to a major transport node</a:t>
            </a:r>
          </a:p>
        </p:txBody>
      </p:sp>
      <p:sp>
        <p:nvSpPr>
          <p:cNvPr id="74" name="Rectangle 73">
            <a:extLst>
              <a:ext uri="{FF2B5EF4-FFF2-40B4-BE49-F238E27FC236}">
                <a16:creationId xmlns:a16="http://schemas.microsoft.com/office/drawing/2014/main" id="{A2B4B04A-2A78-4982-9F13-F29A150FAADD}"/>
              </a:ext>
            </a:extLst>
          </p:cNvPr>
          <p:cNvSpPr/>
          <p:nvPr/>
        </p:nvSpPr>
        <p:spPr>
          <a:xfrm>
            <a:off x="6208144" y="5221537"/>
            <a:ext cx="2008883" cy="369332"/>
          </a:xfrm>
          <a:prstGeom prst="rect">
            <a:avLst/>
          </a:prstGeom>
        </p:spPr>
        <p:txBody>
          <a:bodyPr wrap="none">
            <a:spAutoFit/>
          </a:bodyPr>
          <a:lstStyle/>
          <a:p>
            <a:r>
              <a:rPr lang="en-US" dirty="0">
                <a:latin typeface="Arial Narrow" panose="020B0606020202030204" pitchFamily="34" charset="0"/>
              </a:rPr>
              <a:t>Exports and domestic</a:t>
            </a:r>
          </a:p>
        </p:txBody>
      </p:sp>
      <p:sp>
        <p:nvSpPr>
          <p:cNvPr id="75" name="Ellipse 38">
            <a:extLst>
              <a:ext uri="{FF2B5EF4-FFF2-40B4-BE49-F238E27FC236}">
                <a16:creationId xmlns:a16="http://schemas.microsoft.com/office/drawing/2014/main" id="{979415A6-8238-4954-9AAF-4643C26AAB91}"/>
              </a:ext>
            </a:extLst>
          </p:cNvPr>
          <p:cNvSpPr/>
          <p:nvPr/>
        </p:nvSpPr>
        <p:spPr>
          <a:xfrm>
            <a:off x="9779633" y="2219548"/>
            <a:ext cx="1368152" cy="1371600"/>
          </a:xfrm>
          <a:prstGeom prst="ellipse">
            <a:avLst/>
          </a:prstGeom>
          <a:solidFill>
            <a:schemeClr val="bg1">
              <a:lumMod val="95000"/>
            </a:scheme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77" name="Rectangle 76">
            <a:extLst>
              <a:ext uri="{FF2B5EF4-FFF2-40B4-BE49-F238E27FC236}">
                <a16:creationId xmlns:a16="http://schemas.microsoft.com/office/drawing/2014/main" id="{4FBFB5C2-0B3D-4C1A-A723-EC74426F03A0}"/>
              </a:ext>
            </a:extLst>
          </p:cNvPr>
          <p:cNvSpPr/>
          <p:nvPr/>
        </p:nvSpPr>
        <p:spPr>
          <a:xfrm>
            <a:off x="10097288" y="2640867"/>
            <a:ext cx="731520" cy="45720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78" name="Rectangle 77">
            <a:extLst>
              <a:ext uri="{FF2B5EF4-FFF2-40B4-BE49-F238E27FC236}">
                <a16:creationId xmlns:a16="http://schemas.microsoft.com/office/drawing/2014/main" id="{4F1F1A4F-7349-4BBE-9DE5-8EC6E4E31D66}"/>
              </a:ext>
            </a:extLst>
          </p:cNvPr>
          <p:cNvSpPr/>
          <p:nvPr/>
        </p:nvSpPr>
        <p:spPr>
          <a:xfrm>
            <a:off x="10172811"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79" name="Rectangle 78">
            <a:extLst>
              <a:ext uri="{FF2B5EF4-FFF2-40B4-BE49-F238E27FC236}">
                <a16:creationId xmlns:a16="http://schemas.microsoft.com/office/drawing/2014/main" id="{5A8A55B0-43DE-43D5-8F89-248034E6F9AD}"/>
              </a:ext>
            </a:extLst>
          </p:cNvPr>
          <p:cNvSpPr/>
          <p:nvPr/>
        </p:nvSpPr>
        <p:spPr>
          <a:xfrm>
            <a:off x="10394559"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80" name="Rectangle 79">
            <a:extLst>
              <a:ext uri="{FF2B5EF4-FFF2-40B4-BE49-F238E27FC236}">
                <a16:creationId xmlns:a16="http://schemas.microsoft.com/office/drawing/2014/main" id="{03A322DA-9DDC-44EA-84D9-534163694BB4}"/>
              </a:ext>
            </a:extLst>
          </p:cNvPr>
          <p:cNvSpPr/>
          <p:nvPr/>
        </p:nvSpPr>
        <p:spPr>
          <a:xfrm>
            <a:off x="10616307" y="2707808"/>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82" name="TextBox 81">
            <a:extLst>
              <a:ext uri="{FF2B5EF4-FFF2-40B4-BE49-F238E27FC236}">
                <a16:creationId xmlns:a16="http://schemas.microsoft.com/office/drawing/2014/main" id="{4691C20B-E8D9-495D-B661-25863F613A9A}"/>
              </a:ext>
            </a:extLst>
          </p:cNvPr>
          <p:cNvSpPr txBox="1"/>
          <p:nvPr/>
        </p:nvSpPr>
        <p:spPr>
          <a:xfrm>
            <a:off x="9174227" y="1885934"/>
            <a:ext cx="1321196" cy="369332"/>
          </a:xfrm>
          <a:prstGeom prst="rect">
            <a:avLst/>
          </a:prstGeom>
          <a:noFill/>
        </p:spPr>
        <p:txBody>
          <a:bodyPr wrap="none" rtlCol="0">
            <a:spAutoFit/>
          </a:bodyPr>
          <a:lstStyle/>
          <a:p>
            <a:r>
              <a:rPr lang="en-US" b="1" dirty="0"/>
              <a:t>International</a:t>
            </a:r>
          </a:p>
        </p:txBody>
      </p:sp>
      <p:sp>
        <p:nvSpPr>
          <p:cNvPr id="83" name="Rectangle 82">
            <a:extLst>
              <a:ext uri="{FF2B5EF4-FFF2-40B4-BE49-F238E27FC236}">
                <a16:creationId xmlns:a16="http://schemas.microsoft.com/office/drawing/2014/main" id="{AE934BDD-1271-4D4F-9383-71BC77686318}"/>
              </a:ext>
            </a:extLst>
          </p:cNvPr>
          <p:cNvSpPr/>
          <p:nvPr/>
        </p:nvSpPr>
        <p:spPr>
          <a:xfrm>
            <a:off x="10168049"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84" name="Rectangle 83">
            <a:extLst>
              <a:ext uri="{FF2B5EF4-FFF2-40B4-BE49-F238E27FC236}">
                <a16:creationId xmlns:a16="http://schemas.microsoft.com/office/drawing/2014/main" id="{5AFD35CD-8DCD-4B46-AFCB-6D8ACB61E660}"/>
              </a:ext>
            </a:extLst>
          </p:cNvPr>
          <p:cNvSpPr/>
          <p:nvPr/>
        </p:nvSpPr>
        <p:spPr>
          <a:xfrm>
            <a:off x="10389797"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85" name="Rectangle 84">
            <a:extLst>
              <a:ext uri="{FF2B5EF4-FFF2-40B4-BE49-F238E27FC236}">
                <a16:creationId xmlns:a16="http://schemas.microsoft.com/office/drawing/2014/main" id="{7BC5540B-4AA0-4370-97E6-A0EC75A4AFAD}"/>
              </a:ext>
            </a:extLst>
          </p:cNvPr>
          <p:cNvSpPr/>
          <p:nvPr/>
        </p:nvSpPr>
        <p:spPr>
          <a:xfrm>
            <a:off x="10611545" y="2893069"/>
            <a:ext cx="144000" cy="14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86" name="Arrow: Left-Right 85">
            <a:extLst>
              <a:ext uri="{FF2B5EF4-FFF2-40B4-BE49-F238E27FC236}">
                <a16:creationId xmlns:a16="http://schemas.microsoft.com/office/drawing/2014/main" id="{ECD5B1FF-2368-458A-B34D-F901A2A9980A}"/>
              </a:ext>
            </a:extLst>
          </p:cNvPr>
          <p:cNvSpPr/>
          <p:nvPr/>
        </p:nvSpPr>
        <p:spPr>
          <a:xfrm>
            <a:off x="9404335" y="2647008"/>
            <a:ext cx="731520" cy="457200"/>
          </a:xfrm>
          <a:prstGeom prst="leftRightArrow">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65BD26F2-2325-4C52-9B0B-92568B4C83B1}"/>
              </a:ext>
            </a:extLst>
          </p:cNvPr>
          <p:cNvSpPr/>
          <p:nvPr/>
        </p:nvSpPr>
        <p:spPr>
          <a:xfrm>
            <a:off x="9084812" y="3753793"/>
            <a:ext cx="2761414" cy="646331"/>
          </a:xfrm>
          <a:prstGeom prst="rect">
            <a:avLst/>
          </a:prstGeom>
        </p:spPr>
        <p:txBody>
          <a:bodyPr wrap="square">
            <a:spAutoFit/>
          </a:bodyPr>
          <a:lstStyle/>
          <a:p>
            <a:r>
              <a:rPr lang="en-US" dirty="0">
                <a:latin typeface="Arial Narrow" panose="020B0606020202030204" pitchFamily="34" charset="0"/>
              </a:rPr>
              <a:t>Attract foreign direct investments</a:t>
            </a:r>
          </a:p>
        </p:txBody>
      </p:sp>
      <p:sp>
        <p:nvSpPr>
          <p:cNvPr id="89" name="Rectangle 88">
            <a:extLst>
              <a:ext uri="{FF2B5EF4-FFF2-40B4-BE49-F238E27FC236}">
                <a16:creationId xmlns:a16="http://schemas.microsoft.com/office/drawing/2014/main" id="{EFFD8269-4C78-4A3A-AE79-6ED57BA2CA20}"/>
              </a:ext>
            </a:extLst>
          </p:cNvPr>
          <p:cNvSpPr/>
          <p:nvPr/>
        </p:nvSpPr>
        <p:spPr>
          <a:xfrm>
            <a:off x="9084812" y="4480291"/>
            <a:ext cx="2047355" cy="369332"/>
          </a:xfrm>
          <a:prstGeom prst="rect">
            <a:avLst/>
          </a:prstGeom>
        </p:spPr>
        <p:txBody>
          <a:bodyPr wrap="none">
            <a:spAutoFit/>
          </a:bodyPr>
          <a:lstStyle/>
          <a:p>
            <a:r>
              <a:rPr lang="en-US" dirty="0">
                <a:latin typeface="Arial Narrow" panose="020B0606020202030204" pitchFamily="34" charset="0"/>
              </a:rPr>
              <a:t>Commercial gateways</a:t>
            </a:r>
          </a:p>
        </p:txBody>
      </p:sp>
      <p:sp>
        <p:nvSpPr>
          <p:cNvPr id="90" name="Rectangle 89">
            <a:extLst>
              <a:ext uri="{FF2B5EF4-FFF2-40B4-BE49-F238E27FC236}">
                <a16:creationId xmlns:a16="http://schemas.microsoft.com/office/drawing/2014/main" id="{F0EB204E-2A09-46C9-B896-FE54D95D7762}"/>
              </a:ext>
            </a:extLst>
          </p:cNvPr>
          <p:cNvSpPr/>
          <p:nvPr/>
        </p:nvSpPr>
        <p:spPr>
          <a:xfrm>
            <a:off x="9084812" y="5221537"/>
            <a:ext cx="2103461" cy="369332"/>
          </a:xfrm>
          <a:prstGeom prst="rect">
            <a:avLst/>
          </a:prstGeom>
        </p:spPr>
        <p:txBody>
          <a:bodyPr wrap="none">
            <a:spAutoFit/>
          </a:bodyPr>
          <a:lstStyle/>
          <a:p>
            <a:r>
              <a:rPr lang="en-US" dirty="0">
                <a:latin typeface="Arial Narrow" panose="020B0606020202030204" pitchFamily="34" charset="0"/>
              </a:rPr>
              <a:t>Exports and re-exports</a:t>
            </a:r>
          </a:p>
        </p:txBody>
      </p:sp>
    </p:spTree>
    <p:extLst>
      <p:ext uri="{BB962C8B-B14F-4D97-AF65-F5344CB8AC3E}">
        <p14:creationId xmlns:p14="http://schemas.microsoft.com/office/powerpoint/2010/main" val="121119931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 Elements in Supply Chain Integration and Connectivity</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ounded Rectangle 5"/>
          <p:cNvSpPr/>
          <p:nvPr/>
        </p:nvSpPr>
        <p:spPr>
          <a:xfrm>
            <a:off x="2238604" y="1415258"/>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388973" y="1807107"/>
            <a:ext cx="365760" cy="365760"/>
          </a:xfrm>
          <a:prstGeom prst="ellipse">
            <a:avLst/>
          </a:prstGeom>
          <a:noFill/>
          <a:ln w="317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27"/>
          <p:cNvSpPr>
            <a:spLocks noChangeArrowheads="1"/>
          </p:cNvSpPr>
          <p:nvPr/>
        </p:nvSpPr>
        <p:spPr bwMode="auto">
          <a:xfrm>
            <a:off x="2983831" y="1852827"/>
            <a:ext cx="274320" cy="274320"/>
          </a:xfrm>
          <a:prstGeom prst="ellipse">
            <a:avLst/>
          </a:prstGeom>
          <a:solidFill>
            <a:schemeClr val="bg1"/>
          </a:solidFill>
          <a:ln w="25400">
            <a:solidFill>
              <a:schemeClr val="bg1">
                <a:lumMod val="65000"/>
              </a:schemeClr>
            </a:solidFill>
            <a:round/>
            <a:headEnd/>
            <a:tailEnd/>
          </a:ln>
        </p:spPr>
        <p:txBody>
          <a:bodyPr wrap="none" anchor="ctr"/>
          <a:lstStyle/>
          <a:p>
            <a:endParaRPr lang="en-US">
              <a:latin typeface="Agency FB" pitchFamily="34" charset="0"/>
              <a:cs typeface="Calibri" pitchFamily="34" charset="0"/>
            </a:endParaRPr>
          </a:p>
        </p:txBody>
      </p:sp>
      <p:sp>
        <p:nvSpPr>
          <p:cNvPr id="10" name="Rectangle 31"/>
          <p:cNvSpPr>
            <a:spLocks noChangeArrowheads="1"/>
          </p:cNvSpPr>
          <p:nvPr/>
        </p:nvSpPr>
        <p:spPr bwMode="auto">
          <a:xfrm>
            <a:off x="3500842" y="1898547"/>
            <a:ext cx="182880" cy="182880"/>
          </a:xfrm>
          <a:prstGeom prst="rect">
            <a:avLst/>
          </a:prstGeom>
          <a:solidFill>
            <a:schemeClr val="bg1"/>
          </a:solidFill>
          <a:ln w="25400">
            <a:solidFill>
              <a:schemeClr val="bg1">
                <a:lumMod val="65000"/>
              </a:schemeClr>
            </a:solidFill>
            <a:miter lim="800000"/>
            <a:headEnd/>
            <a:tailEnd/>
          </a:ln>
        </p:spPr>
        <p:txBody>
          <a:bodyPr wrap="none" anchor="ctr"/>
          <a:lstStyle/>
          <a:p>
            <a:endParaRPr lang="en-US">
              <a:latin typeface="Agency FB" pitchFamily="34" charset="0"/>
              <a:cs typeface="Calibri" pitchFamily="34" charset="0"/>
            </a:endParaRPr>
          </a:p>
        </p:txBody>
      </p:sp>
      <p:cxnSp>
        <p:nvCxnSpPr>
          <p:cNvPr id="11" name="Straight Connector 10"/>
          <p:cNvCxnSpPr>
            <a:stCxn id="9" idx="2"/>
            <a:endCxn id="8" idx="6"/>
          </p:cNvCxnSpPr>
          <p:nvPr/>
        </p:nvCxnSpPr>
        <p:spPr>
          <a:xfrm flipH="1">
            <a:off x="2754733" y="1989987"/>
            <a:ext cx="229098"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8" idx="2"/>
          </p:cNvCxnSpPr>
          <p:nvPr/>
        </p:nvCxnSpPr>
        <p:spPr>
          <a:xfrm flipH="1">
            <a:off x="2293621" y="1989987"/>
            <a:ext cx="95353" cy="0"/>
          </a:xfrm>
          <a:prstGeom prst="line">
            <a:avLst/>
          </a:prstGeom>
          <a:ln w="762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stCxn id="9" idx="6"/>
            <a:endCxn id="10" idx="1"/>
          </p:cNvCxnSpPr>
          <p:nvPr/>
        </p:nvCxnSpPr>
        <p:spPr>
          <a:xfrm>
            <a:off x="3258152" y="1989987"/>
            <a:ext cx="242691" cy="0"/>
          </a:xfrm>
          <a:prstGeom prst="line">
            <a:avLst/>
          </a:prstGeom>
          <a:ln w="317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10" idx="3"/>
          </p:cNvCxnSpPr>
          <p:nvPr/>
        </p:nvCxnSpPr>
        <p:spPr>
          <a:xfrm>
            <a:off x="3683722" y="1989987"/>
            <a:ext cx="133898"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939540" y="1346687"/>
            <a:ext cx="2860078" cy="338554"/>
          </a:xfrm>
          <a:prstGeom prst="rect">
            <a:avLst/>
          </a:prstGeom>
          <a:noFill/>
        </p:spPr>
        <p:txBody>
          <a:bodyPr wrap="none" rtlCol="0">
            <a:spAutoFit/>
          </a:bodyPr>
          <a:lstStyle/>
          <a:p>
            <a:r>
              <a:rPr lang="en-US" sz="1600" b="1" dirty="0">
                <a:latin typeface="Arial Narrow" panose="020B0606020202030204" pitchFamily="34" charset="0"/>
              </a:rPr>
              <a:t>Planning and Funding Integration</a:t>
            </a:r>
          </a:p>
        </p:txBody>
      </p:sp>
      <p:sp>
        <p:nvSpPr>
          <p:cNvPr id="33" name="TextBox 32"/>
          <p:cNvSpPr txBox="1"/>
          <p:nvPr/>
        </p:nvSpPr>
        <p:spPr>
          <a:xfrm>
            <a:off x="3947368" y="1665256"/>
            <a:ext cx="5943600" cy="738664"/>
          </a:xfrm>
          <a:prstGeom prst="rect">
            <a:avLst/>
          </a:prstGeom>
          <a:noFill/>
        </p:spPr>
        <p:txBody>
          <a:bodyPr wrap="square" rtlCol="0">
            <a:spAutoFit/>
          </a:bodyPr>
          <a:lstStyle/>
          <a:p>
            <a:r>
              <a:rPr lang="en-US" sz="1400" dirty="0">
                <a:latin typeface="Arial Narrow" panose="020B0606020202030204" pitchFamily="34" charset="0"/>
              </a:rPr>
              <a:t>Planning and funding of infrastructure provision from an integrated multi-modal and logistics chain perspective.</a:t>
            </a:r>
          </a:p>
          <a:p>
            <a:r>
              <a:rPr lang="en-US" sz="1400" dirty="0">
                <a:latin typeface="Arial Narrow" panose="020B0606020202030204" pitchFamily="34" charset="0"/>
              </a:rPr>
              <a:t>Respective roles and competencies of the public and private actors.</a:t>
            </a:r>
          </a:p>
        </p:txBody>
      </p:sp>
      <p:cxnSp>
        <p:nvCxnSpPr>
          <p:cNvPr id="96" name="Straight Connector 95"/>
          <p:cNvCxnSpPr/>
          <p:nvPr/>
        </p:nvCxnSpPr>
        <p:spPr>
          <a:xfrm>
            <a:off x="4026443" y="1658766"/>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8" name="Rounded Rectangle 97"/>
          <p:cNvSpPr/>
          <p:nvPr/>
        </p:nvSpPr>
        <p:spPr>
          <a:xfrm>
            <a:off x="2928850" y="1513696"/>
            <a:ext cx="374242" cy="115943"/>
          </a:xfrm>
          <a:prstGeom prst="round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Rounded Rectangle 98"/>
          <p:cNvSpPr/>
          <p:nvPr/>
        </p:nvSpPr>
        <p:spPr>
          <a:xfrm>
            <a:off x="2935028" y="2341557"/>
            <a:ext cx="374242" cy="115943"/>
          </a:xfrm>
          <a:prstGeom prst="round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1" name="Straight Arrow Connector 100"/>
          <p:cNvCxnSpPr>
            <a:stCxn id="99" idx="0"/>
            <a:endCxn id="8" idx="5"/>
          </p:cNvCxnSpPr>
          <p:nvPr/>
        </p:nvCxnSpPr>
        <p:spPr>
          <a:xfrm flipH="1" flipV="1">
            <a:off x="2701169" y="2119304"/>
            <a:ext cx="420980" cy="222253"/>
          </a:xfrm>
          <a:prstGeom prst="straightConnector1">
            <a:avLst/>
          </a:prstGeom>
          <a:ln w="9525">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99" idx="0"/>
            <a:endCxn id="9" idx="4"/>
          </p:cNvCxnSpPr>
          <p:nvPr/>
        </p:nvCxnSpPr>
        <p:spPr>
          <a:xfrm flipH="1" flipV="1">
            <a:off x="3120991" y="2127148"/>
            <a:ext cx="1158" cy="214409"/>
          </a:xfrm>
          <a:prstGeom prst="straightConnector1">
            <a:avLst/>
          </a:prstGeom>
          <a:ln w="3810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p:cNvCxnSpPr>
            <a:stCxn id="99" idx="0"/>
            <a:endCxn id="10" idx="2"/>
          </p:cNvCxnSpPr>
          <p:nvPr/>
        </p:nvCxnSpPr>
        <p:spPr>
          <a:xfrm flipV="1">
            <a:off x="3122150" y="2081428"/>
            <a:ext cx="470133" cy="260129"/>
          </a:xfrm>
          <a:prstGeom prst="straightConnector1">
            <a:avLst/>
          </a:prstGeom>
          <a:ln>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98" idx="2"/>
            <a:endCxn id="8" idx="7"/>
          </p:cNvCxnSpPr>
          <p:nvPr/>
        </p:nvCxnSpPr>
        <p:spPr>
          <a:xfrm flipH="1">
            <a:off x="2701169" y="1629639"/>
            <a:ext cx="414802" cy="231033"/>
          </a:xfrm>
          <a:prstGeom prst="straightConnector1">
            <a:avLst/>
          </a:prstGeom>
          <a:ln w="508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p:cNvCxnSpPr>
            <a:stCxn id="98" idx="2"/>
            <a:endCxn id="9" idx="0"/>
          </p:cNvCxnSpPr>
          <p:nvPr/>
        </p:nvCxnSpPr>
        <p:spPr>
          <a:xfrm>
            <a:off x="3115971" y="1629639"/>
            <a:ext cx="5020" cy="223189"/>
          </a:xfrm>
          <a:prstGeom prst="straightConnector1">
            <a:avLst/>
          </a:prstGeom>
          <a:ln w="9525">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p:cNvCxnSpPr>
            <a:stCxn id="98" idx="2"/>
            <a:endCxn id="10" idx="0"/>
          </p:cNvCxnSpPr>
          <p:nvPr/>
        </p:nvCxnSpPr>
        <p:spPr>
          <a:xfrm>
            <a:off x="3115972" y="1629639"/>
            <a:ext cx="476311" cy="268909"/>
          </a:xfrm>
          <a:prstGeom prst="straightConnector1">
            <a:avLst/>
          </a:prstGeom>
          <a:ln w="254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Rectangle 43"/>
          <p:cNvSpPr/>
          <p:nvPr/>
        </p:nvSpPr>
        <p:spPr>
          <a:xfrm>
            <a:off x="2310415" y="2862644"/>
            <a:ext cx="825293" cy="274243"/>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ounded Rectangle 7"/>
          <p:cNvSpPr/>
          <p:nvPr/>
        </p:nvSpPr>
        <p:spPr>
          <a:xfrm>
            <a:off x="2238604" y="2702362"/>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ounded Rectangle 8"/>
          <p:cNvSpPr/>
          <p:nvPr/>
        </p:nvSpPr>
        <p:spPr>
          <a:xfrm>
            <a:off x="2238604" y="3983286"/>
            <a:ext cx="1645920" cy="1097280"/>
          </a:xfrm>
          <a:prstGeom prst="roundRect">
            <a:avLst>
              <a:gd name="adj" fmla="val 16065"/>
            </a:avLst>
          </a:prstGeom>
          <a:noFill/>
          <a:ln w="254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p:cNvSpPr txBox="1"/>
          <p:nvPr/>
        </p:nvSpPr>
        <p:spPr>
          <a:xfrm>
            <a:off x="3947369" y="2637416"/>
            <a:ext cx="2307363" cy="338554"/>
          </a:xfrm>
          <a:prstGeom prst="rect">
            <a:avLst/>
          </a:prstGeom>
          <a:noFill/>
        </p:spPr>
        <p:txBody>
          <a:bodyPr wrap="none" rtlCol="0">
            <a:spAutoFit/>
          </a:bodyPr>
          <a:lstStyle/>
          <a:p>
            <a:r>
              <a:rPr lang="en-US" sz="1600" b="1" dirty="0">
                <a:latin typeface="Arial Narrow" panose="020B0606020202030204" pitchFamily="34" charset="0"/>
              </a:rPr>
              <a:t>Work Practices Integration</a:t>
            </a:r>
          </a:p>
        </p:txBody>
      </p:sp>
      <p:sp>
        <p:nvSpPr>
          <p:cNvPr id="48" name="TextBox 47"/>
          <p:cNvSpPr txBox="1"/>
          <p:nvPr/>
        </p:nvSpPr>
        <p:spPr>
          <a:xfrm>
            <a:off x="3947368" y="2935948"/>
            <a:ext cx="5943600" cy="954107"/>
          </a:xfrm>
          <a:prstGeom prst="rect">
            <a:avLst/>
          </a:prstGeom>
          <a:noFill/>
        </p:spPr>
        <p:txBody>
          <a:bodyPr wrap="square" rtlCol="0">
            <a:spAutoFit/>
          </a:bodyPr>
          <a:lstStyle/>
          <a:p>
            <a:r>
              <a:rPr lang="en-US" sz="1400" dirty="0">
                <a:latin typeface="Arial Narrow" panose="020B0606020202030204" pitchFamily="34" charset="0"/>
              </a:rPr>
              <a:t>Organizational (managing labor as a group) and skills (managing individual workers) competencies to move cargo efficiently.</a:t>
            </a:r>
          </a:p>
          <a:p>
            <a:r>
              <a:rPr lang="en-US" sz="1400" dirty="0">
                <a:latin typeface="Arial Narrow" panose="020B0606020202030204" pitchFamily="34" charset="0"/>
              </a:rPr>
              <a:t>Operational window (working hours), minimal service levels and essential services.</a:t>
            </a:r>
          </a:p>
          <a:p>
            <a:r>
              <a:rPr lang="en-US" sz="1400" dirty="0">
                <a:latin typeface="Arial Narrow" panose="020B0606020202030204" pitchFamily="34" charset="0"/>
              </a:rPr>
              <a:t>Automation of repetitive tasks.</a:t>
            </a:r>
          </a:p>
        </p:txBody>
      </p:sp>
      <p:grpSp>
        <p:nvGrpSpPr>
          <p:cNvPr id="49" name="Group 4"/>
          <p:cNvGrpSpPr>
            <a:grpSpLocks noChangeAspect="1"/>
          </p:cNvGrpSpPr>
          <p:nvPr/>
        </p:nvGrpSpPr>
        <p:grpSpPr bwMode="auto">
          <a:xfrm>
            <a:off x="2259289" y="2891553"/>
            <a:ext cx="236571" cy="237836"/>
            <a:chOff x="725" y="2695"/>
            <a:chExt cx="187" cy="188"/>
          </a:xfrm>
        </p:grpSpPr>
        <p:sp>
          <p:nvSpPr>
            <p:cNvPr id="50"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2"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53" name="Group 4"/>
          <p:cNvGrpSpPr>
            <a:grpSpLocks noChangeAspect="1"/>
          </p:cNvGrpSpPr>
          <p:nvPr/>
        </p:nvGrpSpPr>
        <p:grpSpPr bwMode="auto">
          <a:xfrm>
            <a:off x="2371559" y="3272341"/>
            <a:ext cx="485993" cy="488592"/>
            <a:chOff x="725" y="2695"/>
            <a:chExt cx="187" cy="188"/>
          </a:xfrm>
        </p:grpSpPr>
        <p:sp>
          <p:nvSpPr>
            <p:cNvPr id="54"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56"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sp>
        <p:nvSpPr>
          <p:cNvPr id="57" name="Oval 56"/>
          <p:cNvSpPr/>
          <p:nvPr/>
        </p:nvSpPr>
        <p:spPr>
          <a:xfrm>
            <a:off x="2380072" y="3272341"/>
            <a:ext cx="457200" cy="457200"/>
          </a:xfrm>
          <a:prstGeom prst="ellipse">
            <a:avLst/>
          </a:prstGeom>
          <a:noFill/>
          <a:ln w="254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p:cNvSpPr/>
          <p:nvPr/>
        </p:nvSpPr>
        <p:spPr>
          <a:xfrm>
            <a:off x="2980898" y="3179322"/>
            <a:ext cx="825293" cy="274243"/>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9" name="Group 4"/>
          <p:cNvGrpSpPr>
            <a:grpSpLocks noChangeAspect="1"/>
          </p:cNvGrpSpPr>
          <p:nvPr/>
        </p:nvGrpSpPr>
        <p:grpSpPr bwMode="auto">
          <a:xfrm>
            <a:off x="2376279" y="2891553"/>
            <a:ext cx="236571" cy="237836"/>
            <a:chOff x="725" y="2695"/>
            <a:chExt cx="187" cy="188"/>
          </a:xfrm>
        </p:grpSpPr>
        <p:sp>
          <p:nvSpPr>
            <p:cNvPr id="60"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2"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3" name="Group 4"/>
          <p:cNvGrpSpPr>
            <a:grpSpLocks noChangeAspect="1"/>
          </p:cNvGrpSpPr>
          <p:nvPr/>
        </p:nvGrpSpPr>
        <p:grpSpPr bwMode="auto">
          <a:xfrm>
            <a:off x="2493268" y="2891553"/>
            <a:ext cx="236571" cy="237836"/>
            <a:chOff x="725" y="2695"/>
            <a:chExt cx="187" cy="188"/>
          </a:xfrm>
        </p:grpSpPr>
        <p:sp>
          <p:nvSpPr>
            <p:cNvPr id="64"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66"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67" name="Group 4"/>
          <p:cNvGrpSpPr>
            <a:grpSpLocks noChangeAspect="1"/>
          </p:cNvGrpSpPr>
          <p:nvPr/>
        </p:nvGrpSpPr>
        <p:grpSpPr bwMode="auto">
          <a:xfrm>
            <a:off x="2610258" y="2891553"/>
            <a:ext cx="236571" cy="237836"/>
            <a:chOff x="725" y="2695"/>
            <a:chExt cx="187" cy="188"/>
          </a:xfrm>
        </p:grpSpPr>
        <p:sp>
          <p:nvSpPr>
            <p:cNvPr id="68"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0"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1" name="Group 4"/>
          <p:cNvGrpSpPr>
            <a:grpSpLocks noChangeAspect="1"/>
          </p:cNvGrpSpPr>
          <p:nvPr/>
        </p:nvGrpSpPr>
        <p:grpSpPr bwMode="auto">
          <a:xfrm>
            <a:off x="2727248" y="2891553"/>
            <a:ext cx="236571" cy="237836"/>
            <a:chOff x="725" y="2695"/>
            <a:chExt cx="187" cy="188"/>
          </a:xfrm>
        </p:grpSpPr>
        <p:sp>
          <p:nvSpPr>
            <p:cNvPr id="72"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4"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5" name="Group 4"/>
          <p:cNvGrpSpPr>
            <a:grpSpLocks noChangeAspect="1"/>
          </p:cNvGrpSpPr>
          <p:nvPr/>
        </p:nvGrpSpPr>
        <p:grpSpPr bwMode="auto">
          <a:xfrm>
            <a:off x="2844238" y="2891553"/>
            <a:ext cx="236571" cy="237836"/>
            <a:chOff x="725" y="2695"/>
            <a:chExt cx="187" cy="188"/>
          </a:xfrm>
        </p:grpSpPr>
        <p:sp>
          <p:nvSpPr>
            <p:cNvPr id="76"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78"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79" name="Group 4"/>
          <p:cNvGrpSpPr>
            <a:grpSpLocks noChangeAspect="1"/>
          </p:cNvGrpSpPr>
          <p:nvPr/>
        </p:nvGrpSpPr>
        <p:grpSpPr bwMode="auto">
          <a:xfrm>
            <a:off x="2961226" y="2891553"/>
            <a:ext cx="236571" cy="237836"/>
            <a:chOff x="725" y="2695"/>
            <a:chExt cx="187" cy="188"/>
          </a:xfrm>
        </p:grpSpPr>
        <p:sp>
          <p:nvSpPr>
            <p:cNvPr id="80"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2"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3" name="Group 4"/>
          <p:cNvGrpSpPr>
            <a:grpSpLocks noChangeAspect="1"/>
          </p:cNvGrpSpPr>
          <p:nvPr/>
        </p:nvGrpSpPr>
        <p:grpSpPr bwMode="auto">
          <a:xfrm>
            <a:off x="2980417" y="3207844"/>
            <a:ext cx="236571" cy="237836"/>
            <a:chOff x="725" y="2695"/>
            <a:chExt cx="187" cy="188"/>
          </a:xfrm>
        </p:grpSpPr>
        <p:sp>
          <p:nvSpPr>
            <p:cNvPr id="84"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86"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87" name="Group 4"/>
          <p:cNvGrpSpPr>
            <a:grpSpLocks noChangeAspect="1"/>
          </p:cNvGrpSpPr>
          <p:nvPr/>
        </p:nvGrpSpPr>
        <p:grpSpPr bwMode="auto">
          <a:xfrm>
            <a:off x="3100195" y="3207844"/>
            <a:ext cx="236571" cy="237836"/>
            <a:chOff x="725" y="2695"/>
            <a:chExt cx="187" cy="188"/>
          </a:xfrm>
        </p:grpSpPr>
        <p:sp>
          <p:nvSpPr>
            <p:cNvPr id="88"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0"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91" name="Group 4"/>
          <p:cNvGrpSpPr>
            <a:grpSpLocks noChangeAspect="1"/>
          </p:cNvGrpSpPr>
          <p:nvPr/>
        </p:nvGrpSpPr>
        <p:grpSpPr bwMode="auto">
          <a:xfrm>
            <a:off x="3218480" y="3207844"/>
            <a:ext cx="236571" cy="237836"/>
            <a:chOff x="725" y="2695"/>
            <a:chExt cx="187" cy="188"/>
          </a:xfrm>
        </p:grpSpPr>
        <p:sp>
          <p:nvSpPr>
            <p:cNvPr id="92"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94"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0" name="Group 4"/>
          <p:cNvGrpSpPr>
            <a:grpSpLocks noChangeAspect="1"/>
          </p:cNvGrpSpPr>
          <p:nvPr/>
        </p:nvGrpSpPr>
        <p:grpSpPr bwMode="auto">
          <a:xfrm>
            <a:off x="3336765" y="3207844"/>
            <a:ext cx="236571" cy="237836"/>
            <a:chOff x="725" y="2695"/>
            <a:chExt cx="187" cy="188"/>
          </a:xfrm>
        </p:grpSpPr>
        <p:sp>
          <p:nvSpPr>
            <p:cNvPr id="103"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06"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07" name="Group 4"/>
          <p:cNvGrpSpPr>
            <a:grpSpLocks noChangeAspect="1"/>
          </p:cNvGrpSpPr>
          <p:nvPr/>
        </p:nvGrpSpPr>
        <p:grpSpPr bwMode="auto">
          <a:xfrm>
            <a:off x="3455050" y="3207844"/>
            <a:ext cx="236571" cy="237836"/>
            <a:chOff x="725" y="2695"/>
            <a:chExt cx="187" cy="188"/>
          </a:xfrm>
        </p:grpSpPr>
        <p:sp>
          <p:nvSpPr>
            <p:cNvPr id="109"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2"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13" name="Group 4"/>
          <p:cNvGrpSpPr>
            <a:grpSpLocks noChangeAspect="1"/>
          </p:cNvGrpSpPr>
          <p:nvPr/>
        </p:nvGrpSpPr>
        <p:grpSpPr bwMode="auto">
          <a:xfrm>
            <a:off x="3573335" y="3207844"/>
            <a:ext cx="236571" cy="237836"/>
            <a:chOff x="725" y="2695"/>
            <a:chExt cx="187" cy="188"/>
          </a:xfrm>
        </p:grpSpPr>
        <p:sp>
          <p:nvSpPr>
            <p:cNvPr id="114" name="AutoShape 3"/>
            <p:cNvSpPr>
              <a:spLocks noChangeAspect="1" noChangeArrowheads="1" noTextEdit="1"/>
            </p:cNvSpPr>
            <p:nvPr/>
          </p:nvSpPr>
          <p:spPr bwMode="auto">
            <a:xfrm>
              <a:off x="725" y="2695"/>
              <a:ext cx="187" cy="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5"/>
            <p:cNvSpPr>
              <a:spLocks noChangeArrowheads="1"/>
            </p:cNvSpPr>
            <p:nvPr/>
          </p:nvSpPr>
          <p:spPr bwMode="auto">
            <a:xfrm>
              <a:off x="803" y="2710"/>
              <a:ext cx="25" cy="24"/>
            </a:xfrm>
            <a:prstGeom prst="ellipse">
              <a:avLst/>
            </a:pr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6"/>
            <p:cNvSpPr>
              <a:spLocks/>
            </p:cNvSpPr>
            <p:nvPr/>
          </p:nvSpPr>
          <p:spPr bwMode="auto">
            <a:xfrm>
              <a:off x="787" y="2737"/>
              <a:ext cx="58" cy="125"/>
            </a:xfrm>
            <a:custGeom>
              <a:avLst/>
              <a:gdLst>
                <a:gd name="T0" fmla="*/ 652 w 2391"/>
                <a:gd name="T1" fmla="*/ 0 h 5128"/>
                <a:gd name="T2" fmla="*/ 0 w 2391"/>
                <a:gd name="T3" fmla="*/ 663 h 5128"/>
                <a:gd name="T4" fmla="*/ 0 w 2391"/>
                <a:gd name="T5" fmla="*/ 2230 h 5128"/>
                <a:gd name="T6" fmla="*/ 446 w 2391"/>
                <a:gd name="T7" fmla="*/ 2230 h 5128"/>
                <a:gd name="T8" fmla="*/ 446 w 2391"/>
                <a:gd name="T9" fmla="*/ 797 h 5128"/>
                <a:gd name="T10" fmla="*/ 551 w 2391"/>
                <a:gd name="T11" fmla="*/ 797 h 5128"/>
                <a:gd name="T12" fmla="*/ 551 w 2391"/>
                <a:gd name="T13" fmla="*/ 4721 h 5128"/>
                <a:gd name="T14" fmla="*/ 1145 w 2391"/>
                <a:gd name="T15" fmla="*/ 4721 h 5128"/>
                <a:gd name="T16" fmla="*/ 1145 w 2391"/>
                <a:gd name="T17" fmla="*/ 2443 h 5128"/>
                <a:gd name="T18" fmla="*/ 1247 w 2391"/>
                <a:gd name="T19" fmla="*/ 2443 h 5128"/>
                <a:gd name="T20" fmla="*/ 1247 w 2391"/>
                <a:gd name="T21" fmla="*/ 4721 h 5128"/>
                <a:gd name="T22" fmla="*/ 1844 w 2391"/>
                <a:gd name="T23" fmla="*/ 4721 h 5128"/>
                <a:gd name="T24" fmla="*/ 1844 w 2391"/>
                <a:gd name="T25" fmla="*/ 797 h 5128"/>
                <a:gd name="T26" fmla="*/ 1947 w 2391"/>
                <a:gd name="T27" fmla="*/ 797 h 5128"/>
                <a:gd name="T28" fmla="*/ 1947 w 2391"/>
                <a:gd name="T29" fmla="*/ 2230 h 5128"/>
                <a:gd name="T30" fmla="*/ 2390 w 2391"/>
                <a:gd name="T31" fmla="*/ 2230 h 5128"/>
                <a:gd name="T32" fmla="*/ 2390 w 2391"/>
                <a:gd name="T33" fmla="*/ 672 h 5128"/>
                <a:gd name="T34" fmla="*/ 1730 w 2391"/>
                <a:gd name="T35" fmla="*/ 1 h 5128"/>
                <a:gd name="T36" fmla="*/ 652 w 2391"/>
                <a:gd name="T37" fmla="*/ 0 h 5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391" h="5128">
                  <a:moveTo>
                    <a:pt x="652" y="0"/>
                  </a:moveTo>
                  <a:cubicBezTo>
                    <a:pt x="290" y="0"/>
                    <a:pt x="0" y="295"/>
                    <a:pt x="0" y="663"/>
                  </a:cubicBezTo>
                  <a:lnTo>
                    <a:pt x="0" y="2230"/>
                  </a:lnTo>
                  <a:cubicBezTo>
                    <a:pt x="0" y="2535"/>
                    <a:pt x="446" y="2535"/>
                    <a:pt x="446" y="2230"/>
                  </a:cubicBezTo>
                  <a:lnTo>
                    <a:pt x="446" y="797"/>
                  </a:lnTo>
                  <a:lnTo>
                    <a:pt x="551" y="797"/>
                  </a:lnTo>
                  <a:lnTo>
                    <a:pt x="551" y="4721"/>
                  </a:lnTo>
                  <a:cubicBezTo>
                    <a:pt x="551" y="5128"/>
                    <a:pt x="1145" y="5116"/>
                    <a:pt x="1145" y="4721"/>
                  </a:cubicBezTo>
                  <a:lnTo>
                    <a:pt x="1145" y="2443"/>
                  </a:lnTo>
                  <a:lnTo>
                    <a:pt x="1247" y="2443"/>
                  </a:lnTo>
                  <a:lnTo>
                    <a:pt x="1247" y="4721"/>
                  </a:lnTo>
                  <a:cubicBezTo>
                    <a:pt x="1247" y="5116"/>
                    <a:pt x="1844" y="5128"/>
                    <a:pt x="1844" y="4721"/>
                  </a:cubicBezTo>
                  <a:lnTo>
                    <a:pt x="1844" y="797"/>
                  </a:lnTo>
                  <a:lnTo>
                    <a:pt x="1947" y="797"/>
                  </a:lnTo>
                  <a:lnTo>
                    <a:pt x="1947" y="2230"/>
                  </a:lnTo>
                  <a:cubicBezTo>
                    <a:pt x="1947" y="2537"/>
                    <a:pt x="2391" y="2537"/>
                    <a:pt x="2390" y="2230"/>
                  </a:cubicBezTo>
                  <a:lnTo>
                    <a:pt x="2390" y="672"/>
                  </a:lnTo>
                  <a:cubicBezTo>
                    <a:pt x="2390" y="333"/>
                    <a:pt x="2127" y="1"/>
                    <a:pt x="1730" y="1"/>
                  </a:cubicBezTo>
                  <a:lnTo>
                    <a:pt x="652" y="0"/>
                  </a:lnTo>
                  <a:close/>
                </a:path>
              </a:pathLst>
            </a:custGeom>
            <a:solidFill>
              <a:srgbClr val="000000"/>
            </a:solidFill>
            <a:ln w="0" cap="flat">
              <a:solidFill>
                <a:srgbClr val="0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grpSp>
      <p:cxnSp>
        <p:nvCxnSpPr>
          <p:cNvPr id="128" name="Straight Connector 127"/>
          <p:cNvCxnSpPr>
            <a:stCxn id="66" idx="7"/>
            <a:endCxn id="57" idx="0"/>
          </p:cNvCxnSpPr>
          <p:nvPr/>
        </p:nvCxnSpPr>
        <p:spPr>
          <a:xfrm>
            <a:off x="2606840" y="3090273"/>
            <a:ext cx="1832" cy="182069"/>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31" name="TextBox 130"/>
          <p:cNvSpPr txBox="1"/>
          <p:nvPr/>
        </p:nvSpPr>
        <p:spPr>
          <a:xfrm>
            <a:off x="3939539" y="3924825"/>
            <a:ext cx="2757486" cy="338554"/>
          </a:xfrm>
          <a:prstGeom prst="rect">
            <a:avLst/>
          </a:prstGeom>
          <a:noFill/>
        </p:spPr>
        <p:txBody>
          <a:bodyPr wrap="none" rtlCol="0">
            <a:spAutoFit/>
          </a:bodyPr>
          <a:lstStyle/>
          <a:p>
            <a:r>
              <a:rPr lang="en-US" sz="1600" b="1" dirty="0">
                <a:latin typeface="Arial Narrow" panose="020B0606020202030204" pitchFamily="34" charset="0"/>
              </a:rPr>
              <a:t>Information Systems Integration</a:t>
            </a:r>
          </a:p>
        </p:txBody>
      </p:sp>
      <p:sp>
        <p:nvSpPr>
          <p:cNvPr id="132" name="TextBox 131"/>
          <p:cNvSpPr txBox="1"/>
          <p:nvPr/>
        </p:nvSpPr>
        <p:spPr>
          <a:xfrm>
            <a:off x="3947368" y="4248159"/>
            <a:ext cx="5943600" cy="738664"/>
          </a:xfrm>
          <a:prstGeom prst="rect">
            <a:avLst/>
          </a:prstGeom>
          <a:noFill/>
        </p:spPr>
        <p:txBody>
          <a:bodyPr wrap="square" rtlCol="0">
            <a:spAutoFit/>
          </a:bodyPr>
          <a:lstStyle/>
          <a:p>
            <a:r>
              <a:rPr lang="en-US" sz="1400" dirty="0">
                <a:latin typeface="Arial Narrow" panose="020B0606020202030204" pitchFamily="34" charset="0"/>
              </a:rPr>
              <a:t>Interconnectivity of information systems with blockchains.</a:t>
            </a:r>
          </a:p>
          <a:p>
            <a:r>
              <a:rPr lang="en-US" sz="1400" dirty="0">
                <a:latin typeface="Arial Narrow" panose="020B0606020202030204" pitchFamily="34" charset="0"/>
              </a:rPr>
              <a:t>Asset tracking, status monitoring, customs facilitation, freight status information and transport network status information.</a:t>
            </a:r>
          </a:p>
        </p:txBody>
      </p:sp>
      <p:sp>
        <p:nvSpPr>
          <p:cNvPr id="133" name="Rounded Rectangle 111"/>
          <p:cNvSpPr/>
          <p:nvPr/>
        </p:nvSpPr>
        <p:spPr>
          <a:xfrm>
            <a:off x="2357964" y="4175989"/>
            <a:ext cx="233980" cy="232351"/>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ounded Rectangle 112"/>
          <p:cNvSpPr/>
          <p:nvPr/>
        </p:nvSpPr>
        <p:spPr>
          <a:xfrm>
            <a:off x="2655589" y="4302100"/>
            <a:ext cx="223469" cy="20654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Rounded Rectangle 113"/>
          <p:cNvSpPr/>
          <p:nvPr/>
        </p:nvSpPr>
        <p:spPr>
          <a:xfrm>
            <a:off x="2447476" y="4503786"/>
            <a:ext cx="166553" cy="15754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Rounded Rectangle 114"/>
          <p:cNvSpPr/>
          <p:nvPr/>
        </p:nvSpPr>
        <p:spPr>
          <a:xfrm>
            <a:off x="3056732" y="4231740"/>
            <a:ext cx="166553" cy="15754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ounded Rectangle 115"/>
          <p:cNvSpPr/>
          <p:nvPr/>
        </p:nvSpPr>
        <p:spPr>
          <a:xfrm>
            <a:off x="3185180" y="4569036"/>
            <a:ext cx="223469" cy="20654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16"/>
          <p:cNvSpPr/>
          <p:nvPr/>
        </p:nvSpPr>
        <p:spPr>
          <a:xfrm>
            <a:off x="3310016" y="4167698"/>
            <a:ext cx="223469" cy="206549"/>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ounded Rectangle 117"/>
          <p:cNvSpPr/>
          <p:nvPr/>
        </p:nvSpPr>
        <p:spPr>
          <a:xfrm>
            <a:off x="2447476" y="4730075"/>
            <a:ext cx="166553" cy="15754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ounded Rectangle 118"/>
          <p:cNvSpPr/>
          <p:nvPr/>
        </p:nvSpPr>
        <p:spPr>
          <a:xfrm>
            <a:off x="3212944" y="4832740"/>
            <a:ext cx="166553" cy="15754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ounded Rectangle 119"/>
          <p:cNvSpPr/>
          <p:nvPr/>
        </p:nvSpPr>
        <p:spPr>
          <a:xfrm>
            <a:off x="3530509" y="4592718"/>
            <a:ext cx="166553" cy="15754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2" name="Straight Connector 141"/>
          <p:cNvCxnSpPr>
            <a:stCxn id="139" idx="0"/>
            <a:endCxn id="135" idx="2"/>
          </p:cNvCxnSpPr>
          <p:nvPr/>
        </p:nvCxnSpPr>
        <p:spPr>
          <a:xfrm flipV="1">
            <a:off x="2530752" y="4661331"/>
            <a:ext cx="0" cy="68745"/>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Elbow Connector 123"/>
          <p:cNvCxnSpPr>
            <a:stCxn id="135" idx="0"/>
            <a:endCxn id="133" idx="2"/>
          </p:cNvCxnSpPr>
          <p:nvPr/>
        </p:nvCxnSpPr>
        <p:spPr>
          <a:xfrm rot="16200000" flipV="1">
            <a:off x="2455131" y="4428164"/>
            <a:ext cx="95447" cy="55798"/>
          </a:xfrm>
          <a:prstGeom prst="bentConnector3">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p:cNvCxnSpPr>
            <a:stCxn id="140" idx="0"/>
            <a:endCxn id="137" idx="2"/>
          </p:cNvCxnSpPr>
          <p:nvPr/>
        </p:nvCxnSpPr>
        <p:spPr>
          <a:xfrm flipV="1">
            <a:off x="3296220" y="4775584"/>
            <a:ext cx="694" cy="5715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p:cNvCxnSpPr>
            <a:stCxn id="137" idx="3"/>
            <a:endCxn id="141" idx="1"/>
          </p:cNvCxnSpPr>
          <p:nvPr/>
        </p:nvCxnSpPr>
        <p:spPr>
          <a:xfrm flipV="1">
            <a:off x="3408648" y="4671490"/>
            <a:ext cx="121860" cy="820"/>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Elbow Connector 130"/>
          <p:cNvCxnSpPr>
            <a:stCxn id="137" idx="0"/>
            <a:endCxn id="138" idx="2"/>
          </p:cNvCxnSpPr>
          <p:nvPr/>
        </p:nvCxnSpPr>
        <p:spPr>
          <a:xfrm rot="5400000" flipH="1" flipV="1">
            <a:off x="3261939" y="4409223"/>
            <a:ext cx="194789" cy="124836"/>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Elbow Connector 133"/>
          <p:cNvCxnSpPr>
            <a:stCxn id="134" idx="1"/>
            <a:endCxn id="133" idx="3"/>
          </p:cNvCxnSpPr>
          <p:nvPr/>
        </p:nvCxnSpPr>
        <p:spPr>
          <a:xfrm rot="10800000">
            <a:off x="2591944" y="4292164"/>
            <a:ext cx="63644" cy="113210"/>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Elbow Connector 136"/>
          <p:cNvCxnSpPr>
            <a:stCxn id="136" idx="3"/>
            <a:endCxn id="138" idx="1"/>
          </p:cNvCxnSpPr>
          <p:nvPr/>
        </p:nvCxnSpPr>
        <p:spPr>
          <a:xfrm flipV="1">
            <a:off x="3223285" y="4270972"/>
            <a:ext cx="86731" cy="39540"/>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49" name="Rounded Rectangle 139"/>
          <p:cNvSpPr/>
          <p:nvPr/>
        </p:nvSpPr>
        <p:spPr>
          <a:xfrm>
            <a:off x="2327564" y="4144179"/>
            <a:ext cx="584949" cy="544970"/>
          </a:xfrm>
          <a:prstGeom prst="roundRect">
            <a:avLst>
              <a:gd name="adj" fmla="val 11756"/>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0" name="Elbow Connector 140"/>
          <p:cNvCxnSpPr>
            <a:stCxn id="134" idx="3"/>
            <a:endCxn id="137" idx="1"/>
          </p:cNvCxnSpPr>
          <p:nvPr/>
        </p:nvCxnSpPr>
        <p:spPr>
          <a:xfrm>
            <a:off x="2879057" y="4405374"/>
            <a:ext cx="306122" cy="266936"/>
          </a:xfrm>
          <a:prstGeom prst="bentConnector3">
            <a:avLst>
              <a:gd name="adj1" fmla="val 50000"/>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51" name="Rounded Rectangle 143"/>
          <p:cNvSpPr/>
          <p:nvPr/>
        </p:nvSpPr>
        <p:spPr>
          <a:xfrm>
            <a:off x="3151142" y="4534478"/>
            <a:ext cx="584949" cy="489176"/>
          </a:xfrm>
          <a:prstGeom prst="roundRect">
            <a:avLst>
              <a:gd name="adj" fmla="val 11756"/>
            </a:avLst>
          </a:prstGeom>
          <a:no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2" name="Straight Connector 151"/>
          <p:cNvCxnSpPr/>
          <p:nvPr/>
        </p:nvCxnSpPr>
        <p:spPr>
          <a:xfrm>
            <a:off x="4026443" y="2953747"/>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p:cNvCxnSpPr/>
          <p:nvPr/>
        </p:nvCxnSpPr>
        <p:spPr>
          <a:xfrm>
            <a:off x="4026443" y="4248159"/>
            <a:ext cx="2743200"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394310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Rounded Rectangle 7">
            <a:extLst>
              <a:ext uri="{FF2B5EF4-FFF2-40B4-BE49-F238E27FC236}">
                <a16:creationId xmlns:a16="http://schemas.microsoft.com/office/drawing/2014/main" id="{0E6E8443-8FCF-4D3A-B1C5-7306A7BCABB4}"/>
              </a:ext>
            </a:extLst>
          </p:cNvPr>
          <p:cNvSpPr/>
          <p:nvPr/>
        </p:nvSpPr>
        <p:spPr>
          <a:xfrm>
            <a:off x="2291407" y="4679640"/>
            <a:ext cx="7772400" cy="1336149"/>
          </a:xfrm>
          <a:prstGeom prst="roundRect">
            <a:avLst>
              <a:gd name="adj" fmla="val 11542"/>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Rounded Rectangle 7">
            <a:extLst>
              <a:ext uri="{FF2B5EF4-FFF2-40B4-BE49-F238E27FC236}">
                <a16:creationId xmlns:a16="http://schemas.microsoft.com/office/drawing/2014/main" id="{148CC26A-0E17-4F4B-AC57-1F076D3EDA60}"/>
              </a:ext>
            </a:extLst>
          </p:cNvPr>
          <p:cNvSpPr/>
          <p:nvPr/>
        </p:nvSpPr>
        <p:spPr>
          <a:xfrm>
            <a:off x="2312420" y="3975187"/>
            <a:ext cx="7772400" cy="636221"/>
          </a:xfrm>
          <a:prstGeom prst="roundRect">
            <a:avLst>
              <a:gd name="adj" fmla="val 16065"/>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Rounded Rectangle 7">
            <a:extLst>
              <a:ext uri="{FF2B5EF4-FFF2-40B4-BE49-F238E27FC236}">
                <a16:creationId xmlns:a16="http://schemas.microsoft.com/office/drawing/2014/main" id="{9315B79B-BC36-4D7B-A3E6-B4FA99DDA40C}"/>
              </a:ext>
            </a:extLst>
          </p:cNvPr>
          <p:cNvSpPr/>
          <p:nvPr/>
        </p:nvSpPr>
        <p:spPr>
          <a:xfrm>
            <a:off x="2297738" y="2461417"/>
            <a:ext cx="7772400" cy="1463040"/>
          </a:xfrm>
          <a:prstGeom prst="roundRect">
            <a:avLst>
              <a:gd name="adj" fmla="val 10308"/>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Rounded Rectangle 7">
            <a:extLst>
              <a:ext uri="{FF2B5EF4-FFF2-40B4-BE49-F238E27FC236}">
                <a16:creationId xmlns:a16="http://schemas.microsoft.com/office/drawing/2014/main" id="{F44FFE27-BD05-45DC-94A7-2FDF945FD6D7}"/>
              </a:ext>
            </a:extLst>
          </p:cNvPr>
          <p:cNvSpPr/>
          <p:nvPr/>
        </p:nvSpPr>
        <p:spPr>
          <a:xfrm>
            <a:off x="2297738" y="1034206"/>
            <a:ext cx="7772400" cy="1371600"/>
          </a:xfrm>
          <a:prstGeom prst="roundRect">
            <a:avLst>
              <a:gd name="adj" fmla="val 12556"/>
            </a:avLst>
          </a:prstGeom>
          <a:noFill/>
          <a:ln w="254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Arrow Connector 75">
            <a:extLst>
              <a:ext uri="{FF2B5EF4-FFF2-40B4-BE49-F238E27FC236}">
                <a16:creationId xmlns:a16="http://schemas.microsoft.com/office/drawing/2014/main" id="{504AC348-769A-47D5-9FB2-D4671EEADB77}"/>
              </a:ext>
            </a:extLst>
          </p:cNvPr>
          <p:cNvCxnSpPr/>
          <p:nvPr/>
        </p:nvCxnSpPr>
        <p:spPr>
          <a:xfrm>
            <a:off x="3479800"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3BC669E-FF75-45B2-A93A-3050A6D94F22}"/>
              </a:ext>
            </a:extLst>
          </p:cNvPr>
          <p:cNvCxnSpPr/>
          <p:nvPr/>
        </p:nvCxnSpPr>
        <p:spPr>
          <a:xfrm>
            <a:off x="3977217"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02AFB62F-0843-4E9F-B8A5-7D8C5489C260}"/>
              </a:ext>
            </a:extLst>
          </p:cNvPr>
          <p:cNvCxnSpPr/>
          <p:nvPr/>
        </p:nvCxnSpPr>
        <p:spPr>
          <a:xfrm>
            <a:off x="4663599"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181">
            <a:extLst>
              <a:ext uri="{FF2B5EF4-FFF2-40B4-BE49-F238E27FC236}">
                <a16:creationId xmlns:a16="http://schemas.microsoft.com/office/drawing/2014/main" id="{0AAB14FE-4325-42D6-93CB-93F2C896FB7F}"/>
              </a:ext>
            </a:extLst>
          </p:cNvPr>
          <p:cNvCxnSpPr/>
          <p:nvPr/>
        </p:nvCxnSpPr>
        <p:spPr>
          <a:xfrm>
            <a:off x="5349981"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DDFE24AF-1365-416C-855E-82848AE87591}"/>
              </a:ext>
            </a:extLst>
          </p:cNvPr>
          <p:cNvCxnSpPr/>
          <p:nvPr/>
        </p:nvCxnSpPr>
        <p:spPr>
          <a:xfrm>
            <a:off x="5873940"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0BED2141-59E1-4557-8963-5EADA8E4414E}"/>
              </a:ext>
            </a:extLst>
          </p:cNvPr>
          <p:cNvCxnSpPr/>
          <p:nvPr/>
        </p:nvCxnSpPr>
        <p:spPr>
          <a:xfrm>
            <a:off x="6668610"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E69FD4FE-FB35-43EC-8804-1B4CF335292C}"/>
              </a:ext>
            </a:extLst>
          </p:cNvPr>
          <p:cNvCxnSpPr/>
          <p:nvPr/>
        </p:nvCxnSpPr>
        <p:spPr>
          <a:xfrm>
            <a:off x="7427184"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6" name="Straight Arrow Connector 185">
            <a:extLst>
              <a:ext uri="{FF2B5EF4-FFF2-40B4-BE49-F238E27FC236}">
                <a16:creationId xmlns:a16="http://schemas.microsoft.com/office/drawing/2014/main" id="{8023643E-912F-4180-BE2B-EA2F90E0692A}"/>
              </a:ext>
            </a:extLst>
          </p:cNvPr>
          <p:cNvCxnSpPr/>
          <p:nvPr/>
        </p:nvCxnSpPr>
        <p:spPr>
          <a:xfrm>
            <a:off x="7981222"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537172C0-3D94-41E0-ABF1-DD528AF57ACC}"/>
              </a:ext>
            </a:extLst>
          </p:cNvPr>
          <p:cNvCxnSpPr/>
          <p:nvPr/>
        </p:nvCxnSpPr>
        <p:spPr>
          <a:xfrm>
            <a:off x="8727762"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5EA60AEB-7EDF-4C40-B05C-458931640E58}"/>
              </a:ext>
            </a:extLst>
          </p:cNvPr>
          <p:cNvCxnSpPr/>
          <p:nvPr/>
        </p:nvCxnSpPr>
        <p:spPr>
          <a:xfrm>
            <a:off x="9480538" y="2346438"/>
            <a:ext cx="0" cy="173736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DF12CA7-E4FE-4839-BED6-DE7282729A4C}"/>
              </a:ext>
            </a:extLst>
          </p:cNvPr>
          <p:cNvSpPr>
            <a:spLocks noGrp="1"/>
          </p:cNvSpPr>
          <p:nvPr>
            <p:ph type="title"/>
          </p:nvPr>
        </p:nvSpPr>
        <p:spPr/>
        <p:txBody>
          <a:bodyPr/>
          <a:lstStyle/>
          <a:p>
            <a:r>
              <a:rPr lang="en-US" dirty="0"/>
              <a:t>Supply Chains and Blockchains</a:t>
            </a:r>
          </a:p>
        </p:txBody>
      </p:sp>
      <p:sp>
        <p:nvSpPr>
          <p:cNvPr id="3" name="Footer Placeholder 2">
            <a:extLst>
              <a:ext uri="{FF2B5EF4-FFF2-40B4-BE49-F238E27FC236}">
                <a16:creationId xmlns:a16="http://schemas.microsoft.com/office/drawing/2014/main" id="{AEF213FD-0F0E-4B74-8221-6FC14D201489}"/>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TextBox 3">
            <a:extLst>
              <a:ext uri="{FF2B5EF4-FFF2-40B4-BE49-F238E27FC236}">
                <a16:creationId xmlns:a16="http://schemas.microsoft.com/office/drawing/2014/main" id="{36A320D0-F8AB-42F6-8B25-47201371C94D}"/>
              </a:ext>
            </a:extLst>
          </p:cNvPr>
          <p:cNvSpPr txBox="1"/>
          <p:nvPr/>
        </p:nvSpPr>
        <p:spPr>
          <a:xfrm>
            <a:off x="1951570" y="1362676"/>
            <a:ext cx="679674" cy="584775"/>
          </a:xfrm>
          <a:prstGeom prst="rect">
            <a:avLst/>
          </a:prstGeom>
          <a:solidFill>
            <a:schemeClr val="bg1"/>
          </a:solidFill>
        </p:spPr>
        <p:txBody>
          <a:bodyPr wrap="none" lIns="0" tIns="45720" rIns="0" bIns="45720" rtlCol="0">
            <a:spAutoFit/>
          </a:bodyPr>
          <a:lstStyle/>
          <a:p>
            <a:pPr algn="ctr"/>
            <a:r>
              <a:rPr lang="en-US" sz="1600" b="1" dirty="0">
                <a:latin typeface="Arial Narrow" panose="020B0606020202030204" pitchFamily="34" charset="0"/>
              </a:rPr>
              <a:t>Physical</a:t>
            </a:r>
          </a:p>
          <a:p>
            <a:pPr algn="ctr"/>
            <a:r>
              <a:rPr lang="en-US" sz="1600" b="1" dirty="0">
                <a:latin typeface="Arial Narrow" panose="020B0606020202030204" pitchFamily="34" charset="0"/>
              </a:rPr>
              <a:t>Flows</a:t>
            </a:r>
          </a:p>
        </p:txBody>
      </p:sp>
      <p:sp>
        <p:nvSpPr>
          <p:cNvPr id="5" name="TextBox 4">
            <a:extLst>
              <a:ext uri="{FF2B5EF4-FFF2-40B4-BE49-F238E27FC236}">
                <a16:creationId xmlns:a16="http://schemas.microsoft.com/office/drawing/2014/main" id="{9C2F81B9-7305-4C66-9489-601798B4D14C}"/>
              </a:ext>
            </a:extLst>
          </p:cNvPr>
          <p:cNvSpPr txBox="1"/>
          <p:nvPr/>
        </p:nvSpPr>
        <p:spPr>
          <a:xfrm>
            <a:off x="1815506" y="2872137"/>
            <a:ext cx="969817" cy="584775"/>
          </a:xfrm>
          <a:prstGeom prst="rect">
            <a:avLst/>
          </a:prstGeom>
          <a:solidFill>
            <a:schemeClr val="bg1"/>
          </a:solidFill>
        </p:spPr>
        <p:txBody>
          <a:bodyPr wrap="none" lIns="0" tIns="45720" rIns="0" bIns="45720" rtlCol="0">
            <a:spAutoFit/>
          </a:bodyPr>
          <a:lstStyle/>
          <a:p>
            <a:pPr algn="ctr"/>
            <a:r>
              <a:rPr lang="en-US" sz="1600" b="1" dirty="0">
                <a:latin typeface="Arial Narrow" panose="020B0606020202030204" pitchFamily="34" charset="0"/>
              </a:rPr>
              <a:t>Information </a:t>
            </a:r>
          </a:p>
          <a:p>
            <a:pPr algn="ctr"/>
            <a:r>
              <a:rPr lang="en-US" sz="1600" b="1" dirty="0">
                <a:latin typeface="Arial Narrow" panose="020B0606020202030204" pitchFamily="34" charset="0"/>
              </a:rPr>
              <a:t>Flows</a:t>
            </a:r>
          </a:p>
        </p:txBody>
      </p:sp>
      <p:sp>
        <p:nvSpPr>
          <p:cNvPr id="7" name="Diamond 6">
            <a:extLst>
              <a:ext uri="{FF2B5EF4-FFF2-40B4-BE49-F238E27FC236}">
                <a16:creationId xmlns:a16="http://schemas.microsoft.com/office/drawing/2014/main" id="{AEE3C65E-C7E0-42C9-BAF0-4CFC65979ACB}"/>
              </a:ext>
            </a:extLst>
          </p:cNvPr>
          <p:cNvSpPr/>
          <p:nvPr/>
        </p:nvSpPr>
        <p:spPr>
          <a:xfrm>
            <a:off x="3333327" y="1341120"/>
            <a:ext cx="277706" cy="277706"/>
          </a:xfrm>
          <a:prstGeom prst="diamond">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iamond 7">
            <a:extLst>
              <a:ext uri="{FF2B5EF4-FFF2-40B4-BE49-F238E27FC236}">
                <a16:creationId xmlns:a16="http://schemas.microsoft.com/office/drawing/2014/main" id="{37E5659F-366B-47A7-9C95-5400FA2C1D7E}"/>
              </a:ext>
            </a:extLst>
          </p:cNvPr>
          <p:cNvSpPr/>
          <p:nvPr/>
        </p:nvSpPr>
        <p:spPr>
          <a:xfrm>
            <a:off x="3333327" y="1690015"/>
            <a:ext cx="277706" cy="277706"/>
          </a:xfrm>
          <a:prstGeom prst="diamond">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iamond 8">
            <a:extLst>
              <a:ext uri="{FF2B5EF4-FFF2-40B4-BE49-F238E27FC236}">
                <a16:creationId xmlns:a16="http://schemas.microsoft.com/office/drawing/2014/main" id="{34D3EC47-8FFF-4173-8DCC-6BCD724565F2}"/>
              </a:ext>
            </a:extLst>
          </p:cNvPr>
          <p:cNvSpPr/>
          <p:nvPr/>
        </p:nvSpPr>
        <p:spPr>
          <a:xfrm>
            <a:off x="3333327" y="2038910"/>
            <a:ext cx="277706" cy="277706"/>
          </a:xfrm>
          <a:prstGeom prst="diamond">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DAAD9A0C-31F4-4A69-B380-4D5FC2AD07DE}"/>
              </a:ext>
            </a:extLst>
          </p:cNvPr>
          <p:cNvSpPr txBox="1"/>
          <p:nvPr/>
        </p:nvSpPr>
        <p:spPr>
          <a:xfrm>
            <a:off x="3432877" y="1074414"/>
            <a:ext cx="589905" cy="215444"/>
          </a:xfrm>
          <a:prstGeom prst="rect">
            <a:avLst/>
          </a:prstGeom>
          <a:noFill/>
        </p:spPr>
        <p:txBody>
          <a:bodyPr wrap="none" lIns="0" tIns="0" rIns="0" bIns="0" rtlCol="0">
            <a:spAutoFit/>
          </a:bodyPr>
          <a:lstStyle/>
          <a:p>
            <a:r>
              <a:rPr lang="en-US" sz="1400" b="1" dirty="0">
                <a:latin typeface="Arial Narrow" panose="020B0606020202030204" pitchFamily="34" charset="0"/>
              </a:rPr>
              <a:t>Supplier</a:t>
            </a:r>
          </a:p>
        </p:txBody>
      </p:sp>
      <p:sp>
        <p:nvSpPr>
          <p:cNvPr id="11" name="TextBox 10">
            <a:extLst>
              <a:ext uri="{FF2B5EF4-FFF2-40B4-BE49-F238E27FC236}">
                <a16:creationId xmlns:a16="http://schemas.microsoft.com/office/drawing/2014/main" id="{7E8CC0BF-3B94-49FD-ADD8-BAEB93C5D8B2}"/>
              </a:ext>
            </a:extLst>
          </p:cNvPr>
          <p:cNvSpPr txBox="1"/>
          <p:nvPr/>
        </p:nvSpPr>
        <p:spPr>
          <a:xfrm>
            <a:off x="4433742" y="1074414"/>
            <a:ext cx="484107" cy="215444"/>
          </a:xfrm>
          <a:prstGeom prst="rect">
            <a:avLst/>
          </a:prstGeom>
          <a:noFill/>
        </p:spPr>
        <p:txBody>
          <a:bodyPr wrap="none" lIns="0" tIns="0" rIns="0" bIns="0" rtlCol="0">
            <a:spAutoFit/>
          </a:bodyPr>
          <a:lstStyle/>
          <a:p>
            <a:r>
              <a:rPr lang="en-US" sz="1400" b="1" dirty="0">
                <a:latin typeface="Arial Narrow" panose="020B0606020202030204" pitchFamily="34" charset="0"/>
              </a:rPr>
              <a:t>Carrier</a:t>
            </a:r>
          </a:p>
        </p:txBody>
      </p:sp>
      <p:sp>
        <p:nvSpPr>
          <p:cNvPr id="12" name="Rectangle 11">
            <a:extLst>
              <a:ext uri="{FF2B5EF4-FFF2-40B4-BE49-F238E27FC236}">
                <a16:creationId xmlns:a16="http://schemas.microsoft.com/office/drawing/2014/main" id="{26CA44CA-1528-4E59-8DE5-A5005E678EDE}"/>
              </a:ext>
            </a:extLst>
          </p:cNvPr>
          <p:cNvSpPr/>
          <p:nvPr/>
        </p:nvSpPr>
        <p:spPr>
          <a:xfrm>
            <a:off x="3889110" y="1389221"/>
            <a:ext cx="182880" cy="18288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2C2A0B2-1E48-4083-B44E-7A57F2639DC9}"/>
              </a:ext>
            </a:extLst>
          </p:cNvPr>
          <p:cNvSpPr/>
          <p:nvPr/>
        </p:nvSpPr>
        <p:spPr>
          <a:xfrm>
            <a:off x="3889110" y="1738794"/>
            <a:ext cx="182880" cy="1828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CDB88CF-2677-4807-90A3-21A8A4246922}"/>
              </a:ext>
            </a:extLst>
          </p:cNvPr>
          <p:cNvSpPr/>
          <p:nvPr/>
        </p:nvSpPr>
        <p:spPr>
          <a:xfrm>
            <a:off x="3889110" y="2086323"/>
            <a:ext cx="182880" cy="18288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B1ABBFE6-A18D-4B43-91EC-2A87B3D6BF84}"/>
              </a:ext>
            </a:extLst>
          </p:cNvPr>
          <p:cNvCxnSpPr>
            <a:stCxn id="7" idx="3"/>
            <a:endCxn id="12" idx="1"/>
          </p:cNvCxnSpPr>
          <p:nvPr/>
        </p:nvCxnSpPr>
        <p:spPr>
          <a:xfrm>
            <a:off x="3611034" y="1479973"/>
            <a:ext cx="278077" cy="688"/>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EFB55F8-C58F-4130-A990-D916BDCF96DA}"/>
              </a:ext>
            </a:extLst>
          </p:cNvPr>
          <p:cNvCxnSpPr>
            <a:cxnSpLocks/>
            <a:stCxn id="8" idx="3"/>
            <a:endCxn id="13" idx="1"/>
          </p:cNvCxnSpPr>
          <p:nvPr/>
        </p:nvCxnSpPr>
        <p:spPr>
          <a:xfrm>
            <a:off x="3611034" y="1828868"/>
            <a:ext cx="278077" cy="136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C1A52037-1028-45AC-8298-8F97D1FF2A52}"/>
              </a:ext>
            </a:extLst>
          </p:cNvPr>
          <p:cNvCxnSpPr>
            <a:cxnSpLocks/>
            <a:stCxn id="9" idx="3"/>
            <a:endCxn id="14" idx="1"/>
          </p:cNvCxnSpPr>
          <p:nvPr/>
        </p:nvCxnSpPr>
        <p:spPr>
          <a:xfrm>
            <a:off x="3611034" y="2177763"/>
            <a:ext cx="278077" cy="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Diamond 22">
            <a:extLst>
              <a:ext uri="{FF2B5EF4-FFF2-40B4-BE49-F238E27FC236}">
                <a16:creationId xmlns:a16="http://schemas.microsoft.com/office/drawing/2014/main" id="{9EB23EF3-30FE-47A4-B9C2-B0D2C15EBC81}"/>
              </a:ext>
            </a:extLst>
          </p:cNvPr>
          <p:cNvSpPr/>
          <p:nvPr/>
        </p:nvSpPr>
        <p:spPr>
          <a:xfrm>
            <a:off x="5162459" y="1647277"/>
            <a:ext cx="365760" cy="365760"/>
          </a:xfrm>
          <a:prstGeom prst="diamon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62366681-0916-4D40-82EB-8A48EC586461}"/>
              </a:ext>
            </a:extLst>
          </p:cNvPr>
          <p:cNvSpPr txBox="1"/>
          <p:nvPr/>
        </p:nvSpPr>
        <p:spPr>
          <a:xfrm>
            <a:off x="5182745" y="1074414"/>
            <a:ext cx="934551" cy="215444"/>
          </a:xfrm>
          <a:prstGeom prst="rect">
            <a:avLst/>
          </a:prstGeom>
          <a:noFill/>
        </p:spPr>
        <p:txBody>
          <a:bodyPr wrap="none" lIns="0" tIns="0" rIns="0" bIns="0" rtlCol="0">
            <a:spAutoFit/>
          </a:bodyPr>
          <a:lstStyle/>
          <a:p>
            <a:r>
              <a:rPr lang="en-US" sz="1400" b="1" dirty="0">
                <a:latin typeface="Arial Narrow" panose="020B0606020202030204" pitchFamily="34" charset="0"/>
              </a:rPr>
              <a:t>Manufacturer</a:t>
            </a:r>
          </a:p>
        </p:txBody>
      </p:sp>
      <p:sp>
        <p:nvSpPr>
          <p:cNvPr id="26" name="TextBox 25">
            <a:extLst>
              <a:ext uri="{FF2B5EF4-FFF2-40B4-BE49-F238E27FC236}">
                <a16:creationId xmlns:a16="http://schemas.microsoft.com/office/drawing/2014/main" id="{FAEFC788-4C61-4013-BF92-91509865D113}"/>
              </a:ext>
            </a:extLst>
          </p:cNvPr>
          <p:cNvSpPr txBox="1"/>
          <p:nvPr/>
        </p:nvSpPr>
        <p:spPr>
          <a:xfrm>
            <a:off x="3587061" y="3269278"/>
            <a:ext cx="817531" cy="553998"/>
          </a:xfrm>
          <a:prstGeom prst="rect">
            <a:avLst/>
          </a:prstGeom>
          <a:noFill/>
        </p:spPr>
        <p:txBody>
          <a:bodyPr wrap="none" lIns="0" tIns="0" rIns="0" bIns="0" rtlCol="0">
            <a:spAutoFit/>
          </a:bodyPr>
          <a:lstStyle/>
          <a:p>
            <a:r>
              <a:rPr lang="en-US" sz="1200" dirty="0">
                <a:latin typeface="Arial Narrow" panose="020B0606020202030204" pitchFamily="34" charset="0"/>
              </a:rPr>
              <a:t>Shipment date</a:t>
            </a:r>
          </a:p>
          <a:p>
            <a:r>
              <a:rPr lang="en-US" sz="1200" dirty="0">
                <a:latin typeface="Arial Narrow" panose="020B0606020202030204" pitchFamily="34" charset="0"/>
              </a:rPr>
              <a:t>Order number</a:t>
            </a:r>
          </a:p>
          <a:p>
            <a:r>
              <a:rPr lang="en-US" sz="1200" dirty="0">
                <a:latin typeface="Arial Narrow" panose="020B0606020202030204" pitchFamily="34" charset="0"/>
              </a:rPr>
              <a:t>GTIN/SKU</a:t>
            </a:r>
          </a:p>
        </p:txBody>
      </p:sp>
      <p:sp>
        <p:nvSpPr>
          <p:cNvPr id="27" name="TextBox 26">
            <a:extLst>
              <a:ext uri="{FF2B5EF4-FFF2-40B4-BE49-F238E27FC236}">
                <a16:creationId xmlns:a16="http://schemas.microsoft.com/office/drawing/2014/main" id="{F7A73D0C-4F22-48C8-BCFE-A13F378B8A81}"/>
              </a:ext>
            </a:extLst>
          </p:cNvPr>
          <p:cNvSpPr txBox="1"/>
          <p:nvPr/>
        </p:nvSpPr>
        <p:spPr>
          <a:xfrm>
            <a:off x="4179881" y="2553803"/>
            <a:ext cx="1070806" cy="553998"/>
          </a:xfrm>
          <a:prstGeom prst="rect">
            <a:avLst/>
          </a:prstGeom>
          <a:noFill/>
        </p:spPr>
        <p:txBody>
          <a:bodyPr wrap="none" lIns="0" tIns="0" rIns="0" bIns="0" rtlCol="0">
            <a:spAutoFit/>
          </a:bodyPr>
          <a:lstStyle/>
          <a:p>
            <a:r>
              <a:rPr lang="en-US" sz="1200" dirty="0">
                <a:latin typeface="Arial Narrow" panose="020B0606020202030204" pitchFamily="34" charset="0"/>
              </a:rPr>
              <a:t>Order number</a:t>
            </a:r>
          </a:p>
          <a:p>
            <a:r>
              <a:rPr lang="en-US" sz="1200" dirty="0">
                <a:latin typeface="Arial Narrow" panose="020B0606020202030204" pitchFamily="34" charset="0"/>
              </a:rPr>
              <a:t>Shipment number</a:t>
            </a:r>
          </a:p>
          <a:p>
            <a:r>
              <a:rPr lang="en-US" sz="1200" dirty="0">
                <a:latin typeface="Arial Narrow" panose="020B0606020202030204" pitchFamily="34" charset="0"/>
              </a:rPr>
              <a:t>Equipment number</a:t>
            </a:r>
          </a:p>
        </p:txBody>
      </p:sp>
      <p:cxnSp>
        <p:nvCxnSpPr>
          <p:cNvPr id="29" name="Connector: Elbow 28">
            <a:extLst>
              <a:ext uri="{FF2B5EF4-FFF2-40B4-BE49-F238E27FC236}">
                <a16:creationId xmlns:a16="http://schemas.microsoft.com/office/drawing/2014/main" id="{EC011C0E-A7E3-4B01-94F8-F0399CF6C666}"/>
              </a:ext>
            </a:extLst>
          </p:cNvPr>
          <p:cNvCxnSpPr>
            <a:cxnSpLocks/>
            <a:stCxn id="12" idx="3"/>
            <a:endCxn id="23" idx="0"/>
          </p:cNvCxnSpPr>
          <p:nvPr/>
        </p:nvCxnSpPr>
        <p:spPr>
          <a:xfrm>
            <a:off x="4071991" y="1480661"/>
            <a:ext cx="1273349" cy="166616"/>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F43D41B-C024-446E-B951-5026ED7B43D1}"/>
              </a:ext>
            </a:extLst>
          </p:cNvPr>
          <p:cNvCxnSpPr>
            <a:cxnSpLocks/>
            <a:stCxn id="13" idx="3"/>
            <a:endCxn id="23" idx="1"/>
          </p:cNvCxnSpPr>
          <p:nvPr/>
        </p:nvCxnSpPr>
        <p:spPr>
          <a:xfrm flipV="1">
            <a:off x="4071991" y="1830158"/>
            <a:ext cx="1090469" cy="77"/>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A4FA0440-67EE-4909-AC0E-4785DD8EA539}"/>
              </a:ext>
            </a:extLst>
          </p:cNvPr>
          <p:cNvCxnSpPr>
            <a:cxnSpLocks/>
            <a:stCxn id="14" idx="3"/>
            <a:endCxn id="23" idx="2"/>
          </p:cNvCxnSpPr>
          <p:nvPr/>
        </p:nvCxnSpPr>
        <p:spPr>
          <a:xfrm flipV="1">
            <a:off x="4071991" y="2013037"/>
            <a:ext cx="1273349" cy="164726"/>
          </a:xfrm>
          <a:prstGeom prst="bent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6314551C-9633-4917-A4B2-F0D63DAF83EB}"/>
              </a:ext>
            </a:extLst>
          </p:cNvPr>
          <p:cNvSpPr/>
          <p:nvPr/>
        </p:nvSpPr>
        <p:spPr>
          <a:xfrm>
            <a:off x="4579125" y="1389222"/>
            <a:ext cx="182423" cy="1824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1A05083-4EF1-4957-A382-D47AFE748A71}"/>
              </a:ext>
            </a:extLst>
          </p:cNvPr>
          <p:cNvSpPr/>
          <p:nvPr/>
        </p:nvSpPr>
        <p:spPr>
          <a:xfrm>
            <a:off x="4579125" y="1739175"/>
            <a:ext cx="182423" cy="1824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21ACFAA3-12C7-4A66-B7D9-808564729A25}"/>
              </a:ext>
            </a:extLst>
          </p:cNvPr>
          <p:cNvSpPr/>
          <p:nvPr/>
        </p:nvSpPr>
        <p:spPr>
          <a:xfrm>
            <a:off x="4579125" y="2089128"/>
            <a:ext cx="182423" cy="1824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1" name="Straight Connector 40">
            <a:extLst>
              <a:ext uri="{FF2B5EF4-FFF2-40B4-BE49-F238E27FC236}">
                <a16:creationId xmlns:a16="http://schemas.microsoft.com/office/drawing/2014/main" id="{7B7F7607-5356-4448-9EF6-35DEDEC0E1E9}"/>
              </a:ext>
            </a:extLst>
          </p:cNvPr>
          <p:cNvCxnSpPr/>
          <p:nvPr/>
        </p:nvCxnSpPr>
        <p:spPr>
          <a:xfrm>
            <a:off x="3433035" y="4161748"/>
            <a:ext cx="0" cy="27432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3B09C30-53DA-42D5-8079-913B9D0330E9}"/>
              </a:ext>
            </a:extLst>
          </p:cNvPr>
          <p:cNvCxnSpPr/>
          <p:nvPr/>
        </p:nvCxnSpPr>
        <p:spPr>
          <a:xfrm>
            <a:off x="3469283" y="4161748"/>
            <a:ext cx="0" cy="27432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B6FDFA92-C92B-4A2E-98F6-75C2516F0AA0}"/>
              </a:ext>
            </a:extLst>
          </p:cNvPr>
          <p:cNvCxnSpPr/>
          <p:nvPr/>
        </p:nvCxnSpPr>
        <p:spPr>
          <a:xfrm>
            <a:off x="3507913" y="4161748"/>
            <a:ext cx="0" cy="2743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C5FE5D33-44BB-40F5-9131-96D163090A04}"/>
              </a:ext>
            </a:extLst>
          </p:cNvPr>
          <p:cNvCxnSpPr/>
          <p:nvPr/>
        </p:nvCxnSpPr>
        <p:spPr>
          <a:xfrm>
            <a:off x="386878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93A4A2D0-C7C4-4DDF-8561-377D3B8FA826}"/>
              </a:ext>
            </a:extLst>
          </p:cNvPr>
          <p:cNvCxnSpPr/>
          <p:nvPr/>
        </p:nvCxnSpPr>
        <p:spPr>
          <a:xfrm>
            <a:off x="390502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07714CB-3FE8-4CA4-9CF5-DD9D54B63B6F}"/>
              </a:ext>
            </a:extLst>
          </p:cNvPr>
          <p:cNvCxnSpPr/>
          <p:nvPr/>
        </p:nvCxnSpPr>
        <p:spPr>
          <a:xfrm>
            <a:off x="394365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3E1BED63-797D-446C-90E0-1F3F91FA8889}"/>
              </a:ext>
            </a:extLst>
          </p:cNvPr>
          <p:cNvCxnSpPr/>
          <p:nvPr/>
        </p:nvCxnSpPr>
        <p:spPr>
          <a:xfrm>
            <a:off x="3983081" y="4161748"/>
            <a:ext cx="0" cy="274320"/>
          </a:xfrm>
          <a:prstGeom prst="line">
            <a:avLst/>
          </a:prstGeom>
          <a:ln w="19050">
            <a:solidFill>
              <a:schemeClr val="accent4">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0483BD8-BE6B-4924-BB33-B8C04FF844BF}"/>
              </a:ext>
            </a:extLst>
          </p:cNvPr>
          <p:cNvCxnSpPr/>
          <p:nvPr/>
        </p:nvCxnSpPr>
        <p:spPr>
          <a:xfrm>
            <a:off x="4019329" y="4161748"/>
            <a:ext cx="0" cy="274320"/>
          </a:xfrm>
          <a:prstGeom prst="line">
            <a:avLst/>
          </a:prstGeom>
          <a:ln w="1905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723330-5D68-4FED-BB53-03AF3E5BFC8D}"/>
              </a:ext>
            </a:extLst>
          </p:cNvPr>
          <p:cNvCxnSpPr/>
          <p:nvPr/>
        </p:nvCxnSpPr>
        <p:spPr>
          <a:xfrm>
            <a:off x="4057959" y="4161748"/>
            <a:ext cx="0" cy="274320"/>
          </a:xfrm>
          <a:prstGeom prst="line">
            <a:avLst/>
          </a:prstGeom>
          <a:ln w="190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3719EE5C-ACEC-435D-997B-7F7CE4243CE9}"/>
              </a:ext>
            </a:extLst>
          </p:cNvPr>
          <p:cNvCxnSpPr/>
          <p:nvPr/>
        </p:nvCxnSpPr>
        <p:spPr>
          <a:xfrm>
            <a:off x="460945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FE8F438-3A5D-4A42-94BB-B837A62C8220}"/>
              </a:ext>
            </a:extLst>
          </p:cNvPr>
          <p:cNvCxnSpPr/>
          <p:nvPr/>
        </p:nvCxnSpPr>
        <p:spPr>
          <a:xfrm>
            <a:off x="4645707"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6D007F8-5219-46CB-9096-502F51416516}"/>
              </a:ext>
            </a:extLst>
          </p:cNvPr>
          <p:cNvCxnSpPr/>
          <p:nvPr/>
        </p:nvCxnSpPr>
        <p:spPr>
          <a:xfrm>
            <a:off x="4684337"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40131E8-B35A-4762-91EC-3938F4603974}"/>
              </a:ext>
            </a:extLst>
          </p:cNvPr>
          <p:cNvCxnSpPr/>
          <p:nvPr/>
        </p:nvCxnSpPr>
        <p:spPr>
          <a:xfrm>
            <a:off x="4723759" y="4161748"/>
            <a:ext cx="0" cy="2743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18779E6D-638B-4EB5-96F4-034AA170C158}"/>
              </a:ext>
            </a:extLst>
          </p:cNvPr>
          <p:cNvCxnSpPr/>
          <p:nvPr/>
        </p:nvCxnSpPr>
        <p:spPr>
          <a:xfrm>
            <a:off x="4760007" y="4161748"/>
            <a:ext cx="0" cy="2743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E5D5748-3630-48F0-8E8F-062DA223DB9A}"/>
              </a:ext>
            </a:extLst>
          </p:cNvPr>
          <p:cNvCxnSpPr/>
          <p:nvPr/>
        </p:nvCxnSpPr>
        <p:spPr>
          <a:xfrm>
            <a:off x="4798637" y="4161748"/>
            <a:ext cx="0" cy="2743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DC07CEAC-3737-401E-9C58-0EC44CCB7ED5}"/>
              </a:ext>
            </a:extLst>
          </p:cNvPr>
          <p:cNvCxnSpPr/>
          <p:nvPr/>
        </p:nvCxnSpPr>
        <p:spPr>
          <a:xfrm>
            <a:off x="449992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CB71ED81-A97D-439A-BEF8-3A695A35C6B4}"/>
              </a:ext>
            </a:extLst>
          </p:cNvPr>
          <p:cNvCxnSpPr/>
          <p:nvPr/>
        </p:nvCxnSpPr>
        <p:spPr>
          <a:xfrm>
            <a:off x="4536170"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630FF2E-AEFD-4223-A202-1AFF7A2E7648}"/>
              </a:ext>
            </a:extLst>
          </p:cNvPr>
          <p:cNvCxnSpPr/>
          <p:nvPr/>
        </p:nvCxnSpPr>
        <p:spPr>
          <a:xfrm>
            <a:off x="4574800"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C9ECEDF1-C8A3-43AF-87F3-EC8CD0747C17}"/>
              </a:ext>
            </a:extLst>
          </p:cNvPr>
          <p:cNvSpPr txBox="1"/>
          <p:nvPr/>
        </p:nvSpPr>
        <p:spPr>
          <a:xfrm>
            <a:off x="4864823" y="3284571"/>
            <a:ext cx="1051570" cy="553998"/>
          </a:xfrm>
          <a:prstGeom prst="rect">
            <a:avLst/>
          </a:prstGeom>
          <a:noFill/>
        </p:spPr>
        <p:txBody>
          <a:bodyPr wrap="none" lIns="0" tIns="0" rIns="0" bIns="0" rtlCol="0">
            <a:spAutoFit/>
          </a:bodyPr>
          <a:lstStyle/>
          <a:p>
            <a:r>
              <a:rPr lang="en-US" sz="1200" dirty="0">
                <a:latin typeface="Arial Narrow" panose="020B0606020202030204" pitchFamily="34" charset="0"/>
              </a:rPr>
              <a:t>Certificate of origin</a:t>
            </a:r>
          </a:p>
          <a:p>
            <a:r>
              <a:rPr lang="en-US" sz="1200" dirty="0">
                <a:latin typeface="Arial Narrow" panose="020B0606020202030204" pitchFamily="34" charset="0"/>
              </a:rPr>
              <a:t>Batch numbers</a:t>
            </a:r>
          </a:p>
          <a:p>
            <a:r>
              <a:rPr lang="en-US" sz="1200" dirty="0">
                <a:latin typeface="Arial Narrow" panose="020B0606020202030204" pitchFamily="34" charset="0"/>
              </a:rPr>
              <a:t>Assembly data</a:t>
            </a:r>
          </a:p>
        </p:txBody>
      </p:sp>
      <p:sp>
        <p:nvSpPr>
          <p:cNvPr id="60" name="Rectangle 59">
            <a:extLst>
              <a:ext uri="{FF2B5EF4-FFF2-40B4-BE49-F238E27FC236}">
                <a16:creationId xmlns:a16="http://schemas.microsoft.com/office/drawing/2014/main" id="{C91E7638-686D-4F43-A441-046A5393C503}"/>
              </a:ext>
            </a:extLst>
          </p:cNvPr>
          <p:cNvSpPr/>
          <p:nvPr/>
        </p:nvSpPr>
        <p:spPr>
          <a:xfrm>
            <a:off x="5732360" y="1693422"/>
            <a:ext cx="274320" cy="274320"/>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1" name="Straight Connector 60">
            <a:extLst>
              <a:ext uri="{FF2B5EF4-FFF2-40B4-BE49-F238E27FC236}">
                <a16:creationId xmlns:a16="http://schemas.microsoft.com/office/drawing/2014/main" id="{D4F253B1-A6EA-4B45-9E43-B62EF861A2F8}"/>
              </a:ext>
            </a:extLst>
          </p:cNvPr>
          <p:cNvCxnSpPr/>
          <p:nvPr/>
        </p:nvCxnSpPr>
        <p:spPr>
          <a:xfrm>
            <a:off x="5275784"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678DB624-8649-4992-B519-C0E47E84DD96}"/>
              </a:ext>
            </a:extLst>
          </p:cNvPr>
          <p:cNvCxnSpPr/>
          <p:nvPr/>
        </p:nvCxnSpPr>
        <p:spPr>
          <a:xfrm>
            <a:off x="531203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77219B4-F096-49F7-A2D2-4BEE6A9C9BED}"/>
              </a:ext>
            </a:extLst>
          </p:cNvPr>
          <p:cNvCxnSpPr/>
          <p:nvPr/>
        </p:nvCxnSpPr>
        <p:spPr>
          <a:xfrm>
            <a:off x="535066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47F2AC-E6FD-43C2-B67F-FE8ABE6517F6}"/>
              </a:ext>
            </a:extLst>
          </p:cNvPr>
          <p:cNvCxnSpPr/>
          <p:nvPr/>
        </p:nvCxnSpPr>
        <p:spPr>
          <a:xfrm>
            <a:off x="5390084"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0D1E85A-46A4-4AC9-B2FD-C7C8C02C4BEC}"/>
              </a:ext>
            </a:extLst>
          </p:cNvPr>
          <p:cNvCxnSpPr/>
          <p:nvPr/>
        </p:nvCxnSpPr>
        <p:spPr>
          <a:xfrm>
            <a:off x="542633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02364CE-EB8F-43D8-8D8E-4B887440F2C5}"/>
              </a:ext>
            </a:extLst>
          </p:cNvPr>
          <p:cNvCxnSpPr/>
          <p:nvPr/>
        </p:nvCxnSpPr>
        <p:spPr>
          <a:xfrm>
            <a:off x="546496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42D6BDB-F87B-4941-9D98-73A43D059A10}"/>
              </a:ext>
            </a:extLst>
          </p:cNvPr>
          <p:cNvCxnSpPr/>
          <p:nvPr/>
        </p:nvCxnSpPr>
        <p:spPr>
          <a:xfrm>
            <a:off x="5166247"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6181D77-0FF3-4281-A583-D3018FBD7CB1}"/>
              </a:ext>
            </a:extLst>
          </p:cNvPr>
          <p:cNvCxnSpPr/>
          <p:nvPr/>
        </p:nvCxnSpPr>
        <p:spPr>
          <a:xfrm>
            <a:off x="520249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7D806AB-CB78-424A-BDC6-B79E5932BA71}"/>
              </a:ext>
            </a:extLst>
          </p:cNvPr>
          <p:cNvCxnSpPr/>
          <p:nvPr/>
        </p:nvCxnSpPr>
        <p:spPr>
          <a:xfrm>
            <a:off x="524112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1CB5F38-1AEF-4B59-A0F4-690C2BC0C25B}"/>
              </a:ext>
            </a:extLst>
          </p:cNvPr>
          <p:cNvCxnSpPr/>
          <p:nvPr/>
        </p:nvCxnSpPr>
        <p:spPr>
          <a:xfrm>
            <a:off x="5497731" y="4161748"/>
            <a:ext cx="0" cy="27432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50D19834-1801-4311-89A4-B8CBD09B0EF9}"/>
              </a:ext>
            </a:extLst>
          </p:cNvPr>
          <p:cNvCxnSpPr>
            <a:cxnSpLocks/>
            <a:stCxn id="23" idx="3"/>
            <a:endCxn id="60" idx="1"/>
          </p:cNvCxnSpPr>
          <p:nvPr/>
        </p:nvCxnSpPr>
        <p:spPr>
          <a:xfrm>
            <a:off x="5528220" y="1830158"/>
            <a:ext cx="204141" cy="42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E082608E-BE01-473C-B80B-C93C551505F3}"/>
              </a:ext>
            </a:extLst>
          </p:cNvPr>
          <p:cNvSpPr txBox="1"/>
          <p:nvPr/>
        </p:nvSpPr>
        <p:spPr>
          <a:xfrm>
            <a:off x="6170256" y="3285489"/>
            <a:ext cx="1070806" cy="553998"/>
          </a:xfrm>
          <a:prstGeom prst="rect">
            <a:avLst/>
          </a:prstGeom>
          <a:noFill/>
        </p:spPr>
        <p:txBody>
          <a:bodyPr wrap="none" lIns="0" tIns="0" rIns="0" bIns="0" rtlCol="0">
            <a:spAutoFit/>
          </a:bodyPr>
          <a:lstStyle/>
          <a:p>
            <a:r>
              <a:rPr lang="en-US" sz="1200" dirty="0">
                <a:latin typeface="Arial Narrow" panose="020B0606020202030204" pitchFamily="34" charset="0"/>
              </a:rPr>
              <a:t>Order number</a:t>
            </a:r>
          </a:p>
          <a:p>
            <a:r>
              <a:rPr lang="en-US" sz="1200" dirty="0">
                <a:latin typeface="Arial Narrow" panose="020B0606020202030204" pitchFamily="34" charset="0"/>
              </a:rPr>
              <a:t>Shipment number</a:t>
            </a:r>
          </a:p>
          <a:p>
            <a:r>
              <a:rPr lang="en-US" sz="1200" dirty="0">
                <a:latin typeface="Arial Narrow" panose="020B0606020202030204" pitchFamily="34" charset="0"/>
              </a:rPr>
              <a:t>Equipment number</a:t>
            </a:r>
          </a:p>
        </p:txBody>
      </p:sp>
      <p:cxnSp>
        <p:nvCxnSpPr>
          <p:cNvPr id="77" name="Straight Arrow Connector 76">
            <a:extLst>
              <a:ext uri="{FF2B5EF4-FFF2-40B4-BE49-F238E27FC236}">
                <a16:creationId xmlns:a16="http://schemas.microsoft.com/office/drawing/2014/main" id="{46D9F3CC-C447-453D-8F8D-9FA92FAB4063}"/>
              </a:ext>
            </a:extLst>
          </p:cNvPr>
          <p:cNvCxnSpPr>
            <a:cxnSpLocks/>
            <a:stCxn id="60" idx="3"/>
            <a:endCxn id="79" idx="1"/>
          </p:cNvCxnSpPr>
          <p:nvPr/>
        </p:nvCxnSpPr>
        <p:spPr>
          <a:xfrm flipV="1">
            <a:off x="6006680" y="1830158"/>
            <a:ext cx="1251288" cy="425"/>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9" name="Diamond 78">
            <a:extLst>
              <a:ext uri="{FF2B5EF4-FFF2-40B4-BE49-F238E27FC236}">
                <a16:creationId xmlns:a16="http://schemas.microsoft.com/office/drawing/2014/main" id="{3CF2703B-7C9E-4FA4-A5F9-9E87C8E7B216}"/>
              </a:ext>
            </a:extLst>
          </p:cNvPr>
          <p:cNvSpPr/>
          <p:nvPr/>
        </p:nvSpPr>
        <p:spPr>
          <a:xfrm>
            <a:off x="7257968" y="1647277"/>
            <a:ext cx="365760" cy="365760"/>
          </a:xfrm>
          <a:prstGeom prst="diamond">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TextBox 80">
            <a:extLst>
              <a:ext uri="{FF2B5EF4-FFF2-40B4-BE49-F238E27FC236}">
                <a16:creationId xmlns:a16="http://schemas.microsoft.com/office/drawing/2014/main" id="{480FB609-5632-4A7F-9B2D-B505A5FA9C6B}"/>
              </a:ext>
            </a:extLst>
          </p:cNvPr>
          <p:cNvSpPr txBox="1"/>
          <p:nvPr/>
        </p:nvSpPr>
        <p:spPr>
          <a:xfrm>
            <a:off x="7349608" y="1074414"/>
            <a:ext cx="755015" cy="215444"/>
          </a:xfrm>
          <a:prstGeom prst="rect">
            <a:avLst/>
          </a:prstGeom>
          <a:noFill/>
        </p:spPr>
        <p:txBody>
          <a:bodyPr wrap="none" lIns="0" tIns="0" rIns="0" bIns="0" rtlCol="0">
            <a:spAutoFit/>
          </a:bodyPr>
          <a:lstStyle/>
          <a:p>
            <a:r>
              <a:rPr lang="en-US" sz="1400" b="1" dirty="0">
                <a:latin typeface="Arial Narrow" panose="020B0606020202030204" pitchFamily="34" charset="0"/>
              </a:rPr>
              <a:t>Distributor</a:t>
            </a:r>
          </a:p>
        </p:txBody>
      </p:sp>
      <p:sp>
        <p:nvSpPr>
          <p:cNvPr id="82" name="Oval 81">
            <a:extLst>
              <a:ext uri="{FF2B5EF4-FFF2-40B4-BE49-F238E27FC236}">
                <a16:creationId xmlns:a16="http://schemas.microsoft.com/office/drawing/2014/main" id="{18A43CFD-4C68-44D7-BA8C-2C3C3AEAEDBE}"/>
              </a:ext>
            </a:extLst>
          </p:cNvPr>
          <p:cNvSpPr/>
          <p:nvPr/>
        </p:nvSpPr>
        <p:spPr>
          <a:xfrm>
            <a:off x="6575917" y="1737209"/>
            <a:ext cx="182423" cy="1824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TextBox 82">
            <a:extLst>
              <a:ext uri="{FF2B5EF4-FFF2-40B4-BE49-F238E27FC236}">
                <a16:creationId xmlns:a16="http://schemas.microsoft.com/office/drawing/2014/main" id="{B4318CC3-D333-4E06-875B-CBCB76D6196F}"/>
              </a:ext>
            </a:extLst>
          </p:cNvPr>
          <p:cNvSpPr txBox="1"/>
          <p:nvPr/>
        </p:nvSpPr>
        <p:spPr>
          <a:xfrm>
            <a:off x="6407423" y="1074414"/>
            <a:ext cx="484107" cy="215444"/>
          </a:xfrm>
          <a:prstGeom prst="rect">
            <a:avLst/>
          </a:prstGeom>
          <a:noFill/>
        </p:spPr>
        <p:txBody>
          <a:bodyPr wrap="none" lIns="0" tIns="0" rIns="0" bIns="0" rtlCol="0">
            <a:spAutoFit/>
          </a:bodyPr>
          <a:lstStyle/>
          <a:p>
            <a:r>
              <a:rPr lang="en-US" sz="1400" b="1" dirty="0">
                <a:latin typeface="Arial Narrow" panose="020B0606020202030204" pitchFamily="34" charset="0"/>
              </a:rPr>
              <a:t>Carrier</a:t>
            </a:r>
          </a:p>
        </p:txBody>
      </p:sp>
      <p:sp>
        <p:nvSpPr>
          <p:cNvPr id="84" name="TextBox 83">
            <a:extLst>
              <a:ext uri="{FF2B5EF4-FFF2-40B4-BE49-F238E27FC236}">
                <a16:creationId xmlns:a16="http://schemas.microsoft.com/office/drawing/2014/main" id="{91F3A7B5-0D68-4D64-94F1-F9912C2A7896}"/>
              </a:ext>
            </a:extLst>
          </p:cNvPr>
          <p:cNvSpPr txBox="1"/>
          <p:nvPr/>
        </p:nvSpPr>
        <p:spPr>
          <a:xfrm>
            <a:off x="5479002" y="2553803"/>
            <a:ext cx="817531" cy="553998"/>
          </a:xfrm>
          <a:prstGeom prst="rect">
            <a:avLst/>
          </a:prstGeom>
          <a:noFill/>
        </p:spPr>
        <p:txBody>
          <a:bodyPr wrap="none" lIns="0" tIns="0" rIns="0" bIns="0" rtlCol="0">
            <a:spAutoFit/>
          </a:bodyPr>
          <a:lstStyle/>
          <a:p>
            <a:r>
              <a:rPr lang="en-US" sz="1200" dirty="0">
                <a:latin typeface="Arial Narrow" panose="020B0606020202030204" pitchFamily="34" charset="0"/>
              </a:rPr>
              <a:t>Shipment date</a:t>
            </a:r>
          </a:p>
          <a:p>
            <a:r>
              <a:rPr lang="en-US" sz="1200" dirty="0">
                <a:latin typeface="Arial Narrow" panose="020B0606020202030204" pitchFamily="34" charset="0"/>
              </a:rPr>
              <a:t>Order number</a:t>
            </a:r>
          </a:p>
          <a:p>
            <a:r>
              <a:rPr lang="en-US" sz="1200" dirty="0">
                <a:latin typeface="Arial Narrow" panose="020B0606020202030204" pitchFamily="34" charset="0"/>
              </a:rPr>
              <a:t>GTIN/SKU</a:t>
            </a:r>
          </a:p>
        </p:txBody>
      </p:sp>
      <p:sp>
        <p:nvSpPr>
          <p:cNvPr id="25" name="TextBox 24">
            <a:extLst>
              <a:ext uri="{FF2B5EF4-FFF2-40B4-BE49-F238E27FC236}">
                <a16:creationId xmlns:a16="http://schemas.microsoft.com/office/drawing/2014/main" id="{B2474620-2B6C-4A99-A695-A3262C16433B}"/>
              </a:ext>
            </a:extLst>
          </p:cNvPr>
          <p:cNvSpPr txBox="1"/>
          <p:nvPr/>
        </p:nvSpPr>
        <p:spPr>
          <a:xfrm>
            <a:off x="2976869" y="2553803"/>
            <a:ext cx="1051570" cy="553998"/>
          </a:xfrm>
          <a:prstGeom prst="rect">
            <a:avLst/>
          </a:prstGeom>
          <a:noFill/>
        </p:spPr>
        <p:txBody>
          <a:bodyPr wrap="none" lIns="0" tIns="0" rIns="0" bIns="0" rtlCol="0">
            <a:spAutoFit/>
          </a:bodyPr>
          <a:lstStyle/>
          <a:p>
            <a:r>
              <a:rPr lang="en-US" sz="1200" dirty="0">
                <a:latin typeface="Arial Narrow" panose="020B0606020202030204" pitchFamily="34" charset="0"/>
              </a:rPr>
              <a:t>Certificate of origin</a:t>
            </a:r>
          </a:p>
          <a:p>
            <a:r>
              <a:rPr lang="en-US" sz="1200" dirty="0">
                <a:latin typeface="Arial Narrow" panose="020B0606020202030204" pitchFamily="34" charset="0"/>
              </a:rPr>
              <a:t>Batch numbers</a:t>
            </a:r>
          </a:p>
          <a:p>
            <a:r>
              <a:rPr lang="en-US" sz="1200" dirty="0">
                <a:latin typeface="Arial Narrow" panose="020B0606020202030204" pitchFamily="34" charset="0"/>
              </a:rPr>
              <a:t>Assembly data</a:t>
            </a:r>
          </a:p>
        </p:txBody>
      </p:sp>
      <p:sp>
        <p:nvSpPr>
          <p:cNvPr id="85" name="Rectangle 84">
            <a:extLst>
              <a:ext uri="{FF2B5EF4-FFF2-40B4-BE49-F238E27FC236}">
                <a16:creationId xmlns:a16="http://schemas.microsoft.com/office/drawing/2014/main" id="{FF943826-F0B3-4F77-A903-F3E8CBE13336}"/>
              </a:ext>
            </a:extLst>
          </p:cNvPr>
          <p:cNvSpPr/>
          <p:nvPr/>
        </p:nvSpPr>
        <p:spPr>
          <a:xfrm>
            <a:off x="7842387" y="1693401"/>
            <a:ext cx="274320" cy="27432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6" name="Straight Arrow Connector 85">
            <a:extLst>
              <a:ext uri="{FF2B5EF4-FFF2-40B4-BE49-F238E27FC236}">
                <a16:creationId xmlns:a16="http://schemas.microsoft.com/office/drawing/2014/main" id="{03096C0B-CE70-4665-A346-68224FB510BA}"/>
              </a:ext>
            </a:extLst>
          </p:cNvPr>
          <p:cNvCxnSpPr>
            <a:cxnSpLocks/>
            <a:stCxn id="79" idx="3"/>
            <a:endCxn id="85" idx="1"/>
          </p:cNvCxnSpPr>
          <p:nvPr/>
        </p:nvCxnSpPr>
        <p:spPr>
          <a:xfrm>
            <a:off x="7623729" y="1830157"/>
            <a:ext cx="218659" cy="404"/>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89" name="TextBox 88">
            <a:extLst>
              <a:ext uri="{FF2B5EF4-FFF2-40B4-BE49-F238E27FC236}">
                <a16:creationId xmlns:a16="http://schemas.microsoft.com/office/drawing/2014/main" id="{4180567F-B18E-442F-942C-86687587EDED}"/>
              </a:ext>
            </a:extLst>
          </p:cNvPr>
          <p:cNvSpPr txBox="1"/>
          <p:nvPr/>
        </p:nvSpPr>
        <p:spPr>
          <a:xfrm>
            <a:off x="7580505" y="3283532"/>
            <a:ext cx="817531" cy="553998"/>
          </a:xfrm>
          <a:prstGeom prst="rect">
            <a:avLst/>
          </a:prstGeom>
          <a:noFill/>
        </p:spPr>
        <p:txBody>
          <a:bodyPr wrap="none" lIns="0" tIns="0" rIns="0" bIns="0" rtlCol="0">
            <a:spAutoFit/>
          </a:bodyPr>
          <a:lstStyle/>
          <a:p>
            <a:r>
              <a:rPr lang="en-US" sz="1200" dirty="0">
                <a:latin typeface="Arial Narrow" panose="020B0606020202030204" pitchFamily="34" charset="0"/>
              </a:rPr>
              <a:t>Shipment date</a:t>
            </a:r>
          </a:p>
          <a:p>
            <a:r>
              <a:rPr lang="en-US" sz="1200" dirty="0">
                <a:latin typeface="Arial Narrow" panose="020B0606020202030204" pitchFamily="34" charset="0"/>
              </a:rPr>
              <a:t>Order number</a:t>
            </a:r>
          </a:p>
          <a:p>
            <a:r>
              <a:rPr lang="en-US" sz="1200" dirty="0">
                <a:latin typeface="Arial Narrow" panose="020B0606020202030204" pitchFamily="34" charset="0"/>
              </a:rPr>
              <a:t>GTIN/SKU</a:t>
            </a:r>
          </a:p>
        </p:txBody>
      </p:sp>
      <p:sp>
        <p:nvSpPr>
          <p:cNvPr id="90" name="TextBox 89">
            <a:extLst>
              <a:ext uri="{FF2B5EF4-FFF2-40B4-BE49-F238E27FC236}">
                <a16:creationId xmlns:a16="http://schemas.microsoft.com/office/drawing/2014/main" id="{51CE31F4-6651-494F-82FD-BD7BAB1F16BC}"/>
              </a:ext>
            </a:extLst>
          </p:cNvPr>
          <p:cNvSpPr txBox="1"/>
          <p:nvPr/>
        </p:nvSpPr>
        <p:spPr>
          <a:xfrm>
            <a:off x="6976344" y="2495215"/>
            <a:ext cx="913712" cy="738664"/>
          </a:xfrm>
          <a:prstGeom prst="rect">
            <a:avLst/>
          </a:prstGeom>
          <a:noFill/>
        </p:spPr>
        <p:txBody>
          <a:bodyPr wrap="none" lIns="0" tIns="0" rIns="0" bIns="0" rtlCol="0">
            <a:spAutoFit/>
          </a:bodyPr>
          <a:lstStyle/>
          <a:p>
            <a:r>
              <a:rPr lang="en-US" sz="1200" dirty="0">
                <a:latin typeface="Arial Narrow" panose="020B0606020202030204" pitchFamily="34" charset="0"/>
              </a:rPr>
              <a:t>Receive date</a:t>
            </a:r>
          </a:p>
          <a:p>
            <a:r>
              <a:rPr lang="en-US" sz="1200" dirty="0">
                <a:latin typeface="Arial Narrow" panose="020B0606020202030204" pitchFamily="34" charset="0"/>
              </a:rPr>
              <a:t>Storage location</a:t>
            </a:r>
          </a:p>
          <a:p>
            <a:r>
              <a:rPr lang="en-US" sz="1200" dirty="0">
                <a:latin typeface="Arial Narrow" panose="020B0606020202030204" pitchFamily="34" charset="0"/>
              </a:rPr>
              <a:t>Packaging</a:t>
            </a:r>
          </a:p>
          <a:p>
            <a:r>
              <a:rPr lang="en-US" sz="1200" dirty="0">
                <a:latin typeface="Arial Narrow" panose="020B0606020202030204" pitchFamily="34" charset="0"/>
              </a:rPr>
              <a:t>GTIN/SKU</a:t>
            </a:r>
          </a:p>
        </p:txBody>
      </p:sp>
      <p:sp>
        <p:nvSpPr>
          <p:cNvPr id="91" name="Isosceles Triangle 90">
            <a:extLst>
              <a:ext uri="{FF2B5EF4-FFF2-40B4-BE49-F238E27FC236}">
                <a16:creationId xmlns:a16="http://schemas.microsoft.com/office/drawing/2014/main" id="{3C773D20-AC1F-48D5-A011-0B80A38CF19A}"/>
              </a:ext>
            </a:extLst>
          </p:cNvPr>
          <p:cNvSpPr/>
          <p:nvPr/>
        </p:nvSpPr>
        <p:spPr>
          <a:xfrm>
            <a:off x="9350542" y="1690015"/>
            <a:ext cx="274320" cy="274320"/>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a:extLst>
              <a:ext uri="{FF2B5EF4-FFF2-40B4-BE49-F238E27FC236}">
                <a16:creationId xmlns:a16="http://schemas.microsoft.com/office/drawing/2014/main" id="{03412609-34F6-4A34-B155-57E444BD254E}"/>
              </a:ext>
            </a:extLst>
          </p:cNvPr>
          <p:cNvCxnSpPr>
            <a:cxnSpLocks/>
            <a:stCxn id="85" idx="3"/>
            <a:endCxn id="91" idx="1"/>
          </p:cNvCxnSpPr>
          <p:nvPr/>
        </p:nvCxnSpPr>
        <p:spPr>
          <a:xfrm flipV="1">
            <a:off x="8116708" y="1827175"/>
            <a:ext cx="1302415" cy="3386"/>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5" name="Oval 94">
            <a:extLst>
              <a:ext uri="{FF2B5EF4-FFF2-40B4-BE49-F238E27FC236}">
                <a16:creationId xmlns:a16="http://schemas.microsoft.com/office/drawing/2014/main" id="{17306A74-EF87-4CC3-B18E-1D9E256018B2}"/>
              </a:ext>
            </a:extLst>
          </p:cNvPr>
          <p:cNvSpPr/>
          <p:nvPr/>
        </p:nvSpPr>
        <p:spPr>
          <a:xfrm>
            <a:off x="8624793" y="1737209"/>
            <a:ext cx="182423" cy="182423"/>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6" name="Straight Connector 95">
            <a:extLst>
              <a:ext uri="{FF2B5EF4-FFF2-40B4-BE49-F238E27FC236}">
                <a16:creationId xmlns:a16="http://schemas.microsoft.com/office/drawing/2014/main" id="{1B8B759C-A409-4BA0-BDB4-89383A1A5571}"/>
              </a:ext>
            </a:extLst>
          </p:cNvPr>
          <p:cNvCxnSpPr/>
          <p:nvPr/>
        </p:nvCxnSpPr>
        <p:spPr>
          <a:xfrm>
            <a:off x="580334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A8CC2B6E-D373-49B4-A425-3633AA304944}"/>
              </a:ext>
            </a:extLst>
          </p:cNvPr>
          <p:cNvCxnSpPr/>
          <p:nvPr/>
        </p:nvCxnSpPr>
        <p:spPr>
          <a:xfrm>
            <a:off x="583959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8AA95E1-8FE2-4E42-A120-52B6B217FC1D}"/>
              </a:ext>
            </a:extLst>
          </p:cNvPr>
          <p:cNvCxnSpPr/>
          <p:nvPr/>
        </p:nvCxnSpPr>
        <p:spPr>
          <a:xfrm>
            <a:off x="587822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EFD7A5A0-05E1-40A2-B381-A8956A9FB0C3}"/>
              </a:ext>
            </a:extLst>
          </p:cNvPr>
          <p:cNvCxnSpPr/>
          <p:nvPr/>
        </p:nvCxnSpPr>
        <p:spPr>
          <a:xfrm>
            <a:off x="591764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A5649A79-BC2C-48FE-BD20-BA0C188950E0}"/>
              </a:ext>
            </a:extLst>
          </p:cNvPr>
          <p:cNvCxnSpPr/>
          <p:nvPr/>
        </p:nvCxnSpPr>
        <p:spPr>
          <a:xfrm>
            <a:off x="595389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9A0F2ED-5E63-4099-BE7E-AF1CE0C872D4}"/>
              </a:ext>
            </a:extLst>
          </p:cNvPr>
          <p:cNvCxnSpPr/>
          <p:nvPr/>
        </p:nvCxnSpPr>
        <p:spPr>
          <a:xfrm>
            <a:off x="599252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F6D0B361-0C96-42ED-A5FF-6F64114CF401}"/>
              </a:ext>
            </a:extLst>
          </p:cNvPr>
          <p:cNvCxnSpPr/>
          <p:nvPr/>
        </p:nvCxnSpPr>
        <p:spPr>
          <a:xfrm>
            <a:off x="569381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ED752353-C58A-43B7-9281-0E0475DA5BBB}"/>
              </a:ext>
            </a:extLst>
          </p:cNvPr>
          <p:cNvCxnSpPr/>
          <p:nvPr/>
        </p:nvCxnSpPr>
        <p:spPr>
          <a:xfrm>
            <a:off x="573005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0899C632-D155-4E6D-9160-5A83166EF0C8}"/>
              </a:ext>
            </a:extLst>
          </p:cNvPr>
          <p:cNvCxnSpPr/>
          <p:nvPr/>
        </p:nvCxnSpPr>
        <p:spPr>
          <a:xfrm>
            <a:off x="576868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26C632A3-385D-4DCD-8032-E3FC9B69F961}"/>
              </a:ext>
            </a:extLst>
          </p:cNvPr>
          <p:cNvCxnSpPr/>
          <p:nvPr/>
        </p:nvCxnSpPr>
        <p:spPr>
          <a:xfrm>
            <a:off x="602529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30D438AC-CB6E-481A-8F71-0E37FE0C857E}"/>
              </a:ext>
            </a:extLst>
          </p:cNvPr>
          <p:cNvCxnSpPr/>
          <p:nvPr/>
        </p:nvCxnSpPr>
        <p:spPr>
          <a:xfrm>
            <a:off x="6058715" y="4161748"/>
            <a:ext cx="0" cy="27432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21A8565E-11E5-43CD-9A54-BBB516DBA1A3}"/>
              </a:ext>
            </a:extLst>
          </p:cNvPr>
          <p:cNvCxnSpPr/>
          <p:nvPr/>
        </p:nvCxnSpPr>
        <p:spPr>
          <a:xfrm>
            <a:off x="657248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BD6F6207-0121-47E1-81CE-D50813663D5A}"/>
              </a:ext>
            </a:extLst>
          </p:cNvPr>
          <p:cNvCxnSpPr/>
          <p:nvPr/>
        </p:nvCxnSpPr>
        <p:spPr>
          <a:xfrm>
            <a:off x="660873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D54FEA19-DD49-42E7-A42B-EB73A3B36A1D}"/>
              </a:ext>
            </a:extLst>
          </p:cNvPr>
          <p:cNvCxnSpPr/>
          <p:nvPr/>
        </p:nvCxnSpPr>
        <p:spPr>
          <a:xfrm>
            <a:off x="664736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A4EC3634-AD1D-4457-BBCA-30C670C35FAC}"/>
              </a:ext>
            </a:extLst>
          </p:cNvPr>
          <p:cNvCxnSpPr/>
          <p:nvPr/>
        </p:nvCxnSpPr>
        <p:spPr>
          <a:xfrm>
            <a:off x="668678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40F01981-F4A2-42AC-B84B-308DA45F2EB2}"/>
              </a:ext>
            </a:extLst>
          </p:cNvPr>
          <p:cNvCxnSpPr/>
          <p:nvPr/>
        </p:nvCxnSpPr>
        <p:spPr>
          <a:xfrm>
            <a:off x="672303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12B3BD42-7414-473D-9301-06A89811CB21}"/>
              </a:ext>
            </a:extLst>
          </p:cNvPr>
          <p:cNvCxnSpPr/>
          <p:nvPr/>
        </p:nvCxnSpPr>
        <p:spPr>
          <a:xfrm>
            <a:off x="676166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3F8355B4-0FB6-4AF9-B63E-09F928837415}"/>
              </a:ext>
            </a:extLst>
          </p:cNvPr>
          <p:cNvCxnSpPr/>
          <p:nvPr/>
        </p:nvCxnSpPr>
        <p:spPr>
          <a:xfrm>
            <a:off x="646295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E5478FA-A3FE-4656-89FA-8EF7E9EEBC27}"/>
              </a:ext>
            </a:extLst>
          </p:cNvPr>
          <p:cNvCxnSpPr/>
          <p:nvPr/>
        </p:nvCxnSpPr>
        <p:spPr>
          <a:xfrm>
            <a:off x="649919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AEB367B-9AA7-4144-AC83-E55E34DBCDEA}"/>
              </a:ext>
            </a:extLst>
          </p:cNvPr>
          <p:cNvCxnSpPr/>
          <p:nvPr/>
        </p:nvCxnSpPr>
        <p:spPr>
          <a:xfrm>
            <a:off x="653782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4CB9C073-B2F3-4605-98DE-45F80D9E629F}"/>
              </a:ext>
            </a:extLst>
          </p:cNvPr>
          <p:cNvCxnSpPr/>
          <p:nvPr/>
        </p:nvCxnSpPr>
        <p:spPr>
          <a:xfrm>
            <a:off x="679443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5ED2D77C-71B4-4506-94A2-8A2BF879C15D}"/>
              </a:ext>
            </a:extLst>
          </p:cNvPr>
          <p:cNvCxnSpPr/>
          <p:nvPr/>
        </p:nvCxnSpPr>
        <p:spPr>
          <a:xfrm>
            <a:off x="682785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D1D3C6A8-6C33-46E0-8895-FC2CFDD99B48}"/>
              </a:ext>
            </a:extLst>
          </p:cNvPr>
          <p:cNvCxnSpPr/>
          <p:nvPr/>
        </p:nvCxnSpPr>
        <p:spPr>
          <a:xfrm>
            <a:off x="6862780" y="4161748"/>
            <a:ext cx="0" cy="2743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
        <p:nvSpPr>
          <p:cNvPr id="120" name="TextBox 119">
            <a:extLst>
              <a:ext uri="{FF2B5EF4-FFF2-40B4-BE49-F238E27FC236}">
                <a16:creationId xmlns:a16="http://schemas.microsoft.com/office/drawing/2014/main" id="{A8F4F0C1-34FA-4927-B0DE-43136B97E862}"/>
              </a:ext>
            </a:extLst>
          </p:cNvPr>
          <p:cNvSpPr txBox="1"/>
          <p:nvPr/>
        </p:nvSpPr>
        <p:spPr>
          <a:xfrm>
            <a:off x="8190903" y="2516066"/>
            <a:ext cx="1070806" cy="553998"/>
          </a:xfrm>
          <a:prstGeom prst="rect">
            <a:avLst/>
          </a:prstGeom>
          <a:noFill/>
        </p:spPr>
        <p:txBody>
          <a:bodyPr wrap="none" lIns="0" tIns="0" rIns="0" bIns="0" rtlCol="0">
            <a:spAutoFit/>
          </a:bodyPr>
          <a:lstStyle/>
          <a:p>
            <a:r>
              <a:rPr lang="en-US" sz="1200" dirty="0">
                <a:latin typeface="Arial Narrow" panose="020B0606020202030204" pitchFamily="34" charset="0"/>
              </a:rPr>
              <a:t>Order number</a:t>
            </a:r>
          </a:p>
          <a:p>
            <a:r>
              <a:rPr lang="en-US" sz="1200" dirty="0">
                <a:latin typeface="Arial Narrow" panose="020B0606020202030204" pitchFamily="34" charset="0"/>
              </a:rPr>
              <a:t>Shipment number</a:t>
            </a:r>
          </a:p>
          <a:p>
            <a:r>
              <a:rPr lang="en-US" sz="1200" dirty="0">
                <a:latin typeface="Arial Narrow" panose="020B0606020202030204" pitchFamily="34" charset="0"/>
              </a:rPr>
              <a:t>Equipment number</a:t>
            </a:r>
          </a:p>
        </p:txBody>
      </p:sp>
      <p:sp>
        <p:nvSpPr>
          <p:cNvPr id="121" name="TextBox 120">
            <a:extLst>
              <a:ext uri="{FF2B5EF4-FFF2-40B4-BE49-F238E27FC236}">
                <a16:creationId xmlns:a16="http://schemas.microsoft.com/office/drawing/2014/main" id="{A9383A47-AED2-4D0D-961F-0C4DDFCD10FA}"/>
              </a:ext>
            </a:extLst>
          </p:cNvPr>
          <p:cNvSpPr txBox="1"/>
          <p:nvPr/>
        </p:nvSpPr>
        <p:spPr>
          <a:xfrm>
            <a:off x="9081555" y="3117076"/>
            <a:ext cx="864019" cy="738664"/>
          </a:xfrm>
          <a:prstGeom prst="rect">
            <a:avLst/>
          </a:prstGeom>
          <a:noFill/>
        </p:spPr>
        <p:txBody>
          <a:bodyPr wrap="none" lIns="0" tIns="0" rIns="0" bIns="0" rtlCol="0">
            <a:spAutoFit/>
          </a:bodyPr>
          <a:lstStyle/>
          <a:p>
            <a:r>
              <a:rPr lang="en-US" sz="1200" dirty="0">
                <a:latin typeface="Arial Narrow" panose="020B0606020202030204" pitchFamily="34" charset="0"/>
              </a:rPr>
              <a:t>Receive date</a:t>
            </a:r>
          </a:p>
          <a:p>
            <a:r>
              <a:rPr lang="en-US" sz="1200" dirty="0">
                <a:latin typeface="Arial Narrow" panose="020B0606020202030204" pitchFamily="34" charset="0"/>
              </a:rPr>
              <a:t>Order number</a:t>
            </a:r>
          </a:p>
          <a:p>
            <a:r>
              <a:rPr lang="en-US" sz="1200" dirty="0">
                <a:latin typeface="Arial Narrow" panose="020B0606020202030204" pitchFamily="34" charset="0"/>
              </a:rPr>
              <a:t>Invoice number</a:t>
            </a:r>
          </a:p>
          <a:p>
            <a:r>
              <a:rPr lang="en-US" sz="1200" dirty="0">
                <a:latin typeface="Arial Narrow" panose="020B0606020202030204" pitchFamily="34" charset="0"/>
              </a:rPr>
              <a:t>Customer ID</a:t>
            </a:r>
          </a:p>
        </p:txBody>
      </p:sp>
      <p:cxnSp>
        <p:nvCxnSpPr>
          <p:cNvPr id="122" name="Straight Connector 121">
            <a:extLst>
              <a:ext uri="{FF2B5EF4-FFF2-40B4-BE49-F238E27FC236}">
                <a16:creationId xmlns:a16="http://schemas.microsoft.com/office/drawing/2014/main" id="{BD3C6460-7F22-476C-8771-211C7694A243}"/>
              </a:ext>
            </a:extLst>
          </p:cNvPr>
          <p:cNvCxnSpPr/>
          <p:nvPr/>
        </p:nvCxnSpPr>
        <p:spPr>
          <a:xfrm>
            <a:off x="727572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6F76E17-3EF6-4ECD-94CC-BA12DC73DCC2}"/>
              </a:ext>
            </a:extLst>
          </p:cNvPr>
          <p:cNvCxnSpPr/>
          <p:nvPr/>
        </p:nvCxnSpPr>
        <p:spPr>
          <a:xfrm>
            <a:off x="731196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F1D76CFB-0FE6-4C28-BA63-28E3B3209BE1}"/>
              </a:ext>
            </a:extLst>
          </p:cNvPr>
          <p:cNvCxnSpPr/>
          <p:nvPr/>
        </p:nvCxnSpPr>
        <p:spPr>
          <a:xfrm>
            <a:off x="735059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15364F30-8BC3-48F2-B57E-A9C56EB350A6}"/>
              </a:ext>
            </a:extLst>
          </p:cNvPr>
          <p:cNvCxnSpPr/>
          <p:nvPr/>
        </p:nvCxnSpPr>
        <p:spPr>
          <a:xfrm>
            <a:off x="739002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5767E704-ED48-4CD2-95E1-C529180C372B}"/>
              </a:ext>
            </a:extLst>
          </p:cNvPr>
          <p:cNvCxnSpPr/>
          <p:nvPr/>
        </p:nvCxnSpPr>
        <p:spPr>
          <a:xfrm>
            <a:off x="742626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E0C51A-3AEB-4D34-AE43-5C1199CA3421}"/>
              </a:ext>
            </a:extLst>
          </p:cNvPr>
          <p:cNvCxnSpPr/>
          <p:nvPr/>
        </p:nvCxnSpPr>
        <p:spPr>
          <a:xfrm>
            <a:off x="746489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1823351C-C35E-4C0C-93AE-34C648F497D6}"/>
              </a:ext>
            </a:extLst>
          </p:cNvPr>
          <p:cNvCxnSpPr/>
          <p:nvPr/>
        </p:nvCxnSpPr>
        <p:spPr>
          <a:xfrm>
            <a:off x="7166184"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76F6A9C9-FE8E-45F6-B92C-4B7476E84081}"/>
              </a:ext>
            </a:extLst>
          </p:cNvPr>
          <p:cNvCxnSpPr/>
          <p:nvPr/>
        </p:nvCxnSpPr>
        <p:spPr>
          <a:xfrm>
            <a:off x="720243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CB79D14-8FB7-4E12-B0D2-D200EAC04555}"/>
              </a:ext>
            </a:extLst>
          </p:cNvPr>
          <p:cNvCxnSpPr/>
          <p:nvPr/>
        </p:nvCxnSpPr>
        <p:spPr>
          <a:xfrm>
            <a:off x="724106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D4A8529-9A3F-4FF8-9241-D34C10EA53E6}"/>
              </a:ext>
            </a:extLst>
          </p:cNvPr>
          <p:cNvCxnSpPr/>
          <p:nvPr/>
        </p:nvCxnSpPr>
        <p:spPr>
          <a:xfrm>
            <a:off x="749766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138F2DFF-FA7D-4566-8C6D-3D6E93E15F8F}"/>
              </a:ext>
            </a:extLst>
          </p:cNvPr>
          <p:cNvCxnSpPr/>
          <p:nvPr/>
        </p:nvCxnSpPr>
        <p:spPr>
          <a:xfrm>
            <a:off x="753108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5299E0A-78A2-401F-A96B-1EB8187BD7DD}"/>
              </a:ext>
            </a:extLst>
          </p:cNvPr>
          <p:cNvCxnSpPr/>
          <p:nvPr/>
        </p:nvCxnSpPr>
        <p:spPr>
          <a:xfrm>
            <a:off x="756601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B7CDCC4-150E-4D2A-B7E7-B5E8DE48305F}"/>
              </a:ext>
            </a:extLst>
          </p:cNvPr>
          <p:cNvCxnSpPr/>
          <p:nvPr/>
        </p:nvCxnSpPr>
        <p:spPr>
          <a:xfrm>
            <a:off x="7604113" y="4161748"/>
            <a:ext cx="0" cy="2743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E6B4DAE4-457D-44BB-BDA2-B8B98B3DE137}"/>
              </a:ext>
            </a:extLst>
          </p:cNvPr>
          <p:cNvCxnSpPr/>
          <p:nvPr/>
        </p:nvCxnSpPr>
        <p:spPr>
          <a:xfrm>
            <a:off x="786251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D2AAC6E-50FE-4E9B-87B2-9C8A2501B8AF}"/>
              </a:ext>
            </a:extLst>
          </p:cNvPr>
          <p:cNvCxnSpPr/>
          <p:nvPr/>
        </p:nvCxnSpPr>
        <p:spPr>
          <a:xfrm>
            <a:off x="789875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07E46A42-C983-43CD-B850-FE1894CE1852}"/>
              </a:ext>
            </a:extLst>
          </p:cNvPr>
          <p:cNvCxnSpPr/>
          <p:nvPr/>
        </p:nvCxnSpPr>
        <p:spPr>
          <a:xfrm>
            <a:off x="793738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E5D289D-5A46-49D8-A2C4-7004F66670AB}"/>
              </a:ext>
            </a:extLst>
          </p:cNvPr>
          <p:cNvCxnSpPr/>
          <p:nvPr/>
        </p:nvCxnSpPr>
        <p:spPr>
          <a:xfrm>
            <a:off x="797681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96F871ED-E108-40AE-AF3F-C1BB111FE277}"/>
              </a:ext>
            </a:extLst>
          </p:cNvPr>
          <p:cNvCxnSpPr/>
          <p:nvPr/>
        </p:nvCxnSpPr>
        <p:spPr>
          <a:xfrm>
            <a:off x="801305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A662B2C2-A1FC-4F0C-8BBA-8F489B6E7D47}"/>
              </a:ext>
            </a:extLst>
          </p:cNvPr>
          <p:cNvCxnSpPr/>
          <p:nvPr/>
        </p:nvCxnSpPr>
        <p:spPr>
          <a:xfrm>
            <a:off x="805168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7A9FF57-C3A6-4616-9C48-29912DDB3A53}"/>
              </a:ext>
            </a:extLst>
          </p:cNvPr>
          <p:cNvCxnSpPr/>
          <p:nvPr/>
        </p:nvCxnSpPr>
        <p:spPr>
          <a:xfrm>
            <a:off x="7752974"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171194B8-8258-4161-A0F5-A8DCA59FCF27}"/>
              </a:ext>
            </a:extLst>
          </p:cNvPr>
          <p:cNvCxnSpPr/>
          <p:nvPr/>
        </p:nvCxnSpPr>
        <p:spPr>
          <a:xfrm>
            <a:off x="778922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ED51DC0-C837-4DE6-8928-BB880C0FD196}"/>
              </a:ext>
            </a:extLst>
          </p:cNvPr>
          <p:cNvCxnSpPr/>
          <p:nvPr/>
        </p:nvCxnSpPr>
        <p:spPr>
          <a:xfrm>
            <a:off x="782785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133102F5-D550-4487-B48B-01D1658F39F2}"/>
              </a:ext>
            </a:extLst>
          </p:cNvPr>
          <p:cNvCxnSpPr/>
          <p:nvPr/>
        </p:nvCxnSpPr>
        <p:spPr>
          <a:xfrm>
            <a:off x="808445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4CFCA099-E0C0-49D6-8A85-40C112B93A27}"/>
              </a:ext>
            </a:extLst>
          </p:cNvPr>
          <p:cNvCxnSpPr/>
          <p:nvPr/>
        </p:nvCxnSpPr>
        <p:spPr>
          <a:xfrm>
            <a:off x="811787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C65D161B-22F3-4B63-9A7E-8BC35DF06C95}"/>
              </a:ext>
            </a:extLst>
          </p:cNvPr>
          <p:cNvCxnSpPr/>
          <p:nvPr/>
        </p:nvCxnSpPr>
        <p:spPr>
          <a:xfrm>
            <a:off x="815280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A72AABCA-8C05-42F5-985D-1C561102BF92}"/>
              </a:ext>
            </a:extLst>
          </p:cNvPr>
          <p:cNvCxnSpPr/>
          <p:nvPr/>
        </p:nvCxnSpPr>
        <p:spPr>
          <a:xfrm>
            <a:off x="819090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9B7469A-B719-429F-9DEA-C03D1384DE97}"/>
              </a:ext>
            </a:extLst>
          </p:cNvPr>
          <p:cNvCxnSpPr/>
          <p:nvPr/>
        </p:nvCxnSpPr>
        <p:spPr>
          <a:xfrm>
            <a:off x="8229003" y="4161748"/>
            <a:ext cx="0" cy="274320"/>
          </a:xfrm>
          <a:prstGeom prst="line">
            <a:avLst/>
          </a:prstGeom>
          <a:ln w="190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DEB29B52-97F6-4F7D-ABFE-6F577756AADB}"/>
              </a:ext>
            </a:extLst>
          </p:cNvPr>
          <p:cNvCxnSpPr/>
          <p:nvPr/>
        </p:nvCxnSpPr>
        <p:spPr>
          <a:xfrm>
            <a:off x="855047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1FFDE535-91DC-4315-8C07-C0DA9CFC1B2C}"/>
              </a:ext>
            </a:extLst>
          </p:cNvPr>
          <p:cNvCxnSpPr/>
          <p:nvPr/>
        </p:nvCxnSpPr>
        <p:spPr>
          <a:xfrm>
            <a:off x="858671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FAAD7751-002E-41BF-9E28-5CA9E73DD5EA}"/>
              </a:ext>
            </a:extLst>
          </p:cNvPr>
          <p:cNvCxnSpPr/>
          <p:nvPr/>
        </p:nvCxnSpPr>
        <p:spPr>
          <a:xfrm>
            <a:off x="862534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DD0AEC6D-4363-45D0-BF7F-903EBDBB94E1}"/>
              </a:ext>
            </a:extLst>
          </p:cNvPr>
          <p:cNvCxnSpPr/>
          <p:nvPr/>
        </p:nvCxnSpPr>
        <p:spPr>
          <a:xfrm>
            <a:off x="866477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792FE18-A42B-48AD-9AE0-DE06BF9BAA6D}"/>
              </a:ext>
            </a:extLst>
          </p:cNvPr>
          <p:cNvCxnSpPr/>
          <p:nvPr/>
        </p:nvCxnSpPr>
        <p:spPr>
          <a:xfrm>
            <a:off x="870101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B0F4EE3-DC8F-475C-ABF4-0DDB8DCEDBB2}"/>
              </a:ext>
            </a:extLst>
          </p:cNvPr>
          <p:cNvCxnSpPr/>
          <p:nvPr/>
        </p:nvCxnSpPr>
        <p:spPr>
          <a:xfrm>
            <a:off x="873964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E143CF71-AD0B-4A80-8C25-7A20E2C089E4}"/>
              </a:ext>
            </a:extLst>
          </p:cNvPr>
          <p:cNvCxnSpPr/>
          <p:nvPr/>
        </p:nvCxnSpPr>
        <p:spPr>
          <a:xfrm>
            <a:off x="8440934"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8869BACB-AF41-4BDD-A09F-3159CE5DF663}"/>
              </a:ext>
            </a:extLst>
          </p:cNvPr>
          <p:cNvCxnSpPr/>
          <p:nvPr/>
        </p:nvCxnSpPr>
        <p:spPr>
          <a:xfrm>
            <a:off x="847718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8F8EC243-3E85-49AC-B98D-CA8BDBC10BF6}"/>
              </a:ext>
            </a:extLst>
          </p:cNvPr>
          <p:cNvCxnSpPr/>
          <p:nvPr/>
        </p:nvCxnSpPr>
        <p:spPr>
          <a:xfrm>
            <a:off x="8515812"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269E5BE5-D512-4CF6-B29F-F151372583B4}"/>
              </a:ext>
            </a:extLst>
          </p:cNvPr>
          <p:cNvCxnSpPr/>
          <p:nvPr/>
        </p:nvCxnSpPr>
        <p:spPr>
          <a:xfrm>
            <a:off x="877241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3184A42F-9335-4775-8ED4-16945B4699DA}"/>
              </a:ext>
            </a:extLst>
          </p:cNvPr>
          <p:cNvCxnSpPr/>
          <p:nvPr/>
        </p:nvCxnSpPr>
        <p:spPr>
          <a:xfrm>
            <a:off x="880583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9FD51D36-2756-4F99-BC81-07E364DC1CDD}"/>
              </a:ext>
            </a:extLst>
          </p:cNvPr>
          <p:cNvCxnSpPr/>
          <p:nvPr/>
        </p:nvCxnSpPr>
        <p:spPr>
          <a:xfrm>
            <a:off x="884076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A91ADE50-A492-47E5-BA38-BCF6A292362F}"/>
              </a:ext>
            </a:extLst>
          </p:cNvPr>
          <p:cNvCxnSpPr/>
          <p:nvPr/>
        </p:nvCxnSpPr>
        <p:spPr>
          <a:xfrm>
            <a:off x="887886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A885D593-CA98-416C-A3E3-0BDA26C63213}"/>
              </a:ext>
            </a:extLst>
          </p:cNvPr>
          <p:cNvCxnSpPr/>
          <p:nvPr/>
        </p:nvCxnSpPr>
        <p:spPr>
          <a:xfrm>
            <a:off x="8916963"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D4849619-7E1B-4720-8B39-8F9EA522548B}"/>
              </a:ext>
            </a:extLst>
          </p:cNvPr>
          <p:cNvCxnSpPr/>
          <p:nvPr/>
        </p:nvCxnSpPr>
        <p:spPr>
          <a:xfrm>
            <a:off x="8952299" y="4161748"/>
            <a:ext cx="0" cy="27432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0E76F651-B418-44D8-A495-6E101D59F58B}"/>
              </a:ext>
            </a:extLst>
          </p:cNvPr>
          <p:cNvCxnSpPr/>
          <p:nvPr/>
        </p:nvCxnSpPr>
        <p:spPr>
          <a:xfrm>
            <a:off x="932976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C2C313EC-4DEC-44CC-9B0E-6B253E0C3883}"/>
              </a:ext>
            </a:extLst>
          </p:cNvPr>
          <p:cNvCxnSpPr/>
          <p:nvPr/>
        </p:nvCxnSpPr>
        <p:spPr>
          <a:xfrm>
            <a:off x="936601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7E8720C0-0D80-4E9B-B71D-93186C539AC3}"/>
              </a:ext>
            </a:extLst>
          </p:cNvPr>
          <p:cNvCxnSpPr/>
          <p:nvPr/>
        </p:nvCxnSpPr>
        <p:spPr>
          <a:xfrm>
            <a:off x="940464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321BA6B8-911D-4A44-9127-3717DBB509B9}"/>
              </a:ext>
            </a:extLst>
          </p:cNvPr>
          <p:cNvCxnSpPr/>
          <p:nvPr/>
        </p:nvCxnSpPr>
        <p:spPr>
          <a:xfrm>
            <a:off x="9444068"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EEC4D488-AED6-4FBD-9C6C-797CB37520D9}"/>
              </a:ext>
            </a:extLst>
          </p:cNvPr>
          <p:cNvCxnSpPr/>
          <p:nvPr/>
        </p:nvCxnSpPr>
        <p:spPr>
          <a:xfrm>
            <a:off x="948031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3929A143-EC6C-435E-B1B3-4501FFA7D4A3}"/>
              </a:ext>
            </a:extLst>
          </p:cNvPr>
          <p:cNvCxnSpPr/>
          <p:nvPr/>
        </p:nvCxnSpPr>
        <p:spPr>
          <a:xfrm>
            <a:off x="951894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8C13248-C29C-4D63-A991-5709B4410A0B}"/>
              </a:ext>
            </a:extLst>
          </p:cNvPr>
          <p:cNvCxnSpPr/>
          <p:nvPr/>
        </p:nvCxnSpPr>
        <p:spPr>
          <a:xfrm>
            <a:off x="9220231"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562C5EAE-282B-4A0E-A363-64A95230E97C}"/>
              </a:ext>
            </a:extLst>
          </p:cNvPr>
          <p:cNvCxnSpPr/>
          <p:nvPr/>
        </p:nvCxnSpPr>
        <p:spPr>
          <a:xfrm>
            <a:off x="925647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634DD210-7F02-4F6A-91EA-E489D9C9E939}"/>
              </a:ext>
            </a:extLst>
          </p:cNvPr>
          <p:cNvCxnSpPr/>
          <p:nvPr/>
        </p:nvCxnSpPr>
        <p:spPr>
          <a:xfrm>
            <a:off x="9295109"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81FAEFC5-8908-4B7A-A4BC-89D955D7CBED}"/>
              </a:ext>
            </a:extLst>
          </p:cNvPr>
          <p:cNvCxnSpPr/>
          <p:nvPr/>
        </p:nvCxnSpPr>
        <p:spPr>
          <a:xfrm>
            <a:off x="955171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5A3DCD63-3D33-4372-BDE8-F2E208DC0249}"/>
              </a:ext>
            </a:extLst>
          </p:cNvPr>
          <p:cNvCxnSpPr/>
          <p:nvPr/>
        </p:nvCxnSpPr>
        <p:spPr>
          <a:xfrm>
            <a:off x="9585135"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5D298C8D-9294-4BE8-A614-84624A1F8EE5}"/>
              </a:ext>
            </a:extLst>
          </p:cNvPr>
          <p:cNvCxnSpPr/>
          <p:nvPr/>
        </p:nvCxnSpPr>
        <p:spPr>
          <a:xfrm>
            <a:off x="9620060"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FA829F64-3533-4A8A-871C-E1B7556C2AB4}"/>
              </a:ext>
            </a:extLst>
          </p:cNvPr>
          <p:cNvCxnSpPr/>
          <p:nvPr/>
        </p:nvCxnSpPr>
        <p:spPr>
          <a:xfrm>
            <a:off x="9658160"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8960E4DF-D3DE-4564-96E7-5AC72DFDFA88}"/>
              </a:ext>
            </a:extLst>
          </p:cNvPr>
          <p:cNvCxnSpPr/>
          <p:nvPr/>
        </p:nvCxnSpPr>
        <p:spPr>
          <a:xfrm>
            <a:off x="9696260"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E8DDA907-0723-4E31-8A42-8B100BE16046}"/>
              </a:ext>
            </a:extLst>
          </p:cNvPr>
          <p:cNvCxnSpPr/>
          <p:nvPr/>
        </p:nvCxnSpPr>
        <p:spPr>
          <a:xfrm>
            <a:off x="9731596" y="4161748"/>
            <a:ext cx="0" cy="274320"/>
          </a:xfrm>
          <a:prstGeom prst="line">
            <a:avLst/>
          </a:prstGeom>
          <a:ln w="190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C2B5C707-2532-4D02-8CD7-16D1D547524C}"/>
              </a:ext>
            </a:extLst>
          </p:cNvPr>
          <p:cNvCxnSpPr/>
          <p:nvPr/>
        </p:nvCxnSpPr>
        <p:spPr>
          <a:xfrm>
            <a:off x="9762552" y="4161748"/>
            <a:ext cx="0" cy="27432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A3BB5C36-DA5B-41AC-A0C9-6778EF2F403B}"/>
              </a:ext>
            </a:extLst>
          </p:cNvPr>
          <p:cNvSpPr txBox="1"/>
          <p:nvPr/>
        </p:nvSpPr>
        <p:spPr>
          <a:xfrm>
            <a:off x="8466520" y="1074414"/>
            <a:ext cx="484107" cy="215444"/>
          </a:xfrm>
          <a:prstGeom prst="rect">
            <a:avLst/>
          </a:prstGeom>
          <a:noFill/>
        </p:spPr>
        <p:txBody>
          <a:bodyPr wrap="none" lIns="0" tIns="0" rIns="0" bIns="0" rtlCol="0">
            <a:spAutoFit/>
          </a:bodyPr>
          <a:lstStyle/>
          <a:p>
            <a:r>
              <a:rPr lang="en-US" sz="1400" b="1" dirty="0">
                <a:latin typeface="Arial Narrow" panose="020B0606020202030204" pitchFamily="34" charset="0"/>
              </a:rPr>
              <a:t>Carrier</a:t>
            </a:r>
          </a:p>
        </p:txBody>
      </p:sp>
      <p:sp>
        <p:nvSpPr>
          <p:cNvPr id="191" name="TextBox 190">
            <a:extLst>
              <a:ext uri="{FF2B5EF4-FFF2-40B4-BE49-F238E27FC236}">
                <a16:creationId xmlns:a16="http://schemas.microsoft.com/office/drawing/2014/main" id="{4C2C62F2-F8E2-4A60-817E-CB64F67085F0}"/>
              </a:ext>
            </a:extLst>
          </p:cNvPr>
          <p:cNvSpPr txBox="1"/>
          <p:nvPr/>
        </p:nvSpPr>
        <p:spPr>
          <a:xfrm>
            <a:off x="9149018" y="1074414"/>
            <a:ext cx="687689" cy="215444"/>
          </a:xfrm>
          <a:prstGeom prst="rect">
            <a:avLst/>
          </a:prstGeom>
          <a:noFill/>
        </p:spPr>
        <p:txBody>
          <a:bodyPr wrap="none" lIns="0" tIns="0" rIns="0" bIns="0" rtlCol="0">
            <a:spAutoFit/>
          </a:bodyPr>
          <a:lstStyle/>
          <a:p>
            <a:r>
              <a:rPr lang="en-US" sz="1400" b="1">
                <a:latin typeface="Arial Narrow" panose="020B0606020202030204" pitchFamily="34" charset="0"/>
              </a:rPr>
              <a:t>Customer</a:t>
            </a:r>
            <a:endParaRPr lang="en-US" sz="1400" b="1" dirty="0">
              <a:latin typeface="Arial Narrow" panose="020B0606020202030204" pitchFamily="34" charset="0"/>
            </a:endParaRPr>
          </a:p>
        </p:txBody>
      </p:sp>
      <p:sp>
        <p:nvSpPr>
          <p:cNvPr id="192" name="Arrow: Left 191">
            <a:extLst>
              <a:ext uri="{FF2B5EF4-FFF2-40B4-BE49-F238E27FC236}">
                <a16:creationId xmlns:a16="http://schemas.microsoft.com/office/drawing/2014/main" id="{E67E239F-42E6-4128-970E-0969E383C5F9}"/>
              </a:ext>
            </a:extLst>
          </p:cNvPr>
          <p:cNvSpPr/>
          <p:nvPr/>
        </p:nvSpPr>
        <p:spPr>
          <a:xfrm>
            <a:off x="3699868" y="4821322"/>
            <a:ext cx="1645920" cy="27432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3AA04261-B637-4840-ACFE-1CBF8D173ED7}"/>
              </a:ext>
            </a:extLst>
          </p:cNvPr>
          <p:cNvSpPr/>
          <p:nvPr/>
        </p:nvSpPr>
        <p:spPr>
          <a:xfrm>
            <a:off x="5254128" y="4864864"/>
            <a:ext cx="182423" cy="182423"/>
          </a:xfrm>
          <a:prstGeom prst="ellipse">
            <a:avLst/>
          </a:prstGeom>
          <a:solidFill>
            <a:schemeClr val="bg1"/>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TextBox 194">
            <a:extLst>
              <a:ext uri="{FF2B5EF4-FFF2-40B4-BE49-F238E27FC236}">
                <a16:creationId xmlns:a16="http://schemas.microsoft.com/office/drawing/2014/main" id="{E6716F53-223B-4F08-A581-F736F7885895}"/>
              </a:ext>
            </a:extLst>
          </p:cNvPr>
          <p:cNvSpPr txBox="1"/>
          <p:nvPr/>
        </p:nvSpPr>
        <p:spPr>
          <a:xfrm>
            <a:off x="3719936" y="5142213"/>
            <a:ext cx="1748364" cy="553998"/>
          </a:xfrm>
          <a:prstGeom prst="rect">
            <a:avLst/>
          </a:prstGeom>
          <a:noFill/>
        </p:spPr>
        <p:txBody>
          <a:bodyPr wrap="none" lIns="0" tIns="0" rIns="0" bIns="0" rtlCol="0">
            <a:spAutoFit/>
          </a:bodyPr>
          <a:lstStyle/>
          <a:p>
            <a:r>
              <a:rPr lang="en-US" sz="1200" dirty="0">
                <a:latin typeface="Arial Narrow" panose="020B0606020202030204" pitchFamily="34" charset="0"/>
              </a:rPr>
              <a:t>Match order, invoice, shipment</a:t>
            </a:r>
          </a:p>
          <a:p>
            <a:r>
              <a:rPr lang="en-US" sz="1200" dirty="0">
                <a:latin typeface="Arial Narrow" panose="020B0606020202030204" pitchFamily="34" charset="0"/>
              </a:rPr>
              <a:t>Quality check</a:t>
            </a:r>
          </a:p>
          <a:p>
            <a:r>
              <a:rPr lang="en-US" sz="1200" dirty="0">
                <a:latin typeface="Arial Narrow" panose="020B0606020202030204" pitchFamily="34" charset="0"/>
              </a:rPr>
              <a:t>Pay supplier</a:t>
            </a:r>
          </a:p>
        </p:txBody>
      </p:sp>
      <p:cxnSp>
        <p:nvCxnSpPr>
          <p:cNvPr id="193" name="Straight Arrow Connector 192">
            <a:extLst>
              <a:ext uri="{FF2B5EF4-FFF2-40B4-BE49-F238E27FC236}">
                <a16:creationId xmlns:a16="http://schemas.microsoft.com/office/drawing/2014/main" id="{22A04D96-CE96-4D88-B474-E8ECEDFE81CF}"/>
              </a:ext>
            </a:extLst>
          </p:cNvPr>
          <p:cNvCxnSpPr/>
          <p:nvPr/>
        </p:nvCxnSpPr>
        <p:spPr>
          <a:xfrm>
            <a:off x="5345339" y="4520143"/>
            <a:ext cx="0" cy="45720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7" name="Arrow: Left 196">
            <a:extLst>
              <a:ext uri="{FF2B5EF4-FFF2-40B4-BE49-F238E27FC236}">
                <a16:creationId xmlns:a16="http://schemas.microsoft.com/office/drawing/2014/main" id="{599EDDDE-D785-4A32-8854-E0BA34D90430}"/>
              </a:ext>
            </a:extLst>
          </p:cNvPr>
          <p:cNvSpPr/>
          <p:nvPr/>
        </p:nvSpPr>
        <p:spPr>
          <a:xfrm>
            <a:off x="5744550" y="4817659"/>
            <a:ext cx="1645920" cy="27432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604A142-CCDE-4E07-B9B0-94109BC12DF4}"/>
              </a:ext>
            </a:extLst>
          </p:cNvPr>
          <p:cNvSpPr/>
          <p:nvPr/>
        </p:nvSpPr>
        <p:spPr>
          <a:xfrm>
            <a:off x="7298810" y="4861201"/>
            <a:ext cx="182423" cy="182423"/>
          </a:xfrm>
          <a:prstGeom prst="ellipse">
            <a:avLst/>
          </a:prstGeom>
          <a:solidFill>
            <a:schemeClr val="bg1"/>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6" name="Straight Arrow Connector 195">
            <a:extLst>
              <a:ext uri="{FF2B5EF4-FFF2-40B4-BE49-F238E27FC236}">
                <a16:creationId xmlns:a16="http://schemas.microsoft.com/office/drawing/2014/main" id="{349D49CE-907E-40DF-9FA3-2E36AC0433F8}"/>
              </a:ext>
            </a:extLst>
          </p:cNvPr>
          <p:cNvCxnSpPr/>
          <p:nvPr/>
        </p:nvCxnSpPr>
        <p:spPr>
          <a:xfrm>
            <a:off x="7390021" y="4520143"/>
            <a:ext cx="0" cy="45720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9" name="TextBox 198">
            <a:extLst>
              <a:ext uri="{FF2B5EF4-FFF2-40B4-BE49-F238E27FC236}">
                <a16:creationId xmlns:a16="http://schemas.microsoft.com/office/drawing/2014/main" id="{8E4B8DB2-C533-4F37-B195-C0B0D73401E9}"/>
              </a:ext>
            </a:extLst>
          </p:cNvPr>
          <p:cNvSpPr txBox="1"/>
          <p:nvPr/>
        </p:nvSpPr>
        <p:spPr>
          <a:xfrm>
            <a:off x="5812606" y="5148746"/>
            <a:ext cx="1748364" cy="738664"/>
          </a:xfrm>
          <a:prstGeom prst="rect">
            <a:avLst/>
          </a:prstGeom>
          <a:noFill/>
        </p:spPr>
        <p:txBody>
          <a:bodyPr wrap="none" lIns="0" tIns="0" rIns="0" bIns="0" rtlCol="0">
            <a:spAutoFit/>
          </a:bodyPr>
          <a:lstStyle/>
          <a:p>
            <a:r>
              <a:rPr lang="en-US" sz="1200" dirty="0">
                <a:latin typeface="Arial Narrow" panose="020B0606020202030204" pitchFamily="34" charset="0"/>
              </a:rPr>
              <a:t>Match order, invoice, shipment</a:t>
            </a:r>
          </a:p>
          <a:p>
            <a:r>
              <a:rPr lang="en-US" sz="1200" dirty="0">
                <a:latin typeface="Arial Narrow" panose="020B0606020202030204" pitchFamily="34" charset="0"/>
              </a:rPr>
              <a:t>Quality check</a:t>
            </a:r>
          </a:p>
          <a:p>
            <a:r>
              <a:rPr lang="en-US" sz="1200" dirty="0">
                <a:latin typeface="Arial Narrow" panose="020B0606020202030204" pitchFamily="34" charset="0"/>
              </a:rPr>
              <a:t>Update inventory</a:t>
            </a:r>
          </a:p>
          <a:p>
            <a:r>
              <a:rPr lang="en-US" sz="1200" dirty="0">
                <a:latin typeface="Arial Narrow" panose="020B0606020202030204" pitchFamily="34" charset="0"/>
              </a:rPr>
              <a:t>Pay manufacturer</a:t>
            </a:r>
          </a:p>
        </p:txBody>
      </p:sp>
      <p:sp>
        <p:nvSpPr>
          <p:cNvPr id="201" name="Arrow: Left 200">
            <a:extLst>
              <a:ext uri="{FF2B5EF4-FFF2-40B4-BE49-F238E27FC236}">
                <a16:creationId xmlns:a16="http://schemas.microsoft.com/office/drawing/2014/main" id="{A12B1AE2-A5FF-400D-8616-3391FEA23CF6}"/>
              </a:ext>
            </a:extLst>
          </p:cNvPr>
          <p:cNvSpPr/>
          <p:nvPr/>
        </p:nvSpPr>
        <p:spPr>
          <a:xfrm>
            <a:off x="7834396" y="4819951"/>
            <a:ext cx="1645920" cy="274320"/>
          </a:xfrm>
          <a:prstGeom prst="leftArrow">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E497D824-7683-4507-B89A-380C854FBEB5}"/>
              </a:ext>
            </a:extLst>
          </p:cNvPr>
          <p:cNvSpPr/>
          <p:nvPr/>
        </p:nvSpPr>
        <p:spPr>
          <a:xfrm>
            <a:off x="9388656" y="4863493"/>
            <a:ext cx="182423" cy="182423"/>
          </a:xfrm>
          <a:prstGeom prst="ellipse">
            <a:avLst/>
          </a:prstGeom>
          <a:solidFill>
            <a:schemeClr val="bg1"/>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0" name="Straight Arrow Connector 199">
            <a:extLst>
              <a:ext uri="{FF2B5EF4-FFF2-40B4-BE49-F238E27FC236}">
                <a16:creationId xmlns:a16="http://schemas.microsoft.com/office/drawing/2014/main" id="{6A9E2208-A449-4A4E-A538-DFE144B87099}"/>
              </a:ext>
            </a:extLst>
          </p:cNvPr>
          <p:cNvCxnSpPr/>
          <p:nvPr/>
        </p:nvCxnSpPr>
        <p:spPr>
          <a:xfrm>
            <a:off x="9480316" y="4520143"/>
            <a:ext cx="0" cy="457200"/>
          </a:xfrm>
          <a:prstGeom prst="straightConnector1">
            <a:avLst/>
          </a:prstGeom>
          <a:ln w="25400">
            <a:solidFill>
              <a:schemeClr val="bg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3" name="TextBox 202">
            <a:extLst>
              <a:ext uri="{FF2B5EF4-FFF2-40B4-BE49-F238E27FC236}">
                <a16:creationId xmlns:a16="http://schemas.microsoft.com/office/drawing/2014/main" id="{B851543B-DC54-46D7-89B0-A23225BAE3A7}"/>
              </a:ext>
            </a:extLst>
          </p:cNvPr>
          <p:cNvSpPr txBox="1"/>
          <p:nvPr/>
        </p:nvSpPr>
        <p:spPr>
          <a:xfrm>
            <a:off x="7869757" y="5147179"/>
            <a:ext cx="1713098" cy="553998"/>
          </a:xfrm>
          <a:prstGeom prst="rect">
            <a:avLst/>
          </a:prstGeom>
          <a:noFill/>
        </p:spPr>
        <p:txBody>
          <a:bodyPr wrap="none" lIns="0" tIns="0" rIns="0" bIns="0" rtlCol="0">
            <a:spAutoFit/>
          </a:bodyPr>
          <a:lstStyle/>
          <a:p>
            <a:r>
              <a:rPr lang="en-US" sz="1200" dirty="0">
                <a:latin typeface="Arial Narrow" panose="020B0606020202030204" pitchFamily="34" charset="0"/>
              </a:rPr>
              <a:t>Match order, invoice, shipment</a:t>
            </a:r>
          </a:p>
          <a:p>
            <a:r>
              <a:rPr lang="en-US" sz="1200" dirty="0">
                <a:latin typeface="Arial Narrow" panose="020B0606020202030204" pitchFamily="34" charset="0"/>
              </a:rPr>
              <a:t>Update inventory</a:t>
            </a:r>
          </a:p>
          <a:p>
            <a:r>
              <a:rPr lang="en-US" sz="1200" dirty="0">
                <a:latin typeface="Arial Narrow" panose="020B0606020202030204" pitchFamily="34" charset="0"/>
              </a:rPr>
              <a:t>Pay distributor</a:t>
            </a:r>
          </a:p>
        </p:txBody>
      </p:sp>
      <p:sp>
        <p:nvSpPr>
          <p:cNvPr id="6" name="TextBox 5">
            <a:extLst>
              <a:ext uri="{FF2B5EF4-FFF2-40B4-BE49-F238E27FC236}">
                <a16:creationId xmlns:a16="http://schemas.microsoft.com/office/drawing/2014/main" id="{A9453255-9842-45BD-BAAD-920FBFEFEE6D}"/>
              </a:ext>
            </a:extLst>
          </p:cNvPr>
          <p:cNvSpPr txBox="1"/>
          <p:nvPr/>
        </p:nvSpPr>
        <p:spPr>
          <a:xfrm>
            <a:off x="1906058" y="4099382"/>
            <a:ext cx="894476" cy="338554"/>
          </a:xfrm>
          <a:prstGeom prst="rect">
            <a:avLst/>
          </a:prstGeom>
          <a:solidFill>
            <a:schemeClr val="bg1"/>
          </a:solidFill>
        </p:spPr>
        <p:txBody>
          <a:bodyPr wrap="none" lIns="0" tIns="45720" rIns="0" bIns="45720" rtlCol="0">
            <a:spAutoFit/>
          </a:bodyPr>
          <a:lstStyle/>
          <a:p>
            <a:r>
              <a:rPr lang="en-US" sz="1600" b="1" dirty="0">
                <a:latin typeface="Arial Narrow" panose="020B0606020202030204" pitchFamily="34" charset="0"/>
              </a:rPr>
              <a:t>Blockchain</a:t>
            </a:r>
          </a:p>
        </p:txBody>
      </p:sp>
      <p:sp>
        <p:nvSpPr>
          <p:cNvPr id="189" name="TextBox 188">
            <a:extLst>
              <a:ext uri="{FF2B5EF4-FFF2-40B4-BE49-F238E27FC236}">
                <a16:creationId xmlns:a16="http://schemas.microsoft.com/office/drawing/2014/main" id="{4DDCE82A-1CC9-45A2-B8D6-5FD5BD7D1BB6}"/>
              </a:ext>
            </a:extLst>
          </p:cNvPr>
          <p:cNvSpPr txBox="1"/>
          <p:nvPr/>
        </p:nvSpPr>
        <p:spPr>
          <a:xfrm>
            <a:off x="1897622" y="4997968"/>
            <a:ext cx="783869" cy="584775"/>
          </a:xfrm>
          <a:prstGeom prst="rect">
            <a:avLst/>
          </a:prstGeom>
          <a:solidFill>
            <a:schemeClr val="bg1"/>
          </a:solidFill>
        </p:spPr>
        <p:txBody>
          <a:bodyPr wrap="none" lIns="0" tIns="45720" rIns="0" bIns="45720" rtlCol="0">
            <a:spAutoFit/>
          </a:bodyPr>
          <a:lstStyle/>
          <a:p>
            <a:pPr algn="ctr"/>
            <a:r>
              <a:rPr lang="en-US" sz="1600" b="1" dirty="0">
                <a:latin typeface="Arial Narrow" panose="020B0606020202030204" pitchFamily="34" charset="0"/>
              </a:rPr>
              <a:t>Smart</a:t>
            </a:r>
            <a:br>
              <a:rPr lang="en-US" sz="1600" b="1" dirty="0">
                <a:latin typeface="Arial Narrow" panose="020B0606020202030204" pitchFamily="34" charset="0"/>
              </a:rPr>
            </a:br>
            <a:r>
              <a:rPr lang="en-US" sz="1600" b="1" dirty="0">
                <a:latin typeface="Arial Narrow" panose="020B0606020202030204" pitchFamily="34" charset="0"/>
              </a:rPr>
              <a:t>Contracts</a:t>
            </a:r>
          </a:p>
        </p:txBody>
      </p:sp>
    </p:spTree>
    <p:extLst>
      <p:ext uri="{BB962C8B-B14F-4D97-AF65-F5344CB8AC3E}">
        <p14:creationId xmlns:p14="http://schemas.microsoft.com/office/powerpoint/2010/main" val="1169664586"/>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111BA1-5215-4FB6-9121-FA7509B1B2BB}"/>
              </a:ext>
            </a:extLst>
          </p:cNvPr>
          <p:cNvSpPr>
            <a:spLocks noGrp="1"/>
          </p:cNvSpPr>
          <p:nvPr>
            <p:ph type="title"/>
          </p:nvPr>
        </p:nvSpPr>
        <p:spPr/>
        <p:txBody>
          <a:bodyPr/>
          <a:lstStyle/>
          <a:p>
            <a:r>
              <a:rPr lang="en-US" dirty="0"/>
              <a:t>Expected Benefits of Blockchains on Supply Chains</a:t>
            </a:r>
          </a:p>
        </p:txBody>
      </p:sp>
      <p:sp>
        <p:nvSpPr>
          <p:cNvPr id="19" name="Footer Placeholder 18">
            <a:extLst>
              <a:ext uri="{FF2B5EF4-FFF2-40B4-BE49-F238E27FC236}">
                <a16:creationId xmlns:a16="http://schemas.microsoft.com/office/drawing/2014/main" id="{C29189B6-88CB-4EA5-93D8-7CA8690740E4}"/>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3" name="Picture 4" descr="Image result for supply chain icon">
            <a:extLst>
              <a:ext uri="{FF2B5EF4-FFF2-40B4-BE49-F238E27FC236}">
                <a16:creationId xmlns:a16="http://schemas.microsoft.com/office/drawing/2014/main" id="{47E3E889-F2B1-4CE8-AB9F-03F8B99EBD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036" y="1078388"/>
            <a:ext cx="1200150" cy="1200150"/>
          </a:xfrm>
          <a:prstGeom prst="rect">
            <a:avLst/>
          </a:prstGeom>
          <a:noFill/>
          <a:extLst>
            <a:ext uri="{909E8E84-426E-40DD-AFC4-6F175D3DCCD1}">
              <a14:hiddenFill xmlns:a14="http://schemas.microsoft.com/office/drawing/2010/main">
                <a:solidFill>
                  <a:srgbClr val="FFFFFF"/>
                </a:solidFill>
              </a14:hiddenFill>
            </a:ext>
          </a:extLst>
        </p:spPr>
      </p:pic>
      <p:sp>
        <p:nvSpPr>
          <p:cNvPr id="4" name="Arrow: Right 3">
            <a:extLst>
              <a:ext uri="{FF2B5EF4-FFF2-40B4-BE49-F238E27FC236}">
                <a16:creationId xmlns:a16="http://schemas.microsoft.com/office/drawing/2014/main" id="{3D62C293-4F72-4D96-8B50-C607DD434335}"/>
              </a:ext>
            </a:extLst>
          </p:cNvPr>
          <p:cNvSpPr/>
          <p:nvPr/>
        </p:nvSpPr>
        <p:spPr>
          <a:xfrm>
            <a:off x="3098308" y="1620930"/>
            <a:ext cx="644837" cy="319405"/>
          </a:xfrm>
          <a:prstGeom prs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Image result for supply chain icon">
            <a:extLst>
              <a:ext uri="{FF2B5EF4-FFF2-40B4-BE49-F238E27FC236}">
                <a16:creationId xmlns:a16="http://schemas.microsoft.com/office/drawing/2014/main" id="{EF58697A-9B3A-4DF3-84FA-CA49AE00DE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2036" y="2535581"/>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Eye">
            <a:extLst>
              <a:ext uri="{FF2B5EF4-FFF2-40B4-BE49-F238E27FC236}">
                <a16:creationId xmlns:a16="http://schemas.microsoft.com/office/drawing/2014/main" id="{B1F34B96-0163-46FA-B60E-DF9A5B6485F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9417" y="3812200"/>
            <a:ext cx="723633" cy="723633"/>
          </a:xfrm>
          <a:prstGeom prst="rect">
            <a:avLst/>
          </a:prstGeom>
        </p:spPr>
      </p:pic>
      <p:pic>
        <p:nvPicPr>
          <p:cNvPr id="7" name="Graphic 6" descr="Marker">
            <a:extLst>
              <a:ext uri="{FF2B5EF4-FFF2-40B4-BE49-F238E27FC236}">
                <a16:creationId xmlns:a16="http://schemas.microsoft.com/office/drawing/2014/main" id="{3833177D-E630-459B-8684-F679F8D7BB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01096" y="2363648"/>
            <a:ext cx="644836" cy="644836"/>
          </a:xfrm>
          <a:prstGeom prst="rect">
            <a:avLst/>
          </a:prstGeom>
        </p:spPr>
      </p:pic>
      <p:pic>
        <p:nvPicPr>
          <p:cNvPr id="8" name="Picture 4" descr="Image result for supply chain icon">
            <a:extLst>
              <a:ext uri="{FF2B5EF4-FFF2-40B4-BE49-F238E27FC236}">
                <a16:creationId xmlns:a16="http://schemas.microsoft.com/office/drawing/2014/main" id="{0C3ADD3E-5F6D-411D-8338-14B3E8A34C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975" y="3935757"/>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supply chain icon">
            <a:extLst>
              <a:ext uri="{FF2B5EF4-FFF2-40B4-BE49-F238E27FC236}">
                <a16:creationId xmlns:a16="http://schemas.microsoft.com/office/drawing/2014/main" id="{FC09DC77-FBF9-4C6C-A277-90D8D984F8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3464" y="5183532"/>
            <a:ext cx="1200150" cy="1200150"/>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Diploma">
            <a:extLst>
              <a:ext uri="{FF2B5EF4-FFF2-40B4-BE49-F238E27FC236}">
                <a16:creationId xmlns:a16="http://schemas.microsoft.com/office/drawing/2014/main" id="{9C75BA9B-F961-4164-ACAB-7ED10C6EB7B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382036" y="6011310"/>
            <a:ext cx="575994" cy="575994"/>
          </a:xfrm>
          <a:prstGeom prst="rect">
            <a:avLst/>
          </a:prstGeom>
        </p:spPr>
      </p:pic>
      <p:sp>
        <p:nvSpPr>
          <p:cNvPr id="11" name="Rounded Rectangle 42">
            <a:extLst>
              <a:ext uri="{FF2B5EF4-FFF2-40B4-BE49-F238E27FC236}">
                <a16:creationId xmlns:a16="http://schemas.microsoft.com/office/drawing/2014/main" id="{5BE7CACB-9CBF-41BD-A6C1-BFB40ECB85EF}"/>
              </a:ext>
            </a:extLst>
          </p:cNvPr>
          <p:cNvSpPr/>
          <p:nvPr/>
        </p:nvSpPr>
        <p:spPr>
          <a:xfrm>
            <a:off x="3866031" y="1078388"/>
            <a:ext cx="4114800" cy="36576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latin typeface="Arial Narrow" panose="020B0606020202030204" pitchFamily="34" charset="0"/>
              </a:rPr>
              <a:t>Velocity of Supply Chains</a:t>
            </a:r>
            <a:endParaRPr lang="en-US" dirty="0">
              <a:latin typeface="Arial Narrow" panose="020B0606020202030204" pitchFamily="34" charset="0"/>
            </a:endParaRPr>
          </a:p>
        </p:txBody>
      </p:sp>
      <p:sp>
        <p:nvSpPr>
          <p:cNvPr id="12" name="Rounded Rectangle 42">
            <a:extLst>
              <a:ext uri="{FF2B5EF4-FFF2-40B4-BE49-F238E27FC236}">
                <a16:creationId xmlns:a16="http://schemas.microsoft.com/office/drawing/2014/main" id="{1B3E66C7-A870-4DFE-A686-1286E19C1F6E}"/>
              </a:ext>
            </a:extLst>
          </p:cNvPr>
          <p:cNvSpPr/>
          <p:nvPr/>
        </p:nvSpPr>
        <p:spPr>
          <a:xfrm>
            <a:off x="3866031" y="2545357"/>
            <a:ext cx="4114800" cy="36576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latin typeface="Arial Narrow" panose="020B0606020202030204" pitchFamily="34" charset="0"/>
              </a:rPr>
              <a:t>Supply Chain Visibility (Tracking)</a:t>
            </a:r>
            <a:endParaRPr lang="en-US" dirty="0">
              <a:latin typeface="Arial Narrow" panose="020B0606020202030204" pitchFamily="34" charset="0"/>
            </a:endParaRPr>
          </a:p>
        </p:txBody>
      </p:sp>
      <p:sp>
        <p:nvSpPr>
          <p:cNvPr id="13" name="Rounded Rectangle 42">
            <a:extLst>
              <a:ext uri="{FF2B5EF4-FFF2-40B4-BE49-F238E27FC236}">
                <a16:creationId xmlns:a16="http://schemas.microsoft.com/office/drawing/2014/main" id="{0400A32E-12E4-4E16-BBE4-B2FF0A03D31D}"/>
              </a:ext>
            </a:extLst>
          </p:cNvPr>
          <p:cNvSpPr/>
          <p:nvPr/>
        </p:nvSpPr>
        <p:spPr>
          <a:xfrm>
            <a:off x="3866031" y="3979903"/>
            <a:ext cx="4114800" cy="36576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latin typeface="Arial Narrow" panose="020B0606020202030204" pitchFamily="34" charset="0"/>
              </a:rPr>
              <a:t>Supply Chain Security (Tracing)</a:t>
            </a:r>
            <a:endParaRPr lang="en-US" dirty="0">
              <a:latin typeface="Arial Narrow" panose="020B0606020202030204" pitchFamily="34" charset="0"/>
            </a:endParaRPr>
          </a:p>
        </p:txBody>
      </p:sp>
      <p:sp>
        <p:nvSpPr>
          <p:cNvPr id="14" name="Rounded Rectangle 42">
            <a:extLst>
              <a:ext uri="{FF2B5EF4-FFF2-40B4-BE49-F238E27FC236}">
                <a16:creationId xmlns:a16="http://schemas.microsoft.com/office/drawing/2014/main" id="{C26E1941-305C-4FB2-9B5D-B9340C04997B}"/>
              </a:ext>
            </a:extLst>
          </p:cNvPr>
          <p:cNvSpPr/>
          <p:nvPr/>
        </p:nvSpPr>
        <p:spPr>
          <a:xfrm>
            <a:off x="3866031" y="5231569"/>
            <a:ext cx="4114800" cy="365760"/>
          </a:xfrm>
          <a:prstGeom prst="round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r>
              <a:rPr lang="en-US" b="1" dirty="0">
                <a:latin typeface="Arial Narrow" panose="020B0606020202030204" pitchFamily="34" charset="0"/>
              </a:rPr>
              <a:t>Standards and Certification Compliance</a:t>
            </a:r>
            <a:endParaRPr lang="en-US" dirty="0">
              <a:latin typeface="Arial Narrow" panose="020B0606020202030204" pitchFamily="34" charset="0"/>
            </a:endParaRPr>
          </a:p>
        </p:txBody>
      </p:sp>
      <p:sp>
        <p:nvSpPr>
          <p:cNvPr id="15" name="TextBox 14">
            <a:extLst>
              <a:ext uri="{FF2B5EF4-FFF2-40B4-BE49-F238E27FC236}">
                <a16:creationId xmlns:a16="http://schemas.microsoft.com/office/drawing/2014/main" id="{56CFC566-58D5-498E-A604-B26CF4AF4064}"/>
              </a:ext>
            </a:extLst>
          </p:cNvPr>
          <p:cNvSpPr txBox="1"/>
          <p:nvPr/>
        </p:nvSpPr>
        <p:spPr>
          <a:xfrm>
            <a:off x="3866031" y="1490861"/>
            <a:ext cx="6217920" cy="584775"/>
          </a:xfrm>
          <a:prstGeom prst="rect">
            <a:avLst/>
          </a:prstGeom>
          <a:noFill/>
        </p:spPr>
        <p:txBody>
          <a:bodyPr wrap="square" rtlCol="0">
            <a:spAutoFit/>
          </a:bodyPr>
          <a:lstStyle/>
          <a:p>
            <a:r>
              <a:rPr lang="en-US" sz="1600" dirty="0">
                <a:latin typeface="Arial Narrow" panose="020B0606020202030204" pitchFamily="34" charset="0"/>
              </a:rPr>
              <a:t>Faster transactions.</a:t>
            </a:r>
          </a:p>
          <a:p>
            <a:r>
              <a:rPr lang="en-US" sz="1600" dirty="0">
                <a:latin typeface="Arial Narrow" panose="020B0606020202030204" pitchFamily="34" charset="0"/>
              </a:rPr>
              <a:t>Less latency, improving cash flow and inventory carrying costs.</a:t>
            </a:r>
          </a:p>
        </p:txBody>
      </p:sp>
      <p:sp>
        <p:nvSpPr>
          <p:cNvPr id="16" name="TextBox 15">
            <a:extLst>
              <a:ext uri="{FF2B5EF4-FFF2-40B4-BE49-F238E27FC236}">
                <a16:creationId xmlns:a16="http://schemas.microsoft.com/office/drawing/2014/main" id="{7BF5DDC9-1998-44DC-A6B6-B2633D316909}"/>
              </a:ext>
            </a:extLst>
          </p:cNvPr>
          <p:cNvSpPr txBox="1"/>
          <p:nvPr/>
        </p:nvSpPr>
        <p:spPr>
          <a:xfrm>
            <a:off x="3866031" y="2966186"/>
            <a:ext cx="6217920" cy="830997"/>
          </a:xfrm>
          <a:prstGeom prst="rect">
            <a:avLst/>
          </a:prstGeom>
          <a:noFill/>
        </p:spPr>
        <p:txBody>
          <a:bodyPr wrap="square" rtlCol="0">
            <a:spAutoFit/>
          </a:bodyPr>
          <a:lstStyle/>
          <a:p>
            <a:r>
              <a:rPr lang="en-US" sz="1600" dirty="0">
                <a:latin typeface="Arial Narrow" panose="020B0606020202030204" pitchFamily="34" charset="0"/>
              </a:rPr>
              <a:t>Track shipments along an intermodal transport chain and identify issues causing delays.</a:t>
            </a:r>
          </a:p>
          <a:p>
            <a:r>
              <a:rPr lang="en-US" sz="1600" dirty="0">
                <a:latin typeface="Arial Narrow" panose="020B0606020202030204" pitchFamily="34" charset="0"/>
              </a:rPr>
              <a:t>Create a market where service providers bid to handle “blocs”.</a:t>
            </a:r>
          </a:p>
        </p:txBody>
      </p:sp>
      <p:sp>
        <p:nvSpPr>
          <p:cNvPr id="17" name="TextBox 16">
            <a:extLst>
              <a:ext uri="{FF2B5EF4-FFF2-40B4-BE49-F238E27FC236}">
                <a16:creationId xmlns:a16="http://schemas.microsoft.com/office/drawing/2014/main" id="{6FE84AD0-F977-439E-ADD0-B3C02D648650}"/>
              </a:ext>
            </a:extLst>
          </p:cNvPr>
          <p:cNvSpPr txBox="1"/>
          <p:nvPr/>
        </p:nvSpPr>
        <p:spPr>
          <a:xfrm>
            <a:off x="3866031" y="4345664"/>
            <a:ext cx="6217920" cy="584775"/>
          </a:xfrm>
          <a:prstGeom prst="rect">
            <a:avLst/>
          </a:prstGeom>
          <a:noFill/>
        </p:spPr>
        <p:txBody>
          <a:bodyPr wrap="square" rtlCol="0">
            <a:spAutoFit/>
          </a:bodyPr>
          <a:lstStyle/>
          <a:p>
            <a:r>
              <a:rPr lang="en-US" sz="1600" dirty="0">
                <a:latin typeface="Arial Narrow" panose="020B0606020202030204" pitchFamily="34" charset="0"/>
              </a:rPr>
              <a:t>See where, when and how a specific event took place (e.g. cold chain logistics).</a:t>
            </a:r>
          </a:p>
          <a:p>
            <a:r>
              <a:rPr lang="en-US" sz="1600" dirty="0">
                <a:latin typeface="Arial Narrow" panose="020B0606020202030204" pitchFamily="34" charset="0"/>
              </a:rPr>
              <a:t>Counterfeiting and the use of sub-par materials easier to detect.</a:t>
            </a:r>
          </a:p>
        </p:txBody>
      </p:sp>
      <p:sp>
        <p:nvSpPr>
          <p:cNvPr id="18" name="TextBox 17">
            <a:extLst>
              <a:ext uri="{FF2B5EF4-FFF2-40B4-BE49-F238E27FC236}">
                <a16:creationId xmlns:a16="http://schemas.microsoft.com/office/drawing/2014/main" id="{8A4F8C0A-0E09-4E06-809D-A38A78151B5D}"/>
              </a:ext>
            </a:extLst>
          </p:cNvPr>
          <p:cNvSpPr txBox="1"/>
          <p:nvPr/>
        </p:nvSpPr>
        <p:spPr>
          <a:xfrm>
            <a:off x="3866031" y="5606073"/>
            <a:ext cx="6217920" cy="584775"/>
          </a:xfrm>
          <a:prstGeom prst="rect">
            <a:avLst/>
          </a:prstGeom>
          <a:noFill/>
        </p:spPr>
        <p:txBody>
          <a:bodyPr wrap="square" rtlCol="0">
            <a:spAutoFit/>
          </a:bodyPr>
          <a:lstStyle/>
          <a:p>
            <a:r>
              <a:rPr lang="en-US" sz="1600" dirty="0">
                <a:latin typeface="Arial Narrow" panose="020B0606020202030204" pitchFamily="34" charset="0"/>
              </a:rPr>
              <a:t>Proof that cargo was handled by specific modes, carriers and distribution centers.</a:t>
            </a:r>
          </a:p>
          <a:p>
            <a:r>
              <a:rPr lang="en-US" sz="1600" dirty="0">
                <a:latin typeface="Arial Narrow" panose="020B0606020202030204" pitchFamily="34" charset="0"/>
              </a:rPr>
              <a:t>Calculate accurately energy use and environmental impacts (e.g. CO2 footprint) .</a:t>
            </a:r>
          </a:p>
        </p:txBody>
      </p:sp>
    </p:spTree>
    <p:extLst>
      <p:ext uri="{BB962C8B-B14F-4D97-AF65-F5344CB8AC3E}">
        <p14:creationId xmlns:p14="http://schemas.microsoft.com/office/powerpoint/2010/main" val="42138492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Usage Conditions</a:t>
            </a:r>
          </a:p>
        </p:txBody>
      </p:sp>
      <p:sp>
        <p:nvSpPr>
          <p:cNvPr id="6" name="Content Placeholder 5"/>
          <p:cNvSpPr>
            <a:spLocks noGrp="1"/>
          </p:cNvSpPr>
          <p:nvPr>
            <p:ph idx="1"/>
          </p:nvPr>
        </p:nvSpPr>
        <p:spPr/>
        <p:txBody>
          <a:bodyPr/>
          <a:lstStyle/>
          <a:p>
            <a:r>
              <a:rPr lang="en-US" sz="1800" dirty="0"/>
              <a:t>DO NOT COPY, TRANSLATE OR REDISTRIBUTE THIS DOCUMENT.</a:t>
            </a:r>
          </a:p>
          <a:p>
            <a:r>
              <a:rPr lang="en-US" sz="1800" dirty="0"/>
              <a:t>The contents of this document can be freely used for personal or classroom use ONLY.</a:t>
            </a:r>
          </a:p>
          <a:p>
            <a:r>
              <a:rPr lang="en-US" sz="1800" dirty="0"/>
              <a:t>Although the material contained in this document is freely available, it is not public domain. Its contents, in whole or in part (including graphics and datasets), cannot be copied and published in ANY form (printed or electronic) without consent.</a:t>
            </a:r>
          </a:p>
          <a:p>
            <a:r>
              <a:rPr lang="en-US" sz="1800" dirty="0"/>
              <a:t>If you have accessed this document through a third party (such as a content farm), keep in mind that this party is illegally redistributing this content. Please refer to the true source (</a:t>
            </a:r>
            <a:r>
              <a:rPr lang="en-US" sz="1800" dirty="0">
                <a:hlinkClick r:id="rId3"/>
              </a:rPr>
              <a:t>https://transportgeography.org/</a:t>
            </a:r>
            <a:r>
              <a:rPr lang="en-US" sz="1800" dirty="0"/>
              <a:t>) instead of the third party.</a:t>
            </a:r>
          </a:p>
          <a:p>
            <a:r>
              <a:rPr lang="en-US" sz="1800" dirty="0"/>
              <a:t>Permission to use any graphic material herein in any form of publication, such as an article, a book or a conference presentation, on any media must be requested prior to use.</a:t>
            </a:r>
          </a:p>
          <a:p>
            <a:r>
              <a:rPr lang="en-US" sz="1800" dirty="0"/>
              <a:t>Information cited from this document should be referred as: Rodrigue, J-P et al. (2020) The Geography of Transport Systems, Hofstra University, Department of Global Studies &amp; Geography, </a:t>
            </a:r>
            <a:r>
              <a:rPr lang="en-US" sz="1800" dirty="0">
                <a:hlinkClick r:id="rId3"/>
              </a:rPr>
              <a:t>https://transportgeography.org/</a:t>
            </a:r>
            <a:r>
              <a:rPr lang="en-US" sz="1800" dirty="0"/>
              <a:t>.</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7434810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8FCE41-876A-4184-B214-74CFAC987053}"/>
              </a:ext>
            </a:extLst>
          </p:cNvPr>
          <p:cNvSpPr>
            <a:spLocks noGrp="1"/>
          </p:cNvSpPr>
          <p:nvPr>
            <p:ph type="title"/>
          </p:nvPr>
        </p:nvSpPr>
        <p:spPr/>
        <p:txBody>
          <a:bodyPr/>
          <a:lstStyle/>
          <a:p>
            <a:r>
              <a:rPr lang="en-US" dirty="0"/>
              <a:t>Specialized Free Zones</a:t>
            </a:r>
          </a:p>
        </p:txBody>
      </p:sp>
      <p:graphicFrame>
        <p:nvGraphicFramePr>
          <p:cNvPr id="5" name="Content Placeholder 4">
            <a:extLst>
              <a:ext uri="{FF2B5EF4-FFF2-40B4-BE49-F238E27FC236}">
                <a16:creationId xmlns:a16="http://schemas.microsoft.com/office/drawing/2014/main" id="{2A57898B-73D8-49D3-992F-BD36D49208D0}"/>
              </a:ext>
            </a:extLst>
          </p:cNvPr>
          <p:cNvGraphicFramePr>
            <a:graphicFrameLocks noGrp="1"/>
          </p:cNvGraphicFramePr>
          <p:nvPr>
            <p:ph idx="1"/>
          </p:nvPr>
        </p:nvGraphicFramePr>
        <p:xfrm>
          <a:off x="152400" y="914400"/>
          <a:ext cx="11887204" cy="4312920"/>
        </p:xfrm>
        <a:graphic>
          <a:graphicData uri="http://schemas.openxmlformats.org/drawingml/2006/table">
            <a:tbl>
              <a:tblPr firstRow="1" bandRow="1">
                <a:tableStyleId>{5C22544A-7EE6-4342-B048-85BDC9FD1C3A}</a:tableStyleId>
              </a:tblPr>
              <a:tblGrid>
                <a:gridCol w="2971801">
                  <a:extLst>
                    <a:ext uri="{9D8B030D-6E8A-4147-A177-3AD203B41FA5}">
                      <a16:colId xmlns:a16="http://schemas.microsoft.com/office/drawing/2014/main" val="2218961748"/>
                    </a:ext>
                  </a:extLst>
                </a:gridCol>
                <a:gridCol w="2971801">
                  <a:extLst>
                    <a:ext uri="{9D8B030D-6E8A-4147-A177-3AD203B41FA5}">
                      <a16:colId xmlns:a16="http://schemas.microsoft.com/office/drawing/2014/main" val="4132643363"/>
                    </a:ext>
                  </a:extLst>
                </a:gridCol>
                <a:gridCol w="2971801">
                  <a:extLst>
                    <a:ext uri="{9D8B030D-6E8A-4147-A177-3AD203B41FA5}">
                      <a16:colId xmlns:a16="http://schemas.microsoft.com/office/drawing/2014/main" val="328553163"/>
                    </a:ext>
                  </a:extLst>
                </a:gridCol>
                <a:gridCol w="2971801">
                  <a:extLst>
                    <a:ext uri="{9D8B030D-6E8A-4147-A177-3AD203B41FA5}">
                      <a16:colId xmlns:a16="http://schemas.microsoft.com/office/drawing/2014/main" val="2895596397"/>
                    </a:ext>
                  </a:extLst>
                </a:gridCol>
              </a:tblGrid>
              <a:tr h="370840">
                <a:tc>
                  <a:txBody>
                    <a:bodyPr/>
                    <a:lstStyle/>
                    <a:p>
                      <a:r>
                        <a:rPr lang="en-US" dirty="0">
                          <a:latin typeface="Arial Narrow" panose="020B0606020202030204" pitchFamily="34" charset="0"/>
                        </a:rPr>
                        <a:t>Type</a:t>
                      </a:r>
                    </a:p>
                  </a:txBody>
                  <a:tcPr marL="121316" marR="121316"/>
                </a:tc>
                <a:tc>
                  <a:txBody>
                    <a:bodyPr/>
                    <a:lstStyle/>
                    <a:p>
                      <a:r>
                        <a:rPr lang="en-US" dirty="0">
                          <a:latin typeface="Arial Narrow" panose="020B0606020202030204" pitchFamily="34" charset="0"/>
                        </a:rPr>
                        <a:t>Function</a:t>
                      </a:r>
                    </a:p>
                  </a:txBody>
                  <a:tcPr marL="121316" marR="121316"/>
                </a:tc>
                <a:tc>
                  <a:txBody>
                    <a:bodyPr/>
                    <a:lstStyle/>
                    <a:p>
                      <a:r>
                        <a:rPr lang="en-US" dirty="0">
                          <a:latin typeface="Arial Narrow" panose="020B0606020202030204" pitchFamily="34" charset="0"/>
                        </a:rPr>
                        <a:t>Location</a:t>
                      </a:r>
                    </a:p>
                  </a:txBody>
                  <a:tcPr marL="121316" marR="121316"/>
                </a:tc>
                <a:tc>
                  <a:txBody>
                    <a:bodyPr/>
                    <a:lstStyle/>
                    <a:p>
                      <a:r>
                        <a:rPr lang="en-US" dirty="0">
                          <a:latin typeface="Arial Narrow" panose="020B0606020202030204" pitchFamily="34" charset="0"/>
                        </a:rPr>
                        <a:t>Markets</a:t>
                      </a:r>
                    </a:p>
                  </a:txBody>
                  <a:tcPr marL="121316" marR="121316"/>
                </a:tc>
                <a:extLst>
                  <a:ext uri="{0D108BD9-81ED-4DB2-BD59-A6C34878D82A}">
                    <a16:rowId xmlns:a16="http://schemas.microsoft.com/office/drawing/2014/main" val="1755262027"/>
                  </a:ext>
                </a:extLst>
              </a:tr>
              <a:tr h="370840">
                <a:tc>
                  <a:txBody>
                    <a:bodyPr/>
                    <a:lstStyle/>
                    <a:p>
                      <a:r>
                        <a:rPr lang="en-US" dirty="0">
                          <a:latin typeface="Arial Narrow" panose="020B0606020202030204" pitchFamily="34" charset="0"/>
                        </a:rPr>
                        <a:t>Technology or Science Parks</a:t>
                      </a:r>
                    </a:p>
                  </a:txBody>
                  <a:tcPr marL="121316" marR="121316"/>
                </a:tc>
                <a:tc>
                  <a:txBody>
                    <a:bodyPr/>
                    <a:lstStyle/>
                    <a:p>
                      <a:r>
                        <a:rPr lang="en-US" dirty="0">
                          <a:latin typeface="Arial Narrow" panose="020B0606020202030204" pitchFamily="34" charset="0"/>
                        </a:rPr>
                        <a:t>Promote technology and scientific industries</a:t>
                      </a:r>
                    </a:p>
                  </a:txBody>
                  <a:tcPr marL="121316" marR="121316"/>
                </a:tc>
                <a:tc>
                  <a:txBody>
                    <a:bodyPr/>
                    <a:lstStyle/>
                    <a:p>
                      <a:r>
                        <a:rPr lang="en-US" dirty="0">
                          <a:latin typeface="Arial Narrow" panose="020B0606020202030204" pitchFamily="34" charset="0"/>
                        </a:rPr>
                        <a:t>Adjacent to universities and research institutes</a:t>
                      </a:r>
                    </a:p>
                  </a:txBody>
                  <a:tcPr marL="121316" marR="121316"/>
                </a:tc>
                <a:tc>
                  <a:txBody>
                    <a:bodyPr/>
                    <a:lstStyle/>
                    <a:p>
                      <a:r>
                        <a:rPr lang="en-US" dirty="0">
                          <a:latin typeface="Arial Narrow" panose="020B0606020202030204" pitchFamily="34" charset="0"/>
                        </a:rPr>
                        <a:t>Domestic and export</a:t>
                      </a:r>
                    </a:p>
                  </a:txBody>
                  <a:tcPr marL="121316" marR="121316"/>
                </a:tc>
                <a:extLst>
                  <a:ext uri="{0D108BD9-81ED-4DB2-BD59-A6C34878D82A}">
                    <a16:rowId xmlns:a16="http://schemas.microsoft.com/office/drawing/2014/main" val="1665076565"/>
                  </a:ext>
                </a:extLst>
              </a:tr>
              <a:tr h="370840">
                <a:tc>
                  <a:txBody>
                    <a:bodyPr/>
                    <a:lstStyle/>
                    <a:p>
                      <a:r>
                        <a:rPr lang="en-US" dirty="0">
                          <a:latin typeface="Arial Narrow" panose="020B0606020202030204" pitchFamily="34" charset="0"/>
                        </a:rPr>
                        <a:t>Energy Zones</a:t>
                      </a:r>
                    </a:p>
                  </a:txBody>
                  <a:tcPr marL="121316" marR="121316"/>
                </a:tc>
                <a:tc>
                  <a:txBody>
                    <a:bodyPr/>
                    <a:lstStyle/>
                    <a:p>
                      <a:r>
                        <a:rPr lang="en-US" dirty="0">
                          <a:latin typeface="Arial Narrow" panose="020B0606020202030204" pitchFamily="34" charset="0"/>
                        </a:rPr>
                        <a:t>Promote energy industries</a:t>
                      </a:r>
                    </a:p>
                  </a:txBody>
                  <a:tcPr marL="121316" marR="121316"/>
                </a:tc>
                <a:tc>
                  <a:txBody>
                    <a:bodyPr/>
                    <a:lstStyle/>
                    <a:p>
                      <a:r>
                        <a:rPr lang="en-US" dirty="0">
                          <a:latin typeface="Arial Narrow" panose="020B0606020202030204" pitchFamily="34" charset="0"/>
                        </a:rPr>
                        <a:t>Petrochemical hubs or energy sources</a:t>
                      </a:r>
                    </a:p>
                  </a:txBody>
                  <a:tcPr marL="121316" marR="121316"/>
                </a:tc>
                <a:tc>
                  <a:txBody>
                    <a:bodyPr/>
                    <a:lstStyle/>
                    <a:p>
                      <a:r>
                        <a:rPr lang="en-US" dirty="0">
                          <a:latin typeface="Arial Narrow" panose="020B0606020202030204" pitchFamily="34" charset="0"/>
                        </a:rPr>
                        <a:t>Domestic and export</a:t>
                      </a:r>
                    </a:p>
                  </a:txBody>
                  <a:tcPr marL="121316" marR="121316"/>
                </a:tc>
                <a:extLst>
                  <a:ext uri="{0D108BD9-81ED-4DB2-BD59-A6C34878D82A}">
                    <a16:rowId xmlns:a16="http://schemas.microsoft.com/office/drawing/2014/main" val="3495663611"/>
                  </a:ext>
                </a:extLst>
              </a:tr>
              <a:tr h="370840">
                <a:tc>
                  <a:txBody>
                    <a:bodyPr/>
                    <a:lstStyle/>
                    <a:p>
                      <a:r>
                        <a:rPr lang="en-US" dirty="0">
                          <a:latin typeface="Arial Narrow" panose="020B0606020202030204" pitchFamily="34" charset="0"/>
                        </a:rPr>
                        <a:t>Financial Services</a:t>
                      </a:r>
                    </a:p>
                  </a:txBody>
                  <a:tcPr marL="121316" marR="121316"/>
                </a:tc>
                <a:tc>
                  <a:txBody>
                    <a:bodyPr/>
                    <a:lstStyle/>
                    <a:p>
                      <a:r>
                        <a:rPr lang="en-US" dirty="0">
                          <a:latin typeface="Arial Narrow" panose="020B0606020202030204" pitchFamily="34" charset="0"/>
                        </a:rPr>
                        <a:t>Development of off-shore financial services</a:t>
                      </a:r>
                    </a:p>
                  </a:txBody>
                  <a:tcPr marL="121316" marR="121316"/>
                </a:tc>
                <a:tc>
                  <a:txBody>
                    <a:bodyPr/>
                    <a:lstStyle/>
                    <a:p>
                      <a:r>
                        <a:rPr lang="en-US" dirty="0">
                          <a:latin typeface="Arial Narrow" panose="020B0606020202030204" pitchFamily="34" charset="0"/>
                        </a:rPr>
                        <a:t>Varied</a:t>
                      </a:r>
                    </a:p>
                  </a:txBody>
                  <a:tcPr marL="121316" marR="121316"/>
                </a:tc>
                <a:tc>
                  <a:txBody>
                    <a:bodyPr/>
                    <a:lstStyle/>
                    <a:p>
                      <a:r>
                        <a:rPr lang="en-US" dirty="0">
                          <a:latin typeface="Arial Narrow" panose="020B0606020202030204" pitchFamily="34" charset="0"/>
                        </a:rPr>
                        <a:t>Export</a:t>
                      </a:r>
                    </a:p>
                  </a:txBody>
                  <a:tcPr marL="121316" marR="121316"/>
                </a:tc>
                <a:extLst>
                  <a:ext uri="{0D108BD9-81ED-4DB2-BD59-A6C34878D82A}">
                    <a16:rowId xmlns:a16="http://schemas.microsoft.com/office/drawing/2014/main" val="2341488246"/>
                  </a:ext>
                </a:extLst>
              </a:tr>
              <a:tr h="370840">
                <a:tc>
                  <a:txBody>
                    <a:bodyPr/>
                    <a:lstStyle/>
                    <a:p>
                      <a:r>
                        <a:rPr lang="en-US" dirty="0">
                          <a:latin typeface="Arial Narrow" panose="020B0606020202030204" pitchFamily="34" charset="0"/>
                        </a:rPr>
                        <a:t>Software and Internet</a:t>
                      </a:r>
                    </a:p>
                  </a:txBody>
                  <a:tcPr marL="121316" marR="121316"/>
                </a:tc>
                <a:tc>
                  <a:txBody>
                    <a:bodyPr/>
                    <a:lstStyle/>
                    <a:p>
                      <a:r>
                        <a:rPr lang="en-US" dirty="0">
                          <a:latin typeface="Arial Narrow" panose="020B0606020202030204" pitchFamily="34" charset="0"/>
                        </a:rPr>
                        <a:t>Development of information technologies</a:t>
                      </a:r>
                    </a:p>
                  </a:txBody>
                  <a:tcPr marL="121316" marR="121316"/>
                </a:tc>
                <a:tc>
                  <a:txBody>
                    <a:bodyPr/>
                    <a:lstStyle/>
                    <a:p>
                      <a:r>
                        <a:rPr lang="en-US" dirty="0">
                          <a:latin typeface="Arial Narrow" panose="020B0606020202030204" pitchFamily="34" charset="0"/>
                        </a:rPr>
                        <a:t>Adjacent to universities, urban areas</a:t>
                      </a:r>
                    </a:p>
                  </a:txBody>
                  <a:tcPr marL="121316" marR="121316"/>
                </a:tc>
                <a:tc>
                  <a:txBody>
                    <a:bodyPr/>
                    <a:lstStyle/>
                    <a:p>
                      <a:r>
                        <a:rPr lang="en-US" dirty="0">
                          <a:latin typeface="Arial Narrow" panose="020B0606020202030204" pitchFamily="34" charset="0"/>
                        </a:rPr>
                        <a:t>Export</a:t>
                      </a:r>
                    </a:p>
                  </a:txBody>
                  <a:tcPr marL="121316" marR="121316"/>
                </a:tc>
                <a:extLst>
                  <a:ext uri="{0D108BD9-81ED-4DB2-BD59-A6C34878D82A}">
                    <a16:rowId xmlns:a16="http://schemas.microsoft.com/office/drawing/2014/main" val="2140387211"/>
                  </a:ext>
                </a:extLst>
              </a:tr>
              <a:tr h="370840">
                <a:tc>
                  <a:txBody>
                    <a:bodyPr/>
                    <a:lstStyle/>
                    <a:p>
                      <a:r>
                        <a:rPr lang="en-US" dirty="0">
                          <a:latin typeface="Arial Narrow" panose="020B0606020202030204" pitchFamily="34" charset="0"/>
                        </a:rPr>
                        <a:t>Airport-based</a:t>
                      </a:r>
                    </a:p>
                  </a:txBody>
                  <a:tcPr marL="121316" marR="121316"/>
                </a:tc>
                <a:tc>
                  <a:txBody>
                    <a:bodyPr/>
                    <a:lstStyle/>
                    <a:p>
                      <a:r>
                        <a:rPr lang="en-US" dirty="0">
                          <a:latin typeface="Arial Narrow" panose="020B0606020202030204" pitchFamily="34" charset="0"/>
                        </a:rPr>
                        <a:t>Air cargo trade and handling</a:t>
                      </a:r>
                    </a:p>
                  </a:txBody>
                  <a:tcPr marL="121316" marR="121316"/>
                </a:tc>
                <a:tc>
                  <a:txBody>
                    <a:bodyPr/>
                    <a:lstStyle/>
                    <a:p>
                      <a:r>
                        <a:rPr lang="en-US" dirty="0">
                          <a:latin typeface="Arial Narrow" panose="020B0606020202030204" pitchFamily="34" charset="0"/>
                        </a:rPr>
                        <a:t>Connected airports</a:t>
                      </a:r>
                    </a:p>
                  </a:txBody>
                  <a:tcPr marL="121316" marR="121316"/>
                </a:tc>
                <a:tc>
                  <a:txBody>
                    <a:bodyPr/>
                    <a:lstStyle/>
                    <a:p>
                      <a:r>
                        <a:rPr lang="en-US" dirty="0">
                          <a:latin typeface="Arial Narrow" panose="020B0606020202030204" pitchFamily="34" charset="0"/>
                        </a:rPr>
                        <a:t>Re-export and domestic</a:t>
                      </a:r>
                    </a:p>
                  </a:txBody>
                  <a:tcPr marL="121316" marR="121316"/>
                </a:tc>
                <a:extLst>
                  <a:ext uri="{0D108BD9-81ED-4DB2-BD59-A6C34878D82A}">
                    <a16:rowId xmlns:a16="http://schemas.microsoft.com/office/drawing/2014/main" val="1304206952"/>
                  </a:ext>
                </a:extLst>
              </a:tr>
              <a:tr h="370840">
                <a:tc>
                  <a:txBody>
                    <a:bodyPr/>
                    <a:lstStyle/>
                    <a:p>
                      <a:r>
                        <a:rPr lang="en-US" dirty="0">
                          <a:latin typeface="Arial Narrow" panose="020B0606020202030204" pitchFamily="34" charset="0"/>
                        </a:rPr>
                        <a:t>Tourism</a:t>
                      </a:r>
                    </a:p>
                  </a:txBody>
                  <a:tcPr marL="121316" marR="121316"/>
                </a:tc>
                <a:tc>
                  <a:txBody>
                    <a:bodyPr/>
                    <a:lstStyle/>
                    <a:p>
                      <a:r>
                        <a:rPr lang="en-US" dirty="0">
                          <a:latin typeface="Arial Narrow" panose="020B0606020202030204" pitchFamily="34" charset="0"/>
                        </a:rPr>
                        <a:t>Integrated tourism development</a:t>
                      </a:r>
                    </a:p>
                  </a:txBody>
                  <a:tcPr marL="121316" marR="121316"/>
                </a:tc>
                <a:tc>
                  <a:txBody>
                    <a:bodyPr/>
                    <a:lstStyle/>
                    <a:p>
                      <a:r>
                        <a:rPr lang="en-US" dirty="0">
                          <a:latin typeface="Arial Narrow" panose="020B0606020202030204" pitchFamily="34" charset="0"/>
                        </a:rPr>
                        <a:t>Touristic amenities</a:t>
                      </a:r>
                    </a:p>
                  </a:txBody>
                  <a:tcPr marL="121316" marR="121316"/>
                </a:tc>
                <a:tc>
                  <a:txBody>
                    <a:bodyPr/>
                    <a:lstStyle/>
                    <a:p>
                      <a:r>
                        <a:rPr lang="en-US" dirty="0">
                          <a:latin typeface="Arial Narrow" panose="020B0606020202030204" pitchFamily="34" charset="0"/>
                        </a:rPr>
                        <a:t>Export and domestic</a:t>
                      </a:r>
                    </a:p>
                  </a:txBody>
                  <a:tcPr marL="121316" marR="121316"/>
                </a:tc>
                <a:extLst>
                  <a:ext uri="{0D108BD9-81ED-4DB2-BD59-A6C34878D82A}">
                    <a16:rowId xmlns:a16="http://schemas.microsoft.com/office/drawing/2014/main" val="3930931563"/>
                  </a:ext>
                </a:extLst>
              </a:tr>
              <a:tr h="370840">
                <a:tc>
                  <a:txBody>
                    <a:bodyPr/>
                    <a:lstStyle/>
                    <a:p>
                      <a:r>
                        <a:rPr lang="en-US" dirty="0">
                          <a:latin typeface="Arial Narrow" panose="020B0606020202030204" pitchFamily="34" charset="0"/>
                        </a:rPr>
                        <a:t>Logistics Parks</a:t>
                      </a:r>
                    </a:p>
                  </a:txBody>
                  <a:tcPr marL="121316" marR="121316"/>
                </a:tc>
                <a:tc>
                  <a:txBody>
                    <a:bodyPr/>
                    <a:lstStyle/>
                    <a:p>
                      <a:r>
                        <a:rPr lang="en-US" dirty="0">
                          <a:latin typeface="Arial Narrow" panose="020B0606020202030204" pitchFamily="34" charset="0"/>
                        </a:rPr>
                        <a:t>Support warehousing and transshipment</a:t>
                      </a:r>
                    </a:p>
                  </a:txBody>
                  <a:tcPr marL="121316" marR="121316"/>
                </a:tc>
                <a:tc>
                  <a:txBody>
                    <a:bodyPr/>
                    <a:lstStyle/>
                    <a:p>
                      <a:r>
                        <a:rPr lang="en-US" dirty="0">
                          <a:latin typeface="Arial Narrow" panose="020B0606020202030204" pitchFamily="34" charset="0"/>
                        </a:rPr>
                        <a:t>Near transport hubs</a:t>
                      </a:r>
                    </a:p>
                  </a:txBody>
                  <a:tcPr marL="121316" marR="121316"/>
                </a:tc>
                <a:tc>
                  <a:txBody>
                    <a:bodyPr/>
                    <a:lstStyle/>
                    <a:p>
                      <a:r>
                        <a:rPr lang="en-US" dirty="0">
                          <a:latin typeface="Arial Narrow" panose="020B0606020202030204" pitchFamily="34" charset="0"/>
                        </a:rPr>
                        <a:t>Re-export</a:t>
                      </a:r>
                    </a:p>
                  </a:txBody>
                  <a:tcPr marL="121316" marR="121316"/>
                </a:tc>
                <a:extLst>
                  <a:ext uri="{0D108BD9-81ED-4DB2-BD59-A6C34878D82A}">
                    <a16:rowId xmlns:a16="http://schemas.microsoft.com/office/drawing/2014/main" val="3946181113"/>
                  </a:ext>
                </a:extLst>
              </a:tr>
            </a:tbl>
          </a:graphicData>
        </a:graphic>
      </p:graphicFrame>
      <p:sp>
        <p:nvSpPr>
          <p:cNvPr id="4" name="Footer Placeholder 3">
            <a:extLst>
              <a:ext uri="{FF2B5EF4-FFF2-40B4-BE49-F238E27FC236}">
                <a16:creationId xmlns:a16="http://schemas.microsoft.com/office/drawing/2014/main" id="{54E1AC44-5C65-4C08-8536-EE4DF00A8CB7}"/>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5973853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Globalization and International Trade</a:t>
            </a:r>
            <a:endParaRPr lang="en-CA" dirty="0"/>
          </a:p>
        </p:txBody>
      </p:sp>
      <p:sp>
        <p:nvSpPr>
          <p:cNvPr id="71683" name="Rectangle 5"/>
          <p:cNvSpPr>
            <a:spLocks noGrp="1" noChangeArrowheads="1"/>
          </p:cNvSpPr>
          <p:nvPr>
            <p:ph type="body" idx="1"/>
          </p:nvPr>
        </p:nvSpPr>
        <p:spPr/>
        <p:txBody>
          <a:bodyPr/>
          <a:lstStyle/>
          <a:p>
            <a:pPr eaLnBrk="1" hangingPunct="1">
              <a:defRPr/>
            </a:pPr>
            <a:endParaRPr lang="en-CA" dirty="0"/>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4495494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Arrow: Down 23">
            <a:extLst>
              <a:ext uri="{FF2B5EF4-FFF2-40B4-BE49-F238E27FC236}">
                <a16:creationId xmlns:a16="http://schemas.microsoft.com/office/drawing/2014/main" id="{F7C08931-112B-4119-B1EB-26EE4D115D07}"/>
              </a:ext>
            </a:extLst>
          </p:cNvPr>
          <p:cNvSpPr/>
          <p:nvPr/>
        </p:nvSpPr>
        <p:spPr>
          <a:xfrm>
            <a:off x="5414678" y="2535379"/>
            <a:ext cx="1371600" cy="36576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Down 24">
            <a:extLst>
              <a:ext uri="{FF2B5EF4-FFF2-40B4-BE49-F238E27FC236}">
                <a16:creationId xmlns:a16="http://schemas.microsoft.com/office/drawing/2014/main" id="{41030E44-F712-403E-87A9-1AD679AECBFA}"/>
              </a:ext>
            </a:extLst>
          </p:cNvPr>
          <p:cNvSpPr/>
          <p:nvPr/>
        </p:nvSpPr>
        <p:spPr>
          <a:xfrm>
            <a:off x="8606311" y="2535379"/>
            <a:ext cx="1371600" cy="36576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Down 10">
            <a:extLst>
              <a:ext uri="{FF2B5EF4-FFF2-40B4-BE49-F238E27FC236}">
                <a16:creationId xmlns:a16="http://schemas.microsoft.com/office/drawing/2014/main" id="{D7CEFEF3-91D2-4780-AB7D-D72264B47FBA}"/>
              </a:ext>
            </a:extLst>
          </p:cNvPr>
          <p:cNvSpPr/>
          <p:nvPr/>
        </p:nvSpPr>
        <p:spPr>
          <a:xfrm>
            <a:off x="2223045" y="2535379"/>
            <a:ext cx="1371600" cy="3657600"/>
          </a:xfrm>
          <a:prstGeom prst="downArrow">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1384A67F-7DEB-4BCE-8275-0122A6BDB20D}"/>
              </a:ext>
            </a:extLst>
          </p:cNvPr>
          <p:cNvSpPr>
            <a:spLocks noGrp="1"/>
          </p:cNvSpPr>
          <p:nvPr>
            <p:ph type="title"/>
          </p:nvPr>
        </p:nvSpPr>
        <p:spPr/>
        <p:txBody>
          <a:bodyPr/>
          <a:lstStyle/>
          <a:p>
            <a:r>
              <a:rPr lang="en-US" dirty="0"/>
              <a:t>The Flows of Globalization</a:t>
            </a:r>
          </a:p>
        </p:txBody>
      </p:sp>
      <p:sp>
        <p:nvSpPr>
          <p:cNvPr id="26" name="Footer Placeholder 3">
            <a:extLst>
              <a:ext uri="{FF2B5EF4-FFF2-40B4-BE49-F238E27FC236}">
                <a16:creationId xmlns:a16="http://schemas.microsoft.com/office/drawing/2014/main" id="{181B6EF5-7B86-4E7A-AA7B-2CB29B7EF5B5}"/>
              </a:ext>
            </a:extLst>
          </p:cNvPr>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19">
            <a:extLst>
              <a:ext uri="{FF2B5EF4-FFF2-40B4-BE49-F238E27FC236}">
                <a16:creationId xmlns:a16="http://schemas.microsoft.com/office/drawing/2014/main" id="{54B8AF91-006D-433C-9D05-A34F95A22D2C}"/>
              </a:ext>
            </a:extLst>
          </p:cNvPr>
          <p:cNvSpPr/>
          <p:nvPr/>
        </p:nvSpPr>
        <p:spPr bwMode="auto">
          <a:xfrm>
            <a:off x="1765845" y="2237591"/>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Trade</a:t>
            </a:r>
          </a:p>
        </p:txBody>
      </p:sp>
      <p:sp>
        <p:nvSpPr>
          <p:cNvPr id="6" name="Rounded Rectangle 19">
            <a:extLst>
              <a:ext uri="{FF2B5EF4-FFF2-40B4-BE49-F238E27FC236}">
                <a16:creationId xmlns:a16="http://schemas.microsoft.com/office/drawing/2014/main" id="{1BF66BBE-2E67-4F6C-8CA5-7E7C1CB08F66}"/>
              </a:ext>
            </a:extLst>
          </p:cNvPr>
          <p:cNvSpPr/>
          <p:nvPr/>
        </p:nvSpPr>
        <p:spPr bwMode="auto">
          <a:xfrm>
            <a:off x="4975482" y="2237591"/>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Migration</a:t>
            </a:r>
          </a:p>
        </p:txBody>
      </p:sp>
      <p:sp>
        <p:nvSpPr>
          <p:cNvPr id="7" name="Rounded Rectangle 19">
            <a:extLst>
              <a:ext uri="{FF2B5EF4-FFF2-40B4-BE49-F238E27FC236}">
                <a16:creationId xmlns:a16="http://schemas.microsoft.com/office/drawing/2014/main" id="{557C51CE-49F6-45F8-AAD2-2AA62B42C2CA}"/>
              </a:ext>
            </a:extLst>
          </p:cNvPr>
          <p:cNvSpPr/>
          <p:nvPr/>
        </p:nvSpPr>
        <p:spPr bwMode="auto">
          <a:xfrm>
            <a:off x="8185119" y="2237591"/>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Telecommunications</a:t>
            </a:r>
          </a:p>
        </p:txBody>
      </p:sp>
      <p:pic>
        <p:nvPicPr>
          <p:cNvPr id="1026" name="Picture 2" descr="Image result for trade icon">
            <a:extLst>
              <a:ext uri="{FF2B5EF4-FFF2-40B4-BE49-F238E27FC236}">
                <a16:creationId xmlns:a16="http://schemas.microsoft.com/office/drawing/2014/main" id="{AAB8671D-912D-415E-A932-6970FB9415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595" y="1163779"/>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migration icon">
            <a:extLst>
              <a:ext uri="{FF2B5EF4-FFF2-40B4-BE49-F238E27FC236}">
                <a16:creationId xmlns:a16="http://schemas.microsoft.com/office/drawing/2014/main" id="{A94B4285-5A69-431D-95A6-109046D15A3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7394" y="1136915"/>
            <a:ext cx="1100282" cy="110028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telecommunication icon">
            <a:extLst>
              <a:ext uri="{FF2B5EF4-FFF2-40B4-BE49-F238E27FC236}">
                <a16:creationId xmlns:a16="http://schemas.microsoft.com/office/drawing/2014/main" id="{349EFC0B-ECCA-447D-AAFE-AE65BBA705BF}"/>
              </a:ext>
            </a:extLst>
          </p:cNvPr>
          <p:cNvPicPr>
            <a:picLocks noChangeAspect="1" noChangeArrowheads="1"/>
          </p:cNvPicPr>
          <p:nvPr/>
        </p:nvPicPr>
        <p:blipFill rotWithShape="1">
          <a:blip r:embed="rId5">
            <a:biLevel thresh="75000"/>
            <a:extLst>
              <a:ext uri="{28A0092B-C50C-407E-A947-70E740481C1C}">
                <a14:useLocalDpi xmlns:a14="http://schemas.microsoft.com/office/drawing/2010/main" val="0"/>
              </a:ext>
            </a:extLst>
          </a:blip>
          <a:srcRect l="16084" t="9989" r="19980" b="12888"/>
          <a:stretch/>
        </p:blipFill>
        <p:spPr bwMode="auto">
          <a:xfrm>
            <a:off x="8859138" y="1177210"/>
            <a:ext cx="867610" cy="1046555"/>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75E835EE-5305-4113-850A-8846D12907A7}"/>
              </a:ext>
            </a:extLst>
          </p:cNvPr>
          <p:cNvSpPr/>
          <p:nvPr/>
        </p:nvSpPr>
        <p:spPr>
          <a:xfrm>
            <a:off x="1696792" y="2724663"/>
            <a:ext cx="2431866" cy="646331"/>
          </a:xfrm>
          <a:prstGeom prst="rect">
            <a:avLst/>
          </a:prstGeom>
        </p:spPr>
        <p:txBody>
          <a:bodyPr wrap="square">
            <a:spAutoFit/>
          </a:bodyPr>
          <a:lstStyle/>
          <a:p>
            <a:pPr algn="ctr"/>
            <a:r>
              <a:rPr lang="en-US" dirty="0"/>
              <a:t>Flows of physical goods (mainly asymmetrical)</a:t>
            </a:r>
          </a:p>
        </p:txBody>
      </p:sp>
      <p:sp>
        <p:nvSpPr>
          <p:cNvPr id="9" name="Rectangle 8">
            <a:extLst>
              <a:ext uri="{FF2B5EF4-FFF2-40B4-BE49-F238E27FC236}">
                <a16:creationId xmlns:a16="http://schemas.microsoft.com/office/drawing/2014/main" id="{C749E19E-BE36-423B-B287-2B23CD626D6F}"/>
              </a:ext>
            </a:extLst>
          </p:cNvPr>
          <p:cNvSpPr/>
          <p:nvPr/>
        </p:nvSpPr>
        <p:spPr>
          <a:xfrm>
            <a:off x="4954715" y="2734879"/>
            <a:ext cx="2286000" cy="646331"/>
          </a:xfrm>
          <a:prstGeom prst="rect">
            <a:avLst/>
          </a:prstGeom>
        </p:spPr>
        <p:txBody>
          <a:bodyPr wrap="square">
            <a:spAutoFit/>
          </a:bodyPr>
          <a:lstStyle/>
          <a:p>
            <a:pPr algn="ctr"/>
            <a:r>
              <a:rPr lang="en-US" dirty="0"/>
              <a:t>Flows of people (mainly symmetrical)</a:t>
            </a:r>
          </a:p>
        </p:txBody>
      </p:sp>
      <p:sp>
        <p:nvSpPr>
          <p:cNvPr id="10" name="Rectangle 9">
            <a:extLst>
              <a:ext uri="{FF2B5EF4-FFF2-40B4-BE49-F238E27FC236}">
                <a16:creationId xmlns:a16="http://schemas.microsoft.com/office/drawing/2014/main" id="{26F423FC-8454-4CB8-93D0-E28C084B455D}"/>
              </a:ext>
            </a:extLst>
          </p:cNvPr>
          <p:cNvSpPr/>
          <p:nvPr/>
        </p:nvSpPr>
        <p:spPr>
          <a:xfrm>
            <a:off x="7879475" y="2668472"/>
            <a:ext cx="2740678" cy="646331"/>
          </a:xfrm>
          <a:prstGeom prst="rect">
            <a:avLst/>
          </a:prstGeom>
        </p:spPr>
        <p:txBody>
          <a:bodyPr wrap="square">
            <a:spAutoFit/>
          </a:bodyPr>
          <a:lstStyle/>
          <a:p>
            <a:pPr algn="ctr"/>
            <a:r>
              <a:rPr lang="en-US" dirty="0"/>
              <a:t>Flows of information (mainly asymmetrical)</a:t>
            </a:r>
          </a:p>
        </p:txBody>
      </p:sp>
      <p:sp>
        <p:nvSpPr>
          <p:cNvPr id="12" name="Rectangle 11">
            <a:extLst>
              <a:ext uri="{FF2B5EF4-FFF2-40B4-BE49-F238E27FC236}">
                <a16:creationId xmlns:a16="http://schemas.microsoft.com/office/drawing/2014/main" id="{FD09FD8D-A579-4F0F-BF8C-94437201B0D2}"/>
              </a:ext>
            </a:extLst>
          </p:cNvPr>
          <p:cNvSpPr/>
          <p:nvPr/>
        </p:nvSpPr>
        <p:spPr>
          <a:xfrm>
            <a:off x="1627139" y="3420768"/>
            <a:ext cx="2564453" cy="923330"/>
          </a:xfrm>
          <a:prstGeom prst="rect">
            <a:avLst/>
          </a:prstGeom>
        </p:spPr>
        <p:txBody>
          <a:bodyPr wrap="square">
            <a:spAutoFit/>
          </a:bodyPr>
          <a:lstStyle/>
          <a:p>
            <a:pPr algn="ctr"/>
            <a:r>
              <a:rPr lang="en-US" dirty="0"/>
              <a:t>Raw materials, energy, food, parts and consumption goods</a:t>
            </a:r>
          </a:p>
        </p:txBody>
      </p:sp>
      <p:sp>
        <p:nvSpPr>
          <p:cNvPr id="13" name="Rectangle 12">
            <a:extLst>
              <a:ext uri="{FF2B5EF4-FFF2-40B4-BE49-F238E27FC236}">
                <a16:creationId xmlns:a16="http://schemas.microsoft.com/office/drawing/2014/main" id="{EB819C25-D29B-456B-8729-1DE853C05ED7}"/>
              </a:ext>
            </a:extLst>
          </p:cNvPr>
          <p:cNvSpPr/>
          <p:nvPr/>
        </p:nvSpPr>
        <p:spPr>
          <a:xfrm>
            <a:off x="4742874" y="3370994"/>
            <a:ext cx="2773218" cy="923330"/>
          </a:xfrm>
          <a:prstGeom prst="rect">
            <a:avLst/>
          </a:prstGeom>
        </p:spPr>
        <p:txBody>
          <a:bodyPr wrap="square">
            <a:spAutoFit/>
          </a:bodyPr>
          <a:lstStyle/>
          <a:p>
            <a:pPr algn="ctr">
              <a:defRPr/>
            </a:pPr>
            <a:r>
              <a:rPr lang="en-US" dirty="0"/>
              <a:t>Permanent, temporary (migrant workers), tourism, business transactions</a:t>
            </a:r>
          </a:p>
        </p:txBody>
      </p:sp>
      <p:sp>
        <p:nvSpPr>
          <p:cNvPr id="14" name="Rectangle 13">
            <a:extLst>
              <a:ext uri="{FF2B5EF4-FFF2-40B4-BE49-F238E27FC236}">
                <a16:creationId xmlns:a16="http://schemas.microsoft.com/office/drawing/2014/main" id="{71952167-96C0-4712-A2F0-E1F1C18D7606}"/>
              </a:ext>
            </a:extLst>
          </p:cNvPr>
          <p:cNvSpPr/>
          <p:nvPr/>
        </p:nvSpPr>
        <p:spPr>
          <a:xfrm>
            <a:off x="7743741" y="3380544"/>
            <a:ext cx="3098402" cy="646331"/>
          </a:xfrm>
          <a:prstGeom prst="rect">
            <a:avLst/>
          </a:prstGeom>
        </p:spPr>
        <p:txBody>
          <a:bodyPr wrap="square">
            <a:spAutoFit/>
          </a:bodyPr>
          <a:lstStyle/>
          <a:p>
            <a:pPr algn="ctr"/>
            <a:r>
              <a:rPr lang="en-US" dirty="0"/>
              <a:t>Communication, power exchanges, symbolic exchanges</a:t>
            </a:r>
          </a:p>
        </p:txBody>
      </p:sp>
      <p:sp>
        <p:nvSpPr>
          <p:cNvPr id="15" name="Rectangle 14">
            <a:extLst>
              <a:ext uri="{FF2B5EF4-FFF2-40B4-BE49-F238E27FC236}">
                <a16:creationId xmlns:a16="http://schemas.microsoft.com/office/drawing/2014/main" id="{94EFFFEA-0D79-4A77-8537-6E74A7A9C001}"/>
              </a:ext>
            </a:extLst>
          </p:cNvPr>
          <p:cNvSpPr/>
          <p:nvPr/>
        </p:nvSpPr>
        <p:spPr>
          <a:xfrm>
            <a:off x="1651028" y="4347692"/>
            <a:ext cx="2490074" cy="646331"/>
          </a:xfrm>
          <a:prstGeom prst="rect">
            <a:avLst/>
          </a:prstGeom>
        </p:spPr>
        <p:txBody>
          <a:bodyPr wrap="square">
            <a:spAutoFit/>
          </a:bodyPr>
          <a:lstStyle/>
          <a:p>
            <a:pPr algn="ctr"/>
            <a:r>
              <a:rPr lang="en-US" dirty="0"/>
              <a:t>Freight transport modes (maritime, rail, trucking)</a:t>
            </a:r>
          </a:p>
        </p:txBody>
      </p:sp>
      <p:sp>
        <p:nvSpPr>
          <p:cNvPr id="16" name="Rectangle 15">
            <a:extLst>
              <a:ext uri="{FF2B5EF4-FFF2-40B4-BE49-F238E27FC236}">
                <a16:creationId xmlns:a16="http://schemas.microsoft.com/office/drawing/2014/main" id="{2EC8325D-1C2F-46FA-ACFF-0E7F649AB31D}"/>
              </a:ext>
            </a:extLst>
          </p:cNvPr>
          <p:cNvSpPr/>
          <p:nvPr/>
        </p:nvSpPr>
        <p:spPr>
          <a:xfrm>
            <a:off x="4765390" y="4347692"/>
            <a:ext cx="2567810" cy="646331"/>
          </a:xfrm>
          <a:prstGeom prst="rect">
            <a:avLst/>
          </a:prstGeom>
        </p:spPr>
        <p:txBody>
          <a:bodyPr wrap="square">
            <a:spAutoFit/>
          </a:bodyPr>
          <a:lstStyle/>
          <a:p>
            <a:pPr algn="ctr"/>
            <a:r>
              <a:rPr lang="en-US" dirty="0"/>
              <a:t>Passengers transport modes (vehicles, air, rail)</a:t>
            </a:r>
          </a:p>
        </p:txBody>
      </p:sp>
      <p:sp>
        <p:nvSpPr>
          <p:cNvPr id="17" name="Rectangle 16">
            <a:extLst>
              <a:ext uri="{FF2B5EF4-FFF2-40B4-BE49-F238E27FC236}">
                <a16:creationId xmlns:a16="http://schemas.microsoft.com/office/drawing/2014/main" id="{F080BEEF-42DD-4C0F-8287-42CFD914CF50}"/>
              </a:ext>
            </a:extLst>
          </p:cNvPr>
          <p:cNvSpPr/>
          <p:nvPr/>
        </p:nvSpPr>
        <p:spPr>
          <a:xfrm>
            <a:off x="8084264" y="4209193"/>
            <a:ext cx="2434290" cy="923330"/>
          </a:xfrm>
          <a:prstGeom prst="rect">
            <a:avLst/>
          </a:prstGeom>
        </p:spPr>
        <p:txBody>
          <a:bodyPr wrap="square">
            <a:spAutoFit/>
          </a:bodyPr>
          <a:lstStyle/>
          <a:p>
            <a:pPr algn="ctr"/>
            <a:r>
              <a:rPr lang="en-US" dirty="0"/>
              <a:t>Telecommunication systems (postal, internet, telephone, radio)</a:t>
            </a:r>
          </a:p>
        </p:txBody>
      </p:sp>
      <p:sp>
        <p:nvSpPr>
          <p:cNvPr id="18" name="Rectangle 17">
            <a:extLst>
              <a:ext uri="{FF2B5EF4-FFF2-40B4-BE49-F238E27FC236}">
                <a16:creationId xmlns:a16="http://schemas.microsoft.com/office/drawing/2014/main" id="{BFB6E2B9-01B9-45D0-AD71-E087ACFABA27}"/>
              </a:ext>
            </a:extLst>
          </p:cNvPr>
          <p:cNvSpPr/>
          <p:nvPr/>
        </p:nvSpPr>
        <p:spPr>
          <a:xfrm>
            <a:off x="1982834" y="5823484"/>
            <a:ext cx="1808508" cy="369332"/>
          </a:xfrm>
          <a:prstGeom prst="rect">
            <a:avLst/>
          </a:prstGeom>
        </p:spPr>
        <p:txBody>
          <a:bodyPr wrap="none">
            <a:spAutoFit/>
          </a:bodyPr>
          <a:lstStyle/>
          <a:p>
            <a:pPr algn="ctr"/>
            <a:r>
              <a:rPr lang="en-US" dirty="0"/>
              <a:t>Ports as main hubs</a:t>
            </a:r>
          </a:p>
        </p:txBody>
      </p:sp>
      <p:sp>
        <p:nvSpPr>
          <p:cNvPr id="22" name="Rectangle 21">
            <a:extLst>
              <a:ext uri="{FF2B5EF4-FFF2-40B4-BE49-F238E27FC236}">
                <a16:creationId xmlns:a16="http://schemas.microsoft.com/office/drawing/2014/main" id="{3683A9C7-B41D-4974-825F-30AE3A32C635}"/>
              </a:ext>
            </a:extLst>
          </p:cNvPr>
          <p:cNvSpPr/>
          <p:nvPr/>
        </p:nvSpPr>
        <p:spPr>
          <a:xfrm>
            <a:off x="5085809" y="5838714"/>
            <a:ext cx="2018501" cy="369332"/>
          </a:xfrm>
          <a:prstGeom prst="rect">
            <a:avLst/>
          </a:prstGeom>
        </p:spPr>
        <p:txBody>
          <a:bodyPr wrap="none">
            <a:spAutoFit/>
          </a:bodyPr>
          <a:lstStyle/>
          <a:p>
            <a:pPr algn="ctr"/>
            <a:r>
              <a:rPr lang="en-US" dirty="0"/>
              <a:t>Airports as main hubs</a:t>
            </a:r>
          </a:p>
        </p:txBody>
      </p:sp>
      <p:sp>
        <p:nvSpPr>
          <p:cNvPr id="23" name="Rectangle 22">
            <a:extLst>
              <a:ext uri="{FF2B5EF4-FFF2-40B4-BE49-F238E27FC236}">
                <a16:creationId xmlns:a16="http://schemas.microsoft.com/office/drawing/2014/main" id="{382E3CDC-FC27-4CD6-826B-5FD581659324}"/>
              </a:ext>
            </a:extLst>
          </p:cNvPr>
          <p:cNvSpPr/>
          <p:nvPr/>
        </p:nvSpPr>
        <p:spPr>
          <a:xfrm>
            <a:off x="8059854" y="5829825"/>
            <a:ext cx="2398413" cy="369332"/>
          </a:xfrm>
          <a:prstGeom prst="rect">
            <a:avLst/>
          </a:prstGeom>
        </p:spPr>
        <p:txBody>
          <a:bodyPr wrap="none">
            <a:spAutoFit/>
          </a:bodyPr>
          <a:lstStyle/>
          <a:p>
            <a:pPr algn="ctr"/>
            <a:r>
              <a:rPr lang="en-US" dirty="0"/>
              <a:t>Global cities as main hubs</a:t>
            </a:r>
          </a:p>
        </p:txBody>
      </p:sp>
      <p:sp>
        <p:nvSpPr>
          <p:cNvPr id="27" name="Rectangle 26">
            <a:extLst>
              <a:ext uri="{FF2B5EF4-FFF2-40B4-BE49-F238E27FC236}">
                <a16:creationId xmlns:a16="http://schemas.microsoft.com/office/drawing/2014/main" id="{469DC555-8566-4340-B51B-1FE1AE9A300B}"/>
              </a:ext>
            </a:extLst>
          </p:cNvPr>
          <p:cNvSpPr/>
          <p:nvPr/>
        </p:nvSpPr>
        <p:spPr>
          <a:xfrm>
            <a:off x="1615365" y="5095887"/>
            <a:ext cx="2586040" cy="646331"/>
          </a:xfrm>
          <a:prstGeom prst="rect">
            <a:avLst/>
          </a:prstGeom>
        </p:spPr>
        <p:txBody>
          <a:bodyPr wrap="square">
            <a:spAutoFit/>
          </a:bodyPr>
          <a:lstStyle/>
          <a:p>
            <a:pPr algn="ctr"/>
            <a:r>
              <a:rPr lang="en-US" dirty="0"/>
              <a:t>Interconnected hub-and-spoke networks</a:t>
            </a:r>
          </a:p>
        </p:txBody>
      </p:sp>
      <p:sp>
        <p:nvSpPr>
          <p:cNvPr id="28" name="Rectangle 27">
            <a:extLst>
              <a:ext uri="{FF2B5EF4-FFF2-40B4-BE49-F238E27FC236}">
                <a16:creationId xmlns:a16="http://schemas.microsoft.com/office/drawing/2014/main" id="{5BC7A0EF-C65E-49AA-9537-B499DA22F552}"/>
              </a:ext>
            </a:extLst>
          </p:cNvPr>
          <p:cNvSpPr/>
          <p:nvPr/>
        </p:nvSpPr>
        <p:spPr>
          <a:xfrm>
            <a:off x="4855982" y="5132523"/>
            <a:ext cx="2586040" cy="646331"/>
          </a:xfrm>
          <a:prstGeom prst="rect">
            <a:avLst/>
          </a:prstGeom>
        </p:spPr>
        <p:txBody>
          <a:bodyPr wrap="square">
            <a:spAutoFit/>
          </a:bodyPr>
          <a:lstStyle/>
          <a:p>
            <a:pPr algn="ctr"/>
            <a:r>
              <a:rPr lang="en-US" dirty="0"/>
              <a:t>Interconnected hub-and-spoke networks</a:t>
            </a:r>
          </a:p>
        </p:txBody>
      </p:sp>
      <p:sp>
        <p:nvSpPr>
          <p:cNvPr id="29" name="Rectangle 28">
            <a:extLst>
              <a:ext uri="{FF2B5EF4-FFF2-40B4-BE49-F238E27FC236}">
                <a16:creationId xmlns:a16="http://schemas.microsoft.com/office/drawing/2014/main" id="{5306F9E5-E00F-4310-A813-4ADE7B748DE1}"/>
              </a:ext>
            </a:extLst>
          </p:cNvPr>
          <p:cNvSpPr/>
          <p:nvPr/>
        </p:nvSpPr>
        <p:spPr>
          <a:xfrm>
            <a:off x="7886288" y="5132522"/>
            <a:ext cx="2745544" cy="646331"/>
          </a:xfrm>
          <a:prstGeom prst="rect">
            <a:avLst/>
          </a:prstGeom>
        </p:spPr>
        <p:txBody>
          <a:bodyPr wrap="square">
            <a:spAutoFit/>
          </a:bodyPr>
          <a:lstStyle/>
          <a:p>
            <a:pPr algn="ctr"/>
            <a:r>
              <a:rPr lang="en-US" dirty="0"/>
              <a:t>Interconnected and redundant hub-and-spoke networks</a:t>
            </a:r>
          </a:p>
        </p:txBody>
      </p:sp>
    </p:spTree>
    <p:extLst>
      <p:ext uri="{BB962C8B-B14F-4D97-AF65-F5344CB8AC3E}">
        <p14:creationId xmlns:p14="http://schemas.microsoft.com/office/powerpoint/2010/main" val="32568880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7"/>
          <p:cNvSpPr>
            <a:spLocks noGrp="1"/>
          </p:cNvSpPr>
          <p:nvPr>
            <p:ph type="title"/>
          </p:nvPr>
        </p:nvSpPr>
        <p:spPr/>
        <p:txBody>
          <a:bodyPr/>
          <a:lstStyle/>
          <a:p>
            <a:r>
              <a:rPr lang="en-US" dirty="0"/>
              <a:t>The Flows of Globalization</a:t>
            </a:r>
          </a:p>
        </p:txBody>
      </p:sp>
      <p:graphicFrame>
        <p:nvGraphicFramePr>
          <p:cNvPr id="7" name="Content Placeholder 3"/>
          <p:cNvGraphicFramePr>
            <a:graphicFrameLocks noGrp="1"/>
          </p:cNvGraphicFramePr>
          <p:nvPr>
            <p:ph idx="1"/>
          </p:nvPr>
        </p:nvGraphicFramePr>
        <p:xfrm>
          <a:off x="152400" y="914400"/>
          <a:ext cx="11887202" cy="4323080"/>
        </p:xfrm>
        <a:graphic>
          <a:graphicData uri="http://schemas.openxmlformats.org/drawingml/2006/table">
            <a:tbl>
              <a:tblPr firstRow="1" firstCol="1" bandRow="1">
                <a:tableStyleId>{37CE84F3-28C3-443E-9E96-99CF82512B78}</a:tableStyleId>
              </a:tblPr>
              <a:tblGrid>
                <a:gridCol w="1824815">
                  <a:extLst>
                    <a:ext uri="{9D8B030D-6E8A-4147-A177-3AD203B41FA5}">
                      <a16:colId xmlns:a16="http://schemas.microsoft.com/office/drawing/2014/main" val="20000"/>
                    </a:ext>
                  </a:extLst>
                </a:gridCol>
                <a:gridCol w="3564011">
                  <a:extLst>
                    <a:ext uri="{9D8B030D-6E8A-4147-A177-3AD203B41FA5}">
                      <a16:colId xmlns:a16="http://schemas.microsoft.com/office/drawing/2014/main" val="20001"/>
                    </a:ext>
                  </a:extLst>
                </a:gridCol>
                <a:gridCol w="3367648">
                  <a:extLst>
                    <a:ext uri="{9D8B030D-6E8A-4147-A177-3AD203B41FA5}">
                      <a16:colId xmlns:a16="http://schemas.microsoft.com/office/drawing/2014/main" val="20002"/>
                    </a:ext>
                  </a:extLst>
                </a:gridCol>
                <a:gridCol w="3130728">
                  <a:extLst>
                    <a:ext uri="{9D8B030D-6E8A-4147-A177-3AD203B41FA5}">
                      <a16:colId xmlns:a16="http://schemas.microsoft.com/office/drawing/2014/main" val="20003"/>
                    </a:ext>
                  </a:extLst>
                </a:gridCol>
              </a:tblGrid>
              <a:tr h="370840">
                <a:tc>
                  <a:txBody>
                    <a:bodyPr/>
                    <a:lstStyle/>
                    <a:p>
                      <a:endParaRPr lang="en-US" dirty="0"/>
                    </a:p>
                  </a:txBody>
                  <a:tcPr marL="131826" marR="131826"/>
                </a:tc>
                <a:tc>
                  <a:txBody>
                    <a:bodyPr/>
                    <a:lstStyle/>
                    <a:p>
                      <a:r>
                        <a:rPr lang="en-US" dirty="0"/>
                        <a:t>Trade</a:t>
                      </a:r>
                    </a:p>
                  </a:txBody>
                  <a:tcPr marL="131826" marR="131826"/>
                </a:tc>
                <a:tc>
                  <a:txBody>
                    <a:bodyPr/>
                    <a:lstStyle/>
                    <a:p>
                      <a:r>
                        <a:rPr lang="en-US" dirty="0"/>
                        <a:t>Migration</a:t>
                      </a:r>
                    </a:p>
                  </a:txBody>
                  <a:tcPr marL="131826" marR="131826"/>
                </a:tc>
                <a:tc>
                  <a:txBody>
                    <a:bodyPr/>
                    <a:lstStyle/>
                    <a:p>
                      <a:r>
                        <a:rPr lang="en-US" dirty="0"/>
                        <a:t>Telecommunication</a:t>
                      </a:r>
                    </a:p>
                  </a:txBody>
                  <a:tcPr marL="131826" marR="131826"/>
                </a:tc>
                <a:extLst>
                  <a:ext uri="{0D108BD9-81ED-4DB2-BD59-A6C34878D82A}">
                    <a16:rowId xmlns:a16="http://schemas.microsoft.com/office/drawing/2014/main" val="10000"/>
                  </a:ext>
                </a:extLst>
              </a:tr>
              <a:tr h="370840">
                <a:tc>
                  <a:txBody>
                    <a:bodyPr/>
                    <a:lstStyle/>
                    <a:p>
                      <a:r>
                        <a:rPr lang="en-US" dirty="0"/>
                        <a:t>Nature</a:t>
                      </a:r>
                      <a:endParaRPr lang="en-US" b="1" dirty="0"/>
                    </a:p>
                  </a:txBody>
                  <a:tcPr marL="131826" marR="131826"/>
                </a:tc>
                <a:tc>
                  <a:txBody>
                    <a:bodyPr/>
                    <a:lstStyle/>
                    <a:p>
                      <a:r>
                        <a:rPr lang="en-US" dirty="0"/>
                        <a:t>Flows of physical goods</a:t>
                      </a:r>
                    </a:p>
                  </a:txBody>
                  <a:tcPr marL="131826" marR="131826"/>
                </a:tc>
                <a:tc>
                  <a:txBody>
                    <a:bodyPr/>
                    <a:lstStyle/>
                    <a:p>
                      <a:r>
                        <a:rPr lang="en-US" dirty="0"/>
                        <a:t>Flows of people</a:t>
                      </a:r>
                    </a:p>
                  </a:txBody>
                  <a:tcPr marL="131826" marR="131826"/>
                </a:tc>
                <a:tc>
                  <a:txBody>
                    <a:bodyPr/>
                    <a:lstStyle/>
                    <a:p>
                      <a:r>
                        <a:rPr lang="en-US" dirty="0"/>
                        <a:t>Flows of information</a:t>
                      </a:r>
                    </a:p>
                  </a:txBody>
                  <a:tcPr marL="131826" marR="131826"/>
                </a:tc>
                <a:extLst>
                  <a:ext uri="{0D108BD9-81ED-4DB2-BD59-A6C34878D82A}">
                    <a16:rowId xmlns:a16="http://schemas.microsoft.com/office/drawing/2014/main" val="10001"/>
                  </a:ext>
                </a:extLst>
              </a:tr>
              <a:tr h="914400">
                <a:tc>
                  <a:txBody>
                    <a:bodyPr/>
                    <a:lstStyle/>
                    <a:p>
                      <a:r>
                        <a:rPr lang="en-US" dirty="0"/>
                        <a:t>Types</a:t>
                      </a:r>
                      <a:endParaRPr lang="en-US" b="1" dirty="0"/>
                    </a:p>
                  </a:txBody>
                  <a:tcPr marL="131826" marR="131826"/>
                </a:tc>
                <a:tc>
                  <a:txBody>
                    <a:bodyPr/>
                    <a:lstStyle/>
                    <a:p>
                      <a:r>
                        <a:rPr lang="en-US" dirty="0"/>
                        <a:t>Raw materials, energy, food</a:t>
                      </a:r>
                      <a:r>
                        <a:rPr lang="en-US" baseline="0" dirty="0"/>
                        <a:t>, parts and consumption goods</a:t>
                      </a:r>
                      <a:endParaRPr lang="en-US" dirty="0"/>
                    </a:p>
                  </a:txBody>
                  <a:tcPr marL="131826" marR="131826"/>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t>Permanent,</a:t>
                      </a:r>
                      <a:r>
                        <a:rPr lang="en-US" baseline="0" dirty="0"/>
                        <a:t> temporary (migrant workers), tourism, business transactions</a:t>
                      </a:r>
                      <a:endParaRPr lang="en-US" dirty="0"/>
                    </a:p>
                  </a:txBody>
                  <a:tcPr marL="131826" marR="131826"/>
                </a:tc>
                <a:tc>
                  <a:txBody>
                    <a:bodyPr/>
                    <a:lstStyle/>
                    <a:p>
                      <a:r>
                        <a:rPr lang="en-US" dirty="0"/>
                        <a:t>Communication, power</a:t>
                      </a:r>
                      <a:r>
                        <a:rPr lang="en-US" baseline="0" dirty="0"/>
                        <a:t> exchanges, symbolic exchanges</a:t>
                      </a:r>
                      <a:endParaRPr lang="en-US" dirty="0"/>
                    </a:p>
                  </a:txBody>
                  <a:tcPr marL="131826" marR="131826"/>
                </a:tc>
                <a:extLst>
                  <a:ext uri="{0D108BD9-81ED-4DB2-BD59-A6C34878D82A}">
                    <a16:rowId xmlns:a16="http://schemas.microsoft.com/office/drawing/2014/main" val="10002"/>
                  </a:ext>
                </a:extLst>
              </a:tr>
              <a:tr h="914400">
                <a:tc>
                  <a:txBody>
                    <a:bodyPr/>
                    <a:lstStyle/>
                    <a:p>
                      <a:r>
                        <a:rPr lang="en-US" dirty="0"/>
                        <a:t>Medium</a:t>
                      </a:r>
                      <a:endParaRPr lang="en-US" b="1" dirty="0"/>
                    </a:p>
                  </a:txBody>
                  <a:tcPr marL="131826" marR="131826"/>
                </a:tc>
                <a:tc>
                  <a:txBody>
                    <a:bodyPr/>
                    <a:lstStyle/>
                    <a:p>
                      <a:r>
                        <a:rPr lang="en-US" dirty="0"/>
                        <a:t>Transport modes and terminals (freight)</a:t>
                      </a:r>
                    </a:p>
                  </a:txBody>
                  <a:tcPr marL="131826" marR="131826"/>
                </a:tc>
                <a:tc>
                  <a:txBody>
                    <a:bodyPr/>
                    <a:lstStyle/>
                    <a:p>
                      <a:r>
                        <a:rPr lang="en-US" dirty="0"/>
                        <a:t>Transport modes and terminals (passengers)</a:t>
                      </a:r>
                    </a:p>
                  </a:txBody>
                  <a:tcPr marL="131826" marR="131826"/>
                </a:tc>
                <a:tc>
                  <a:txBody>
                    <a:bodyPr/>
                    <a:lstStyle/>
                    <a:p>
                      <a:r>
                        <a:rPr lang="en-US" dirty="0"/>
                        <a:t>Transport modes and terminals (postal), telecommunication systems</a:t>
                      </a:r>
                    </a:p>
                  </a:txBody>
                  <a:tcPr marL="131826" marR="131826"/>
                </a:tc>
                <a:extLst>
                  <a:ext uri="{0D108BD9-81ED-4DB2-BD59-A6C34878D82A}">
                    <a16:rowId xmlns:a16="http://schemas.microsoft.com/office/drawing/2014/main" val="10003"/>
                  </a:ext>
                </a:extLst>
              </a:tr>
              <a:tr h="640080">
                <a:tc>
                  <a:txBody>
                    <a:bodyPr/>
                    <a:lstStyle/>
                    <a:p>
                      <a:r>
                        <a:rPr lang="en-US" dirty="0"/>
                        <a:t>Network</a:t>
                      </a:r>
                      <a:endParaRPr lang="en-US" b="1" dirty="0"/>
                    </a:p>
                  </a:txBody>
                  <a:tcPr marL="131826" marR="131826"/>
                </a:tc>
                <a:tc>
                  <a:txBody>
                    <a:bodyPr/>
                    <a:lstStyle/>
                    <a:p>
                      <a:r>
                        <a:rPr lang="en-US" dirty="0"/>
                        <a:t>Hub and spoke with interconnections</a:t>
                      </a:r>
                    </a:p>
                  </a:txBody>
                  <a:tcPr marL="131826" marR="131826"/>
                </a:tc>
                <a:tc>
                  <a:txBody>
                    <a:bodyPr/>
                    <a:lstStyle/>
                    <a:p>
                      <a:r>
                        <a:rPr lang="en-US" dirty="0"/>
                        <a:t>Hub</a:t>
                      </a:r>
                      <a:r>
                        <a:rPr lang="en-US" baseline="0" dirty="0"/>
                        <a:t> </a:t>
                      </a:r>
                      <a:r>
                        <a:rPr lang="en-US" baseline="0"/>
                        <a:t>and spoke</a:t>
                      </a:r>
                      <a:endParaRPr lang="en-US" dirty="0"/>
                    </a:p>
                  </a:txBody>
                  <a:tcPr marL="131826" marR="131826"/>
                </a:tc>
                <a:tc>
                  <a:txBody>
                    <a:bodyPr/>
                    <a:lstStyle/>
                    <a:p>
                      <a:r>
                        <a:rPr lang="en-US" dirty="0"/>
                        <a:t>Redundant and diffuse (point to point)</a:t>
                      </a:r>
                    </a:p>
                  </a:txBody>
                  <a:tcPr marL="131826" marR="131826"/>
                </a:tc>
                <a:extLst>
                  <a:ext uri="{0D108BD9-81ED-4DB2-BD59-A6C34878D82A}">
                    <a16:rowId xmlns:a16="http://schemas.microsoft.com/office/drawing/2014/main" val="10004"/>
                  </a:ext>
                </a:extLst>
              </a:tr>
              <a:tr h="370840">
                <a:tc>
                  <a:txBody>
                    <a:bodyPr/>
                    <a:lstStyle/>
                    <a:p>
                      <a:r>
                        <a:rPr lang="en-US" dirty="0"/>
                        <a:t>Main Gateways</a:t>
                      </a:r>
                      <a:endParaRPr lang="en-US" b="1" dirty="0"/>
                    </a:p>
                  </a:txBody>
                  <a:tcPr marL="131826" marR="131826"/>
                </a:tc>
                <a:tc>
                  <a:txBody>
                    <a:bodyPr/>
                    <a:lstStyle/>
                    <a:p>
                      <a:r>
                        <a:rPr lang="en-US" dirty="0"/>
                        <a:t>Ports</a:t>
                      </a:r>
                    </a:p>
                  </a:txBody>
                  <a:tcPr marL="131826" marR="131826"/>
                </a:tc>
                <a:tc>
                  <a:txBody>
                    <a:bodyPr/>
                    <a:lstStyle/>
                    <a:p>
                      <a:r>
                        <a:rPr lang="en-US" dirty="0"/>
                        <a:t>Airports</a:t>
                      </a:r>
                    </a:p>
                  </a:txBody>
                  <a:tcPr marL="131826" marR="131826"/>
                </a:tc>
                <a:tc>
                  <a:txBody>
                    <a:bodyPr/>
                    <a:lstStyle/>
                    <a:p>
                      <a:r>
                        <a:rPr lang="en-US" dirty="0"/>
                        <a:t>Global cities</a:t>
                      </a:r>
                    </a:p>
                  </a:txBody>
                  <a:tcPr marL="131826" marR="131826"/>
                </a:tc>
                <a:extLst>
                  <a:ext uri="{0D108BD9-81ED-4DB2-BD59-A6C34878D82A}">
                    <a16:rowId xmlns:a16="http://schemas.microsoft.com/office/drawing/2014/main" val="10005"/>
                  </a:ext>
                </a:extLst>
              </a:tr>
              <a:tr h="370840">
                <a:tc>
                  <a:txBody>
                    <a:bodyPr/>
                    <a:lstStyle/>
                    <a:p>
                      <a:r>
                        <a:rPr lang="en-US" dirty="0"/>
                        <a:t>Speed</a:t>
                      </a:r>
                      <a:endParaRPr lang="en-US" b="1" dirty="0"/>
                    </a:p>
                  </a:txBody>
                  <a:tcPr marL="131826" marR="131826"/>
                </a:tc>
                <a:tc>
                  <a:txBody>
                    <a:bodyPr/>
                    <a:lstStyle/>
                    <a:p>
                      <a:r>
                        <a:rPr lang="en-US" dirty="0"/>
                        <a:t>Low to average</a:t>
                      </a:r>
                    </a:p>
                  </a:txBody>
                  <a:tcPr marL="131826" marR="131826"/>
                </a:tc>
                <a:tc>
                  <a:txBody>
                    <a:bodyPr/>
                    <a:lstStyle/>
                    <a:p>
                      <a:r>
                        <a:rPr lang="en-US" dirty="0"/>
                        <a:t>Slow to fast</a:t>
                      </a:r>
                    </a:p>
                  </a:txBody>
                  <a:tcPr marL="131826" marR="131826"/>
                </a:tc>
                <a:tc>
                  <a:txBody>
                    <a:bodyPr/>
                    <a:lstStyle/>
                    <a:p>
                      <a:r>
                        <a:rPr lang="en-US" dirty="0"/>
                        <a:t>Instantaneous</a:t>
                      </a:r>
                    </a:p>
                  </a:txBody>
                  <a:tcPr marL="131826" marR="131826"/>
                </a:tc>
                <a:extLst>
                  <a:ext uri="{0D108BD9-81ED-4DB2-BD59-A6C34878D82A}">
                    <a16:rowId xmlns:a16="http://schemas.microsoft.com/office/drawing/2014/main" val="10006"/>
                  </a:ext>
                </a:extLst>
              </a:tr>
              <a:tr h="370840">
                <a:tc>
                  <a:txBody>
                    <a:bodyPr/>
                    <a:lstStyle/>
                    <a:p>
                      <a:r>
                        <a:rPr lang="en-US" dirty="0"/>
                        <a:t>Capacity</a:t>
                      </a:r>
                      <a:endParaRPr lang="en-US" b="1" dirty="0"/>
                    </a:p>
                  </a:txBody>
                  <a:tcPr marL="131826" marR="131826"/>
                </a:tc>
                <a:tc>
                  <a:txBody>
                    <a:bodyPr/>
                    <a:lstStyle/>
                    <a:p>
                      <a:r>
                        <a:rPr lang="en-US" dirty="0"/>
                        <a:t>Very large</a:t>
                      </a:r>
                    </a:p>
                  </a:txBody>
                  <a:tcPr marL="131826" marR="131826"/>
                </a:tc>
                <a:tc>
                  <a:txBody>
                    <a:bodyPr/>
                    <a:lstStyle/>
                    <a:p>
                      <a:r>
                        <a:rPr lang="en-US" dirty="0"/>
                        <a:t>Large</a:t>
                      </a:r>
                    </a:p>
                  </a:txBody>
                  <a:tcPr marL="131826" marR="131826"/>
                </a:tc>
                <a:tc>
                  <a:txBody>
                    <a:bodyPr/>
                    <a:lstStyle/>
                    <a:p>
                      <a:r>
                        <a:rPr lang="en-US" dirty="0"/>
                        <a:t>Almost unlimited</a:t>
                      </a:r>
                    </a:p>
                  </a:txBody>
                  <a:tcPr marL="131826" marR="131826"/>
                </a:tc>
                <a:extLst>
                  <a:ext uri="{0D108BD9-81ED-4DB2-BD59-A6C34878D82A}">
                    <a16:rowId xmlns:a16="http://schemas.microsoft.com/office/drawing/2014/main" val="10007"/>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30809660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Economic Rationale of Trade</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ectangle 5"/>
          <p:cNvSpPr>
            <a:spLocks noChangeArrowheads="1"/>
          </p:cNvSpPr>
          <p:nvPr/>
        </p:nvSpPr>
        <p:spPr bwMode="auto">
          <a:xfrm>
            <a:off x="2909926" y="1207801"/>
            <a:ext cx="1150741" cy="1150741"/>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7" name="Rectangle 6"/>
          <p:cNvSpPr>
            <a:spLocks noChangeArrowheads="1"/>
          </p:cNvSpPr>
          <p:nvPr/>
        </p:nvSpPr>
        <p:spPr bwMode="auto">
          <a:xfrm>
            <a:off x="4373668" y="1207801"/>
            <a:ext cx="1150742" cy="1150741"/>
          </a:xfrm>
          <a:prstGeom prst="rect">
            <a:avLst/>
          </a:prstGeom>
          <a:solidFill>
            <a:schemeClr val="bg1">
              <a:lumMod val="95000"/>
            </a:schemeClr>
          </a:solidFill>
          <a:ln w="25400">
            <a:solidFill>
              <a:srgbClr val="808080"/>
            </a:solidFill>
            <a:miter lim="800000"/>
            <a:headEnd/>
            <a:tailEnd/>
          </a:ln>
        </p:spPr>
        <p:txBody>
          <a:bodyPr wrap="none" anchor="ctr"/>
          <a:lstStyle/>
          <a:p>
            <a:pPr algn="ctr"/>
            <a:endParaRPr lang="en-US">
              <a:latin typeface="Arial Narrow" panose="020B0606020202030204" pitchFamily="34" charset="0"/>
            </a:endParaRPr>
          </a:p>
        </p:txBody>
      </p:sp>
      <p:sp>
        <p:nvSpPr>
          <p:cNvPr id="8" name="Rectangle 7"/>
          <p:cNvSpPr>
            <a:spLocks noChangeArrowheads="1"/>
          </p:cNvSpPr>
          <p:nvPr/>
        </p:nvSpPr>
        <p:spPr bwMode="auto">
          <a:xfrm>
            <a:off x="2909926" y="2636035"/>
            <a:ext cx="1150741" cy="1150741"/>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9" name="Rectangle 8"/>
          <p:cNvSpPr>
            <a:spLocks noChangeArrowheads="1"/>
          </p:cNvSpPr>
          <p:nvPr/>
        </p:nvSpPr>
        <p:spPr bwMode="auto">
          <a:xfrm>
            <a:off x="4373668" y="2636035"/>
            <a:ext cx="1150742" cy="1150741"/>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10" name="Rectangle 9"/>
          <p:cNvSpPr>
            <a:spLocks noChangeArrowheads="1"/>
          </p:cNvSpPr>
          <p:nvPr/>
        </p:nvSpPr>
        <p:spPr bwMode="auto">
          <a:xfrm>
            <a:off x="3099306" y="1397179"/>
            <a:ext cx="252505" cy="252506"/>
          </a:xfrm>
          <a:prstGeom prst="rect">
            <a:avLst/>
          </a:prstGeom>
          <a:solidFill>
            <a:schemeClr val="bg2">
              <a:lumMod val="9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1" name="Rectangle 10"/>
          <p:cNvSpPr>
            <a:spLocks noChangeArrowheads="1"/>
          </p:cNvSpPr>
          <p:nvPr/>
        </p:nvSpPr>
        <p:spPr bwMode="auto">
          <a:xfrm>
            <a:off x="3604317" y="1397179"/>
            <a:ext cx="252505" cy="252506"/>
          </a:xfrm>
          <a:prstGeom prst="rect">
            <a:avLst/>
          </a:prstGeom>
          <a:solidFill>
            <a:schemeClr val="accent4">
              <a:lumMod val="60000"/>
              <a:lumOff val="40000"/>
            </a:schemeClr>
          </a:solidFill>
          <a:ln w="9525">
            <a:solidFill>
              <a:schemeClr val="tx1"/>
            </a:solidFill>
            <a:miter lim="800000"/>
            <a:headEnd/>
            <a:tailEnd/>
          </a:ln>
        </p:spPr>
        <p:txBody>
          <a:bodyPr wrap="none" anchor="ctr"/>
          <a:lstStyle/>
          <a:p>
            <a:pPr algn="ctr"/>
            <a:endParaRPr lang="en-US">
              <a:latin typeface="Arial Narrow" panose="020B0606020202030204" pitchFamily="34" charset="0"/>
            </a:endParaRPr>
          </a:p>
        </p:txBody>
      </p:sp>
      <p:sp>
        <p:nvSpPr>
          <p:cNvPr id="12" name="Rectangle 11"/>
          <p:cNvSpPr>
            <a:spLocks noChangeArrowheads="1"/>
          </p:cNvSpPr>
          <p:nvPr/>
        </p:nvSpPr>
        <p:spPr bwMode="auto">
          <a:xfrm>
            <a:off x="3099306" y="1902190"/>
            <a:ext cx="252505" cy="252506"/>
          </a:xfrm>
          <a:prstGeom prst="rect">
            <a:avLst/>
          </a:prstGeom>
          <a:solidFill>
            <a:schemeClr val="bg2">
              <a:lumMod val="5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3" name="Rectangle 12"/>
          <p:cNvSpPr>
            <a:spLocks noChangeArrowheads="1"/>
          </p:cNvSpPr>
          <p:nvPr/>
        </p:nvSpPr>
        <p:spPr bwMode="auto">
          <a:xfrm>
            <a:off x="3604317" y="1902190"/>
            <a:ext cx="252505" cy="252506"/>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4" name="Rectangle 13"/>
          <p:cNvSpPr>
            <a:spLocks noChangeArrowheads="1"/>
          </p:cNvSpPr>
          <p:nvPr/>
        </p:nvSpPr>
        <p:spPr bwMode="auto">
          <a:xfrm>
            <a:off x="4563048" y="1397179"/>
            <a:ext cx="252505" cy="252506"/>
          </a:xfrm>
          <a:prstGeom prst="rect">
            <a:avLst/>
          </a:prstGeom>
          <a:solidFill>
            <a:schemeClr val="bg2">
              <a:lumMod val="9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5" name="Rectangle 14"/>
          <p:cNvSpPr>
            <a:spLocks noChangeArrowheads="1"/>
          </p:cNvSpPr>
          <p:nvPr/>
        </p:nvSpPr>
        <p:spPr bwMode="auto">
          <a:xfrm>
            <a:off x="5068059" y="1397179"/>
            <a:ext cx="252505" cy="252506"/>
          </a:xfrm>
          <a:prstGeom prst="rect">
            <a:avLst/>
          </a:prstGeom>
          <a:solidFill>
            <a:schemeClr val="accent4">
              <a:lumMod val="60000"/>
              <a:lumOff val="40000"/>
            </a:schemeClr>
          </a:solidFill>
          <a:ln w="9525">
            <a:solidFill>
              <a:schemeClr val="tx1"/>
            </a:solidFill>
            <a:miter lim="800000"/>
            <a:headEnd/>
            <a:tailEnd/>
          </a:ln>
        </p:spPr>
        <p:txBody>
          <a:bodyPr wrap="none" anchor="ctr"/>
          <a:lstStyle/>
          <a:p>
            <a:pPr algn="ctr"/>
            <a:endParaRPr lang="en-US">
              <a:latin typeface="Arial Narrow" panose="020B0606020202030204" pitchFamily="34" charset="0"/>
            </a:endParaRPr>
          </a:p>
        </p:txBody>
      </p:sp>
      <p:sp>
        <p:nvSpPr>
          <p:cNvPr id="16" name="Rectangle 15"/>
          <p:cNvSpPr>
            <a:spLocks noChangeArrowheads="1"/>
          </p:cNvSpPr>
          <p:nvPr/>
        </p:nvSpPr>
        <p:spPr bwMode="auto">
          <a:xfrm>
            <a:off x="4563048" y="1902190"/>
            <a:ext cx="252505" cy="252506"/>
          </a:xfrm>
          <a:prstGeom prst="rect">
            <a:avLst/>
          </a:prstGeom>
          <a:solidFill>
            <a:schemeClr val="bg2">
              <a:lumMod val="5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7" name="Rectangle 16"/>
          <p:cNvSpPr>
            <a:spLocks noChangeArrowheads="1"/>
          </p:cNvSpPr>
          <p:nvPr/>
        </p:nvSpPr>
        <p:spPr bwMode="auto">
          <a:xfrm>
            <a:off x="5068059" y="1902190"/>
            <a:ext cx="252505" cy="252506"/>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8" name="Rectangle 17"/>
          <p:cNvSpPr>
            <a:spLocks noChangeArrowheads="1"/>
          </p:cNvSpPr>
          <p:nvPr/>
        </p:nvSpPr>
        <p:spPr bwMode="auto">
          <a:xfrm>
            <a:off x="3099306" y="2825413"/>
            <a:ext cx="252505" cy="252506"/>
          </a:xfrm>
          <a:prstGeom prst="rect">
            <a:avLst/>
          </a:prstGeom>
          <a:solidFill>
            <a:schemeClr val="bg2">
              <a:lumMod val="9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9" name="Rectangle 18"/>
          <p:cNvSpPr>
            <a:spLocks noChangeArrowheads="1"/>
          </p:cNvSpPr>
          <p:nvPr/>
        </p:nvSpPr>
        <p:spPr bwMode="auto">
          <a:xfrm>
            <a:off x="3604317" y="2825413"/>
            <a:ext cx="252505" cy="252506"/>
          </a:xfrm>
          <a:prstGeom prst="rect">
            <a:avLst/>
          </a:prstGeom>
          <a:solidFill>
            <a:schemeClr val="accent4">
              <a:lumMod val="60000"/>
              <a:lumOff val="40000"/>
            </a:schemeClr>
          </a:solidFill>
          <a:ln w="9525">
            <a:solidFill>
              <a:schemeClr val="tx1"/>
            </a:solidFill>
            <a:miter lim="800000"/>
            <a:headEnd/>
            <a:tailEnd/>
          </a:ln>
        </p:spPr>
        <p:txBody>
          <a:bodyPr wrap="none" anchor="ctr"/>
          <a:lstStyle/>
          <a:p>
            <a:pPr algn="ctr"/>
            <a:endParaRPr lang="en-US">
              <a:latin typeface="Arial Narrow" panose="020B0606020202030204" pitchFamily="34" charset="0"/>
            </a:endParaRPr>
          </a:p>
        </p:txBody>
      </p:sp>
      <p:sp>
        <p:nvSpPr>
          <p:cNvPr id="20" name="Rectangle 19"/>
          <p:cNvSpPr>
            <a:spLocks noChangeArrowheads="1"/>
          </p:cNvSpPr>
          <p:nvPr/>
        </p:nvSpPr>
        <p:spPr bwMode="auto">
          <a:xfrm>
            <a:off x="3099306" y="3330424"/>
            <a:ext cx="252505" cy="252506"/>
          </a:xfrm>
          <a:prstGeom prst="rect">
            <a:avLst/>
          </a:prstGeom>
          <a:solidFill>
            <a:schemeClr val="bg2">
              <a:lumMod val="5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1" name="Rectangle 20"/>
          <p:cNvSpPr>
            <a:spLocks noChangeArrowheads="1"/>
          </p:cNvSpPr>
          <p:nvPr/>
        </p:nvSpPr>
        <p:spPr bwMode="auto">
          <a:xfrm>
            <a:off x="3604317" y="3330424"/>
            <a:ext cx="252505" cy="252506"/>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2" name="Rectangle 21"/>
          <p:cNvSpPr>
            <a:spLocks noChangeArrowheads="1"/>
          </p:cNvSpPr>
          <p:nvPr/>
        </p:nvSpPr>
        <p:spPr bwMode="auto">
          <a:xfrm>
            <a:off x="4563048" y="2825413"/>
            <a:ext cx="252505" cy="252506"/>
          </a:xfrm>
          <a:prstGeom prst="rect">
            <a:avLst/>
          </a:prstGeom>
          <a:solidFill>
            <a:schemeClr val="bg2">
              <a:lumMod val="9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3" name="Rectangle 22"/>
          <p:cNvSpPr>
            <a:spLocks noChangeArrowheads="1"/>
          </p:cNvSpPr>
          <p:nvPr/>
        </p:nvSpPr>
        <p:spPr bwMode="auto">
          <a:xfrm>
            <a:off x="5068059" y="2825413"/>
            <a:ext cx="252505" cy="252506"/>
          </a:xfrm>
          <a:prstGeom prst="rect">
            <a:avLst/>
          </a:prstGeom>
          <a:solidFill>
            <a:schemeClr val="accent4">
              <a:lumMod val="60000"/>
              <a:lumOff val="40000"/>
            </a:schemeClr>
          </a:solidFill>
          <a:ln w="9525">
            <a:solidFill>
              <a:schemeClr val="tx1"/>
            </a:solidFill>
            <a:miter lim="800000"/>
            <a:headEnd/>
            <a:tailEnd/>
          </a:ln>
        </p:spPr>
        <p:txBody>
          <a:bodyPr wrap="none" anchor="ctr"/>
          <a:lstStyle/>
          <a:p>
            <a:pPr algn="ctr"/>
            <a:endParaRPr lang="en-US">
              <a:latin typeface="Arial Narrow" panose="020B0606020202030204" pitchFamily="34" charset="0"/>
            </a:endParaRPr>
          </a:p>
        </p:txBody>
      </p:sp>
      <p:sp>
        <p:nvSpPr>
          <p:cNvPr id="24" name="Rectangle 23"/>
          <p:cNvSpPr>
            <a:spLocks noChangeArrowheads="1"/>
          </p:cNvSpPr>
          <p:nvPr/>
        </p:nvSpPr>
        <p:spPr bwMode="auto">
          <a:xfrm>
            <a:off x="4563048" y="3330424"/>
            <a:ext cx="252505" cy="252506"/>
          </a:xfrm>
          <a:prstGeom prst="rect">
            <a:avLst/>
          </a:prstGeom>
          <a:solidFill>
            <a:schemeClr val="accent2">
              <a:lumMod val="75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5" name="Rectangle 24"/>
          <p:cNvSpPr>
            <a:spLocks noChangeArrowheads="1"/>
          </p:cNvSpPr>
          <p:nvPr/>
        </p:nvSpPr>
        <p:spPr bwMode="auto">
          <a:xfrm>
            <a:off x="5068059" y="3330424"/>
            <a:ext cx="252505" cy="252506"/>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26" name="Text Box 80"/>
          <p:cNvSpPr txBox="1">
            <a:spLocks noChangeArrowheads="1"/>
          </p:cNvSpPr>
          <p:nvPr/>
        </p:nvSpPr>
        <p:spPr bwMode="auto">
          <a:xfrm rot="16200000">
            <a:off x="2353593" y="1646909"/>
            <a:ext cx="78386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Country 1</a:t>
            </a:r>
          </a:p>
        </p:txBody>
      </p:sp>
      <p:sp>
        <p:nvSpPr>
          <p:cNvPr id="27" name="Text Box 81"/>
          <p:cNvSpPr txBox="1">
            <a:spLocks noChangeArrowheads="1"/>
          </p:cNvSpPr>
          <p:nvPr/>
        </p:nvSpPr>
        <p:spPr bwMode="auto">
          <a:xfrm rot="16200000">
            <a:off x="2360169" y="3073829"/>
            <a:ext cx="783869"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cs typeface="Calibri" pitchFamily="34" charset="0"/>
              </a:rPr>
              <a:t>Country 3</a:t>
            </a:r>
          </a:p>
        </p:txBody>
      </p:sp>
      <p:sp>
        <p:nvSpPr>
          <p:cNvPr id="28" name="Text Box 82"/>
          <p:cNvSpPr txBox="1">
            <a:spLocks noChangeArrowheads="1"/>
          </p:cNvSpPr>
          <p:nvPr/>
        </p:nvSpPr>
        <p:spPr bwMode="auto">
          <a:xfrm rot="5400000">
            <a:off x="5283724" y="1658746"/>
            <a:ext cx="78386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Country 2</a:t>
            </a:r>
          </a:p>
        </p:txBody>
      </p:sp>
      <p:sp>
        <p:nvSpPr>
          <p:cNvPr id="29" name="Text Box 83"/>
          <p:cNvSpPr txBox="1">
            <a:spLocks noChangeArrowheads="1"/>
          </p:cNvSpPr>
          <p:nvPr/>
        </p:nvSpPr>
        <p:spPr bwMode="auto">
          <a:xfrm rot="5400000">
            <a:off x="5283724" y="3111967"/>
            <a:ext cx="783869"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cs typeface="Calibri" pitchFamily="34" charset="0"/>
              </a:rPr>
              <a:t>Country 4</a:t>
            </a:r>
          </a:p>
        </p:txBody>
      </p:sp>
      <p:sp>
        <p:nvSpPr>
          <p:cNvPr id="30" name="Rectangle 25"/>
          <p:cNvSpPr>
            <a:spLocks noChangeArrowheads="1"/>
          </p:cNvSpPr>
          <p:nvPr/>
        </p:nvSpPr>
        <p:spPr bwMode="auto">
          <a:xfrm>
            <a:off x="6922369" y="1203854"/>
            <a:ext cx="1150742" cy="1150742"/>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31" name="Rectangle 26"/>
          <p:cNvSpPr>
            <a:spLocks noChangeArrowheads="1"/>
          </p:cNvSpPr>
          <p:nvPr/>
        </p:nvSpPr>
        <p:spPr bwMode="auto">
          <a:xfrm>
            <a:off x="8386114" y="1203854"/>
            <a:ext cx="1150741" cy="1150742"/>
          </a:xfrm>
          <a:prstGeom prst="rect">
            <a:avLst/>
          </a:prstGeom>
          <a:solidFill>
            <a:schemeClr val="bg1">
              <a:lumMod val="95000"/>
            </a:schemeClr>
          </a:solidFill>
          <a:ln w="25400">
            <a:solidFill>
              <a:srgbClr val="808080"/>
            </a:solidFill>
            <a:miter lim="800000"/>
            <a:headEnd/>
            <a:tailEnd/>
          </a:ln>
        </p:spPr>
        <p:txBody>
          <a:bodyPr wrap="none" anchor="ctr"/>
          <a:lstStyle/>
          <a:p>
            <a:pPr algn="ctr"/>
            <a:endParaRPr lang="en-US">
              <a:latin typeface="Arial Narrow" panose="020B0606020202030204" pitchFamily="34" charset="0"/>
            </a:endParaRPr>
          </a:p>
        </p:txBody>
      </p:sp>
      <p:sp>
        <p:nvSpPr>
          <p:cNvPr id="32" name="Rectangle 27"/>
          <p:cNvSpPr>
            <a:spLocks noChangeArrowheads="1"/>
          </p:cNvSpPr>
          <p:nvPr/>
        </p:nvSpPr>
        <p:spPr bwMode="auto">
          <a:xfrm>
            <a:off x="6922369" y="2632088"/>
            <a:ext cx="1150742" cy="1150742"/>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33" name="Rectangle 28"/>
          <p:cNvSpPr>
            <a:spLocks noChangeArrowheads="1"/>
          </p:cNvSpPr>
          <p:nvPr/>
        </p:nvSpPr>
        <p:spPr bwMode="auto">
          <a:xfrm>
            <a:off x="8386114" y="2632088"/>
            <a:ext cx="1150741" cy="1150742"/>
          </a:xfrm>
          <a:prstGeom prst="rect">
            <a:avLst/>
          </a:prstGeom>
          <a:solidFill>
            <a:schemeClr val="bg1">
              <a:lumMod val="95000"/>
            </a:schemeClr>
          </a:solidFill>
          <a:ln w="25400">
            <a:solidFill>
              <a:srgbClr val="808080"/>
            </a:solidFill>
            <a:miter lim="800000"/>
            <a:headEnd/>
            <a:tailEnd/>
          </a:ln>
        </p:spPr>
        <p:txBody>
          <a:bodyPr wrap="none" anchor="ctr"/>
          <a:lstStyle/>
          <a:p>
            <a:endParaRPr lang="en-US">
              <a:latin typeface="Arial Narrow" panose="020B0606020202030204" pitchFamily="34" charset="0"/>
            </a:endParaRPr>
          </a:p>
        </p:txBody>
      </p:sp>
      <p:sp>
        <p:nvSpPr>
          <p:cNvPr id="34" name="Rectangle 29"/>
          <p:cNvSpPr>
            <a:spLocks noChangeArrowheads="1"/>
          </p:cNvSpPr>
          <p:nvPr/>
        </p:nvSpPr>
        <p:spPr bwMode="auto">
          <a:xfrm>
            <a:off x="7174875" y="1456360"/>
            <a:ext cx="631264" cy="631264"/>
          </a:xfrm>
          <a:prstGeom prst="rect">
            <a:avLst/>
          </a:prstGeom>
          <a:solidFill>
            <a:schemeClr val="bg2">
              <a:lumMod val="9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35" name="Rectangle 30"/>
          <p:cNvSpPr>
            <a:spLocks noChangeArrowheads="1"/>
          </p:cNvSpPr>
          <p:nvPr/>
        </p:nvSpPr>
        <p:spPr bwMode="auto">
          <a:xfrm>
            <a:off x="8638618" y="1456360"/>
            <a:ext cx="631264" cy="631264"/>
          </a:xfrm>
          <a:prstGeom prst="rect">
            <a:avLst/>
          </a:prstGeom>
          <a:solidFill>
            <a:schemeClr val="accent4">
              <a:lumMod val="60000"/>
              <a:lumOff val="40000"/>
            </a:schemeClr>
          </a:solidFill>
          <a:ln w="9525">
            <a:solidFill>
              <a:schemeClr val="tx1"/>
            </a:solidFill>
            <a:miter lim="800000"/>
            <a:headEnd/>
            <a:tailEnd/>
          </a:ln>
        </p:spPr>
        <p:txBody>
          <a:bodyPr wrap="none" anchor="ctr"/>
          <a:lstStyle/>
          <a:p>
            <a:pPr algn="ctr"/>
            <a:endParaRPr lang="en-US">
              <a:latin typeface="Arial Narrow" panose="020B0606020202030204" pitchFamily="34" charset="0"/>
            </a:endParaRPr>
          </a:p>
        </p:txBody>
      </p:sp>
      <p:sp>
        <p:nvSpPr>
          <p:cNvPr id="36" name="Rectangle 31"/>
          <p:cNvSpPr>
            <a:spLocks noChangeArrowheads="1"/>
          </p:cNvSpPr>
          <p:nvPr/>
        </p:nvSpPr>
        <p:spPr bwMode="auto">
          <a:xfrm>
            <a:off x="7174875" y="2884594"/>
            <a:ext cx="631264" cy="631264"/>
          </a:xfrm>
          <a:prstGeom prst="rect">
            <a:avLst/>
          </a:prstGeom>
          <a:solidFill>
            <a:schemeClr val="bg2">
              <a:lumMod val="5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37" name="Rectangle 32"/>
          <p:cNvSpPr>
            <a:spLocks noChangeArrowheads="1"/>
          </p:cNvSpPr>
          <p:nvPr/>
        </p:nvSpPr>
        <p:spPr bwMode="auto">
          <a:xfrm>
            <a:off x="8638618" y="2884594"/>
            <a:ext cx="631264" cy="631264"/>
          </a:xfrm>
          <a:prstGeom prst="rect">
            <a:avLst/>
          </a:prstGeom>
          <a:solidFill>
            <a:schemeClr val="accent3">
              <a:lumMod val="60000"/>
              <a:lumOff val="40000"/>
            </a:schemeClr>
          </a:solidFill>
          <a:ln w="9525">
            <a:solidFill>
              <a:schemeClr val="tx1"/>
            </a:solidFill>
            <a:miter lim="800000"/>
            <a:headEnd/>
            <a:tailEnd/>
          </a:ln>
        </p:spPr>
        <p:txBody>
          <a:bodyPr wrap="none" anchor="ctr"/>
          <a:lstStyle/>
          <a:p>
            <a:endParaRPr lang="en-US">
              <a:latin typeface="Arial Narrow" panose="020B0606020202030204" pitchFamily="34" charset="0"/>
            </a:endParaRPr>
          </a:p>
        </p:txBody>
      </p:sp>
      <p:cxnSp>
        <p:nvCxnSpPr>
          <p:cNvPr id="38" name="AutoShape 33"/>
          <p:cNvCxnSpPr>
            <a:cxnSpLocks noChangeShapeType="1"/>
            <a:stCxn id="30" idx="3"/>
            <a:endCxn id="31" idx="1"/>
          </p:cNvCxnSpPr>
          <p:nvPr/>
        </p:nvCxnSpPr>
        <p:spPr bwMode="auto">
          <a:xfrm>
            <a:off x="8083633" y="1779882"/>
            <a:ext cx="291959" cy="0"/>
          </a:xfrm>
          <a:prstGeom prst="straightConnector1">
            <a:avLst/>
          </a:prstGeom>
          <a:noFill/>
          <a:ln w="31750">
            <a:solidFill>
              <a:srgbClr val="808080"/>
            </a:solidFill>
            <a:round/>
            <a:headEnd type="triangle" w="med" len="med"/>
            <a:tailEnd type="triangle" w="med" len="med"/>
          </a:ln>
        </p:spPr>
      </p:cxnSp>
      <p:cxnSp>
        <p:nvCxnSpPr>
          <p:cNvPr id="39" name="AutoShape 34"/>
          <p:cNvCxnSpPr>
            <a:cxnSpLocks noChangeShapeType="1"/>
            <a:stCxn id="30" idx="2"/>
            <a:endCxn id="32" idx="0"/>
          </p:cNvCxnSpPr>
          <p:nvPr/>
        </p:nvCxnSpPr>
        <p:spPr bwMode="auto">
          <a:xfrm>
            <a:off x="7498398" y="2365117"/>
            <a:ext cx="0" cy="256450"/>
          </a:xfrm>
          <a:prstGeom prst="straightConnector1">
            <a:avLst/>
          </a:prstGeom>
          <a:noFill/>
          <a:ln w="31750">
            <a:solidFill>
              <a:srgbClr val="808080"/>
            </a:solidFill>
            <a:round/>
            <a:headEnd type="triangle" w="med" len="med"/>
            <a:tailEnd type="triangle" w="med" len="med"/>
          </a:ln>
        </p:spPr>
      </p:cxnSp>
      <p:cxnSp>
        <p:nvCxnSpPr>
          <p:cNvPr id="40" name="AutoShape 35"/>
          <p:cNvCxnSpPr>
            <a:cxnSpLocks noChangeShapeType="1"/>
            <a:stCxn id="31" idx="2"/>
            <a:endCxn id="33" idx="0"/>
          </p:cNvCxnSpPr>
          <p:nvPr/>
        </p:nvCxnSpPr>
        <p:spPr bwMode="auto">
          <a:xfrm>
            <a:off x="8962141" y="2365117"/>
            <a:ext cx="0" cy="256450"/>
          </a:xfrm>
          <a:prstGeom prst="straightConnector1">
            <a:avLst/>
          </a:prstGeom>
          <a:noFill/>
          <a:ln w="31750">
            <a:solidFill>
              <a:srgbClr val="808080"/>
            </a:solidFill>
            <a:round/>
            <a:headEnd type="triangle" w="med" len="med"/>
            <a:tailEnd type="triangle" w="med" len="med"/>
          </a:ln>
        </p:spPr>
      </p:cxnSp>
      <p:cxnSp>
        <p:nvCxnSpPr>
          <p:cNvPr id="41" name="AutoShape 36"/>
          <p:cNvCxnSpPr>
            <a:cxnSpLocks noChangeShapeType="1"/>
            <a:stCxn id="32" idx="3"/>
            <a:endCxn id="33" idx="1"/>
          </p:cNvCxnSpPr>
          <p:nvPr/>
        </p:nvCxnSpPr>
        <p:spPr bwMode="auto">
          <a:xfrm>
            <a:off x="8083633" y="3208117"/>
            <a:ext cx="291959" cy="0"/>
          </a:xfrm>
          <a:prstGeom prst="straightConnector1">
            <a:avLst/>
          </a:prstGeom>
          <a:noFill/>
          <a:ln w="31750">
            <a:solidFill>
              <a:srgbClr val="808080"/>
            </a:solidFill>
            <a:round/>
            <a:headEnd type="triangle" w="med" len="med"/>
            <a:tailEnd type="triangle" w="med" len="med"/>
          </a:ln>
        </p:spPr>
      </p:cxnSp>
      <p:grpSp>
        <p:nvGrpSpPr>
          <p:cNvPr id="42" name="Group 39"/>
          <p:cNvGrpSpPr>
            <a:grpSpLocks/>
          </p:cNvGrpSpPr>
          <p:nvPr/>
        </p:nvGrpSpPr>
        <p:grpSpPr bwMode="auto">
          <a:xfrm>
            <a:off x="8092839" y="2362487"/>
            <a:ext cx="268287" cy="249875"/>
            <a:chOff x="3919" y="1604"/>
            <a:chExt cx="332" cy="310"/>
          </a:xfrm>
        </p:grpSpPr>
        <p:sp>
          <p:nvSpPr>
            <p:cNvPr id="43" name="Line 37"/>
            <p:cNvSpPr>
              <a:spLocks noChangeShapeType="1"/>
            </p:cNvSpPr>
            <p:nvPr/>
          </p:nvSpPr>
          <p:spPr bwMode="auto">
            <a:xfrm flipH="1" flipV="1">
              <a:off x="3931" y="1604"/>
              <a:ext cx="320" cy="310"/>
            </a:xfrm>
            <a:prstGeom prst="line">
              <a:avLst/>
            </a:prstGeom>
            <a:noFill/>
            <a:ln w="31750">
              <a:solidFill>
                <a:srgbClr val="808080"/>
              </a:solidFill>
              <a:round/>
              <a:headEnd type="triangle" w="med" len="med"/>
              <a:tailEnd type="triangle" w="med" len="med"/>
            </a:ln>
          </p:spPr>
          <p:txBody>
            <a:bodyPr/>
            <a:lstStyle/>
            <a:p>
              <a:endParaRPr lang="en-US">
                <a:latin typeface="Arial Narrow" panose="020B0606020202030204" pitchFamily="34" charset="0"/>
              </a:endParaRPr>
            </a:p>
          </p:txBody>
        </p:sp>
        <p:sp>
          <p:nvSpPr>
            <p:cNvPr id="44" name="Line 38"/>
            <p:cNvSpPr>
              <a:spLocks noChangeShapeType="1"/>
            </p:cNvSpPr>
            <p:nvPr/>
          </p:nvSpPr>
          <p:spPr bwMode="auto">
            <a:xfrm flipH="1">
              <a:off x="3919" y="1604"/>
              <a:ext cx="320" cy="310"/>
            </a:xfrm>
            <a:prstGeom prst="line">
              <a:avLst/>
            </a:prstGeom>
            <a:noFill/>
            <a:ln w="31750">
              <a:solidFill>
                <a:srgbClr val="808080"/>
              </a:solidFill>
              <a:round/>
              <a:headEnd type="triangle" w="med" len="med"/>
              <a:tailEnd type="triangle" w="med" len="med"/>
            </a:ln>
          </p:spPr>
          <p:txBody>
            <a:bodyPr/>
            <a:lstStyle/>
            <a:p>
              <a:endParaRPr lang="en-US">
                <a:latin typeface="Arial Narrow" panose="020B0606020202030204" pitchFamily="34" charset="0"/>
              </a:endParaRPr>
            </a:p>
          </p:txBody>
        </p:sp>
      </p:grpSp>
      <p:sp>
        <p:nvSpPr>
          <p:cNvPr id="45" name="Text Box 80"/>
          <p:cNvSpPr txBox="1">
            <a:spLocks noChangeArrowheads="1"/>
          </p:cNvSpPr>
          <p:nvPr/>
        </p:nvSpPr>
        <p:spPr bwMode="auto">
          <a:xfrm rot="16200000">
            <a:off x="6375779" y="1666669"/>
            <a:ext cx="78386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Country 1</a:t>
            </a:r>
          </a:p>
        </p:txBody>
      </p:sp>
      <p:sp>
        <p:nvSpPr>
          <p:cNvPr id="46" name="Text Box 81"/>
          <p:cNvSpPr txBox="1">
            <a:spLocks noChangeArrowheads="1"/>
          </p:cNvSpPr>
          <p:nvPr/>
        </p:nvSpPr>
        <p:spPr bwMode="auto">
          <a:xfrm rot="16200000">
            <a:off x="6382355" y="3093588"/>
            <a:ext cx="783869"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cs typeface="Calibri" pitchFamily="34" charset="0"/>
              </a:rPr>
              <a:t>Country 3</a:t>
            </a:r>
          </a:p>
        </p:txBody>
      </p:sp>
      <p:sp>
        <p:nvSpPr>
          <p:cNvPr id="47" name="Text Box 82"/>
          <p:cNvSpPr txBox="1">
            <a:spLocks noChangeArrowheads="1"/>
          </p:cNvSpPr>
          <p:nvPr/>
        </p:nvSpPr>
        <p:spPr bwMode="auto">
          <a:xfrm rot="5400000">
            <a:off x="9299332" y="1678505"/>
            <a:ext cx="783869"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Country 2</a:t>
            </a:r>
          </a:p>
        </p:txBody>
      </p:sp>
      <p:sp>
        <p:nvSpPr>
          <p:cNvPr id="48" name="Text Box 83"/>
          <p:cNvSpPr txBox="1">
            <a:spLocks noChangeArrowheads="1"/>
          </p:cNvSpPr>
          <p:nvPr/>
        </p:nvSpPr>
        <p:spPr bwMode="auto">
          <a:xfrm rot="5400000">
            <a:off x="9299332" y="3131727"/>
            <a:ext cx="783869" cy="246221"/>
          </a:xfrm>
          <a:prstGeom prst="rect">
            <a:avLst/>
          </a:prstGeom>
          <a:noFill/>
          <a:ln w="9525">
            <a:noFill/>
            <a:miter lim="800000"/>
            <a:headEnd/>
            <a:tailEnd/>
          </a:ln>
        </p:spPr>
        <p:txBody>
          <a:bodyPr wrap="none" lIns="0" tIns="0" rIns="0" bIns="0">
            <a:spAutoFit/>
          </a:bodyPr>
          <a:lstStyle/>
          <a:p>
            <a:r>
              <a:rPr lang="en-US" sz="1600" b="1">
                <a:latin typeface="Arial Narrow" panose="020B0606020202030204" pitchFamily="34" charset="0"/>
                <a:cs typeface="Calibri" pitchFamily="34" charset="0"/>
              </a:rPr>
              <a:t>Country 4</a:t>
            </a:r>
          </a:p>
        </p:txBody>
      </p:sp>
      <p:sp>
        <p:nvSpPr>
          <p:cNvPr id="2" name="Rectangle 1"/>
          <p:cNvSpPr/>
          <p:nvPr/>
        </p:nvSpPr>
        <p:spPr>
          <a:xfrm>
            <a:off x="2888372" y="4291893"/>
            <a:ext cx="3405303" cy="1938992"/>
          </a:xfrm>
          <a:prstGeom prst="rect">
            <a:avLst/>
          </a:prstGeom>
        </p:spPr>
        <p:txBody>
          <a:bodyPr wrap="square">
            <a:spAutoFit/>
          </a:bodyPr>
          <a:lstStyle/>
          <a:p>
            <a:pPr marL="342900" indent="-342900">
              <a:buFont typeface="Arial" panose="020B0604020202020204" pitchFamily="34" charset="0"/>
              <a:buChar char="•"/>
            </a:pPr>
            <a:r>
              <a:rPr lang="en-US" sz="2000" dirty="0">
                <a:latin typeface="Arial Narrow" panose="020B0606020202030204" pitchFamily="34" charset="0"/>
              </a:rPr>
              <a:t>Small national markets.</a:t>
            </a:r>
          </a:p>
          <a:p>
            <a:pPr marL="342900" indent="-342900">
              <a:buFont typeface="Arial" panose="020B0604020202020204" pitchFamily="34" charset="0"/>
              <a:buChar char="•"/>
            </a:pPr>
            <a:r>
              <a:rPr lang="en-US" sz="2000" dirty="0">
                <a:latin typeface="Arial Narrow" panose="020B0606020202030204" pitchFamily="34" charset="0"/>
              </a:rPr>
              <a:t>Limited economies of scale.</a:t>
            </a:r>
          </a:p>
          <a:p>
            <a:pPr marL="342900" indent="-342900">
              <a:buFont typeface="Arial" panose="020B0604020202020204" pitchFamily="34" charset="0"/>
              <a:buChar char="•"/>
            </a:pPr>
            <a:r>
              <a:rPr lang="en-US" sz="2000" dirty="0">
                <a:latin typeface="Arial Narrow" panose="020B0606020202030204" pitchFamily="34" charset="0"/>
              </a:rPr>
              <a:t>High prices and near monopoly.</a:t>
            </a:r>
          </a:p>
          <a:p>
            <a:pPr marL="342900" indent="-342900">
              <a:buFont typeface="Arial" panose="020B0604020202020204" pitchFamily="34" charset="0"/>
              <a:buChar char="•"/>
            </a:pPr>
            <a:r>
              <a:rPr lang="en-US" sz="2000" dirty="0">
                <a:latin typeface="Arial Narrow" panose="020B0606020202030204" pitchFamily="34" charset="0"/>
              </a:rPr>
              <a:t>Limited product diversity.</a:t>
            </a:r>
          </a:p>
          <a:p>
            <a:pPr marL="342900" indent="-342900">
              <a:buFont typeface="Arial" panose="020B0604020202020204" pitchFamily="34" charset="0"/>
              <a:buChar char="•"/>
            </a:pPr>
            <a:r>
              <a:rPr lang="en-US" sz="2000" dirty="0">
                <a:latin typeface="Arial Narrow" panose="020B0606020202030204" pitchFamily="34" charset="0"/>
              </a:rPr>
              <a:t>Different standards.</a:t>
            </a:r>
          </a:p>
        </p:txBody>
      </p:sp>
      <p:sp>
        <p:nvSpPr>
          <p:cNvPr id="3" name="Rectangle 2"/>
          <p:cNvSpPr/>
          <p:nvPr/>
        </p:nvSpPr>
        <p:spPr>
          <a:xfrm>
            <a:off x="6975015" y="4315961"/>
            <a:ext cx="2703095" cy="1631216"/>
          </a:xfrm>
          <a:prstGeom prst="rect">
            <a:avLst/>
          </a:prstGeom>
        </p:spPr>
        <p:txBody>
          <a:bodyPr wrap="square">
            <a:spAutoFit/>
          </a:bodyPr>
          <a:lstStyle/>
          <a:p>
            <a:pPr marL="342900" indent="-342900">
              <a:buFont typeface="Arial" panose="020B0604020202020204" pitchFamily="34" charset="0"/>
              <a:buChar char="•"/>
            </a:pPr>
            <a:r>
              <a:rPr lang="en-US" sz="2000" dirty="0">
                <a:latin typeface="Arial Narrow" panose="020B0606020202030204" pitchFamily="34" charset="0"/>
              </a:rPr>
              <a:t>Increased competition.</a:t>
            </a:r>
          </a:p>
          <a:p>
            <a:pPr marL="342900" indent="-342900">
              <a:buFont typeface="Arial" panose="020B0604020202020204" pitchFamily="34" charset="0"/>
              <a:buChar char="•"/>
            </a:pPr>
            <a:r>
              <a:rPr lang="en-US" sz="2000" dirty="0">
                <a:latin typeface="Arial Narrow" panose="020B0606020202030204" pitchFamily="34" charset="0"/>
              </a:rPr>
              <a:t>Economies of scale.</a:t>
            </a:r>
          </a:p>
          <a:p>
            <a:pPr marL="342900" indent="-342900">
              <a:buFont typeface="Arial" panose="020B0604020202020204" pitchFamily="34" charset="0"/>
              <a:buChar char="•"/>
            </a:pPr>
            <a:r>
              <a:rPr lang="en-US" sz="2000" dirty="0">
                <a:latin typeface="Arial Narrow" panose="020B0606020202030204" pitchFamily="34" charset="0"/>
              </a:rPr>
              <a:t>Specialization.</a:t>
            </a:r>
          </a:p>
          <a:p>
            <a:pPr marL="342900" indent="-342900">
              <a:buFont typeface="Arial" panose="020B0604020202020204" pitchFamily="34" charset="0"/>
              <a:buChar char="•"/>
            </a:pPr>
            <a:r>
              <a:rPr lang="en-US" sz="2000" dirty="0">
                <a:latin typeface="Arial Narrow" panose="020B0606020202030204" pitchFamily="34" charset="0"/>
              </a:rPr>
              <a:t>Lower prices.</a:t>
            </a:r>
          </a:p>
          <a:p>
            <a:pPr marL="342900" indent="-342900">
              <a:buFont typeface="Arial" panose="020B0604020202020204" pitchFamily="34" charset="0"/>
              <a:buChar char="•"/>
            </a:pPr>
            <a:r>
              <a:rPr lang="en-US" sz="2000" dirty="0">
                <a:latin typeface="Arial Narrow" panose="020B0606020202030204" pitchFamily="34" charset="0"/>
              </a:rPr>
              <a:t>Interdependencies.</a:t>
            </a:r>
          </a:p>
        </p:txBody>
      </p:sp>
      <p:sp>
        <p:nvSpPr>
          <p:cNvPr id="53" name="Rounded Rectangle 19">
            <a:extLst>
              <a:ext uri="{FF2B5EF4-FFF2-40B4-BE49-F238E27FC236}">
                <a16:creationId xmlns:a16="http://schemas.microsoft.com/office/drawing/2014/main" id="{97138FED-7FC5-458F-AC5B-499C6B329B7D}"/>
              </a:ext>
            </a:extLst>
          </p:cNvPr>
          <p:cNvSpPr/>
          <p:nvPr/>
        </p:nvSpPr>
        <p:spPr bwMode="auto">
          <a:xfrm>
            <a:off x="2894948" y="3938139"/>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Without Trade</a:t>
            </a:r>
          </a:p>
        </p:txBody>
      </p:sp>
      <p:sp>
        <p:nvSpPr>
          <p:cNvPr id="54" name="Rounded Rectangle 19">
            <a:extLst>
              <a:ext uri="{FF2B5EF4-FFF2-40B4-BE49-F238E27FC236}">
                <a16:creationId xmlns:a16="http://schemas.microsoft.com/office/drawing/2014/main" id="{CD3D36B8-3FBB-4376-A6A3-4306C64C3909}"/>
              </a:ext>
            </a:extLst>
          </p:cNvPr>
          <p:cNvSpPr/>
          <p:nvPr/>
        </p:nvSpPr>
        <p:spPr bwMode="auto">
          <a:xfrm>
            <a:off x="6917134" y="3944230"/>
            <a:ext cx="26517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With Trade</a:t>
            </a:r>
          </a:p>
        </p:txBody>
      </p:sp>
    </p:spTree>
    <p:extLst>
      <p:ext uri="{BB962C8B-B14F-4D97-AF65-F5344CB8AC3E}">
        <p14:creationId xmlns:p14="http://schemas.microsoft.com/office/powerpoint/2010/main" val="226899978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Absolute and Comparative Advantages</a:t>
            </a:r>
          </a:p>
        </p:txBody>
      </p:sp>
      <p:graphicFrame>
        <p:nvGraphicFramePr>
          <p:cNvPr id="9" name="Content Placeholder 8"/>
          <p:cNvGraphicFramePr>
            <a:graphicFrameLocks noGrp="1"/>
          </p:cNvGraphicFramePr>
          <p:nvPr>
            <p:ph sz="half" idx="1"/>
            <p:extLst>
              <p:ext uri="{D42A27DB-BD31-4B8C-83A1-F6EECF244321}">
                <p14:modId xmlns:p14="http://schemas.microsoft.com/office/powerpoint/2010/main" val="1699301102"/>
              </p:ext>
            </p:extLst>
          </p:nvPr>
        </p:nvGraphicFramePr>
        <p:xfrm>
          <a:off x="1620839" y="1133475"/>
          <a:ext cx="4389437" cy="530383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Content Placeholder 8"/>
          <p:cNvGraphicFramePr>
            <a:graphicFrameLocks noGrp="1"/>
          </p:cNvGraphicFramePr>
          <p:nvPr>
            <p:ph sz="half" idx="2"/>
            <p:extLst>
              <p:ext uri="{D42A27DB-BD31-4B8C-83A1-F6EECF244321}">
                <p14:modId xmlns:p14="http://schemas.microsoft.com/office/powerpoint/2010/main" val="3629049842"/>
              </p:ext>
            </p:extLst>
          </p:nvPr>
        </p:nvGraphicFramePr>
        <p:xfrm>
          <a:off x="6188075" y="1133475"/>
          <a:ext cx="4387850" cy="5303838"/>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4"/>
          <p:cNvSpPr/>
          <p:nvPr/>
        </p:nvSpPr>
        <p:spPr>
          <a:xfrm>
            <a:off x="3377021" y="1707686"/>
            <a:ext cx="2834640" cy="914400"/>
          </a:xfrm>
          <a:prstGeom prst="roundRect">
            <a:avLst>
              <a:gd name="adj" fmla="val 57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r>
              <a:rPr lang="en-US" sz="1200" dirty="0">
                <a:solidFill>
                  <a:schemeClr val="tx1"/>
                </a:solidFill>
                <a:latin typeface="Arial Narrow" panose="020B0606020202030204" pitchFamily="34" charset="0"/>
              </a:rPr>
              <a:t>Country A: 100 resource units. 10 units for 1 unit of steel. 4 units to produce 1 unit of textiles.</a:t>
            </a:r>
          </a:p>
          <a:p>
            <a:r>
              <a:rPr lang="en-US" sz="1200" dirty="0">
                <a:solidFill>
                  <a:schemeClr val="tx1"/>
                </a:solidFill>
                <a:latin typeface="Arial Narrow" panose="020B0606020202030204" pitchFamily="34" charset="0"/>
              </a:rPr>
              <a:t>Country B: 100 resource units. 5 units for 1 unit of steel. 20 units to produce 1 unit of textiles.</a:t>
            </a:r>
          </a:p>
        </p:txBody>
      </p:sp>
      <p:sp>
        <p:nvSpPr>
          <p:cNvPr id="8" name="Rounded Rectangle 7"/>
          <p:cNvSpPr/>
          <p:nvPr/>
        </p:nvSpPr>
        <p:spPr>
          <a:xfrm>
            <a:off x="3377021" y="2671545"/>
            <a:ext cx="2834640" cy="914400"/>
          </a:xfrm>
          <a:prstGeom prst="roundRect">
            <a:avLst>
              <a:gd name="adj" fmla="val 57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r>
              <a:rPr lang="en-US" sz="1200" dirty="0">
                <a:solidFill>
                  <a:schemeClr val="tx1"/>
                </a:solidFill>
                <a:latin typeface="Arial Narrow" panose="020B0606020202030204" pitchFamily="34" charset="0"/>
              </a:rPr>
              <a:t>Steel output without trade (1): 5+10 = 15</a:t>
            </a:r>
          </a:p>
          <a:p>
            <a:r>
              <a:rPr lang="en-US" sz="1200" dirty="0">
                <a:solidFill>
                  <a:schemeClr val="tx1"/>
                </a:solidFill>
                <a:latin typeface="Arial Narrow" panose="020B0606020202030204" pitchFamily="34" charset="0"/>
              </a:rPr>
              <a:t>Textiles output without trade (1): 2.5+12.5 = 15</a:t>
            </a:r>
          </a:p>
          <a:p>
            <a:r>
              <a:rPr lang="en-US" sz="1200" dirty="0">
                <a:solidFill>
                  <a:schemeClr val="tx1"/>
                </a:solidFill>
                <a:latin typeface="Arial Narrow" panose="020B0606020202030204" pitchFamily="34" charset="0"/>
              </a:rPr>
              <a:t>Steel output with trade (2): 0+20 = 20</a:t>
            </a:r>
          </a:p>
          <a:p>
            <a:r>
              <a:rPr lang="en-US" sz="1200" dirty="0">
                <a:solidFill>
                  <a:schemeClr val="tx1"/>
                </a:solidFill>
                <a:latin typeface="Arial Narrow" panose="020B0606020202030204" pitchFamily="34" charset="0"/>
              </a:rPr>
              <a:t>Textiles output with trade (2): 25+0 = 25</a:t>
            </a:r>
          </a:p>
        </p:txBody>
      </p:sp>
      <p:sp>
        <p:nvSpPr>
          <p:cNvPr id="11" name="Rounded Rectangle 10"/>
          <p:cNvSpPr/>
          <p:nvPr/>
        </p:nvSpPr>
        <p:spPr>
          <a:xfrm>
            <a:off x="7930818" y="1805182"/>
            <a:ext cx="2834640" cy="914400"/>
          </a:xfrm>
          <a:prstGeom prst="roundRect">
            <a:avLst>
              <a:gd name="adj" fmla="val 57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r>
              <a:rPr lang="en-US" sz="1200" dirty="0">
                <a:solidFill>
                  <a:schemeClr val="tx1"/>
                </a:solidFill>
                <a:latin typeface="Arial Narrow" panose="020B0606020202030204" pitchFamily="34" charset="0"/>
              </a:rPr>
              <a:t>Country A: 100 resource units. 10 units for 1 unit of steel. 10 units to produce 1 unit of textiles.</a:t>
            </a:r>
          </a:p>
          <a:p>
            <a:r>
              <a:rPr lang="en-US" sz="1200" dirty="0">
                <a:solidFill>
                  <a:schemeClr val="tx1"/>
                </a:solidFill>
                <a:latin typeface="Arial Narrow" panose="020B0606020202030204" pitchFamily="34" charset="0"/>
              </a:rPr>
              <a:t>Country B: 100 resource units. 4 units for 1 unit of steel. 5 units to produce 1 unit of textiles.</a:t>
            </a:r>
          </a:p>
        </p:txBody>
      </p:sp>
      <p:sp>
        <p:nvSpPr>
          <p:cNvPr id="12" name="Rounded Rectangle 11"/>
          <p:cNvSpPr/>
          <p:nvPr/>
        </p:nvSpPr>
        <p:spPr>
          <a:xfrm>
            <a:off x="7930818" y="2762985"/>
            <a:ext cx="2834640" cy="822960"/>
          </a:xfrm>
          <a:prstGeom prst="roundRect">
            <a:avLst>
              <a:gd name="adj" fmla="val 5736"/>
            </a:avLst>
          </a:prstGeom>
          <a:solidFill>
            <a:schemeClr val="bg1"/>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288" rIns="18288" rtlCol="0" anchor="ctr"/>
          <a:lstStyle/>
          <a:p>
            <a:r>
              <a:rPr lang="en-US" sz="1200" dirty="0">
                <a:solidFill>
                  <a:schemeClr val="tx1"/>
                </a:solidFill>
                <a:latin typeface="Arial Narrow" panose="020B0606020202030204" pitchFamily="34" charset="0"/>
              </a:rPr>
              <a:t>Steel output without trade (1): 5+12.15 = 17.5</a:t>
            </a:r>
          </a:p>
          <a:p>
            <a:r>
              <a:rPr lang="en-US" sz="1200" dirty="0">
                <a:solidFill>
                  <a:schemeClr val="tx1"/>
                </a:solidFill>
                <a:latin typeface="Arial Narrow" panose="020B0606020202030204" pitchFamily="34" charset="0"/>
              </a:rPr>
              <a:t>Textiles output without trade (1): 5+10 = 15</a:t>
            </a:r>
          </a:p>
          <a:p>
            <a:r>
              <a:rPr lang="en-US" sz="1200" dirty="0">
                <a:solidFill>
                  <a:schemeClr val="tx1"/>
                </a:solidFill>
                <a:latin typeface="Arial Narrow" panose="020B0606020202030204" pitchFamily="34" charset="0"/>
              </a:rPr>
              <a:t>Steel output with trade (2): 0+17.5 = 17.5</a:t>
            </a:r>
          </a:p>
          <a:p>
            <a:r>
              <a:rPr lang="en-US" sz="1200" dirty="0">
                <a:solidFill>
                  <a:schemeClr val="tx1"/>
                </a:solidFill>
                <a:latin typeface="Arial Narrow" panose="020B0606020202030204" pitchFamily="34" charset="0"/>
              </a:rPr>
              <a:t>Textiles output with trade (2): 10+6 = 16</a:t>
            </a:r>
          </a:p>
        </p:txBody>
      </p:sp>
    </p:spTree>
    <p:extLst>
      <p:ext uri="{BB962C8B-B14F-4D97-AF65-F5344CB8AC3E}">
        <p14:creationId xmlns:p14="http://schemas.microsoft.com/office/powerpoint/2010/main" val="9459488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8FBA40B-03BD-4E2D-9C0E-C9357A661E73}"/>
              </a:ext>
            </a:extLst>
          </p:cNvPr>
          <p:cNvSpPr>
            <a:spLocks noGrp="1"/>
          </p:cNvSpPr>
          <p:nvPr>
            <p:ph type="title"/>
          </p:nvPr>
        </p:nvSpPr>
        <p:spPr/>
        <p:txBody>
          <a:bodyPr/>
          <a:lstStyle/>
          <a:p>
            <a:r>
              <a:rPr lang="en-US" dirty="0"/>
              <a:t>Composition of British Trade, 1910s and 1990s</a:t>
            </a:r>
          </a:p>
        </p:txBody>
      </p:sp>
      <p:graphicFrame>
        <p:nvGraphicFramePr>
          <p:cNvPr id="10" name="Content Placeholder 9">
            <a:extLst>
              <a:ext uri="{FF2B5EF4-FFF2-40B4-BE49-F238E27FC236}">
                <a16:creationId xmlns:a16="http://schemas.microsoft.com/office/drawing/2014/main" id="{0F67F3CD-8AE6-40E4-B558-1966E34998C6}"/>
              </a:ext>
            </a:extLst>
          </p:cNvPr>
          <p:cNvGraphicFramePr>
            <a:graphicFrameLocks noGrp="1"/>
          </p:cNvGraphicFramePr>
          <p:nvPr>
            <p:ph idx="1"/>
            <p:extLst>
              <p:ext uri="{D42A27DB-BD31-4B8C-83A1-F6EECF244321}">
                <p14:modId xmlns:p14="http://schemas.microsoft.com/office/powerpoint/2010/main" val="1775970620"/>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5" name="Footer Placeholder 4">
            <a:extLst>
              <a:ext uri="{FF2B5EF4-FFF2-40B4-BE49-F238E27FC236}">
                <a16:creationId xmlns:a16="http://schemas.microsoft.com/office/drawing/2014/main" id="{52B7E71A-F5E8-45D2-8057-E8594558277C}"/>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40564270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Favorable and Contentious Factors in International Trade</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 name="Freeform: Shape 6">
            <a:extLst>
              <a:ext uri="{FF2B5EF4-FFF2-40B4-BE49-F238E27FC236}">
                <a16:creationId xmlns:a16="http://schemas.microsoft.com/office/drawing/2014/main" id="{4090AE13-F1AA-4BF2-BCA0-24EB51F35235}"/>
              </a:ext>
            </a:extLst>
          </p:cNvPr>
          <p:cNvSpPr/>
          <p:nvPr/>
        </p:nvSpPr>
        <p:spPr>
          <a:xfrm>
            <a:off x="1868214" y="1319504"/>
            <a:ext cx="2011680" cy="4572000"/>
          </a:xfrm>
          <a:custGeom>
            <a:avLst/>
            <a:gdLst>
              <a:gd name="connsiteX0" fmla="*/ 0 w 2119652"/>
              <a:gd name="connsiteY0" fmla="*/ 211965 h 5394325"/>
              <a:gd name="connsiteX1" fmla="*/ 211965 w 2119652"/>
              <a:gd name="connsiteY1" fmla="*/ 0 h 5394325"/>
              <a:gd name="connsiteX2" fmla="*/ 1907687 w 2119652"/>
              <a:gd name="connsiteY2" fmla="*/ 0 h 5394325"/>
              <a:gd name="connsiteX3" fmla="*/ 2119652 w 2119652"/>
              <a:gd name="connsiteY3" fmla="*/ 211965 h 5394325"/>
              <a:gd name="connsiteX4" fmla="*/ 2119652 w 2119652"/>
              <a:gd name="connsiteY4" fmla="*/ 5182360 h 5394325"/>
              <a:gd name="connsiteX5" fmla="*/ 1907687 w 2119652"/>
              <a:gd name="connsiteY5" fmla="*/ 5394325 h 5394325"/>
              <a:gd name="connsiteX6" fmla="*/ 211965 w 2119652"/>
              <a:gd name="connsiteY6" fmla="*/ 5394325 h 5394325"/>
              <a:gd name="connsiteX7" fmla="*/ 0 w 2119652"/>
              <a:gd name="connsiteY7" fmla="*/ 5182360 h 5394325"/>
              <a:gd name="connsiteX8" fmla="*/ 0 w 2119652"/>
              <a:gd name="connsiteY8" fmla="*/ 211965 h 53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9652" h="5394325">
                <a:moveTo>
                  <a:pt x="0" y="211965"/>
                </a:moveTo>
                <a:cubicBezTo>
                  <a:pt x="0" y="94900"/>
                  <a:pt x="94900" y="0"/>
                  <a:pt x="211965" y="0"/>
                </a:cubicBezTo>
                <a:lnTo>
                  <a:pt x="1907687" y="0"/>
                </a:lnTo>
                <a:cubicBezTo>
                  <a:pt x="2024752" y="0"/>
                  <a:pt x="2119652" y="94900"/>
                  <a:pt x="2119652" y="211965"/>
                </a:cubicBezTo>
                <a:lnTo>
                  <a:pt x="2119652" y="5182360"/>
                </a:lnTo>
                <a:cubicBezTo>
                  <a:pt x="2119652" y="5299425"/>
                  <a:pt x="2024752" y="5394325"/>
                  <a:pt x="1907687" y="5394325"/>
                </a:cubicBezTo>
                <a:lnTo>
                  <a:pt x="211965" y="5394325"/>
                </a:lnTo>
                <a:cubicBezTo>
                  <a:pt x="94900" y="5394325"/>
                  <a:pt x="0" y="5299425"/>
                  <a:pt x="0" y="5182360"/>
                </a:cubicBezTo>
                <a:lnTo>
                  <a:pt x="0" y="211965"/>
                </a:lnTo>
                <a:close/>
              </a:path>
            </a:pathLst>
          </a:cu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80010" bIns="3856038" numCol="1" spcCol="1270" anchor="ctr" anchorCtr="0">
            <a:noAutofit/>
          </a:bodyPr>
          <a:lstStyle/>
          <a:p>
            <a:pPr marL="0" lvl="0" indent="0" algn="ctr" defTabSz="933450">
              <a:lnSpc>
                <a:spcPct val="90000"/>
              </a:lnSpc>
              <a:spcBef>
                <a:spcPct val="0"/>
              </a:spcBef>
              <a:spcAft>
                <a:spcPct val="35000"/>
              </a:spcAft>
              <a:buNone/>
            </a:pPr>
            <a:endParaRPr lang="en-US" sz="2100" b="1" kern="1200" dirty="0">
              <a:latin typeface="Arial Narrow" panose="020B0606020202030204" pitchFamily="34" charset="0"/>
              <a:cs typeface="Calibri" pitchFamily="34" charset="0"/>
            </a:endParaRPr>
          </a:p>
        </p:txBody>
      </p:sp>
      <p:sp>
        <p:nvSpPr>
          <p:cNvPr id="8" name="Freeform: Shape 7">
            <a:extLst>
              <a:ext uri="{FF2B5EF4-FFF2-40B4-BE49-F238E27FC236}">
                <a16:creationId xmlns:a16="http://schemas.microsoft.com/office/drawing/2014/main" id="{B8E3CB2B-3525-4953-93F2-9622D7367A80}"/>
              </a:ext>
            </a:extLst>
          </p:cNvPr>
          <p:cNvSpPr/>
          <p:nvPr/>
        </p:nvSpPr>
        <p:spPr>
          <a:xfrm>
            <a:off x="2014395" y="2274958"/>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solidFill>
            <a:schemeClr val="bg1"/>
          </a:solidFill>
          <a:ln w="38100">
            <a:solidFill>
              <a:srgbClr val="00B050"/>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b="0" kern="1200" dirty="0">
                <a:latin typeface="Arial Narrow" panose="020B0606020202030204" pitchFamily="34" charset="0"/>
                <a:cs typeface="Calibri" pitchFamily="34" charset="0"/>
              </a:rPr>
              <a:t>Specialization promotes national productivity.</a:t>
            </a:r>
          </a:p>
        </p:txBody>
      </p:sp>
      <p:sp>
        <p:nvSpPr>
          <p:cNvPr id="9" name="Freeform: Shape 8">
            <a:extLst>
              <a:ext uri="{FF2B5EF4-FFF2-40B4-BE49-F238E27FC236}">
                <a16:creationId xmlns:a16="http://schemas.microsoft.com/office/drawing/2014/main" id="{2E94D2DA-395B-46E3-B6D8-66FDF11F3835}"/>
              </a:ext>
            </a:extLst>
          </p:cNvPr>
          <p:cNvSpPr/>
          <p:nvPr/>
        </p:nvSpPr>
        <p:spPr>
          <a:xfrm>
            <a:off x="2014395" y="4151646"/>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solidFill>
            <a:schemeClr val="bg1"/>
          </a:solidFill>
          <a:ln w="38100">
            <a:solidFill>
              <a:srgbClr val="FF0000"/>
            </a:solidFill>
          </a:ln>
        </p:spPr>
        <p:style>
          <a:lnRef idx="2">
            <a:schemeClr val="accent1">
              <a:shade val="80000"/>
              <a:hueOff val="0"/>
              <a:satOff val="0"/>
              <a:lumOff val="0"/>
              <a:alphaOff val="0"/>
            </a:schemeClr>
          </a:lnRef>
          <a:fillRef idx="1">
            <a:scrgbClr r="0" g="0" b="0"/>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b="0" kern="1200" dirty="0">
                <a:latin typeface="Arial Narrow" panose="020B0606020202030204" pitchFamily="34" charset="0"/>
                <a:cs typeface="Calibri" pitchFamily="34" charset="0"/>
              </a:rPr>
              <a:t>Labor and capital cannot be easily reconverted.</a:t>
            </a:r>
          </a:p>
        </p:txBody>
      </p:sp>
      <p:sp>
        <p:nvSpPr>
          <p:cNvPr id="10" name="Freeform: Shape 9">
            <a:extLst>
              <a:ext uri="{FF2B5EF4-FFF2-40B4-BE49-F238E27FC236}">
                <a16:creationId xmlns:a16="http://schemas.microsoft.com/office/drawing/2014/main" id="{823BCC96-A391-4C71-82EC-E18FD66EB952}"/>
              </a:ext>
            </a:extLst>
          </p:cNvPr>
          <p:cNvSpPr/>
          <p:nvPr/>
        </p:nvSpPr>
        <p:spPr>
          <a:xfrm>
            <a:off x="4146840" y="1319504"/>
            <a:ext cx="2011680" cy="4572000"/>
          </a:xfrm>
          <a:custGeom>
            <a:avLst/>
            <a:gdLst>
              <a:gd name="connsiteX0" fmla="*/ 0 w 2119652"/>
              <a:gd name="connsiteY0" fmla="*/ 211965 h 5394325"/>
              <a:gd name="connsiteX1" fmla="*/ 211965 w 2119652"/>
              <a:gd name="connsiteY1" fmla="*/ 0 h 5394325"/>
              <a:gd name="connsiteX2" fmla="*/ 1907687 w 2119652"/>
              <a:gd name="connsiteY2" fmla="*/ 0 h 5394325"/>
              <a:gd name="connsiteX3" fmla="*/ 2119652 w 2119652"/>
              <a:gd name="connsiteY3" fmla="*/ 211965 h 5394325"/>
              <a:gd name="connsiteX4" fmla="*/ 2119652 w 2119652"/>
              <a:gd name="connsiteY4" fmla="*/ 5182360 h 5394325"/>
              <a:gd name="connsiteX5" fmla="*/ 1907687 w 2119652"/>
              <a:gd name="connsiteY5" fmla="*/ 5394325 h 5394325"/>
              <a:gd name="connsiteX6" fmla="*/ 211965 w 2119652"/>
              <a:gd name="connsiteY6" fmla="*/ 5394325 h 5394325"/>
              <a:gd name="connsiteX7" fmla="*/ 0 w 2119652"/>
              <a:gd name="connsiteY7" fmla="*/ 5182360 h 5394325"/>
              <a:gd name="connsiteX8" fmla="*/ 0 w 2119652"/>
              <a:gd name="connsiteY8" fmla="*/ 211965 h 53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9652" h="5394325">
                <a:moveTo>
                  <a:pt x="0" y="211965"/>
                </a:moveTo>
                <a:cubicBezTo>
                  <a:pt x="0" y="94900"/>
                  <a:pt x="94900" y="0"/>
                  <a:pt x="211965" y="0"/>
                </a:cubicBezTo>
                <a:lnTo>
                  <a:pt x="1907687" y="0"/>
                </a:lnTo>
                <a:cubicBezTo>
                  <a:pt x="2024752" y="0"/>
                  <a:pt x="2119652" y="94900"/>
                  <a:pt x="2119652" y="211965"/>
                </a:cubicBezTo>
                <a:lnTo>
                  <a:pt x="2119652" y="5182360"/>
                </a:lnTo>
                <a:cubicBezTo>
                  <a:pt x="2119652" y="5299425"/>
                  <a:pt x="2024752" y="5394325"/>
                  <a:pt x="1907687" y="5394325"/>
                </a:cubicBezTo>
                <a:lnTo>
                  <a:pt x="211965" y="5394325"/>
                </a:lnTo>
                <a:cubicBezTo>
                  <a:pt x="94900" y="5394325"/>
                  <a:pt x="0" y="5299425"/>
                  <a:pt x="0" y="5182360"/>
                </a:cubicBezTo>
                <a:lnTo>
                  <a:pt x="0" y="211965"/>
                </a:lnTo>
                <a:close/>
              </a:path>
            </a:pathLst>
          </a:cu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80010" bIns="3856038" numCol="1" spcCol="1270" anchor="ctr" anchorCtr="0">
            <a:noAutofit/>
          </a:bodyPr>
          <a:lstStyle/>
          <a:p>
            <a:pPr marL="0" lvl="0" indent="0" algn="ctr" defTabSz="933450">
              <a:lnSpc>
                <a:spcPct val="90000"/>
              </a:lnSpc>
              <a:spcBef>
                <a:spcPct val="0"/>
              </a:spcBef>
              <a:spcAft>
                <a:spcPct val="35000"/>
              </a:spcAft>
              <a:buNone/>
            </a:pPr>
            <a:endParaRPr lang="en-US" sz="2100" b="1" kern="1200" dirty="0">
              <a:latin typeface="Arial Narrow" panose="020B0606020202030204" pitchFamily="34" charset="0"/>
              <a:cs typeface="Calibri" pitchFamily="34" charset="0"/>
            </a:endParaRPr>
          </a:p>
        </p:txBody>
      </p:sp>
      <p:sp>
        <p:nvSpPr>
          <p:cNvPr id="11" name="Freeform: Shape 10">
            <a:extLst>
              <a:ext uri="{FF2B5EF4-FFF2-40B4-BE49-F238E27FC236}">
                <a16:creationId xmlns:a16="http://schemas.microsoft.com/office/drawing/2014/main" id="{ADB63F2D-A66A-4072-98B5-5EABB301B988}"/>
              </a:ext>
            </a:extLst>
          </p:cNvPr>
          <p:cNvSpPr/>
          <p:nvPr/>
        </p:nvSpPr>
        <p:spPr>
          <a:xfrm>
            <a:off x="4293021" y="2274958"/>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00B05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Increases the quantity of goods and lowers their cost.</a:t>
            </a:r>
          </a:p>
        </p:txBody>
      </p:sp>
      <p:sp>
        <p:nvSpPr>
          <p:cNvPr id="12" name="Freeform: Shape 11">
            <a:extLst>
              <a:ext uri="{FF2B5EF4-FFF2-40B4-BE49-F238E27FC236}">
                <a16:creationId xmlns:a16="http://schemas.microsoft.com/office/drawing/2014/main" id="{956AB23A-373D-4C20-9B32-2A67301CAAEB}"/>
              </a:ext>
            </a:extLst>
          </p:cNvPr>
          <p:cNvSpPr/>
          <p:nvPr/>
        </p:nvSpPr>
        <p:spPr>
          <a:xfrm>
            <a:off x="4293021" y="4151646"/>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FF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Some nations have limited advantages and resources.</a:t>
            </a:r>
          </a:p>
        </p:txBody>
      </p:sp>
      <p:sp>
        <p:nvSpPr>
          <p:cNvPr id="13" name="Freeform: Shape 12">
            <a:extLst>
              <a:ext uri="{FF2B5EF4-FFF2-40B4-BE49-F238E27FC236}">
                <a16:creationId xmlns:a16="http://schemas.microsoft.com/office/drawing/2014/main" id="{80BFBDAC-ADAC-4DD2-A80D-0FC7E5C43B24}"/>
              </a:ext>
            </a:extLst>
          </p:cNvPr>
          <p:cNvSpPr/>
          <p:nvPr/>
        </p:nvSpPr>
        <p:spPr>
          <a:xfrm>
            <a:off x="6425465" y="1319504"/>
            <a:ext cx="2011680" cy="4572000"/>
          </a:xfrm>
          <a:custGeom>
            <a:avLst/>
            <a:gdLst>
              <a:gd name="connsiteX0" fmla="*/ 0 w 2119652"/>
              <a:gd name="connsiteY0" fmla="*/ 211965 h 5394325"/>
              <a:gd name="connsiteX1" fmla="*/ 211965 w 2119652"/>
              <a:gd name="connsiteY1" fmla="*/ 0 h 5394325"/>
              <a:gd name="connsiteX2" fmla="*/ 1907687 w 2119652"/>
              <a:gd name="connsiteY2" fmla="*/ 0 h 5394325"/>
              <a:gd name="connsiteX3" fmla="*/ 2119652 w 2119652"/>
              <a:gd name="connsiteY3" fmla="*/ 211965 h 5394325"/>
              <a:gd name="connsiteX4" fmla="*/ 2119652 w 2119652"/>
              <a:gd name="connsiteY4" fmla="*/ 5182360 h 5394325"/>
              <a:gd name="connsiteX5" fmla="*/ 1907687 w 2119652"/>
              <a:gd name="connsiteY5" fmla="*/ 5394325 h 5394325"/>
              <a:gd name="connsiteX6" fmla="*/ 211965 w 2119652"/>
              <a:gd name="connsiteY6" fmla="*/ 5394325 h 5394325"/>
              <a:gd name="connsiteX7" fmla="*/ 0 w 2119652"/>
              <a:gd name="connsiteY7" fmla="*/ 5182360 h 5394325"/>
              <a:gd name="connsiteX8" fmla="*/ 0 w 2119652"/>
              <a:gd name="connsiteY8" fmla="*/ 211965 h 53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9652" h="5394325">
                <a:moveTo>
                  <a:pt x="0" y="211965"/>
                </a:moveTo>
                <a:cubicBezTo>
                  <a:pt x="0" y="94900"/>
                  <a:pt x="94900" y="0"/>
                  <a:pt x="211965" y="0"/>
                </a:cubicBezTo>
                <a:lnTo>
                  <a:pt x="1907687" y="0"/>
                </a:lnTo>
                <a:cubicBezTo>
                  <a:pt x="2024752" y="0"/>
                  <a:pt x="2119652" y="94900"/>
                  <a:pt x="2119652" y="211965"/>
                </a:cubicBezTo>
                <a:lnTo>
                  <a:pt x="2119652" y="5182360"/>
                </a:lnTo>
                <a:cubicBezTo>
                  <a:pt x="2119652" y="5299425"/>
                  <a:pt x="2024752" y="5394325"/>
                  <a:pt x="1907687" y="5394325"/>
                </a:cubicBezTo>
                <a:lnTo>
                  <a:pt x="211965" y="5394325"/>
                </a:lnTo>
                <a:cubicBezTo>
                  <a:pt x="94900" y="5394325"/>
                  <a:pt x="0" y="5299425"/>
                  <a:pt x="0" y="5182360"/>
                </a:cubicBezTo>
                <a:lnTo>
                  <a:pt x="0" y="211965"/>
                </a:lnTo>
                <a:close/>
              </a:path>
            </a:pathLst>
          </a:cu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80010" bIns="3856038" numCol="1" spcCol="1270" anchor="ctr" anchorCtr="0">
            <a:noAutofit/>
          </a:bodyPr>
          <a:lstStyle/>
          <a:p>
            <a:pPr marL="0" lvl="0" indent="0" algn="ctr" defTabSz="933450">
              <a:lnSpc>
                <a:spcPct val="90000"/>
              </a:lnSpc>
              <a:spcBef>
                <a:spcPct val="0"/>
              </a:spcBef>
              <a:spcAft>
                <a:spcPct val="35000"/>
              </a:spcAft>
              <a:buNone/>
            </a:pPr>
            <a:endParaRPr lang="en-US" sz="2100" b="1" kern="1200" dirty="0">
              <a:latin typeface="Arial Narrow" panose="020B0606020202030204" pitchFamily="34" charset="0"/>
              <a:cs typeface="Calibri" pitchFamily="34" charset="0"/>
            </a:endParaRPr>
          </a:p>
        </p:txBody>
      </p:sp>
      <p:sp>
        <p:nvSpPr>
          <p:cNvPr id="14" name="Freeform: Shape 13">
            <a:extLst>
              <a:ext uri="{FF2B5EF4-FFF2-40B4-BE49-F238E27FC236}">
                <a16:creationId xmlns:a16="http://schemas.microsoft.com/office/drawing/2014/main" id="{DC34D790-C26B-4CA2-A6D6-04463ED7AA63}"/>
              </a:ext>
            </a:extLst>
          </p:cNvPr>
          <p:cNvSpPr/>
          <p:nvPr/>
        </p:nvSpPr>
        <p:spPr>
          <a:xfrm>
            <a:off x="6571647" y="2274958"/>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00B05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Lower prices for consumers because of lower tariff and non-tariff barriers.</a:t>
            </a:r>
          </a:p>
        </p:txBody>
      </p:sp>
      <p:sp>
        <p:nvSpPr>
          <p:cNvPr id="15" name="Freeform: Shape 14">
            <a:extLst>
              <a:ext uri="{FF2B5EF4-FFF2-40B4-BE49-F238E27FC236}">
                <a16:creationId xmlns:a16="http://schemas.microsoft.com/office/drawing/2014/main" id="{A5810592-3D30-44D5-9C95-2C8B8DF072C5}"/>
              </a:ext>
            </a:extLst>
          </p:cNvPr>
          <p:cNvSpPr/>
          <p:nvPr/>
        </p:nvSpPr>
        <p:spPr>
          <a:xfrm>
            <a:off x="6571647" y="4151646"/>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FF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May impact national industries and employment.</a:t>
            </a:r>
          </a:p>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Protectionism.</a:t>
            </a:r>
          </a:p>
        </p:txBody>
      </p:sp>
      <p:sp>
        <p:nvSpPr>
          <p:cNvPr id="16" name="Freeform: Shape 15">
            <a:extLst>
              <a:ext uri="{FF2B5EF4-FFF2-40B4-BE49-F238E27FC236}">
                <a16:creationId xmlns:a16="http://schemas.microsoft.com/office/drawing/2014/main" id="{44BC03E2-04B2-45D3-85CC-CAC03F1048F3}"/>
              </a:ext>
            </a:extLst>
          </p:cNvPr>
          <p:cNvSpPr/>
          <p:nvPr/>
        </p:nvSpPr>
        <p:spPr>
          <a:xfrm>
            <a:off x="8704091" y="1319504"/>
            <a:ext cx="2011680" cy="4572000"/>
          </a:xfrm>
          <a:custGeom>
            <a:avLst/>
            <a:gdLst>
              <a:gd name="connsiteX0" fmla="*/ 0 w 2119652"/>
              <a:gd name="connsiteY0" fmla="*/ 211965 h 5394325"/>
              <a:gd name="connsiteX1" fmla="*/ 211965 w 2119652"/>
              <a:gd name="connsiteY1" fmla="*/ 0 h 5394325"/>
              <a:gd name="connsiteX2" fmla="*/ 1907687 w 2119652"/>
              <a:gd name="connsiteY2" fmla="*/ 0 h 5394325"/>
              <a:gd name="connsiteX3" fmla="*/ 2119652 w 2119652"/>
              <a:gd name="connsiteY3" fmla="*/ 211965 h 5394325"/>
              <a:gd name="connsiteX4" fmla="*/ 2119652 w 2119652"/>
              <a:gd name="connsiteY4" fmla="*/ 5182360 h 5394325"/>
              <a:gd name="connsiteX5" fmla="*/ 1907687 w 2119652"/>
              <a:gd name="connsiteY5" fmla="*/ 5394325 h 5394325"/>
              <a:gd name="connsiteX6" fmla="*/ 211965 w 2119652"/>
              <a:gd name="connsiteY6" fmla="*/ 5394325 h 5394325"/>
              <a:gd name="connsiteX7" fmla="*/ 0 w 2119652"/>
              <a:gd name="connsiteY7" fmla="*/ 5182360 h 5394325"/>
              <a:gd name="connsiteX8" fmla="*/ 0 w 2119652"/>
              <a:gd name="connsiteY8" fmla="*/ 211965 h 539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19652" h="5394325">
                <a:moveTo>
                  <a:pt x="0" y="211965"/>
                </a:moveTo>
                <a:cubicBezTo>
                  <a:pt x="0" y="94900"/>
                  <a:pt x="94900" y="0"/>
                  <a:pt x="211965" y="0"/>
                </a:cubicBezTo>
                <a:lnTo>
                  <a:pt x="1907687" y="0"/>
                </a:lnTo>
                <a:cubicBezTo>
                  <a:pt x="2024752" y="0"/>
                  <a:pt x="2119652" y="94900"/>
                  <a:pt x="2119652" y="211965"/>
                </a:cubicBezTo>
                <a:lnTo>
                  <a:pt x="2119652" y="5182360"/>
                </a:lnTo>
                <a:cubicBezTo>
                  <a:pt x="2119652" y="5299425"/>
                  <a:pt x="2024752" y="5394325"/>
                  <a:pt x="1907687" y="5394325"/>
                </a:cubicBezTo>
                <a:lnTo>
                  <a:pt x="211965" y="5394325"/>
                </a:lnTo>
                <a:cubicBezTo>
                  <a:pt x="94900" y="5394325"/>
                  <a:pt x="0" y="5299425"/>
                  <a:pt x="0" y="5182360"/>
                </a:cubicBezTo>
                <a:lnTo>
                  <a:pt x="0" y="211965"/>
                </a:lnTo>
                <a:close/>
              </a:path>
            </a:pathLst>
          </a:custGeom>
          <a:solidFill>
            <a:schemeClr val="bg1">
              <a:lumMod val="8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spcFirstLastPara="0" vert="horz" wrap="square" lIns="80010" tIns="80010" rIns="80010" bIns="3856038" numCol="1" spcCol="1270" anchor="ctr" anchorCtr="0">
            <a:noAutofit/>
          </a:bodyPr>
          <a:lstStyle/>
          <a:p>
            <a:pPr marL="0" lvl="0" indent="0" algn="ctr" defTabSz="933450">
              <a:lnSpc>
                <a:spcPct val="90000"/>
              </a:lnSpc>
              <a:spcBef>
                <a:spcPct val="0"/>
              </a:spcBef>
              <a:spcAft>
                <a:spcPct val="35000"/>
              </a:spcAft>
              <a:buNone/>
            </a:pPr>
            <a:endParaRPr lang="en-US" sz="2100" b="1" kern="1200" dirty="0">
              <a:latin typeface="Arial Narrow" panose="020B0606020202030204" pitchFamily="34" charset="0"/>
              <a:cs typeface="Calibri" pitchFamily="34" charset="0"/>
            </a:endParaRPr>
          </a:p>
        </p:txBody>
      </p:sp>
      <p:sp>
        <p:nvSpPr>
          <p:cNvPr id="17" name="Freeform: Shape 16">
            <a:extLst>
              <a:ext uri="{FF2B5EF4-FFF2-40B4-BE49-F238E27FC236}">
                <a16:creationId xmlns:a16="http://schemas.microsoft.com/office/drawing/2014/main" id="{E604070B-E47A-4F8B-8AAB-62D2319C828E}"/>
              </a:ext>
            </a:extLst>
          </p:cNvPr>
          <p:cNvSpPr/>
          <p:nvPr/>
        </p:nvSpPr>
        <p:spPr>
          <a:xfrm>
            <a:off x="8850273" y="2274958"/>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00B05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Promotes collaboration, standards and technology exchanges.</a:t>
            </a:r>
          </a:p>
        </p:txBody>
      </p:sp>
      <p:sp>
        <p:nvSpPr>
          <p:cNvPr id="18" name="Freeform: Shape 17">
            <a:extLst>
              <a:ext uri="{FF2B5EF4-FFF2-40B4-BE49-F238E27FC236}">
                <a16:creationId xmlns:a16="http://schemas.microsoft.com/office/drawing/2014/main" id="{4088EE30-2957-442C-9B8D-5902C3D5C6AB}"/>
              </a:ext>
            </a:extLst>
          </p:cNvPr>
          <p:cNvSpPr/>
          <p:nvPr/>
        </p:nvSpPr>
        <p:spPr>
          <a:xfrm>
            <a:off x="8850273" y="4151646"/>
            <a:ext cx="1737360" cy="1554480"/>
          </a:xfrm>
          <a:custGeom>
            <a:avLst/>
            <a:gdLst>
              <a:gd name="connsiteX0" fmla="*/ 0 w 1695721"/>
              <a:gd name="connsiteY0" fmla="*/ 162646 h 1626462"/>
              <a:gd name="connsiteX1" fmla="*/ 162646 w 1695721"/>
              <a:gd name="connsiteY1" fmla="*/ 0 h 1626462"/>
              <a:gd name="connsiteX2" fmla="*/ 1533075 w 1695721"/>
              <a:gd name="connsiteY2" fmla="*/ 0 h 1626462"/>
              <a:gd name="connsiteX3" fmla="*/ 1695721 w 1695721"/>
              <a:gd name="connsiteY3" fmla="*/ 162646 h 1626462"/>
              <a:gd name="connsiteX4" fmla="*/ 1695721 w 1695721"/>
              <a:gd name="connsiteY4" fmla="*/ 1463816 h 1626462"/>
              <a:gd name="connsiteX5" fmla="*/ 1533075 w 1695721"/>
              <a:gd name="connsiteY5" fmla="*/ 1626462 h 1626462"/>
              <a:gd name="connsiteX6" fmla="*/ 162646 w 1695721"/>
              <a:gd name="connsiteY6" fmla="*/ 1626462 h 1626462"/>
              <a:gd name="connsiteX7" fmla="*/ 0 w 1695721"/>
              <a:gd name="connsiteY7" fmla="*/ 1463816 h 1626462"/>
              <a:gd name="connsiteX8" fmla="*/ 0 w 1695721"/>
              <a:gd name="connsiteY8" fmla="*/ 162646 h 1626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95721" h="1626462">
                <a:moveTo>
                  <a:pt x="0" y="162646"/>
                </a:moveTo>
                <a:cubicBezTo>
                  <a:pt x="0" y="72819"/>
                  <a:pt x="72819" y="0"/>
                  <a:pt x="162646" y="0"/>
                </a:cubicBezTo>
                <a:lnTo>
                  <a:pt x="1533075" y="0"/>
                </a:lnTo>
                <a:cubicBezTo>
                  <a:pt x="1622902" y="0"/>
                  <a:pt x="1695721" y="72819"/>
                  <a:pt x="1695721" y="162646"/>
                </a:cubicBezTo>
                <a:lnTo>
                  <a:pt x="1695721" y="1463816"/>
                </a:lnTo>
                <a:cubicBezTo>
                  <a:pt x="1695721" y="1553643"/>
                  <a:pt x="1622902" y="1626462"/>
                  <a:pt x="1533075" y="1626462"/>
                </a:cubicBezTo>
                <a:lnTo>
                  <a:pt x="162646" y="1626462"/>
                </a:lnTo>
                <a:cubicBezTo>
                  <a:pt x="72819" y="1626462"/>
                  <a:pt x="0" y="1553643"/>
                  <a:pt x="0" y="1463816"/>
                </a:cubicBezTo>
                <a:lnTo>
                  <a:pt x="0" y="162646"/>
                </a:lnTo>
                <a:close/>
              </a:path>
            </a:pathLst>
          </a:custGeom>
          <a:ln w="38100">
            <a:solidFill>
              <a:srgbClr val="FF0000"/>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95897" tIns="83832" rIns="95897" bIns="83832" numCol="1" spcCol="1270" anchor="ctr" anchorCtr="0">
            <a:noAutofit/>
          </a:bodyPr>
          <a:lstStyle/>
          <a:p>
            <a:pPr marL="0" lvl="0" indent="0" algn="ctr" defTabSz="844550">
              <a:lnSpc>
                <a:spcPct val="90000"/>
              </a:lnSpc>
              <a:spcBef>
                <a:spcPct val="0"/>
              </a:spcBef>
              <a:spcAft>
                <a:spcPct val="35000"/>
              </a:spcAft>
              <a:buNone/>
            </a:pPr>
            <a:r>
              <a:rPr lang="en-US" sz="1900" kern="1200" dirty="0">
                <a:latin typeface="Arial Narrow" panose="020B0606020202030204" pitchFamily="34" charset="0"/>
                <a:cs typeface="Calibri" pitchFamily="34" charset="0"/>
              </a:rPr>
              <a:t>Dependency on foreign goods and resources. Vulnerability to disruptions.</a:t>
            </a:r>
          </a:p>
        </p:txBody>
      </p:sp>
      <p:sp>
        <p:nvSpPr>
          <p:cNvPr id="19" name="Rounded Rectangle 19">
            <a:extLst>
              <a:ext uri="{FF2B5EF4-FFF2-40B4-BE49-F238E27FC236}">
                <a16:creationId xmlns:a16="http://schemas.microsoft.com/office/drawing/2014/main" id="{092B8CF2-3112-43F0-849A-5DB7C61FFD68}"/>
              </a:ext>
            </a:extLst>
          </p:cNvPr>
          <p:cNvSpPr/>
          <p:nvPr/>
        </p:nvSpPr>
        <p:spPr bwMode="auto">
          <a:xfrm>
            <a:off x="1751742" y="1469728"/>
            <a:ext cx="2194560" cy="64008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Factor Substitution</a:t>
            </a:r>
          </a:p>
        </p:txBody>
      </p:sp>
      <p:sp>
        <p:nvSpPr>
          <p:cNvPr id="20" name="Rounded Rectangle 19">
            <a:extLst>
              <a:ext uri="{FF2B5EF4-FFF2-40B4-BE49-F238E27FC236}">
                <a16:creationId xmlns:a16="http://schemas.microsoft.com/office/drawing/2014/main" id="{28026F3E-7426-4654-9167-7E515D94C7B5}"/>
              </a:ext>
            </a:extLst>
          </p:cNvPr>
          <p:cNvSpPr/>
          <p:nvPr/>
        </p:nvSpPr>
        <p:spPr bwMode="auto">
          <a:xfrm>
            <a:off x="4047962" y="1471806"/>
            <a:ext cx="2194560" cy="64008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Comparative Advantages</a:t>
            </a:r>
          </a:p>
        </p:txBody>
      </p:sp>
      <p:sp>
        <p:nvSpPr>
          <p:cNvPr id="21" name="Rounded Rectangle 19">
            <a:extLst>
              <a:ext uri="{FF2B5EF4-FFF2-40B4-BE49-F238E27FC236}">
                <a16:creationId xmlns:a16="http://schemas.microsoft.com/office/drawing/2014/main" id="{8E687EC0-70D4-476B-BDE6-70EA0EBFC4C8}"/>
              </a:ext>
            </a:extLst>
          </p:cNvPr>
          <p:cNvSpPr/>
          <p:nvPr/>
        </p:nvSpPr>
        <p:spPr bwMode="auto">
          <a:xfrm>
            <a:off x="6344182" y="1469728"/>
            <a:ext cx="2194560" cy="64008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Openness</a:t>
            </a:r>
          </a:p>
        </p:txBody>
      </p:sp>
      <p:sp>
        <p:nvSpPr>
          <p:cNvPr id="22" name="Rounded Rectangle 19">
            <a:extLst>
              <a:ext uri="{FF2B5EF4-FFF2-40B4-BE49-F238E27FC236}">
                <a16:creationId xmlns:a16="http://schemas.microsoft.com/office/drawing/2014/main" id="{451642CF-DB6D-4C14-86E3-02D75D735047}"/>
              </a:ext>
            </a:extLst>
          </p:cNvPr>
          <p:cNvSpPr/>
          <p:nvPr/>
        </p:nvSpPr>
        <p:spPr bwMode="auto">
          <a:xfrm>
            <a:off x="8640402" y="1471806"/>
            <a:ext cx="2194560" cy="64008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Interdependencies</a:t>
            </a:r>
          </a:p>
        </p:txBody>
      </p:sp>
    </p:spTree>
    <p:extLst>
      <p:ext uri="{BB962C8B-B14F-4D97-AF65-F5344CB8AC3E}">
        <p14:creationId xmlns:p14="http://schemas.microsoft.com/office/powerpoint/2010/main" val="23284813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6"/>
          <p:cNvSpPr>
            <a:spLocks noGrp="1" noChangeArrowheads="1"/>
          </p:cNvSpPr>
          <p:nvPr>
            <p:ph type="title"/>
          </p:nvPr>
        </p:nvSpPr>
        <p:spPr/>
        <p:txBody>
          <a:bodyPr/>
          <a:lstStyle/>
          <a:p>
            <a:pPr eaLnBrk="1" hangingPunct="1"/>
            <a:r>
              <a:rPr lang="en-US" dirty="0"/>
              <a:t>Major Global Trade Routes, 1400-1800</a:t>
            </a:r>
          </a:p>
        </p:txBody>
      </p:sp>
      <p:sp>
        <p:nvSpPr>
          <p:cNvPr id="61"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3" name="Picture 2" descr="A picture containing text, map&#10;&#10;Description automatically generated">
            <a:extLst>
              <a:ext uri="{FF2B5EF4-FFF2-40B4-BE49-F238E27FC236}">
                <a16:creationId xmlns:a16="http://schemas.microsoft.com/office/drawing/2014/main" id="{15B4F39B-398E-49D8-A033-6D2CBE6DAA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3050" y="1300877"/>
            <a:ext cx="9144019" cy="4572009"/>
          </a:xfrm>
          <a:prstGeom prst="rect">
            <a:avLst/>
          </a:prstGeom>
        </p:spPr>
      </p:pic>
    </p:spTree>
    <p:extLst>
      <p:ext uri="{BB962C8B-B14F-4D97-AF65-F5344CB8AC3E}">
        <p14:creationId xmlns:p14="http://schemas.microsoft.com/office/powerpoint/2010/main" val="39796120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t>Standard International Trade Classification (SITC)</a:t>
            </a:r>
          </a:p>
        </p:txBody>
      </p:sp>
      <p:graphicFrame>
        <p:nvGraphicFramePr>
          <p:cNvPr id="5" name="Content Placeholder 4"/>
          <p:cNvGraphicFramePr>
            <a:graphicFrameLocks noGrp="1"/>
          </p:cNvGraphicFramePr>
          <p:nvPr>
            <p:ph idx="1"/>
          </p:nvPr>
        </p:nvGraphicFramePr>
        <p:xfrm>
          <a:off x="152400" y="914400"/>
          <a:ext cx="11887201" cy="4912360"/>
        </p:xfrm>
        <a:graphic>
          <a:graphicData uri="http://schemas.openxmlformats.org/drawingml/2006/table">
            <a:tbl>
              <a:tblPr firstRow="1" bandRow="1">
                <a:tableStyleId>{37CE84F3-28C3-443E-9E96-99CF82512B78}</a:tableStyleId>
              </a:tblPr>
              <a:tblGrid>
                <a:gridCol w="1085934">
                  <a:extLst>
                    <a:ext uri="{9D8B030D-6E8A-4147-A177-3AD203B41FA5}">
                      <a16:colId xmlns:a16="http://schemas.microsoft.com/office/drawing/2014/main" val="20000"/>
                    </a:ext>
                  </a:extLst>
                </a:gridCol>
                <a:gridCol w="3261123">
                  <a:extLst>
                    <a:ext uri="{9D8B030D-6E8A-4147-A177-3AD203B41FA5}">
                      <a16:colId xmlns:a16="http://schemas.microsoft.com/office/drawing/2014/main" val="20001"/>
                    </a:ext>
                  </a:extLst>
                </a:gridCol>
                <a:gridCol w="7540144">
                  <a:extLst>
                    <a:ext uri="{9D8B030D-6E8A-4147-A177-3AD203B41FA5}">
                      <a16:colId xmlns:a16="http://schemas.microsoft.com/office/drawing/2014/main" val="20002"/>
                    </a:ext>
                  </a:extLst>
                </a:gridCol>
              </a:tblGrid>
              <a:tr h="579120">
                <a:tc>
                  <a:txBody>
                    <a:bodyPr/>
                    <a:lstStyle/>
                    <a:p>
                      <a:r>
                        <a:rPr lang="en-US" sz="1600" dirty="0"/>
                        <a:t>SITC Class</a:t>
                      </a:r>
                    </a:p>
                  </a:txBody>
                  <a:tcPr marL="122159" marR="122159"/>
                </a:tc>
                <a:tc>
                  <a:txBody>
                    <a:bodyPr/>
                    <a:lstStyle/>
                    <a:p>
                      <a:r>
                        <a:rPr lang="en-US" sz="1600" dirty="0"/>
                        <a:t>Category</a:t>
                      </a:r>
                    </a:p>
                  </a:txBody>
                  <a:tcPr marL="122159" marR="122159"/>
                </a:tc>
                <a:tc>
                  <a:txBody>
                    <a:bodyPr/>
                    <a:lstStyle/>
                    <a:p>
                      <a:r>
                        <a:rPr lang="en-US" sz="1600" dirty="0"/>
                        <a:t>Examples</a:t>
                      </a:r>
                    </a:p>
                  </a:txBody>
                  <a:tcPr marL="122159" marR="122159"/>
                </a:tc>
                <a:extLst>
                  <a:ext uri="{0D108BD9-81ED-4DB2-BD59-A6C34878D82A}">
                    <a16:rowId xmlns:a16="http://schemas.microsoft.com/office/drawing/2014/main" val="10000"/>
                  </a:ext>
                </a:extLst>
              </a:tr>
              <a:tr h="579120">
                <a:tc>
                  <a:txBody>
                    <a:bodyPr/>
                    <a:lstStyle/>
                    <a:p>
                      <a:r>
                        <a:rPr lang="en-US" sz="1600" dirty="0"/>
                        <a:t>0</a:t>
                      </a:r>
                    </a:p>
                  </a:txBody>
                  <a:tcPr marL="122159" marR="122159"/>
                </a:tc>
                <a:tc>
                  <a:txBody>
                    <a:bodyPr/>
                    <a:lstStyle/>
                    <a:p>
                      <a:r>
                        <a:rPr lang="en-US" sz="1600" dirty="0"/>
                        <a:t>Food &amp;</a:t>
                      </a:r>
                      <a:r>
                        <a:rPr lang="en-US" sz="1600" baseline="0" dirty="0"/>
                        <a:t> Live Animals</a:t>
                      </a:r>
                      <a:endParaRPr lang="en-US" sz="1600" dirty="0"/>
                    </a:p>
                  </a:txBody>
                  <a:tcPr marL="122159" marR="122159"/>
                </a:tc>
                <a:tc>
                  <a:txBody>
                    <a:bodyPr/>
                    <a:lstStyle/>
                    <a:p>
                      <a:r>
                        <a:rPr lang="en-US" sz="1600" dirty="0"/>
                        <a:t>Meat</a:t>
                      </a:r>
                      <a:r>
                        <a:rPr lang="en-US" sz="1600" baseline="0" dirty="0"/>
                        <a:t> (01), Fish (03), </a:t>
                      </a:r>
                      <a:r>
                        <a:rPr lang="en-US" sz="1600" dirty="0"/>
                        <a:t>Wheat (041), Rice (042), Corn</a:t>
                      </a:r>
                      <a:r>
                        <a:rPr lang="en-US" sz="1600" baseline="0" dirty="0"/>
                        <a:t> (044), Orange juice (0591), Sugar (0611), Coffee (071), Cocoa (072), Tea (0741)</a:t>
                      </a:r>
                      <a:endParaRPr lang="en-US" sz="1600" dirty="0"/>
                    </a:p>
                  </a:txBody>
                  <a:tcPr marL="122159" marR="122159"/>
                </a:tc>
                <a:extLst>
                  <a:ext uri="{0D108BD9-81ED-4DB2-BD59-A6C34878D82A}">
                    <a16:rowId xmlns:a16="http://schemas.microsoft.com/office/drawing/2014/main" val="10001"/>
                  </a:ext>
                </a:extLst>
              </a:tr>
              <a:tr h="370840">
                <a:tc>
                  <a:txBody>
                    <a:bodyPr/>
                    <a:lstStyle/>
                    <a:p>
                      <a:r>
                        <a:rPr lang="en-US" sz="1600" dirty="0"/>
                        <a:t>1</a:t>
                      </a:r>
                    </a:p>
                  </a:txBody>
                  <a:tcPr marL="122159" marR="122159"/>
                </a:tc>
                <a:tc>
                  <a:txBody>
                    <a:bodyPr/>
                    <a:lstStyle/>
                    <a:p>
                      <a:r>
                        <a:rPr lang="en-US" sz="1600" dirty="0"/>
                        <a:t>Beverages &amp;</a:t>
                      </a:r>
                      <a:r>
                        <a:rPr lang="en-US" sz="1600" baseline="0" dirty="0"/>
                        <a:t> Tobacco</a:t>
                      </a:r>
                      <a:endParaRPr lang="en-US" sz="1600" dirty="0"/>
                    </a:p>
                  </a:txBody>
                  <a:tcPr marL="122159" marR="122159"/>
                </a:tc>
                <a:tc>
                  <a:txBody>
                    <a:bodyPr/>
                    <a:lstStyle/>
                    <a:p>
                      <a:r>
                        <a:rPr lang="en-US" sz="1600" dirty="0"/>
                        <a:t>Wine (1121), Beer (1123), Tobacco</a:t>
                      </a:r>
                      <a:r>
                        <a:rPr lang="en-US" sz="1600" baseline="0" dirty="0"/>
                        <a:t> (12)</a:t>
                      </a:r>
                      <a:endParaRPr lang="en-US" sz="1600" dirty="0"/>
                    </a:p>
                  </a:txBody>
                  <a:tcPr marL="122159" marR="122159"/>
                </a:tc>
                <a:extLst>
                  <a:ext uri="{0D108BD9-81ED-4DB2-BD59-A6C34878D82A}">
                    <a16:rowId xmlns:a16="http://schemas.microsoft.com/office/drawing/2014/main" val="10002"/>
                  </a:ext>
                </a:extLst>
              </a:tr>
              <a:tr h="370840">
                <a:tc>
                  <a:txBody>
                    <a:bodyPr/>
                    <a:lstStyle/>
                    <a:p>
                      <a:r>
                        <a:rPr lang="en-US" sz="1600" dirty="0"/>
                        <a:t>2</a:t>
                      </a:r>
                    </a:p>
                  </a:txBody>
                  <a:tcPr marL="122159" marR="122159"/>
                </a:tc>
                <a:tc>
                  <a:txBody>
                    <a:bodyPr/>
                    <a:lstStyle/>
                    <a:p>
                      <a:r>
                        <a:rPr lang="en-US" sz="1600" dirty="0"/>
                        <a:t>Raw Materials</a:t>
                      </a:r>
                    </a:p>
                  </a:txBody>
                  <a:tcPr marL="122159" marR="122159"/>
                </a:tc>
                <a:tc>
                  <a:txBody>
                    <a:bodyPr/>
                    <a:lstStyle/>
                    <a:p>
                      <a:r>
                        <a:rPr lang="en-US" sz="1600" dirty="0"/>
                        <a:t>Rubber (23), Cotton (263), Iron ore (281)</a:t>
                      </a:r>
                    </a:p>
                  </a:txBody>
                  <a:tcPr marL="122159" marR="122159"/>
                </a:tc>
                <a:extLst>
                  <a:ext uri="{0D108BD9-81ED-4DB2-BD59-A6C34878D82A}">
                    <a16:rowId xmlns:a16="http://schemas.microsoft.com/office/drawing/2014/main" val="10003"/>
                  </a:ext>
                </a:extLst>
              </a:tr>
              <a:tr h="370840">
                <a:tc>
                  <a:txBody>
                    <a:bodyPr/>
                    <a:lstStyle/>
                    <a:p>
                      <a:r>
                        <a:rPr lang="en-US" sz="1600" dirty="0"/>
                        <a:t>3</a:t>
                      </a:r>
                    </a:p>
                  </a:txBody>
                  <a:tcPr marL="122159" marR="122159"/>
                </a:tc>
                <a:tc>
                  <a:txBody>
                    <a:bodyPr/>
                    <a:lstStyle/>
                    <a:p>
                      <a:r>
                        <a:rPr lang="en-US" sz="1600" dirty="0"/>
                        <a:t>Fuels</a:t>
                      </a:r>
                      <a:r>
                        <a:rPr lang="en-US" sz="1600" baseline="0" dirty="0"/>
                        <a:t> &amp; Lubricants</a:t>
                      </a:r>
                      <a:endParaRPr lang="en-US" sz="1600" dirty="0"/>
                    </a:p>
                  </a:txBody>
                  <a:tcPr marL="122159" marR="122159"/>
                </a:tc>
                <a:tc>
                  <a:txBody>
                    <a:bodyPr/>
                    <a:lstStyle/>
                    <a:p>
                      <a:r>
                        <a:rPr lang="en-US" sz="1600" dirty="0"/>
                        <a:t>Coal (32), Crude</a:t>
                      </a:r>
                      <a:r>
                        <a:rPr lang="en-US" sz="1600" baseline="0" dirty="0"/>
                        <a:t> oil (333), Kerosene (3342), Natural gas (343)</a:t>
                      </a:r>
                      <a:endParaRPr lang="en-US" sz="1600" dirty="0"/>
                    </a:p>
                  </a:txBody>
                  <a:tcPr marL="122159" marR="122159"/>
                </a:tc>
                <a:extLst>
                  <a:ext uri="{0D108BD9-81ED-4DB2-BD59-A6C34878D82A}">
                    <a16:rowId xmlns:a16="http://schemas.microsoft.com/office/drawing/2014/main" val="10004"/>
                  </a:ext>
                </a:extLst>
              </a:tr>
              <a:tr h="370840">
                <a:tc>
                  <a:txBody>
                    <a:bodyPr/>
                    <a:lstStyle/>
                    <a:p>
                      <a:r>
                        <a:rPr lang="en-US" sz="1600" dirty="0"/>
                        <a:t>4</a:t>
                      </a:r>
                    </a:p>
                  </a:txBody>
                  <a:tcPr marL="122159" marR="122159"/>
                </a:tc>
                <a:tc>
                  <a:txBody>
                    <a:bodyPr/>
                    <a:lstStyle/>
                    <a:p>
                      <a:r>
                        <a:rPr lang="en-US" sz="1600" dirty="0"/>
                        <a:t>Animal &amp;</a:t>
                      </a:r>
                      <a:r>
                        <a:rPr lang="en-US" sz="1600" baseline="0" dirty="0"/>
                        <a:t> Vegetable Oils</a:t>
                      </a:r>
                      <a:endParaRPr lang="en-US" sz="1600" dirty="0"/>
                    </a:p>
                  </a:txBody>
                  <a:tcPr marL="122159" marR="122159"/>
                </a:tc>
                <a:tc>
                  <a:txBody>
                    <a:bodyPr/>
                    <a:lstStyle/>
                    <a:p>
                      <a:r>
                        <a:rPr lang="en-US" sz="1600" dirty="0"/>
                        <a:t>Olive</a:t>
                      </a:r>
                      <a:r>
                        <a:rPr lang="en-US" sz="1600" baseline="0" dirty="0"/>
                        <a:t> oil (4214), Corn oil (4216)</a:t>
                      </a:r>
                      <a:endParaRPr lang="en-US" sz="1600" dirty="0"/>
                    </a:p>
                  </a:txBody>
                  <a:tcPr marL="122159" marR="122159"/>
                </a:tc>
                <a:extLst>
                  <a:ext uri="{0D108BD9-81ED-4DB2-BD59-A6C34878D82A}">
                    <a16:rowId xmlns:a16="http://schemas.microsoft.com/office/drawing/2014/main" val="10005"/>
                  </a:ext>
                </a:extLst>
              </a:tr>
              <a:tr h="370840">
                <a:tc>
                  <a:txBody>
                    <a:bodyPr/>
                    <a:lstStyle/>
                    <a:p>
                      <a:r>
                        <a:rPr lang="en-US" sz="1600" dirty="0"/>
                        <a:t>5</a:t>
                      </a:r>
                    </a:p>
                  </a:txBody>
                  <a:tcPr marL="122159" marR="122159"/>
                </a:tc>
                <a:tc>
                  <a:txBody>
                    <a:bodyPr/>
                    <a:lstStyle/>
                    <a:p>
                      <a:r>
                        <a:rPr lang="en-US" sz="1600" dirty="0"/>
                        <a:t>Chemicals</a:t>
                      </a:r>
                    </a:p>
                  </a:txBody>
                  <a:tcPr marL="122159" marR="122159"/>
                </a:tc>
                <a:tc>
                  <a:txBody>
                    <a:bodyPr/>
                    <a:lstStyle/>
                    <a:p>
                      <a:r>
                        <a:rPr lang="en-US" sz="1600" dirty="0"/>
                        <a:t>Salt</a:t>
                      </a:r>
                      <a:r>
                        <a:rPr lang="en-US" sz="1600" baseline="0" dirty="0"/>
                        <a:t> (52332), Fertilizers (56), Plastics (57)</a:t>
                      </a:r>
                      <a:endParaRPr lang="en-US" sz="1600" dirty="0"/>
                    </a:p>
                  </a:txBody>
                  <a:tcPr marL="122159" marR="122159"/>
                </a:tc>
                <a:extLst>
                  <a:ext uri="{0D108BD9-81ED-4DB2-BD59-A6C34878D82A}">
                    <a16:rowId xmlns:a16="http://schemas.microsoft.com/office/drawing/2014/main" val="10006"/>
                  </a:ext>
                </a:extLst>
              </a:tr>
              <a:tr h="370840">
                <a:tc>
                  <a:txBody>
                    <a:bodyPr/>
                    <a:lstStyle/>
                    <a:p>
                      <a:r>
                        <a:rPr lang="en-US" sz="1600" dirty="0"/>
                        <a:t>6</a:t>
                      </a:r>
                    </a:p>
                  </a:txBody>
                  <a:tcPr marL="122159" marR="122159"/>
                </a:tc>
                <a:tc>
                  <a:txBody>
                    <a:bodyPr/>
                    <a:lstStyle/>
                    <a:p>
                      <a:r>
                        <a:rPr lang="en-US" sz="1600" dirty="0"/>
                        <a:t>Manufactured Goods</a:t>
                      </a:r>
                    </a:p>
                  </a:txBody>
                  <a:tcPr marL="122159" marR="122159"/>
                </a:tc>
                <a:tc>
                  <a:txBody>
                    <a:bodyPr/>
                    <a:lstStyle/>
                    <a:p>
                      <a:r>
                        <a:rPr lang="en-US" sz="1600" dirty="0"/>
                        <a:t>Paper (64), Textiles (65), Cement (661), Iron &amp; Steel (67), Copper (682)</a:t>
                      </a:r>
                    </a:p>
                  </a:txBody>
                  <a:tcPr marL="122159" marR="122159"/>
                </a:tc>
                <a:extLst>
                  <a:ext uri="{0D108BD9-81ED-4DB2-BD59-A6C34878D82A}">
                    <a16:rowId xmlns:a16="http://schemas.microsoft.com/office/drawing/2014/main" val="10007"/>
                  </a:ext>
                </a:extLst>
              </a:tr>
              <a:tr h="579120">
                <a:tc>
                  <a:txBody>
                    <a:bodyPr/>
                    <a:lstStyle/>
                    <a:p>
                      <a:r>
                        <a:rPr lang="en-US" sz="1600" dirty="0"/>
                        <a:t>7</a:t>
                      </a:r>
                    </a:p>
                  </a:txBody>
                  <a:tcPr marL="122159" marR="122159"/>
                </a:tc>
                <a:tc>
                  <a:txBody>
                    <a:bodyPr/>
                    <a:lstStyle/>
                    <a:p>
                      <a:r>
                        <a:rPr lang="en-US" sz="1600" dirty="0"/>
                        <a:t>Machinery</a:t>
                      </a:r>
                      <a:r>
                        <a:rPr lang="en-US" sz="1600" baseline="0" dirty="0"/>
                        <a:t> &amp; Transport </a:t>
                      </a:r>
                    </a:p>
                    <a:p>
                      <a:r>
                        <a:rPr lang="en-US" sz="1600" baseline="0" dirty="0"/>
                        <a:t>Equipment</a:t>
                      </a:r>
                      <a:endParaRPr lang="en-US" sz="1600" dirty="0"/>
                    </a:p>
                  </a:txBody>
                  <a:tcPr marL="122159" marR="122159"/>
                </a:tc>
                <a:tc>
                  <a:txBody>
                    <a:bodyPr/>
                    <a:lstStyle/>
                    <a:p>
                      <a:r>
                        <a:rPr lang="en-US" sz="1600" dirty="0"/>
                        <a:t>Computer equipment (752), Televisions (761), Cars (781)</a:t>
                      </a:r>
                    </a:p>
                  </a:txBody>
                  <a:tcPr marL="122159" marR="122159"/>
                </a:tc>
                <a:extLst>
                  <a:ext uri="{0D108BD9-81ED-4DB2-BD59-A6C34878D82A}">
                    <a16:rowId xmlns:a16="http://schemas.microsoft.com/office/drawing/2014/main" val="10008"/>
                  </a:ext>
                </a:extLst>
              </a:tr>
              <a:tr h="579120">
                <a:tc>
                  <a:txBody>
                    <a:bodyPr/>
                    <a:lstStyle/>
                    <a:p>
                      <a:r>
                        <a:rPr lang="en-US" sz="1600" dirty="0"/>
                        <a:t>8</a:t>
                      </a:r>
                    </a:p>
                  </a:txBody>
                  <a:tcPr marL="122159" marR="122159"/>
                </a:tc>
                <a:tc>
                  <a:txBody>
                    <a:bodyPr/>
                    <a:lstStyle/>
                    <a:p>
                      <a:r>
                        <a:rPr lang="en-US" sz="1600" dirty="0"/>
                        <a:t>Miscellaneous</a:t>
                      </a:r>
                      <a:r>
                        <a:rPr lang="en-US" sz="1600" baseline="0" dirty="0"/>
                        <a:t> Manufactures</a:t>
                      </a:r>
                      <a:endParaRPr lang="en-US" sz="1600" dirty="0"/>
                    </a:p>
                  </a:txBody>
                  <a:tcPr marL="122159" marR="122159"/>
                </a:tc>
                <a:tc>
                  <a:txBody>
                    <a:bodyPr/>
                    <a:lstStyle/>
                    <a:p>
                      <a:r>
                        <a:rPr lang="en-US" sz="1600" dirty="0"/>
                        <a:t>Furniture</a:t>
                      </a:r>
                      <a:r>
                        <a:rPr lang="en-US" sz="1600" baseline="0" dirty="0"/>
                        <a:t> (82), Clothes (84), Footwear (85), Cameras (88111), Books (8921), Toys (894)</a:t>
                      </a:r>
                      <a:endParaRPr lang="en-US" sz="1600" dirty="0"/>
                    </a:p>
                  </a:txBody>
                  <a:tcPr marL="122159" marR="122159"/>
                </a:tc>
                <a:extLst>
                  <a:ext uri="{0D108BD9-81ED-4DB2-BD59-A6C34878D82A}">
                    <a16:rowId xmlns:a16="http://schemas.microsoft.com/office/drawing/2014/main" val="10009"/>
                  </a:ext>
                </a:extLst>
              </a:tr>
              <a:tr h="370840">
                <a:tc>
                  <a:txBody>
                    <a:bodyPr/>
                    <a:lstStyle/>
                    <a:p>
                      <a:r>
                        <a:rPr lang="en-US" sz="1600" dirty="0"/>
                        <a:t>9</a:t>
                      </a:r>
                    </a:p>
                  </a:txBody>
                  <a:tcPr marL="122159" marR="122159"/>
                </a:tc>
                <a:tc>
                  <a:txBody>
                    <a:bodyPr/>
                    <a:lstStyle/>
                    <a:p>
                      <a:r>
                        <a:rPr lang="en-US" sz="1600" dirty="0"/>
                        <a:t>Others</a:t>
                      </a:r>
                    </a:p>
                  </a:txBody>
                  <a:tcPr marL="122159" marR="122159"/>
                </a:tc>
                <a:tc>
                  <a:txBody>
                    <a:bodyPr/>
                    <a:lstStyle/>
                    <a:p>
                      <a:r>
                        <a:rPr lang="en-US" sz="1600" dirty="0"/>
                        <a:t>Postal packets</a:t>
                      </a:r>
                      <a:r>
                        <a:rPr lang="en-US" sz="1600" baseline="0" dirty="0"/>
                        <a:t> (91)</a:t>
                      </a:r>
                      <a:endParaRPr lang="en-US" sz="1600" dirty="0"/>
                    </a:p>
                  </a:txBody>
                  <a:tcPr marL="122159" marR="122159"/>
                </a:tc>
                <a:extLst>
                  <a:ext uri="{0D108BD9-81ED-4DB2-BD59-A6C34878D82A}">
                    <a16:rowId xmlns:a16="http://schemas.microsoft.com/office/drawing/2014/main" val="10010"/>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231638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EAFF38-D39B-4861-9DBC-28D7475E0864}"/>
              </a:ext>
            </a:extLst>
          </p:cNvPr>
          <p:cNvSpPr>
            <a:spLocks noGrp="1"/>
          </p:cNvSpPr>
          <p:nvPr>
            <p:ph type="title"/>
          </p:nvPr>
        </p:nvSpPr>
        <p:spPr/>
        <p:txBody>
          <a:bodyPr/>
          <a:lstStyle/>
          <a:p>
            <a:r>
              <a:rPr lang="en-US" dirty="0"/>
              <a:t>Table of Contents</a:t>
            </a:r>
          </a:p>
        </p:txBody>
      </p:sp>
      <p:sp>
        <p:nvSpPr>
          <p:cNvPr id="3" name="Content Placeholder 2">
            <a:extLst>
              <a:ext uri="{FF2B5EF4-FFF2-40B4-BE49-F238E27FC236}">
                <a16:creationId xmlns:a16="http://schemas.microsoft.com/office/drawing/2014/main" id="{45B550C9-BE94-419A-B371-9CB01908393C}"/>
              </a:ext>
            </a:extLst>
          </p:cNvPr>
          <p:cNvSpPr>
            <a:spLocks noGrp="1"/>
          </p:cNvSpPr>
          <p:nvPr>
            <p:ph idx="1"/>
          </p:nvPr>
        </p:nvSpPr>
        <p:spPr/>
        <p:txBody>
          <a:bodyPr/>
          <a:lstStyle/>
          <a:p>
            <a:r>
              <a:rPr lang="en-US" dirty="0"/>
              <a:t>Transborder Transportation</a:t>
            </a:r>
          </a:p>
          <a:p>
            <a:r>
              <a:rPr lang="en-US" dirty="0"/>
              <a:t>Globalization and International Trade</a:t>
            </a:r>
          </a:p>
          <a:p>
            <a:r>
              <a:rPr lang="en-US" dirty="0"/>
              <a:t>Freight Transportation and Value Chains</a:t>
            </a:r>
          </a:p>
          <a:p>
            <a:r>
              <a:rPr lang="en-US" dirty="0"/>
              <a:t>Logistics and Freight Distribution</a:t>
            </a:r>
          </a:p>
        </p:txBody>
      </p:sp>
      <p:sp>
        <p:nvSpPr>
          <p:cNvPr id="4" name="Footer Placeholder 3">
            <a:extLst>
              <a:ext uri="{FF2B5EF4-FFF2-40B4-BE49-F238E27FC236}">
                <a16:creationId xmlns:a16="http://schemas.microsoft.com/office/drawing/2014/main" id="{46C61F7E-CED9-4B6E-8E01-DA653F86E2B5}"/>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477395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ounded Rectangle 43"/>
          <p:cNvSpPr/>
          <p:nvPr/>
        </p:nvSpPr>
        <p:spPr>
          <a:xfrm>
            <a:off x="3176543" y="2959984"/>
            <a:ext cx="5486400" cy="1645920"/>
          </a:xfrm>
          <a:prstGeom prst="roundRect">
            <a:avLst>
              <a:gd name="adj" fmla="val 805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71682" name="Oval 49"/>
          <p:cNvSpPr>
            <a:spLocks noChangeArrowheads="1"/>
          </p:cNvSpPr>
          <p:nvPr/>
        </p:nvSpPr>
        <p:spPr bwMode="auto">
          <a:xfrm>
            <a:off x="3534471" y="4965053"/>
            <a:ext cx="1320800" cy="1320800"/>
          </a:xfrm>
          <a:prstGeom prst="ellipse">
            <a:avLst/>
          </a:prstGeom>
          <a:noFill/>
          <a:ln w="31750" algn="ctr">
            <a:solidFill>
              <a:srgbClr val="C0C0C0"/>
            </a:solidFill>
            <a:prstDash val="dash"/>
            <a:round/>
            <a:headEnd/>
            <a:tailEnd/>
          </a:ln>
        </p:spPr>
        <p:txBody>
          <a:bodyPr/>
          <a:lstStyle/>
          <a:p>
            <a:endParaRPr lang="en-US">
              <a:latin typeface="Arial Narrow" panose="020B0606020202030204" pitchFamily="34" charset="0"/>
            </a:endParaRPr>
          </a:p>
        </p:txBody>
      </p:sp>
      <p:sp>
        <p:nvSpPr>
          <p:cNvPr id="71683" name="Oval 48"/>
          <p:cNvSpPr>
            <a:spLocks noChangeArrowheads="1"/>
          </p:cNvSpPr>
          <p:nvPr/>
        </p:nvSpPr>
        <p:spPr bwMode="auto">
          <a:xfrm>
            <a:off x="6983325" y="4965053"/>
            <a:ext cx="1320800" cy="1320800"/>
          </a:xfrm>
          <a:prstGeom prst="ellipse">
            <a:avLst/>
          </a:prstGeom>
          <a:noFill/>
          <a:ln w="31750" algn="ctr">
            <a:solidFill>
              <a:srgbClr val="C0C0C0"/>
            </a:solidFill>
            <a:prstDash val="dash"/>
            <a:round/>
            <a:headEnd/>
            <a:tailEnd/>
          </a:ln>
        </p:spPr>
        <p:txBody>
          <a:bodyPr/>
          <a:lstStyle/>
          <a:p>
            <a:endParaRPr lang="en-US">
              <a:latin typeface="Arial Narrow" panose="020B0606020202030204" pitchFamily="34" charset="0"/>
            </a:endParaRPr>
          </a:p>
        </p:txBody>
      </p:sp>
      <p:sp>
        <p:nvSpPr>
          <p:cNvPr id="71684" name="Oval 8"/>
          <p:cNvSpPr>
            <a:spLocks noChangeArrowheads="1"/>
          </p:cNvSpPr>
          <p:nvPr/>
        </p:nvSpPr>
        <p:spPr bwMode="auto">
          <a:xfrm>
            <a:off x="6746875" y="1380008"/>
            <a:ext cx="1320800" cy="1320800"/>
          </a:xfrm>
          <a:prstGeom prst="ellipse">
            <a:avLst/>
          </a:prstGeom>
          <a:noFill/>
          <a:ln w="38100" algn="ctr">
            <a:solidFill>
              <a:srgbClr val="FF0000"/>
            </a:solidFill>
            <a:round/>
            <a:headEnd/>
            <a:tailEnd/>
          </a:ln>
        </p:spPr>
        <p:txBody>
          <a:bodyPr/>
          <a:lstStyle/>
          <a:p>
            <a:endParaRPr lang="en-US">
              <a:latin typeface="Arial Narrow" panose="020B0606020202030204" pitchFamily="34" charset="0"/>
            </a:endParaRPr>
          </a:p>
        </p:txBody>
      </p:sp>
      <p:sp>
        <p:nvSpPr>
          <p:cNvPr id="71685" name="Title 4"/>
          <p:cNvSpPr>
            <a:spLocks noGrp="1"/>
          </p:cNvSpPr>
          <p:nvPr>
            <p:ph type="title"/>
          </p:nvPr>
        </p:nvSpPr>
        <p:spPr/>
        <p:txBody>
          <a:bodyPr/>
          <a:lstStyle/>
          <a:p>
            <a:pPr eaLnBrk="1" hangingPunct="1"/>
            <a:r>
              <a:rPr lang="en-US"/>
              <a:t>Changes in the Global Trade Environment</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1687" name="Oval 4"/>
          <p:cNvSpPr>
            <a:spLocks noChangeArrowheads="1"/>
          </p:cNvSpPr>
          <p:nvPr/>
        </p:nvSpPr>
        <p:spPr bwMode="auto">
          <a:xfrm>
            <a:off x="3935413" y="1380008"/>
            <a:ext cx="1320800" cy="1320800"/>
          </a:xfrm>
          <a:prstGeom prst="ellipse">
            <a:avLst/>
          </a:prstGeom>
          <a:noFill/>
          <a:ln w="38100" algn="ctr">
            <a:solidFill>
              <a:srgbClr val="FF0000"/>
            </a:solidFill>
            <a:round/>
            <a:headEnd/>
            <a:tailEnd/>
          </a:ln>
        </p:spPr>
        <p:txBody>
          <a:bodyPr/>
          <a:lstStyle/>
          <a:p>
            <a:endParaRPr lang="en-US">
              <a:latin typeface="Arial Narrow" panose="020B0606020202030204" pitchFamily="34" charset="0"/>
            </a:endParaRPr>
          </a:p>
        </p:txBody>
      </p:sp>
      <p:sp>
        <p:nvSpPr>
          <p:cNvPr id="71688" name="Rectangle 5"/>
          <p:cNvSpPr>
            <a:spLocks noChangeArrowheads="1"/>
          </p:cNvSpPr>
          <p:nvPr/>
        </p:nvSpPr>
        <p:spPr bwMode="auto">
          <a:xfrm>
            <a:off x="4465638" y="1592734"/>
            <a:ext cx="258762" cy="258763"/>
          </a:xfrm>
          <a:prstGeom prst="rect">
            <a:avLst/>
          </a:prstGeom>
          <a:solidFill>
            <a:schemeClr val="bg2">
              <a:lumMod val="90000"/>
            </a:schemeClr>
          </a:solidFill>
          <a:ln w="19050" algn="ctr">
            <a:solidFill>
              <a:schemeClr val="accent2">
                <a:lumMod val="50000"/>
              </a:schemeClr>
            </a:solidFill>
            <a:round/>
            <a:headEnd/>
            <a:tailEnd/>
          </a:ln>
        </p:spPr>
        <p:txBody>
          <a:bodyPr/>
          <a:lstStyle/>
          <a:p>
            <a:endParaRPr lang="en-US">
              <a:latin typeface="Arial Narrow" panose="020B0606020202030204" pitchFamily="34" charset="0"/>
            </a:endParaRPr>
          </a:p>
        </p:txBody>
      </p:sp>
      <p:sp>
        <p:nvSpPr>
          <p:cNvPr id="71690" name="Rectangle 10"/>
          <p:cNvSpPr>
            <a:spLocks noChangeArrowheads="1"/>
          </p:cNvSpPr>
          <p:nvPr/>
        </p:nvSpPr>
        <p:spPr bwMode="auto">
          <a:xfrm>
            <a:off x="4511676" y="2275359"/>
            <a:ext cx="157163" cy="157163"/>
          </a:xfrm>
          <a:prstGeom prst="rect">
            <a:avLst/>
          </a:prstGeom>
          <a:solidFill>
            <a:schemeClr val="accent4">
              <a:lumMod val="60000"/>
              <a:lumOff val="40000"/>
            </a:schemeClr>
          </a:solidFill>
          <a:ln w="19050" algn="ctr">
            <a:solidFill>
              <a:schemeClr val="accent4">
                <a:lumMod val="50000"/>
              </a:schemeClr>
            </a:solidFill>
            <a:round/>
            <a:headEnd/>
            <a:tailEnd/>
          </a:ln>
        </p:spPr>
        <p:txBody>
          <a:bodyPr/>
          <a:lstStyle/>
          <a:p>
            <a:endParaRPr lang="en-US">
              <a:latin typeface="Arial Narrow" panose="020B0606020202030204" pitchFamily="34" charset="0"/>
            </a:endParaRPr>
          </a:p>
        </p:txBody>
      </p:sp>
      <p:sp>
        <p:nvSpPr>
          <p:cNvPr id="71691" name="Rectangle 12"/>
          <p:cNvSpPr>
            <a:spLocks noChangeArrowheads="1"/>
          </p:cNvSpPr>
          <p:nvPr/>
        </p:nvSpPr>
        <p:spPr bwMode="auto">
          <a:xfrm>
            <a:off x="7300914" y="1629247"/>
            <a:ext cx="180975" cy="180975"/>
          </a:xfrm>
          <a:prstGeom prst="rect">
            <a:avLst/>
          </a:prstGeom>
          <a:solidFill>
            <a:schemeClr val="bg2">
              <a:lumMod val="90000"/>
            </a:schemeClr>
          </a:solidFill>
          <a:ln w="19050" algn="ctr">
            <a:solidFill>
              <a:schemeClr val="accent2">
                <a:lumMod val="50000"/>
              </a:schemeClr>
            </a:solidFill>
            <a:round/>
            <a:headEnd/>
            <a:tailEnd/>
          </a:ln>
        </p:spPr>
        <p:txBody>
          <a:bodyPr/>
          <a:lstStyle/>
          <a:p>
            <a:endParaRPr lang="en-US">
              <a:latin typeface="Arial Narrow" panose="020B0606020202030204" pitchFamily="34" charset="0"/>
            </a:endParaRPr>
          </a:p>
        </p:txBody>
      </p:sp>
      <p:sp>
        <p:nvSpPr>
          <p:cNvPr id="71693" name="Rectangle 14"/>
          <p:cNvSpPr>
            <a:spLocks noChangeArrowheads="1"/>
          </p:cNvSpPr>
          <p:nvPr/>
        </p:nvSpPr>
        <p:spPr bwMode="auto">
          <a:xfrm>
            <a:off x="7269163" y="2224559"/>
            <a:ext cx="258762" cy="258763"/>
          </a:xfrm>
          <a:prstGeom prst="rect">
            <a:avLst/>
          </a:prstGeom>
          <a:solidFill>
            <a:schemeClr val="accent4">
              <a:lumMod val="60000"/>
              <a:lumOff val="40000"/>
            </a:schemeClr>
          </a:solidFill>
          <a:ln w="19050" algn="ctr">
            <a:solidFill>
              <a:schemeClr val="accent4">
                <a:lumMod val="50000"/>
              </a:schemeClr>
            </a:solidFill>
            <a:round/>
            <a:headEnd/>
            <a:tailEnd/>
          </a:ln>
        </p:spPr>
        <p:txBody>
          <a:bodyPr/>
          <a:lstStyle/>
          <a:p>
            <a:endParaRPr lang="en-US">
              <a:latin typeface="Arial Narrow" panose="020B0606020202030204" pitchFamily="34" charset="0"/>
            </a:endParaRPr>
          </a:p>
        </p:txBody>
      </p:sp>
      <p:cxnSp>
        <p:nvCxnSpPr>
          <p:cNvPr id="71694" name="Straight Arrow Connector 16"/>
          <p:cNvCxnSpPr>
            <a:cxnSpLocks noChangeShapeType="1"/>
            <a:stCxn id="71688" idx="3"/>
            <a:endCxn id="71691" idx="1"/>
          </p:cNvCxnSpPr>
          <p:nvPr/>
        </p:nvCxnSpPr>
        <p:spPr bwMode="auto">
          <a:xfrm flipV="1">
            <a:off x="4724401" y="1719733"/>
            <a:ext cx="2576513" cy="1588"/>
          </a:xfrm>
          <a:prstGeom prst="straightConnector1">
            <a:avLst/>
          </a:prstGeom>
          <a:noFill/>
          <a:ln w="38100" algn="ctr">
            <a:solidFill>
              <a:srgbClr val="969696"/>
            </a:solidFill>
            <a:round/>
            <a:headEnd/>
            <a:tailEnd type="triangle" w="med" len="med"/>
          </a:ln>
        </p:spPr>
      </p:cxnSp>
      <p:cxnSp>
        <p:nvCxnSpPr>
          <p:cNvPr id="71695" name="Straight Arrow Connector 17"/>
          <p:cNvCxnSpPr>
            <a:cxnSpLocks noChangeShapeType="1"/>
            <a:stCxn id="71693" idx="1"/>
            <a:endCxn id="71690" idx="3"/>
          </p:cNvCxnSpPr>
          <p:nvPr/>
        </p:nvCxnSpPr>
        <p:spPr bwMode="auto">
          <a:xfrm rot="10800000" flipV="1">
            <a:off x="4668839" y="2354733"/>
            <a:ext cx="2600325" cy="0"/>
          </a:xfrm>
          <a:prstGeom prst="straightConnector1">
            <a:avLst/>
          </a:prstGeom>
          <a:noFill/>
          <a:ln w="38100" algn="ctr">
            <a:solidFill>
              <a:srgbClr val="969696"/>
            </a:solidFill>
            <a:round/>
            <a:headEnd/>
            <a:tailEnd type="triangle" w="med" len="med"/>
          </a:ln>
        </p:spPr>
      </p:cxnSp>
      <p:sp>
        <p:nvSpPr>
          <p:cNvPr id="71697" name="Oval 23"/>
          <p:cNvSpPr>
            <a:spLocks noChangeArrowheads="1"/>
          </p:cNvSpPr>
          <p:nvPr/>
        </p:nvSpPr>
        <p:spPr bwMode="auto">
          <a:xfrm>
            <a:off x="6751638" y="3162829"/>
            <a:ext cx="1320800" cy="1320800"/>
          </a:xfrm>
          <a:prstGeom prst="ellipse">
            <a:avLst/>
          </a:prstGeom>
          <a:noFill/>
          <a:ln w="38100" algn="ctr">
            <a:solidFill>
              <a:srgbClr val="92D050"/>
            </a:solidFill>
            <a:round/>
            <a:headEnd/>
            <a:tailEnd/>
          </a:ln>
        </p:spPr>
        <p:txBody>
          <a:bodyPr/>
          <a:lstStyle/>
          <a:p>
            <a:endParaRPr lang="en-US">
              <a:latin typeface="Arial Narrow" panose="020B0606020202030204" pitchFamily="34" charset="0"/>
            </a:endParaRPr>
          </a:p>
        </p:txBody>
      </p:sp>
      <p:sp>
        <p:nvSpPr>
          <p:cNvPr id="71698" name="Oval 24"/>
          <p:cNvSpPr>
            <a:spLocks noChangeArrowheads="1"/>
          </p:cNvSpPr>
          <p:nvPr/>
        </p:nvSpPr>
        <p:spPr bwMode="auto">
          <a:xfrm>
            <a:off x="3938588" y="3162829"/>
            <a:ext cx="1320800" cy="1320800"/>
          </a:xfrm>
          <a:prstGeom prst="ellipse">
            <a:avLst/>
          </a:prstGeom>
          <a:noFill/>
          <a:ln w="38100" algn="ctr">
            <a:solidFill>
              <a:srgbClr val="92D050"/>
            </a:solidFill>
            <a:round/>
            <a:headEnd/>
            <a:tailEnd/>
          </a:ln>
        </p:spPr>
        <p:txBody>
          <a:bodyPr/>
          <a:lstStyle/>
          <a:p>
            <a:endParaRPr lang="en-US">
              <a:latin typeface="Arial Narrow" panose="020B0606020202030204" pitchFamily="34" charset="0"/>
            </a:endParaRPr>
          </a:p>
        </p:txBody>
      </p:sp>
      <p:sp>
        <p:nvSpPr>
          <p:cNvPr id="26" name="Rectangle 25"/>
          <p:cNvSpPr/>
          <p:nvPr/>
        </p:nvSpPr>
        <p:spPr>
          <a:xfrm>
            <a:off x="4722814" y="2848712"/>
            <a:ext cx="2721258" cy="246221"/>
          </a:xfrm>
          <a:prstGeom prst="rect">
            <a:avLst/>
          </a:prstGeom>
          <a:solidFill>
            <a:schemeClr val="bg1"/>
          </a:solidFill>
        </p:spPr>
        <p:txBody>
          <a:bodyPr wrap="none" lIns="45720" tIns="0" rIns="45720" bIns="0">
            <a:spAutoFit/>
          </a:bodyPr>
          <a:lstStyle/>
          <a:p>
            <a:pPr eaLnBrk="1" hangingPunct="1">
              <a:buClr>
                <a:srgbClr val="FFCC00"/>
              </a:buClr>
              <a:defRPr/>
            </a:pPr>
            <a:r>
              <a:rPr lang="en-US" sz="1600" b="1" dirty="0">
                <a:solidFill>
                  <a:srgbClr val="080808"/>
                </a:solidFill>
                <a:latin typeface="Arial Narrow" panose="020B0606020202030204" pitchFamily="34" charset="0"/>
              </a:rPr>
              <a:t>Mobility of Factors of Production</a:t>
            </a:r>
          </a:p>
        </p:txBody>
      </p:sp>
      <p:sp>
        <p:nvSpPr>
          <p:cNvPr id="71700" name="Rectangle 26"/>
          <p:cNvSpPr>
            <a:spLocks noChangeArrowheads="1"/>
          </p:cNvSpPr>
          <p:nvPr/>
        </p:nvSpPr>
        <p:spPr bwMode="auto">
          <a:xfrm>
            <a:off x="4378325" y="3342218"/>
            <a:ext cx="471488" cy="471487"/>
          </a:xfrm>
          <a:prstGeom prst="rect">
            <a:avLst/>
          </a:prstGeom>
          <a:solidFill>
            <a:schemeClr val="bg2">
              <a:lumMod val="90000"/>
            </a:schemeClr>
          </a:solidFill>
          <a:ln w="19050" algn="ctr">
            <a:solidFill>
              <a:schemeClr val="accent2">
                <a:lumMod val="50000"/>
              </a:schemeClr>
            </a:solidFill>
            <a:round/>
            <a:headEnd/>
            <a:tailEnd/>
          </a:ln>
        </p:spPr>
        <p:txBody>
          <a:bodyPr/>
          <a:lstStyle/>
          <a:p>
            <a:endParaRPr lang="en-US">
              <a:latin typeface="Arial Narrow" panose="020B0606020202030204" pitchFamily="34" charset="0"/>
            </a:endParaRPr>
          </a:p>
        </p:txBody>
      </p:sp>
      <p:sp>
        <p:nvSpPr>
          <p:cNvPr id="71701" name="Rectangle 27"/>
          <p:cNvSpPr>
            <a:spLocks noChangeArrowheads="1"/>
          </p:cNvSpPr>
          <p:nvPr/>
        </p:nvSpPr>
        <p:spPr bwMode="auto">
          <a:xfrm>
            <a:off x="7186614" y="3869268"/>
            <a:ext cx="465137" cy="466725"/>
          </a:xfrm>
          <a:prstGeom prst="rect">
            <a:avLst/>
          </a:prstGeom>
          <a:solidFill>
            <a:schemeClr val="accent4">
              <a:lumMod val="60000"/>
              <a:lumOff val="40000"/>
            </a:schemeClr>
          </a:solidFill>
          <a:ln w="19050" algn="ctr">
            <a:solidFill>
              <a:schemeClr val="accent4">
                <a:lumMod val="50000"/>
              </a:schemeClr>
            </a:solidFill>
            <a:round/>
            <a:headEnd/>
            <a:tailEnd/>
          </a:ln>
        </p:spPr>
        <p:txBody>
          <a:bodyPr/>
          <a:lstStyle/>
          <a:p>
            <a:endParaRPr lang="en-US">
              <a:latin typeface="Arial Narrow" panose="020B0606020202030204" pitchFamily="34" charset="0"/>
            </a:endParaRPr>
          </a:p>
        </p:txBody>
      </p:sp>
      <p:sp>
        <p:nvSpPr>
          <p:cNvPr id="71702" name="Oval 28"/>
          <p:cNvSpPr>
            <a:spLocks noChangeArrowheads="1"/>
          </p:cNvSpPr>
          <p:nvPr/>
        </p:nvSpPr>
        <p:spPr bwMode="auto">
          <a:xfrm>
            <a:off x="5879467" y="4965053"/>
            <a:ext cx="1320800" cy="1320800"/>
          </a:xfrm>
          <a:prstGeom prst="ellipse">
            <a:avLst/>
          </a:prstGeom>
          <a:noFill/>
          <a:ln w="38100" algn="ctr">
            <a:solidFill>
              <a:srgbClr val="92D050">
                <a:alpha val="80000"/>
              </a:srgbClr>
            </a:solidFill>
            <a:round/>
            <a:headEnd/>
            <a:tailEnd/>
          </a:ln>
        </p:spPr>
        <p:txBody>
          <a:bodyPr/>
          <a:lstStyle/>
          <a:p>
            <a:endParaRPr lang="en-US">
              <a:latin typeface="Arial Narrow" panose="020B0606020202030204" pitchFamily="34" charset="0"/>
            </a:endParaRPr>
          </a:p>
        </p:txBody>
      </p:sp>
      <p:sp>
        <p:nvSpPr>
          <p:cNvPr id="71703" name="Oval 29"/>
          <p:cNvSpPr>
            <a:spLocks noChangeArrowheads="1"/>
          </p:cNvSpPr>
          <p:nvPr/>
        </p:nvSpPr>
        <p:spPr bwMode="auto">
          <a:xfrm>
            <a:off x="4699767" y="4965053"/>
            <a:ext cx="1320800" cy="1320800"/>
          </a:xfrm>
          <a:prstGeom prst="ellipse">
            <a:avLst/>
          </a:prstGeom>
          <a:noFill/>
          <a:ln w="38100" algn="ctr">
            <a:solidFill>
              <a:srgbClr val="92D050">
                <a:alpha val="80000"/>
              </a:srgbClr>
            </a:solidFill>
            <a:round/>
            <a:headEnd/>
            <a:tailEnd/>
          </a:ln>
        </p:spPr>
        <p:txBody>
          <a:bodyPr/>
          <a:lstStyle/>
          <a:p>
            <a:endParaRPr lang="en-US">
              <a:latin typeface="Arial Narrow" panose="020B0606020202030204" pitchFamily="34" charset="0"/>
            </a:endParaRPr>
          </a:p>
        </p:txBody>
      </p:sp>
      <p:sp>
        <p:nvSpPr>
          <p:cNvPr id="71705" name="Right Arrow 32"/>
          <p:cNvSpPr>
            <a:spLocks noChangeArrowheads="1"/>
          </p:cNvSpPr>
          <p:nvPr/>
        </p:nvSpPr>
        <p:spPr bwMode="auto">
          <a:xfrm>
            <a:off x="3824591" y="5697008"/>
            <a:ext cx="4206240" cy="365760"/>
          </a:xfrm>
          <a:prstGeom prst="rightArrow">
            <a:avLst>
              <a:gd name="adj1" fmla="val 50000"/>
              <a:gd name="adj2" fmla="val 116780"/>
            </a:avLst>
          </a:prstGeom>
          <a:solidFill>
            <a:schemeClr val="bg1">
              <a:alpha val="60000"/>
            </a:schemeClr>
          </a:solidFill>
          <a:ln w="19050" algn="ctr">
            <a:solidFill>
              <a:schemeClr val="bg1">
                <a:lumMod val="65000"/>
              </a:schemeClr>
            </a:solidFill>
            <a:round/>
            <a:headEnd/>
            <a:tailEnd/>
          </a:ln>
        </p:spPr>
        <p:txBody>
          <a:bodyPr/>
          <a:lstStyle/>
          <a:p>
            <a:endParaRPr lang="en-US">
              <a:latin typeface="Arial Narrow" panose="020B0606020202030204" pitchFamily="34" charset="0"/>
            </a:endParaRPr>
          </a:p>
        </p:txBody>
      </p:sp>
      <p:sp>
        <p:nvSpPr>
          <p:cNvPr id="71706" name="Right Arrow 33"/>
          <p:cNvSpPr>
            <a:spLocks noChangeArrowheads="1"/>
          </p:cNvSpPr>
          <p:nvPr/>
        </p:nvSpPr>
        <p:spPr bwMode="auto">
          <a:xfrm>
            <a:off x="3819829" y="5212821"/>
            <a:ext cx="4206240" cy="365760"/>
          </a:xfrm>
          <a:prstGeom prst="rightArrow">
            <a:avLst>
              <a:gd name="adj1" fmla="val 50000"/>
              <a:gd name="adj2" fmla="val 116780"/>
            </a:avLst>
          </a:prstGeom>
          <a:solidFill>
            <a:schemeClr val="bg1">
              <a:alpha val="60000"/>
            </a:schemeClr>
          </a:solidFill>
          <a:ln w="19050" algn="ctr">
            <a:solidFill>
              <a:schemeClr val="bg1">
                <a:lumMod val="65000"/>
              </a:schemeClr>
            </a:solidFill>
            <a:round/>
            <a:headEnd/>
            <a:tailEnd/>
          </a:ln>
        </p:spPr>
        <p:txBody>
          <a:bodyPr/>
          <a:lstStyle/>
          <a:p>
            <a:endParaRPr lang="en-US">
              <a:latin typeface="Arial Narrow" panose="020B0606020202030204" pitchFamily="34" charset="0"/>
            </a:endParaRPr>
          </a:p>
        </p:txBody>
      </p:sp>
      <p:sp>
        <p:nvSpPr>
          <p:cNvPr id="71707" name="Rectangle 35"/>
          <p:cNvSpPr>
            <a:spLocks noChangeArrowheads="1"/>
          </p:cNvSpPr>
          <p:nvPr/>
        </p:nvSpPr>
        <p:spPr bwMode="auto">
          <a:xfrm>
            <a:off x="5362777" y="1477623"/>
            <a:ext cx="1320874" cy="215444"/>
          </a:xfrm>
          <a:prstGeom prst="rect">
            <a:avLst/>
          </a:prstGeom>
          <a:noFill/>
          <a:ln w="9525">
            <a:noFill/>
            <a:miter lim="800000"/>
            <a:headEnd/>
            <a:tailEnd/>
          </a:ln>
        </p:spPr>
        <p:txBody>
          <a:bodyPr wrap="none" lIns="0" tIns="0" rIns="0" bIns="0">
            <a:spAutoFit/>
          </a:bodyPr>
          <a:lstStyle/>
          <a:p>
            <a:pPr eaLnBrk="1" hangingPunct="1">
              <a:buClr>
                <a:srgbClr val="FFCC00"/>
              </a:buClr>
            </a:pPr>
            <a:r>
              <a:rPr lang="en-US" sz="1400" b="1" i="1" dirty="0">
                <a:solidFill>
                  <a:srgbClr val="080808"/>
                </a:solidFill>
                <a:latin typeface="Arial Narrow" panose="020B0606020202030204" pitchFamily="34" charset="0"/>
              </a:rPr>
              <a:t>Bulk point-to-point</a:t>
            </a:r>
          </a:p>
        </p:txBody>
      </p:sp>
      <p:sp>
        <p:nvSpPr>
          <p:cNvPr id="71708" name="Rectangle 36"/>
          <p:cNvSpPr>
            <a:spLocks noChangeArrowheads="1"/>
          </p:cNvSpPr>
          <p:nvPr/>
        </p:nvSpPr>
        <p:spPr bwMode="auto">
          <a:xfrm>
            <a:off x="7269163" y="3453342"/>
            <a:ext cx="258762" cy="258762"/>
          </a:xfrm>
          <a:prstGeom prst="rect">
            <a:avLst/>
          </a:prstGeom>
          <a:solidFill>
            <a:schemeClr val="bg2">
              <a:lumMod val="90000"/>
            </a:schemeClr>
          </a:solidFill>
          <a:ln w="19050" algn="ctr">
            <a:solidFill>
              <a:schemeClr val="accent2">
                <a:lumMod val="50000"/>
              </a:schemeClr>
            </a:solidFill>
            <a:round/>
            <a:headEnd/>
            <a:tailEnd/>
          </a:ln>
        </p:spPr>
        <p:txBody>
          <a:bodyPr/>
          <a:lstStyle/>
          <a:p>
            <a:endParaRPr lang="en-US">
              <a:latin typeface="Arial Narrow" panose="020B0606020202030204" pitchFamily="34" charset="0"/>
            </a:endParaRPr>
          </a:p>
        </p:txBody>
      </p:sp>
      <p:sp>
        <p:nvSpPr>
          <p:cNvPr id="71709" name="Rectangle 37"/>
          <p:cNvSpPr>
            <a:spLocks noChangeArrowheads="1"/>
          </p:cNvSpPr>
          <p:nvPr/>
        </p:nvSpPr>
        <p:spPr bwMode="auto">
          <a:xfrm>
            <a:off x="4494214" y="3975630"/>
            <a:ext cx="257175" cy="258763"/>
          </a:xfrm>
          <a:prstGeom prst="rect">
            <a:avLst/>
          </a:prstGeom>
          <a:solidFill>
            <a:schemeClr val="accent4">
              <a:lumMod val="60000"/>
              <a:lumOff val="40000"/>
            </a:schemeClr>
          </a:solidFill>
          <a:ln w="19050" algn="ctr">
            <a:solidFill>
              <a:schemeClr val="accent4">
                <a:lumMod val="50000"/>
              </a:schemeClr>
            </a:solidFill>
            <a:round/>
            <a:headEnd/>
            <a:tailEnd/>
          </a:ln>
        </p:spPr>
        <p:txBody>
          <a:bodyPr/>
          <a:lstStyle/>
          <a:p>
            <a:endParaRPr lang="en-US">
              <a:latin typeface="Arial Narrow" panose="020B0606020202030204" pitchFamily="34" charset="0"/>
            </a:endParaRPr>
          </a:p>
        </p:txBody>
      </p:sp>
      <p:cxnSp>
        <p:nvCxnSpPr>
          <p:cNvPr id="71710" name="Straight Arrow Connector 38"/>
          <p:cNvCxnSpPr>
            <a:cxnSpLocks noChangeShapeType="1"/>
            <a:stCxn id="71700" idx="3"/>
            <a:endCxn id="71708" idx="1"/>
          </p:cNvCxnSpPr>
          <p:nvPr/>
        </p:nvCxnSpPr>
        <p:spPr bwMode="auto">
          <a:xfrm>
            <a:off x="4849813" y="3578755"/>
            <a:ext cx="2419350" cy="4763"/>
          </a:xfrm>
          <a:prstGeom prst="straightConnector1">
            <a:avLst/>
          </a:prstGeom>
          <a:noFill/>
          <a:ln w="38100" algn="ctr">
            <a:solidFill>
              <a:srgbClr val="969696"/>
            </a:solidFill>
            <a:round/>
            <a:headEnd/>
            <a:tailEnd type="triangle" w="med" len="med"/>
          </a:ln>
        </p:spPr>
      </p:cxnSp>
      <p:cxnSp>
        <p:nvCxnSpPr>
          <p:cNvPr id="71711" name="Straight Arrow Connector 41"/>
          <p:cNvCxnSpPr>
            <a:cxnSpLocks noChangeShapeType="1"/>
            <a:stCxn id="71701" idx="1"/>
            <a:endCxn id="71709" idx="3"/>
          </p:cNvCxnSpPr>
          <p:nvPr/>
        </p:nvCxnSpPr>
        <p:spPr bwMode="auto">
          <a:xfrm rot="10800000" flipV="1">
            <a:off x="4751389" y="4102629"/>
            <a:ext cx="2435225" cy="1588"/>
          </a:xfrm>
          <a:prstGeom prst="straightConnector1">
            <a:avLst/>
          </a:prstGeom>
          <a:noFill/>
          <a:ln w="38100" algn="ctr">
            <a:solidFill>
              <a:srgbClr val="969696"/>
            </a:solidFill>
            <a:round/>
            <a:headEnd/>
            <a:tailEnd type="triangle" w="med" len="med"/>
          </a:ln>
        </p:spPr>
      </p:cxnSp>
      <p:sp>
        <p:nvSpPr>
          <p:cNvPr id="71712" name="Rectangle 47"/>
          <p:cNvSpPr>
            <a:spLocks noChangeArrowheads="1"/>
          </p:cNvSpPr>
          <p:nvPr/>
        </p:nvSpPr>
        <p:spPr bwMode="auto">
          <a:xfrm>
            <a:off x="5367338" y="3336644"/>
            <a:ext cx="1343316" cy="215444"/>
          </a:xfrm>
          <a:prstGeom prst="rect">
            <a:avLst/>
          </a:prstGeom>
          <a:noFill/>
          <a:ln w="9525">
            <a:noFill/>
            <a:miter lim="800000"/>
            <a:headEnd/>
            <a:tailEnd/>
          </a:ln>
        </p:spPr>
        <p:txBody>
          <a:bodyPr wrap="none" lIns="0" tIns="0" rIns="0" bIns="0">
            <a:spAutoFit/>
          </a:bodyPr>
          <a:lstStyle/>
          <a:p>
            <a:pPr eaLnBrk="1" hangingPunct="1">
              <a:buClr>
                <a:srgbClr val="FFCC00"/>
              </a:buClr>
            </a:pPr>
            <a:r>
              <a:rPr lang="en-US" sz="1400" b="1" i="1" dirty="0">
                <a:solidFill>
                  <a:srgbClr val="080808"/>
                </a:solidFill>
                <a:latin typeface="Arial Narrow" panose="020B0606020202030204" pitchFamily="34" charset="0"/>
              </a:rPr>
              <a:t>Container shipping</a:t>
            </a:r>
          </a:p>
        </p:txBody>
      </p:sp>
      <p:sp>
        <p:nvSpPr>
          <p:cNvPr id="71713" name="Rectangle 50"/>
          <p:cNvSpPr>
            <a:spLocks noChangeArrowheads="1"/>
          </p:cNvSpPr>
          <p:nvPr/>
        </p:nvSpPr>
        <p:spPr bwMode="auto">
          <a:xfrm>
            <a:off x="4291340" y="1936655"/>
            <a:ext cx="706412" cy="215444"/>
          </a:xfrm>
          <a:prstGeom prst="rect">
            <a:avLst/>
          </a:prstGeom>
          <a:noFill/>
          <a:ln w="9525">
            <a:noFill/>
            <a:miter lim="800000"/>
            <a:headEnd/>
            <a:tailEnd/>
          </a:ln>
        </p:spPr>
        <p:txBody>
          <a:bodyPr wrap="none" lIns="0" tIns="0" rIns="0" bIns="0">
            <a:spAutoFit/>
          </a:bodyPr>
          <a:lstStyle/>
          <a:p>
            <a:pPr eaLnBrk="1" hangingPunct="1">
              <a:buClr>
                <a:srgbClr val="FFCC00"/>
              </a:buClr>
            </a:pPr>
            <a:r>
              <a:rPr lang="en-US" sz="1400" b="1" dirty="0">
                <a:solidFill>
                  <a:srgbClr val="080808"/>
                </a:solidFill>
                <a:latin typeface="Arial Narrow" panose="020B0606020202030204" pitchFamily="34" charset="0"/>
              </a:rPr>
              <a:t>Country A</a:t>
            </a:r>
          </a:p>
        </p:txBody>
      </p:sp>
      <p:sp>
        <p:nvSpPr>
          <p:cNvPr id="71714" name="Rectangle 51"/>
          <p:cNvSpPr>
            <a:spLocks noChangeArrowheads="1"/>
          </p:cNvSpPr>
          <p:nvPr/>
        </p:nvSpPr>
        <p:spPr bwMode="auto">
          <a:xfrm>
            <a:off x="7105888" y="1923250"/>
            <a:ext cx="711733" cy="215444"/>
          </a:xfrm>
          <a:prstGeom prst="rect">
            <a:avLst/>
          </a:prstGeom>
          <a:noFill/>
          <a:ln w="9525">
            <a:noFill/>
            <a:miter lim="800000"/>
            <a:headEnd/>
            <a:tailEnd/>
          </a:ln>
        </p:spPr>
        <p:txBody>
          <a:bodyPr wrap="none" lIns="0" tIns="0" rIns="0" bIns="0">
            <a:spAutoFit/>
          </a:bodyPr>
          <a:lstStyle/>
          <a:p>
            <a:pPr eaLnBrk="1" hangingPunct="1">
              <a:buClr>
                <a:srgbClr val="FFCC00"/>
              </a:buClr>
            </a:pPr>
            <a:r>
              <a:rPr lang="en-US" sz="1400" b="1" dirty="0">
                <a:solidFill>
                  <a:srgbClr val="080808"/>
                </a:solidFill>
                <a:latin typeface="Arial Narrow" panose="020B0606020202030204" pitchFamily="34" charset="0"/>
              </a:rPr>
              <a:t>Country B</a:t>
            </a:r>
          </a:p>
        </p:txBody>
      </p:sp>
      <p:sp>
        <p:nvSpPr>
          <p:cNvPr id="71715" name="Rectangle 52"/>
          <p:cNvSpPr>
            <a:spLocks noChangeArrowheads="1"/>
          </p:cNvSpPr>
          <p:nvPr/>
        </p:nvSpPr>
        <p:spPr bwMode="auto">
          <a:xfrm rot="5400000">
            <a:off x="8001830" y="5512174"/>
            <a:ext cx="916918" cy="215444"/>
          </a:xfrm>
          <a:prstGeom prst="rect">
            <a:avLst/>
          </a:prstGeom>
          <a:noFill/>
          <a:ln w="9525">
            <a:noFill/>
            <a:miter lim="800000"/>
            <a:headEnd/>
            <a:tailEnd/>
          </a:ln>
        </p:spPr>
        <p:txBody>
          <a:bodyPr wrap="none" lIns="0" tIns="0" rIns="0" bIns="0">
            <a:spAutoFit/>
          </a:bodyPr>
          <a:lstStyle/>
          <a:p>
            <a:pPr algn="ctr" eaLnBrk="1" hangingPunct="1">
              <a:buClr>
                <a:srgbClr val="FFCC00"/>
              </a:buClr>
            </a:pPr>
            <a:r>
              <a:rPr lang="en-US" sz="1400" dirty="0">
                <a:solidFill>
                  <a:srgbClr val="080808"/>
                </a:solidFill>
                <a:latin typeface="Arial Narrow" panose="020B0606020202030204" pitchFamily="34" charset="0"/>
              </a:rPr>
              <a:t>Global Market</a:t>
            </a:r>
          </a:p>
        </p:txBody>
      </p:sp>
      <p:sp>
        <p:nvSpPr>
          <p:cNvPr id="71716" name="Rectangle 53"/>
          <p:cNvSpPr>
            <a:spLocks noChangeArrowheads="1"/>
          </p:cNvSpPr>
          <p:nvPr/>
        </p:nvSpPr>
        <p:spPr bwMode="auto">
          <a:xfrm>
            <a:off x="5494642" y="5285728"/>
            <a:ext cx="916918" cy="215444"/>
          </a:xfrm>
          <a:prstGeom prst="rect">
            <a:avLst/>
          </a:prstGeom>
          <a:noFill/>
          <a:ln w="9525">
            <a:noFill/>
            <a:miter lim="800000"/>
            <a:headEnd/>
            <a:tailEnd/>
          </a:ln>
        </p:spPr>
        <p:txBody>
          <a:bodyPr wrap="none" lIns="0" tIns="0" rIns="0" bIns="0">
            <a:spAutoFit/>
          </a:bodyPr>
          <a:lstStyle/>
          <a:p>
            <a:pPr eaLnBrk="1" hangingPunct="1">
              <a:buClr>
                <a:srgbClr val="FFCC00"/>
              </a:buClr>
            </a:pPr>
            <a:r>
              <a:rPr lang="en-US" sz="1400" b="1" i="1" dirty="0">
                <a:solidFill>
                  <a:srgbClr val="080808"/>
                </a:solidFill>
                <a:latin typeface="Arial Narrow" panose="020B0606020202030204" pitchFamily="34" charset="0"/>
              </a:rPr>
              <a:t>Supply chain</a:t>
            </a:r>
          </a:p>
        </p:txBody>
      </p:sp>
      <p:sp>
        <p:nvSpPr>
          <p:cNvPr id="71717" name="Rectangle 54"/>
          <p:cNvSpPr>
            <a:spLocks noChangeArrowheads="1"/>
          </p:cNvSpPr>
          <p:nvPr/>
        </p:nvSpPr>
        <p:spPr bwMode="auto">
          <a:xfrm rot="5400000">
            <a:off x="2784078" y="5516143"/>
            <a:ext cx="1239122" cy="215444"/>
          </a:xfrm>
          <a:prstGeom prst="rect">
            <a:avLst/>
          </a:prstGeom>
          <a:noFill/>
          <a:ln w="9525">
            <a:noFill/>
            <a:miter lim="800000"/>
            <a:headEnd/>
            <a:tailEnd/>
          </a:ln>
        </p:spPr>
        <p:txBody>
          <a:bodyPr wrap="none" lIns="0" tIns="0" rIns="0" bIns="0">
            <a:spAutoFit/>
          </a:bodyPr>
          <a:lstStyle/>
          <a:p>
            <a:pPr algn="ctr" eaLnBrk="1" hangingPunct="1">
              <a:buClr>
                <a:srgbClr val="FFCC00"/>
              </a:buClr>
            </a:pPr>
            <a:r>
              <a:rPr lang="en-US" sz="1400" dirty="0">
                <a:solidFill>
                  <a:srgbClr val="080808"/>
                </a:solidFill>
                <a:latin typeface="Arial Narrow" panose="020B0606020202030204" pitchFamily="34" charset="0"/>
              </a:rPr>
              <a:t>Commodity Market</a:t>
            </a:r>
          </a:p>
        </p:txBody>
      </p:sp>
      <p:sp>
        <p:nvSpPr>
          <p:cNvPr id="71721" name="Rectangle 58"/>
          <p:cNvSpPr>
            <a:spLocks noChangeArrowheads="1"/>
          </p:cNvSpPr>
          <p:nvPr/>
        </p:nvSpPr>
        <p:spPr bwMode="auto">
          <a:xfrm>
            <a:off x="4997755" y="5144442"/>
            <a:ext cx="471487" cy="471487"/>
          </a:xfrm>
          <a:prstGeom prst="rect">
            <a:avLst/>
          </a:prstGeom>
          <a:solidFill>
            <a:schemeClr val="bg2">
              <a:lumMod val="90000"/>
            </a:schemeClr>
          </a:solidFill>
          <a:ln w="19050" algn="ctr">
            <a:solidFill>
              <a:schemeClr val="accent2">
                <a:lumMod val="50000"/>
              </a:schemeClr>
            </a:solidFill>
            <a:round/>
            <a:headEnd/>
            <a:tailEnd/>
          </a:ln>
        </p:spPr>
        <p:txBody>
          <a:bodyPr/>
          <a:lstStyle/>
          <a:p>
            <a:endParaRPr lang="en-US">
              <a:latin typeface="Arial Narrow" panose="020B0606020202030204" pitchFamily="34" charset="0"/>
            </a:endParaRPr>
          </a:p>
        </p:txBody>
      </p:sp>
      <p:sp>
        <p:nvSpPr>
          <p:cNvPr id="71722" name="Rectangle 60"/>
          <p:cNvSpPr>
            <a:spLocks noChangeArrowheads="1"/>
          </p:cNvSpPr>
          <p:nvPr/>
        </p:nvSpPr>
        <p:spPr bwMode="auto">
          <a:xfrm>
            <a:off x="6402691" y="5642917"/>
            <a:ext cx="465138" cy="466725"/>
          </a:xfrm>
          <a:prstGeom prst="rect">
            <a:avLst/>
          </a:prstGeom>
          <a:solidFill>
            <a:schemeClr val="accent4">
              <a:lumMod val="60000"/>
              <a:lumOff val="40000"/>
            </a:schemeClr>
          </a:solidFill>
          <a:ln w="19050" algn="ctr">
            <a:solidFill>
              <a:schemeClr val="accent4">
                <a:lumMod val="50000"/>
              </a:schemeClr>
            </a:solidFill>
            <a:round/>
            <a:headEnd/>
            <a:tailEnd/>
          </a:ln>
        </p:spPr>
        <p:txBody>
          <a:bodyPr/>
          <a:lstStyle/>
          <a:p>
            <a:endParaRPr lang="en-US">
              <a:latin typeface="Arial Narrow" panose="020B0606020202030204" pitchFamily="34" charset="0"/>
            </a:endParaRPr>
          </a:p>
        </p:txBody>
      </p:sp>
      <p:sp>
        <p:nvSpPr>
          <p:cNvPr id="2" name="Rounded Rectangle 1"/>
          <p:cNvSpPr/>
          <p:nvPr/>
        </p:nvSpPr>
        <p:spPr>
          <a:xfrm>
            <a:off x="3176543" y="1153399"/>
            <a:ext cx="5486400" cy="1645920"/>
          </a:xfrm>
          <a:prstGeom prst="roundRect">
            <a:avLst>
              <a:gd name="adj" fmla="val 805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3" name="Rectangle 22"/>
          <p:cNvSpPr/>
          <p:nvPr/>
        </p:nvSpPr>
        <p:spPr>
          <a:xfrm>
            <a:off x="4766041" y="1023121"/>
            <a:ext cx="2618666" cy="246221"/>
          </a:xfrm>
          <a:prstGeom prst="rect">
            <a:avLst/>
          </a:prstGeom>
          <a:solidFill>
            <a:schemeClr val="bg1"/>
          </a:solidFill>
        </p:spPr>
        <p:txBody>
          <a:bodyPr wrap="none" lIns="45720" tIns="0" rIns="45720" bIns="0">
            <a:spAutoFit/>
          </a:bodyPr>
          <a:lstStyle/>
          <a:p>
            <a:pPr eaLnBrk="1" hangingPunct="1">
              <a:buClr>
                <a:srgbClr val="FFCC00"/>
              </a:buClr>
              <a:defRPr/>
            </a:pPr>
            <a:r>
              <a:rPr lang="en-US" sz="1600" b="1" dirty="0">
                <a:solidFill>
                  <a:srgbClr val="080808"/>
                </a:solidFill>
                <a:latin typeface="Arial Narrow" panose="020B0606020202030204" pitchFamily="34" charset="0"/>
              </a:rPr>
              <a:t>Immobile Factors of Production</a:t>
            </a:r>
          </a:p>
        </p:txBody>
      </p:sp>
      <p:sp>
        <p:nvSpPr>
          <p:cNvPr id="45" name="Rounded Rectangle 44"/>
          <p:cNvSpPr/>
          <p:nvPr/>
        </p:nvSpPr>
        <p:spPr>
          <a:xfrm>
            <a:off x="3176543" y="4760556"/>
            <a:ext cx="5486400" cy="1645920"/>
          </a:xfrm>
          <a:prstGeom prst="roundRect">
            <a:avLst>
              <a:gd name="adj" fmla="val 8058"/>
            </a:avLst>
          </a:prstGeom>
          <a:no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1" name="Rectangle 30"/>
          <p:cNvSpPr/>
          <p:nvPr/>
        </p:nvSpPr>
        <p:spPr>
          <a:xfrm>
            <a:off x="5199990" y="4642999"/>
            <a:ext cx="1705339" cy="246221"/>
          </a:xfrm>
          <a:prstGeom prst="rect">
            <a:avLst/>
          </a:prstGeom>
          <a:solidFill>
            <a:schemeClr val="bg1"/>
          </a:solidFill>
        </p:spPr>
        <p:txBody>
          <a:bodyPr wrap="none" lIns="45720" tIns="0" rIns="45720" bIns="0">
            <a:spAutoFit/>
          </a:bodyPr>
          <a:lstStyle/>
          <a:p>
            <a:pPr eaLnBrk="1" hangingPunct="1">
              <a:buClr>
                <a:srgbClr val="FFCC00"/>
              </a:buClr>
              <a:defRPr/>
            </a:pPr>
            <a:r>
              <a:rPr lang="en-US" sz="1600" b="1" dirty="0">
                <a:solidFill>
                  <a:srgbClr val="080808"/>
                </a:solidFill>
                <a:latin typeface="Arial Narrow" panose="020B0606020202030204" pitchFamily="34" charset="0"/>
              </a:rPr>
              <a:t>Global Value Chains</a:t>
            </a:r>
          </a:p>
        </p:txBody>
      </p:sp>
      <p:sp>
        <p:nvSpPr>
          <p:cNvPr id="71718" name="TextBox 55"/>
          <p:cNvSpPr txBox="1">
            <a:spLocks noChangeArrowheads="1"/>
          </p:cNvSpPr>
          <p:nvPr/>
        </p:nvSpPr>
        <p:spPr bwMode="auto">
          <a:xfrm>
            <a:off x="3329221" y="1041785"/>
            <a:ext cx="916918"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Before 1970s</a:t>
            </a:r>
          </a:p>
        </p:txBody>
      </p:sp>
      <p:sp>
        <p:nvSpPr>
          <p:cNvPr id="71719" name="TextBox 56"/>
          <p:cNvSpPr txBox="1">
            <a:spLocks noChangeArrowheads="1"/>
          </p:cNvSpPr>
          <p:nvPr/>
        </p:nvSpPr>
        <p:spPr bwMode="auto">
          <a:xfrm>
            <a:off x="3341331" y="2854805"/>
            <a:ext cx="982641"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1970s – 1990s</a:t>
            </a:r>
          </a:p>
        </p:txBody>
      </p:sp>
      <p:sp>
        <p:nvSpPr>
          <p:cNvPr id="71720" name="TextBox 57"/>
          <p:cNvSpPr txBox="1">
            <a:spLocks noChangeArrowheads="1"/>
          </p:cNvSpPr>
          <p:nvPr/>
        </p:nvSpPr>
        <p:spPr bwMode="auto">
          <a:xfrm>
            <a:off x="3345158" y="4651793"/>
            <a:ext cx="973023" cy="215444"/>
          </a:xfrm>
          <a:prstGeom prst="rect">
            <a:avLst/>
          </a:prstGeom>
          <a:solidFill>
            <a:schemeClr val="bg1"/>
          </a:solidFill>
          <a:ln w="9525">
            <a:noFill/>
            <a:miter lim="800000"/>
            <a:headEnd/>
            <a:tailEnd/>
          </a:ln>
        </p:spPr>
        <p:txBody>
          <a:bodyPr wrap="none" lIns="0" tIns="0" rIns="0" bIns="0">
            <a:spAutoFit/>
          </a:bodyPr>
          <a:lstStyle/>
          <a:p>
            <a:r>
              <a:rPr lang="en-US" sz="1400" b="1" dirty="0">
                <a:latin typeface="Arial Narrow" panose="020B0606020202030204" pitchFamily="34" charset="0"/>
              </a:rPr>
              <a:t>1990s onward</a:t>
            </a:r>
          </a:p>
        </p:txBody>
      </p:sp>
      <p:sp>
        <p:nvSpPr>
          <p:cNvPr id="3" name="Rectangle 2">
            <a:extLst>
              <a:ext uri="{FF2B5EF4-FFF2-40B4-BE49-F238E27FC236}">
                <a16:creationId xmlns:a16="http://schemas.microsoft.com/office/drawing/2014/main" id="{09B5EAAE-EFC6-43F6-8C10-B3887BA6052F}"/>
              </a:ext>
            </a:extLst>
          </p:cNvPr>
          <p:cNvSpPr/>
          <p:nvPr/>
        </p:nvSpPr>
        <p:spPr>
          <a:xfrm>
            <a:off x="8769507" y="1773472"/>
            <a:ext cx="1721946" cy="369332"/>
          </a:xfrm>
          <a:prstGeom prst="rect">
            <a:avLst/>
          </a:prstGeom>
        </p:spPr>
        <p:txBody>
          <a:bodyPr wrap="none">
            <a:spAutoFit/>
          </a:bodyPr>
          <a:lstStyle/>
          <a:p>
            <a:pPr lvl="0" fontAlgn="base">
              <a:spcBef>
                <a:spcPct val="0"/>
              </a:spcBef>
              <a:spcAft>
                <a:spcPct val="0"/>
              </a:spcAft>
              <a:buClr>
                <a:srgbClr val="FFCC00"/>
              </a:buClr>
            </a:pPr>
            <a:r>
              <a:rPr lang="en-US" dirty="0"/>
              <a:t>Cope with scarcity</a:t>
            </a:r>
            <a:endParaRPr lang="en-US" dirty="0">
              <a:solidFill>
                <a:srgbClr val="080808"/>
              </a:solidFill>
              <a:latin typeface="Arial Narrow" pitchFamily="34" charset="0"/>
            </a:endParaRPr>
          </a:p>
        </p:txBody>
      </p:sp>
      <p:sp>
        <p:nvSpPr>
          <p:cNvPr id="5" name="Rectangle 4">
            <a:extLst>
              <a:ext uri="{FF2B5EF4-FFF2-40B4-BE49-F238E27FC236}">
                <a16:creationId xmlns:a16="http://schemas.microsoft.com/office/drawing/2014/main" id="{3B7EDA88-7185-4594-9E18-D06E5B6EB7AB}"/>
              </a:ext>
            </a:extLst>
          </p:cNvPr>
          <p:cNvSpPr/>
          <p:nvPr/>
        </p:nvSpPr>
        <p:spPr>
          <a:xfrm>
            <a:off x="8769508" y="3467046"/>
            <a:ext cx="1782273" cy="646331"/>
          </a:xfrm>
          <a:prstGeom prst="rect">
            <a:avLst/>
          </a:prstGeom>
        </p:spPr>
        <p:txBody>
          <a:bodyPr wrap="square">
            <a:spAutoFit/>
          </a:bodyPr>
          <a:lstStyle/>
          <a:p>
            <a:pPr lvl="0" fontAlgn="base">
              <a:spcBef>
                <a:spcPct val="0"/>
              </a:spcBef>
              <a:spcAft>
                <a:spcPct val="0"/>
              </a:spcAft>
              <a:buClr>
                <a:srgbClr val="FFCC00"/>
              </a:buClr>
            </a:pPr>
            <a:r>
              <a:rPr lang="en-US" dirty="0"/>
              <a:t>Promote economic efficiency</a:t>
            </a:r>
            <a:endParaRPr lang="en-US" dirty="0">
              <a:solidFill>
                <a:srgbClr val="080808"/>
              </a:solidFill>
              <a:latin typeface="Arial Narrow" pitchFamily="34" charset="0"/>
            </a:endParaRPr>
          </a:p>
        </p:txBody>
      </p:sp>
      <p:sp>
        <p:nvSpPr>
          <p:cNvPr id="6" name="Rectangle 5">
            <a:extLst>
              <a:ext uri="{FF2B5EF4-FFF2-40B4-BE49-F238E27FC236}">
                <a16:creationId xmlns:a16="http://schemas.microsoft.com/office/drawing/2014/main" id="{1F062EBC-693A-4A28-B5E0-105BD9C4EE0B}"/>
              </a:ext>
            </a:extLst>
          </p:cNvPr>
          <p:cNvSpPr/>
          <p:nvPr/>
        </p:nvSpPr>
        <p:spPr>
          <a:xfrm>
            <a:off x="8802052" y="5277038"/>
            <a:ext cx="1881298" cy="646331"/>
          </a:xfrm>
          <a:prstGeom prst="rect">
            <a:avLst/>
          </a:prstGeom>
        </p:spPr>
        <p:txBody>
          <a:bodyPr wrap="square">
            <a:spAutoFit/>
          </a:bodyPr>
          <a:lstStyle/>
          <a:p>
            <a:pPr lvl="0" fontAlgn="base">
              <a:spcBef>
                <a:spcPct val="0"/>
              </a:spcBef>
              <a:spcAft>
                <a:spcPct val="0"/>
              </a:spcAft>
              <a:buClr>
                <a:srgbClr val="FFCC00"/>
              </a:buClr>
            </a:pPr>
            <a:r>
              <a:rPr lang="en-US" dirty="0"/>
              <a:t>Added value within commodity chains</a:t>
            </a:r>
            <a:endParaRPr lang="en-US" dirty="0">
              <a:solidFill>
                <a:srgbClr val="080808"/>
              </a:solidFill>
              <a:latin typeface="Arial Narrow" pitchFamily="34" charset="0"/>
            </a:endParaRPr>
          </a:p>
        </p:txBody>
      </p:sp>
    </p:spTree>
    <p:extLst>
      <p:ext uri="{BB962C8B-B14F-4D97-AF65-F5344CB8AC3E}">
        <p14:creationId xmlns:p14="http://schemas.microsoft.com/office/powerpoint/2010/main" val="67185910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061"/>
          <p:cNvSpPr>
            <a:spLocks noGrp="1" noChangeArrowheads="1"/>
          </p:cNvSpPr>
          <p:nvPr>
            <p:ph type="title"/>
          </p:nvPr>
        </p:nvSpPr>
        <p:spPr/>
        <p:txBody>
          <a:bodyPr/>
          <a:lstStyle/>
          <a:p>
            <a:pPr eaLnBrk="1" hangingPunct="1"/>
            <a:r>
              <a:rPr lang="en-US">
                <a:solidFill>
                  <a:schemeClr val="tx1"/>
                </a:solidFill>
              </a:rPr>
              <a:t>Economic Integration and Interdependencies</a:t>
            </a:r>
          </a:p>
        </p:txBody>
      </p:sp>
      <p:sp>
        <p:nvSpPr>
          <p:cNvPr id="39"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3732" name="Oval 1026"/>
          <p:cNvSpPr>
            <a:spLocks noChangeArrowheads="1"/>
          </p:cNvSpPr>
          <p:nvPr/>
        </p:nvSpPr>
        <p:spPr bwMode="auto">
          <a:xfrm>
            <a:off x="1734356" y="1998688"/>
            <a:ext cx="3149600" cy="3149600"/>
          </a:xfrm>
          <a:prstGeom prst="ellipse">
            <a:avLst/>
          </a:prstGeom>
          <a:solidFill>
            <a:schemeClr val="bg2">
              <a:lumMod val="75000"/>
            </a:schemeClr>
          </a:solidFill>
          <a:ln w="9525">
            <a:noFill/>
            <a:round/>
            <a:headEnd/>
            <a:tailEnd/>
          </a:ln>
        </p:spPr>
        <p:txBody>
          <a:bodyPr wrap="none" anchor="ctr"/>
          <a:lstStyle/>
          <a:p>
            <a:endParaRPr lang="en-US">
              <a:latin typeface="Arial Narrow" panose="020B0606020202030204" pitchFamily="34" charset="0"/>
            </a:endParaRPr>
          </a:p>
        </p:txBody>
      </p:sp>
      <p:sp>
        <p:nvSpPr>
          <p:cNvPr id="73733" name="Oval 1027"/>
          <p:cNvSpPr>
            <a:spLocks noChangeArrowheads="1"/>
          </p:cNvSpPr>
          <p:nvPr/>
        </p:nvSpPr>
        <p:spPr bwMode="auto">
          <a:xfrm>
            <a:off x="2307445" y="2571776"/>
            <a:ext cx="2003425" cy="2003425"/>
          </a:xfrm>
          <a:prstGeom prst="ellipse">
            <a:avLst/>
          </a:prstGeom>
          <a:solidFill>
            <a:schemeClr val="bg1"/>
          </a:solidFill>
          <a:ln w="9525">
            <a:noFill/>
            <a:round/>
            <a:headEnd/>
            <a:tailEnd/>
          </a:ln>
        </p:spPr>
        <p:txBody>
          <a:bodyPr wrap="none" anchor="ctr"/>
          <a:lstStyle/>
          <a:p>
            <a:endParaRPr lang="en-US">
              <a:latin typeface="Arial Narrow" panose="020B0606020202030204" pitchFamily="34" charset="0"/>
            </a:endParaRPr>
          </a:p>
        </p:txBody>
      </p:sp>
      <p:sp>
        <p:nvSpPr>
          <p:cNvPr id="73734" name="Oval 1028"/>
          <p:cNvSpPr>
            <a:spLocks noChangeArrowheads="1"/>
          </p:cNvSpPr>
          <p:nvPr/>
        </p:nvSpPr>
        <p:spPr bwMode="auto">
          <a:xfrm>
            <a:off x="3277406" y="2109814"/>
            <a:ext cx="349250" cy="350837"/>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A</a:t>
            </a:r>
          </a:p>
        </p:txBody>
      </p:sp>
      <p:sp>
        <p:nvSpPr>
          <p:cNvPr id="73735" name="Oval 1029"/>
          <p:cNvSpPr>
            <a:spLocks noChangeArrowheads="1"/>
          </p:cNvSpPr>
          <p:nvPr/>
        </p:nvSpPr>
        <p:spPr bwMode="auto">
          <a:xfrm>
            <a:off x="4136244" y="2587650"/>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B</a:t>
            </a:r>
          </a:p>
        </p:txBody>
      </p:sp>
      <p:sp>
        <p:nvSpPr>
          <p:cNvPr id="73736" name="Oval 1030"/>
          <p:cNvSpPr>
            <a:spLocks noChangeArrowheads="1"/>
          </p:cNvSpPr>
          <p:nvPr/>
        </p:nvSpPr>
        <p:spPr bwMode="auto">
          <a:xfrm>
            <a:off x="4231494" y="4114825"/>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C</a:t>
            </a:r>
          </a:p>
        </p:txBody>
      </p:sp>
      <p:sp>
        <p:nvSpPr>
          <p:cNvPr id="73737" name="Oval 1031"/>
          <p:cNvSpPr>
            <a:spLocks noChangeArrowheads="1"/>
          </p:cNvSpPr>
          <p:nvPr/>
        </p:nvSpPr>
        <p:spPr bwMode="auto">
          <a:xfrm>
            <a:off x="3945744" y="4400575"/>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D</a:t>
            </a:r>
          </a:p>
        </p:txBody>
      </p:sp>
      <p:sp>
        <p:nvSpPr>
          <p:cNvPr id="73738" name="Oval 1032"/>
          <p:cNvSpPr>
            <a:spLocks noChangeArrowheads="1"/>
          </p:cNvSpPr>
          <p:nvPr/>
        </p:nvSpPr>
        <p:spPr bwMode="auto">
          <a:xfrm>
            <a:off x="3372656" y="4686325"/>
            <a:ext cx="350838" cy="350838"/>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E</a:t>
            </a:r>
          </a:p>
        </p:txBody>
      </p:sp>
      <p:sp>
        <p:nvSpPr>
          <p:cNvPr id="73739" name="Oval 1033"/>
          <p:cNvSpPr>
            <a:spLocks noChangeArrowheads="1"/>
          </p:cNvSpPr>
          <p:nvPr/>
        </p:nvSpPr>
        <p:spPr bwMode="auto">
          <a:xfrm>
            <a:off x="2323319" y="4400575"/>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F</a:t>
            </a:r>
          </a:p>
        </p:txBody>
      </p:sp>
      <p:sp>
        <p:nvSpPr>
          <p:cNvPr id="73740" name="Oval 1034"/>
          <p:cNvSpPr>
            <a:spLocks noChangeArrowheads="1"/>
          </p:cNvSpPr>
          <p:nvPr/>
        </p:nvSpPr>
        <p:spPr bwMode="auto">
          <a:xfrm>
            <a:off x="1845481" y="3255988"/>
            <a:ext cx="350838"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G</a:t>
            </a:r>
          </a:p>
        </p:txBody>
      </p:sp>
      <p:sp>
        <p:nvSpPr>
          <p:cNvPr id="73741" name="Oval 1035"/>
          <p:cNvSpPr>
            <a:spLocks noChangeArrowheads="1"/>
          </p:cNvSpPr>
          <p:nvPr/>
        </p:nvSpPr>
        <p:spPr bwMode="auto">
          <a:xfrm>
            <a:off x="2609070" y="2206650"/>
            <a:ext cx="350837"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H</a:t>
            </a:r>
          </a:p>
        </p:txBody>
      </p:sp>
      <p:sp>
        <p:nvSpPr>
          <p:cNvPr id="73742" name="Oval 1036"/>
          <p:cNvSpPr>
            <a:spLocks noChangeArrowheads="1"/>
          </p:cNvSpPr>
          <p:nvPr/>
        </p:nvSpPr>
        <p:spPr bwMode="auto">
          <a:xfrm>
            <a:off x="5360206" y="1998688"/>
            <a:ext cx="3149600" cy="3149600"/>
          </a:xfrm>
          <a:prstGeom prst="ellipse">
            <a:avLst/>
          </a:prstGeom>
          <a:solidFill>
            <a:schemeClr val="bg2">
              <a:lumMod val="75000"/>
            </a:schemeClr>
          </a:solidFill>
          <a:ln w="9525">
            <a:noFill/>
            <a:round/>
            <a:headEnd/>
            <a:tailEnd/>
          </a:ln>
        </p:spPr>
        <p:txBody>
          <a:bodyPr wrap="none" anchor="ctr"/>
          <a:lstStyle/>
          <a:p>
            <a:endParaRPr lang="en-US">
              <a:latin typeface="Arial Narrow" panose="020B0606020202030204" pitchFamily="34" charset="0"/>
            </a:endParaRPr>
          </a:p>
        </p:txBody>
      </p:sp>
      <p:sp>
        <p:nvSpPr>
          <p:cNvPr id="73743" name="Oval 1037"/>
          <p:cNvSpPr>
            <a:spLocks noChangeArrowheads="1"/>
          </p:cNvSpPr>
          <p:nvPr/>
        </p:nvSpPr>
        <p:spPr bwMode="auto">
          <a:xfrm>
            <a:off x="5933295" y="2571776"/>
            <a:ext cx="2003425" cy="2003425"/>
          </a:xfrm>
          <a:prstGeom prst="ellipse">
            <a:avLst/>
          </a:prstGeom>
          <a:solidFill>
            <a:schemeClr val="bg1"/>
          </a:solidFill>
          <a:ln w="9525">
            <a:noFill/>
            <a:round/>
            <a:headEnd/>
            <a:tailEnd/>
          </a:ln>
        </p:spPr>
        <p:txBody>
          <a:bodyPr wrap="none" anchor="ctr"/>
          <a:lstStyle/>
          <a:p>
            <a:endParaRPr lang="en-US">
              <a:latin typeface="Arial Narrow" panose="020B0606020202030204" pitchFamily="34" charset="0"/>
            </a:endParaRPr>
          </a:p>
        </p:txBody>
      </p:sp>
      <p:sp>
        <p:nvSpPr>
          <p:cNvPr id="73744" name="Oval 1046"/>
          <p:cNvSpPr>
            <a:spLocks noChangeArrowheads="1"/>
          </p:cNvSpPr>
          <p:nvPr/>
        </p:nvSpPr>
        <p:spPr bwMode="auto">
          <a:xfrm>
            <a:off x="5471331" y="3255988"/>
            <a:ext cx="350838"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G</a:t>
            </a:r>
          </a:p>
        </p:txBody>
      </p:sp>
      <p:sp>
        <p:nvSpPr>
          <p:cNvPr id="73765" name="Oval 1045"/>
          <p:cNvSpPr>
            <a:spLocks noChangeArrowheads="1"/>
          </p:cNvSpPr>
          <p:nvPr/>
        </p:nvSpPr>
        <p:spPr bwMode="auto">
          <a:xfrm>
            <a:off x="5895967" y="4308641"/>
            <a:ext cx="350838" cy="350838"/>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F</a:t>
            </a:r>
          </a:p>
        </p:txBody>
      </p:sp>
      <p:sp>
        <p:nvSpPr>
          <p:cNvPr id="2" name="Rounded Rectangle 1"/>
          <p:cNvSpPr/>
          <p:nvPr/>
        </p:nvSpPr>
        <p:spPr bwMode="auto">
          <a:xfrm>
            <a:off x="1588460" y="1635223"/>
            <a:ext cx="3474720" cy="384048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4" name="Rounded Rectangle 43"/>
          <p:cNvSpPr/>
          <p:nvPr/>
        </p:nvSpPr>
        <p:spPr bwMode="auto">
          <a:xfrm>
            <a:off x="5193990" y="1635223"/>
            <a:ext cx="3474720" cy="384048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3745" name="Rectangle 1050"/>
          <p:cNvSpPr>
            <a:spLocks noChangeArrowheads="1"/>
          </p:cNvSpPr>
          <p:nvPr/>
        </p:nvSpPr>
        <p:spPr bwMode="auto">
          <a:xfrm>
            <a:off x="2492535" y="1513190"/>
            <a:ext cx="1751442" cy="246221"/>
          </a:xfrm>
          <a:prstGeom prst="rect">
            <a:avLst/>
          </a:prstGeom>
          <a:solidFill>
            <a:schemeClr val="bg1"/>
          </a:solidFill>
          <a:ln w="9525">
            <a:noFill/>
            <a:miter lim="800000"/>
            <a:headEnd/>
            <a:tailEnd/>
          </a:ln>
        </p:spPr>
        <p:txBody>
          <a:bodyPr wrap="none" lIns="45720" tIns="0" rIns="45720" bIns="0">
            <a:spAutoFit/>
          </a:bodyPr>
          <a:lstStyle/>
          <a:p>
            <a:pPr algn="ctr" defTabSz="762000"/>
            <a:r>
              <a:rPr lang="en-US" sz="1600" b="1" dirty="0">
                <a:latin typeface="Arial Narrow" panose="020B0606020202030204" pitchFamily="34" charset="0"/>
              </a:rPr>
              <a:t>Independent Nations</a:t>
            </a:r>
          </a:p>
        </p:txBody>
      </p:sp>
      <p:sp>
        <p:nvSpPr>
          <p:cNvPr id="73746" name="Rectangle 1051"/>
          <p:cNvSpPr>
            <a:spLocks noChangeArrowheads="1"/>
          </p:cNvSpPr>
          <p:nvPr/>
        </p:nvSpPr>
        <p:spPr bwMode="auto">
          <a:xfrm>
            <a:off x="5522074" y="1519481"/>
            <a:ext cx="2815835" cy="246221"/>
          </a:xfrm>
          <a:prstGeom prst="rect">
            <a:avLst/>
          </a:prstGeom>
          <a:solidFill>
            <a:schemeClr val="bg1"/>
          </a:solidFill>
          <a:ln w="9525">
            <a:noFill/>
            <a:miter lim="800000"/>
            <a:headEnd/>
            <a:tailEnd/>
          </a:ln>
        </p:spPr>
        <p:txBody>
          <a:bodyPr wrap="none" lIns="45720" tIns="0" rIns="45720" bIns="0">
            <a:spAutoFit/>
          </a:bodyPr>
          <a:lstStyle/>
          <a:p>
            <a:pPr algn="ctr" defTabSz="762000"/>
            <a:r>
              <a:rPr lang="en-US" sz="1600" b="1" dirty="0">
                <a:latin typeface="Arial Narrow" panose="020B0606020202030204" pitchFamily="34" charset="0"/>
              </a:rPr>
              <a:t>Interdependent Groups of Nations</a:t>
            </a:r>
          </a:p>
        </p:txBody>
      </p:sp>
      <p:sp>
        <p:nvSpPr>
          <p:cNvPr id="46" name="Rectangle 1050"/>
          <p:cNvSpPr>
            <a:spLocks noChangeArrowheads="1"/>
          </p:cNvSpPr>
          <p:nvPr/>
        </p:nvSpPr>
        <p:spPr bwMode="auto">
          <a:xfrm>
            <a:off x="8790939" y="1922869"/>
            <a:ext cx="1480534" cy="246221"/>
          </a:xfrm>
          <a:prstGeom prst="rect">
            <a:avLst/>
          </a:prstGeom>
          <a:solidFill>
            <a:schemeClr val="bg1"/>
          </a:solidFill>
          <a:ln w="9525">
            <a:noFill/>
            <a:miter lim="800000"/>
            <a:headEnd/>
            <a:tailEnd/>
          </a:ln>
        </p:spPr>
        <p:txBody>
          <a:bodyPr wrap="none" lIns="45720" tIns="0" rIns="45720" bIns="0">
            <a:spAutoFit/>
          </a:bodyPr>
          <a:lstStyle/>
          <a:p>
            <a:pPr defTabSz="762000"/>
            <a:r>
              <a:rPr lang="en-US" sz="1600" b="1" dirty="0">
                <a:latin typeface="Arial Narrow" panose="020B0606020202030204" pitchFamily="34" charset="0"/>
              </a:rPr>
              <a:t>Interdependency</a:t>
            </a:r>
          </a:p>
        </p:txBody>
      </p:sp>
      <p:sp>
        <p:nvSpPr>
          <p:cNvPr id="4" name="Rectangle 3"/>
          <p:cNvSpPr/>
          <p:nvPr/>
        </p:nvSpPr>
        <p:spPr bwMode="auto">
          <a:xfrm>
            <a:off x="8850494" y="2277771"/>
            <a:ext cx="182880" cy="18288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7" name="Rectangle 1050"/>
          <p:cNvSpPr>
            <a:spLocks noChangeArrowheads="1"/>
          </p:cNvSpPr>
          <p:nvPr/>
        </p:nvSpPr>
        <p:spPr bwMode="auto">
          <a:xfrm>
            <a:off x="9041756" y="2246102"/>
            <a:ext cx="541174" cy="246221"/>
          </a:xfrm>
          <a:prstGeom prst="rect">
            <a:avLst/>
          </a:prstGeom>
          <a:solidFill>
            <a:schemeClr val="bg1"/>
          </a:solidFill>
          <a:ln w="9525">
            <a:noFill/>
            <a:miter lim="800000"/>
            <a:headEnd/>
            <a:tailEnd/>
          </a:ln>
        </p:spPr>
        <p:txBody>
          <a:bodyPr wrap="none" lIns="45720" tIns="0" rIns="45720" bIns="0">
            <a:spAutoFit/>
          </a:bodyPr>
          <a:lstStyle/>
          <a:p>
            <a:pPr defTabSz="762000"/>
            <a:r>
              <a:rPr lang="en-US" sz="1600" b="1" dirty="0">
                <a:latin typeface="Arial Narrow" panose="020B0606020202030204" pitchFamily="34" charset="0"/>
              </a:rPr>
              <a:t>(Low)</a:t>
            </a:r>
          </a:p>
        </p:txBody>
      </p:sp>
      <p:sp>
        <p:nvSpPr>
          <p:cNvPr id="48" name="Rectangle 47"/>
          <p:cNvSpPr/>
          <p:nvPr/>
        </p:nvSpPr>
        <p:spPr bwMode="auto">
          <a:xfrm>
            <a:off x="8850494" y="2569332"/>
            <a:ext cx="182880" cy="182880"/>
          </a:xfrm>
          <a:prstGeom prst="rect">
            <a:avLst/>
          </a:prstGeom>
          <a:solidFill>
            <a:schemeClr val="accent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9" name="Rectangle 1050"/>
          <p:cNvSpPr>
            <a:spLocks noChangeArrowheads="1"/>
          </p:cNvSpPr>
          <p:nvPr/>
        </p:nvSpPr>
        <p:spPr bwMode="auto">
          <a:xfrm>
            <a:off x="9033374" y="2537663"/>
            <a:ext cx="578043" cy="246221"/>
          </a:xfrm>
          <a:prstGeom prst="rect">
            <a:avLst/>
          </a:prstGeom>
          <a:solidFill>
            <a:schemeClr val="bg1"/>
          </a:solidFill>
          <a:ln w="9525">
            <a:noFill/>
            <a:miter lim="800000"/>
            <a:headEnd/>
            <a:tailEnd/>
          </a:ln>
        </p:spPr>
        <p:txBody>
          <a:bodyPr wrap="none" lIns="45720" tIns="0" rIns="45720" bIns="0">
            <a:spAutoFit/>
          </a:bodyPr>
          <a:lstStyle/>
          <a:p>
            <a:pPr defTabSz="762000"/>
            <a:r>
              <a:rPr lang="en-US" sz="1600" b="1" dirty="0">
                <a:latin typeface="Arial Narrow" panose="020B0606020202030204" pitchFamily="34" charset="0"/>
              </a:rPr>
              <a:t>(High)</a:t>
            </a:r>
          </a:p>
        </p:txBody>
      </p:sp>
      <p:pic>
        <p:nvPicPr>
          <p:cNvPr id="42" name="Graphic 41" descr="World">
            <a:extLst>
              <a:ext uri="{FF2B5EF4-FFF2-40B4-BE49-F238E27FC236}">
                <a16:creationId xmlns:a16="http://schemas.microsoft.com/office/drawing/2014/main" id="{54ABE887-1469-4DB7-9AFA-C9BB2718CD5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70887" y="2437956"/>
            <a:ext cx="2286000" cy="2286000"/>
          </a:xfrm>
          <a:prstGeom prst="rect">
            <a:avLst/>
          </a:prstGeom>
        </p:spPr>
      </p:pic>
      <p:pic>
        <p:nvPicPr>
          <p:cNvPr id="43" name="Graphic 42" descr="World">
            <a:extLst>
              <a:ext uri="{FF2B5EF4-FFF2-40B4-BE49-F238E27FC236}">
                <a16:creationId xmlns:a16="http://schemas.microsoft.com/office/drawing/2014/main" id="{58C65D99-82BA-4FA3-84DC-DD0862D1CA8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93043" y="2437956"/>
            <a:ext cx="2286000" cy="2286000"/>
          </a:xfrm>
          <a:prstGeom prst="rect">
            <a:avLst/>
          </a:prstGeom>
        </p:spPr>
      </p:pic>
      <p:sp>
        <p:nvSpPr>
          <p:cNvPr id="7187" name="Oval 1039"/>
          <p:cNvSpPr>
            <a:spLocks noChangeArrowheads="1"/>
          </p:cNvSpPr>
          <p:nvPr/>
        </p:nvSpPr>
        <p:spPr bwMode="auto">
          <a:xfrm rot="20344529">
            <a:off x="6613743" y="4300564"/>
            <a:ext cx="1716088" cy="954087"/>
          </a:xfrm>
          <a:prstGeom prst="ellipse">
            <a:avLst/>
          </a:prstGeom>
          <a:solidFill>
            <a:schemeClr val="accent2">
              <a:lumMod val="75000"/>
            </a:schemeClr>
          </a:solidFill>
          <a:ln w="31750">
            <a:solidFill>
              <a:schemeClr val="bg1"/>
            </a:solidFill>
            <a:round/>
            <a:headEnd/>
            <a:tailEnd/>
          </a:ln>
        </p:spPr>
        <p:txBody>
          <a:bodyPr wrap="none" anchor="ctr"/>
          <a:lstStyle/>
          <a:p>
            <a:pPr>
              <a:defRPr/>
            </a:pPr>
            <a:endParaRPr lang="en-US">
              <a:latin typeface="Arial Narrow" panose="020B0606020202030204" pitchFamily="34" charset="0"/>
            </a:endParaRPr>
          </a:p>
        </p:txBody>
      </p:sp>
      <p:sp>
        <p:nvSpPr>
          <p:cNvPr id="73762" name="Oval 1042"/>
          <p:cNvSpPr>
            <a:spLocks noChangeArrowheads="1"/>
          </p:cNvSpPr>
          <p:nvPr/>
        </p:nvSpPr>
        <p:spPr bwMode="auto">
          <a:xfrm>
            <a:off x="7773206" y="4356125"/>
            <a:ext cx="350838" cy="350838"/>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C</a:t>
            </a:r>
          </a:p>
        </p:txBody>
      </p:sp>
      <p:sp>
        <p:nvSpPr>
          <p:cNvPr id="73763" name="Oval 1043"/>
          <p:cNvSpPr>
            <a:spLocks noChangeArrowheads="1"/>
          </p:cNvSpPr>
          <p:nvPr/>
        </p:nvSpPr>
        <p:spPr bwMode="auto">
          <a:xfrm>
            <a:off x="7272323" y="4371118"/>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D</a:t>
            </a:r>
          </a:p>
        </p:txBody>
      </p:sp>
      <p:sp>
        <p:nvSpPr>
          <p:cNvPr id="73764" name="Oval 1044"/>
          <p:cNvSpPr>
            <a:spLocks noChangeArrowheads="1"/>
          </p:cNvSpPr>
          <p:nvPr/>
        </p:nvSpPr>
        <p:spPr bwMode="auto">
          <a:xfrm>
            <a:off x="6886792" y="4802337"/>
            <a:ext cx="349250" cy="350838"/>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E</a:t>
            </a:r>
          </a:p>
        </p:txBody>
      </p:sp>
      <p:sp>
        <p:nvSpPr>
          <p:cNvPr id="45" name="TextBox 44"/>
          <p:cNvSpPr txBox="1"/>
          <p:nvPr/>
        </p:nvSpPr>
        <p:spPr>
          <a:xfrm>
            <a:off x="7383961" y="4770108"/>
            <a:ext cx="437940" cy="369332"/>
          </a:xfrm>
          <a:prstGeom prst="rect">
            <a:avLst/>
          </a:prstGeom>
          <a:noFill/>
        </p:spPr>
        <p:txBody>
          <a:bodyPr wrap="none" rtlCol="0">
            <a:spAutoFit/>
          </a:bodyPr>
          <a:lstStyle/>
          <a:p>
            <a:r>
              <a:rPr lang="en-US" b="1" dirty="0">
                <a:solidFill>
                  <a:schemeClr val="bg1"/>
                </a:solidFill>
                <a:latin typeface="Arial Narrow" panose="020B0606020202030204" pitchFamily="34" charset="0"/>
              </a:rPr>
              <a:t>G2</a:t>
            </a:r>
          </a:p>
        </p:txBody>
      </p:sp>
      <p:sp>
        <p:nvSpPr>
          <p:cNvPr id="7186" name="Oval 1038"/>
          <p:cNvSpPr>
            <a:spLocks noChangeArrowheads="1"/>
          </p:cNvSpPr>
          <p:nvPr/>
        </p:nvSpPr>
        <p:spPr bwMode="auto">
          <a:xfrm rot="1308422">
            <a:off x="6707995" y="1987575"/>
            <a:ext cx="1527175" cy="858838"/>
          </a:xfrm>
          <a:prstGeom prst="ellipse">
            <a:avLst/>
          </a:prstGeom>
          <a:solidFill>
            <a:schemeClr val="accent2">
              <a:lumMod val="75000"/>
            </a:schemeClr>
          </a:solidFill>
          <a:ln w="31750">
            <a:solidFill>
              <a:schemeClr val="bg1"/>
            </a:solidFill>
            <a:round/>
            <a:headEnd/>
            <a:tailEnd/>
          </a:ln>
        </p:spPr>
        <p:txBody>
          <a:bodyPr wrap="none" anchor="ctr"/>
          <a:lstStyle/>
          <a:p>
            <a:pPr>
              <a:defRPr/>
            </a:pPr>
            <a:endParaRPr lang="en-US">
              <a:latin typeface="Arial Narrow" panose="020B0606020202030204" pitchFamily="34" charset="0"/>
            </a:endParaRPr>
          </a:p>
        </p:txBody>
      </p:sp>
      <p:sp>
        <p:nvSpPr>
          <p:cNvPr id="73758" name="Oval 1040"/>
          <p:cNvSpPr>
            <a:spLocks noChangeArrowheads="1"/>
          </p:cNvSpPr>
          <p:nvPr/>
        </p:nvSpPr>
        <p:spPr bwMode="auto">
          <a:xfrm>
            <a:off x="7379506" y="2109814"/>
            <a:ext cx="350838" cy="350837"/>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A</a:t>
            </a:r>
          </a:p>
        </p:txBody>
      </p:sp>
      <p:sp>
        <p:nvSpPr>
          <p:cNvPr id="73759" name="Oval 1041"/>
          <p:cNvSpPr>
            <a:spLocks noChangeArrowheads="1"/>
          </p:cNvSpPr>
          <p:nvPr/>
        </p:nvSpPr>
        <p:spPr bwMode="auto">
          <a:xfrm>
            <a:off x="7690656" y="2432075"/>
            <a:ext cx="349250" cy="350838"/>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B</a:t>
            </a:r>
          </a:p>
        </p:txBody>
      </p:sp>
      <p:sp>
        <p:nvSpPr>
          <p:cNvPr id="73760" name="Oval 1047"/>
          <p:cNvSpPr>
            <a:spLocks noChangeArrowheads="1"/>
          </p:cNvSpPr>
          <p:nvPr/>
        </p:nvSpPr>
        <p:spPr bwMode="auto">
          <a:xfrm>
            <a:off x="6884248" y="2075550"/>
            <a:ext cx="349250" cy="349250"/>
          </a:xfrm>
          <a:prstGeom prst="ellipse">
            <a:avLst/>
          </a:prstGeom>
          <a:solidFill>
            <a:schemeClr val="bg1"/>
          </a:solidFill>
          <a:ln w="25400">
            <a:solidFill>
              <a:schemeClr val="accent2">
                <a:lumMod val="50000"/>
              </a:schemeClr>
            </a:solidFill>
            <a:round/>
            <a:headEnd/>
            <a:tailEnd/>
          </a:ln>
        </p:spPr>
        <p:txBody>
          <a:bodyPr wrap="none" lIns="92075" tIns="46038" rIns="92075" bIns="46038" anchor="ctr"/>
          <a:lstStyle/>
          <a:p>
            <a:pPr algn="ctr"/>
            <a:r>
              <a:rPr lang="en-US" sz="1600" b="1" dirty="0">
                <a:latin typeface="Arial Narrow" panose="020B0606020202030204" pitchFamily="34" charset="0"/>
              </a:rPr>
              <a:t>H</a:t>
            </a:r>
          </a:p>
        </p:txBody>
      </p:sp>
      <p:sp>
        <p:nvSpPr>
          <p:cNvPr id="3" name="TextBox 2"/>
          <p:cNvSpPr txBox="1"/>
          <p:nvPr/>
        </p:nvSpPr>
        <p:spPr>
          <a:xfrm>
            <a:off x="7192181" y="2407561"/>
            <a:ext cx="437940" cy="369332"/>
          </a:xfrm>
          <a:prstGeom prst="rect">
            <a:avLst/>
          </a:prstGeom>
          <a:noFill/>
        </p:spPr>
        <p:txBody>
          <a:bodyPr wrap="none" rtlCol="0">
            <a:spAutoFit/>
          </a:bodyPr>
          <a:lstStyle/>
          <a:p>
            <a:r>
              <a:rPr lang="en-US" b="1" dirty="0">
                <a:solidFill>
                  <a:schemeClr val="bg1"/>
                </a:solidFill>
                <a:latin typeface="Arial Narrow" panose="020B0606020202030204" pitchFamily="34" charset="0"/>
              </a:rPr>
              <a:t>G1</a:t>
            </a:r>
          </a:p>
        </p:txBody>
      </p:sp>
    </p:spTree>
    <p:extLst>
      <p:ext uri="{BB962C8B-B14F-4D97-AF65-F5344CB8AC3E}">
        <p14:creationId xmlns:p14="http://schemas.microsoft.com/office/powerpoint/2010/main" val="37173230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p:cNvSpPr>
            <a:spLocks noGrp="1" noChangeArrowheads="1"/>
          </p:cNvSpPr>
          <p:nvPr>
            <p:ph type="title"/>
          </p:nvPr>
        </p:nvSpPr>
        <p:spPr/>
        <p:txBody>
          <a:bodyPr/>
          <a:lstStyle/>
          <a:p>
            <a:pPr eaLnBrk="1" hangingPunct="1"/>
            <a:r>
              <a:rPr lang="en-US" dirty="0"/>
              <a:t>World Merchandise Trade, 1960-2019</a:t>
            </a:r>
          </a:p>
        </p:txBody>
      </p:sp>
      <p:graphicFrame>
        <p:nvGraphicFramePr>
          <p:cNvPr id="5" name="Object 3"/>
          <p:cNvGraphicFramePr>
            <a:graphicFrameLocks noGrp="1" noChangeAspect="1"/>
          </p:cNvGraphicFramePr>
          <p:nvPr>
            <p:ph idx="1"/>
            <p:extLst>
              <p:ext uri="{D42A27DB-BD31-4B8C-83A1-F6EECF244321}">
                <p14:modId xmlns:p14="http://schemas.microsoft.com/office/powerpoint/2010/main" val="1823599973"/>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9189409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Global Trade, 2017</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5" name="Picture 4" descr="A picture containing text, map&#10;&#10;Description automatically generated">
            <a:extLst>
              <a:ext uri="{FF2B5EF4-FFF2-40B4-BE49-F238E27FC236}">
                <a16:creationId xmlns:a16="http://schemas.microsoft.com/office/drawing/2014/main" id="{15423EDE-B98C-4446-A6F2-E947292D598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3959" y="801194"/>
            <a:ext cx="9235440" cy="5686988"/>
          </a:xfrm>
          <a:prstGeom prst="rect">
            <a:avLst/>
          </a:prstGeom>
        </p:spPr>
      </p:pic>
    </p:spTree>
    <p:extLst>
      <p:ext uri="{BB962C8B-B14F-4D97-AF65-F5344CB8AC3E}">
        <p14:creationId xmlns:p14="http://schemas.microsoft.com/office/powerpoint/2010/main" val="117152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4" name="Oval 16"/>
          <p:cNvSpPr>
            <a:spLocks noChangeArrowheads="1"/>
          </p:cNvSpPr>
          <p:nvPr/>
        </p:nvSpPr>
        <p:spPr bwMode="auto">
          <a:xfrm>
            <a:off x="2925764" y="2019300"/>
            <a:ext cx="6410325" cy="3670300"/>
          </a:xfrm>
          <a:prstGeom prst="ellipse">
            <a:avLst/>
          </a:prstGeom>
          <a:solidFill>
            <a:schemeClr val="accent2">
              <a:lumMod val="20000"/>
              <a:lumOff val="80000"/>
            </a:schemeClr>
          </a:solidFill>
          <a:ln w="38100" algn="ctr">
            <a:solidFill>
              <a:srgbClr val="B2B2B2"/>
            </a:solidFill>
            <a:round/>
            <a:headEnd/>
            <a:tailEnd/>
          </a:ln>
        </p:spPr>
        <p:txBody>
          <a:bodyPr/>
          <a:lstStyle/>
          <a:p>
            <a:endParaRPr lang="en-US">
              <a:latin typeface="Arial Narrow" panose="020B0606020202030204" pitchFamily="34" charset="0"/>
            </a:endParaRPr>
          </a:p>
        </p:txBody>
      </p:sp>
      <p:pic>
        <p:nvPicPr>
          <p:cNvPr id="13" name="Graphic 12" descr="World">
            <a:extLst>
              <a:ext uri="{FF2B5EF4-FFF2-40B4-BE49-F238E27FC236}">
                <a16:creationId xmlns:a16="http://schemas.microsoft.com/office/drawing/2014/main" id="{92EC9AF0-9FBD-4AC7-AE4E-52B89AE409C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28432" y="2309813"/>
            <a:ext cx="3158220" cy="3158220"/>
          </a:xfrm>
          <a:prstGeom prst="rect">
            <a:avLst/>
          </a:prstGeom>
        </p:spPr>
      </p:pic>
      <p:sp>
        <p:nvSpPr>
          <p:cNvPr id="76802" name="Title 1"/>
          <p:cNvSpPr>
            <a:spLocks noGrp="1"/>
          </p:cNvSpPr>
          <p:nvPr>
            <p:ph type="title"/>
          </p:nvPr>
        </p:nvSpPr>
        <p:spPr/>
        <p:txBody>
          <a:bodyPr/>
          <a:lstStyle/>
          <a:p>
            <a:pPr eaLnBrk="1" hangingPunct="1"/>
            <a:r>
              <a:rPr lang="en-US" dirty="0"/>
              <a:t>Trade Within and Between Corporations</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Oval 4"/>
          <p:cNvSpPr>
            <a:spLocks noChangeArrowheads="1"/>
          </p:cNvSpPr>
          <p:nvPr/>
        </p:nvSpPr>
        <p:spPr bwMode="auto">
          <a:xfrm>
            <a:off x="3002192" y="3092450"/>
            <a:ext cx="2194560" cy="1549400"/>
          </a:xfrm>
          <a:prstGeom prst="ellipse">
            <a:avLst/>
          </a:prstGeom>
          <a:solidFill>
            <a:schemeClr val="accent2">
              <a:lumMod val="75000"/>
              <a:alpha val="67000"/>
            </a:schemeClr>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en-US" sz="2800" b="1" dirty="0">
                <a:solidFill>
                  <a:schemeClr val="tx1"/>
                </a:solidFill>
                <a:latin typeface="Arial Narrow" panose="020B0606020202030204" pitchFamily="34" charset="0"/>
              </a:rPr>
              <a:t>Nation</a:t>
            </a:r>
          </a:p>
          <a:p>
            <a:pPr algn="ctr">
              <a:defRPr/>
            </a:pPr>
            <a:r>
              <a:rPr lang="en-US" sz="2800" b="1" dirty="0">
                <a:solidFill>
                  <a:schemeClr val="tx1"/>
                </a:solidFill>
                <a:latin typeface="Arial Narrow" panose="020B0606020202030204" pitchFamily="34" charset="0"/>
              </a:rPr>
              <a:t>State</a:t>
            </a:r>
          </a:p>
        </p:txBody>
      </p:sp>
      <p:sp>
        <p:nvSpPr>
          <p:cNvPr id="7" name="Oval 5"/>
          <p:cNvSpPr>
            <a:spLocks noChangeArrowheads="1"/>
          </p:cNvSpPr>
          <p:nvPr/>
        </p:nvSpPr>
        <p:spPr bwMode="auto">
          <a:xfrm>
            <a:off x="7051410" y="3079750"/>
            <a:ext cx="2194560" cy="1549400"/>
          </a:xfrm>
          <a:prstGeom prst="ellipse">
            <a:avLst/>
          </a:prstGeom>
          <a:solidFill>
            <a:schemeClr val="accent2">
              <a:lumMod val="75000"/>
              <a:alpha val="67000"/>
            </a:schemeClr>
          </a:solidFill>
          <a:ln>
            <a:headEnd type="none" w="sm" len="sm"/>
            <a:tailEnd type="none" w="sm" len="sm"/>
          </a:ln>
        </p:spPr>
        <p:style>
          <a:lnRef idx="3">
            <a:schemeClr val="lt1"/>
          </a:lnRef>
          <a:fillRef idx="1">
            <a:schemeClr val="accent1"/>
          </a:fillRef>
          <a:effectRef idx="1">
            <a:schemeClr val="accent1"/>
          </a:effectRef>
          <a:fontRef idx="minor">
            <a:schemeClr val="lt1"/>
          </a:fontRef>
        </p:style>
        <p:txBody>
          <a:bodyPr wrap="none" anchor="ctr"/>
          <a:lstStyle/>
          <a:p>
            <a:pPr algn="ctr">
              <a:defRPr/>
            </a:pPr>
            <a:r>
              <a:rPr lang="en-US" sz="2800" b="1" dirty="0">
                <a:solidFill>
                  <a:schemeClr val="tx1"/>
                </a:solidFill>
                <a:latin typeface="Arial Narrow" panose="020B0606020202030204" pitchFamily="34" charset="0"/>
              </a:rPr>
              <a:t>Nation</a:t>
            </a:r>
          </a:p>
          <a:p>
            <a:pPr algn="ctr">
              <a:defRPr/>
            </a:pPr>
            <a:r>
              <a:rPr lang="en-US" sz="2800" b="1" dirty="0">
                <a:solidFill>
                  <a:schemeClr val="tx1"/>
                </a:solidFill>
                <a:latin typeface="Arial Narrow" panose="020B0606020202030204" pitchFamily="34" charset="0"/>
              </a:rPr>
              <a:t>State</a:t>
            </a:r>
          </a:p>
        </p:txBody>
      </p:sp>
      <p:sp>
        <p:nvSpPr>
          <p:cNvPr id="11" name="AutoShape 9"/>
          <p:cNvSpPr>
            <a:spLocks noChangeArrowheads="1"/>
          </p:cNvSpPr>
          <p:nvPr/>
        </p:nvSpPr>
        <p:spPr bwMode="auto">
          <a:xfrm>
            <a:off x="5061232" y="3463819"/>
            <a:ext cx="2103120" cy="822960"/>
          </a:xfrm>
          <a:prstGeom prst="leftRightArrow">
            <a:avLst>
              <a:gd name="adj1" fmla="val 44113"/>
              <a:gd name="adj2" fmla="val 54605"/>
            </a:avLst>
          </a:prstGeom>
          <a:solidFill>
            <a:schemeClr val="accent2">
              <a:lumMod val="50000"/>
            </a:schemeClr>
          </a:solidFill>
          <a:ln>
            <a:headEnd type="none" w="sm" len="sm"/>
            <a:tailEnd type="none" w="sm" len="sm"/>
          </a:ln>
        </p:spPr>
        <p:style>
          <a:lnRef idx="3">
            <a:schemeClr val="lt1"/>
          </a:lnRef>
          <a:fillRef idx="1">
            <a:schemeClr val="accent2"/>
          </a:fillRef>
          <a:effectRef idx="1">
            <a:schemeClr val="accent2"/>
          </a:effectRef>
          <a:fontRef idx="minor">
            <a:schemeClr val="lt1"/>
          </a:fontRef>
        </p:style>
        <p:txBody>
          <a:bodyPr wrap="none" anchor="ctr"/>
          <a:lstStyle/>
          <a:p>
            <a:pPr algn="ctr">
              <a:defRPr/>
            </a:pPr>
            <a:r>
              <a:rPr lang="en-US" sz="2000" b="1" dirty="0">
                <a:latin typeface="Arial Narrow" panose="020B0606020202030204" pitchFamily="34" charset="0"/>
              </a:rPr>
              <a:t>Trade</a:t>
            </a:r>
          </a:p>
        </p:txBody>
      </p:sp>
      <p:cxnSp>
        <p:nvCxnSpPr>
          <p:cNvPr id="4" name="Elbow Connector 3"/>
          <p:cNvCxnSpPr>
            <a:stCxn id="6" idx="0"/>
            <a:endCxn id="7" idx="0"/>
          </p:cNvCxnSpPr>
          <p:nvPr/>
        </p:nvCxnSpPr>
        <p:spPr>
          <a:xfrm rot="5400000" flipH="1" flipV="1">
            <a:off x="6117731" y="1061491"/>
            <a:ext cx="12700" cy="4049218"/>
          </a:xfrm>
          <a:prstGeom prst="bentConnector3">
            <a:avLst>
              <a:gd name="adj1" fmla="val 1900000"/>
            </a:avLst>
          </a:prstGeom>
          <a:ln w="31750">
            <a:solidFill>
              <a:schemeClr val="accent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2" name="Text Box 8"/>
          <p:cNvSpPr txBox="1">
            <a:spLocks noChangeArrowheads="1"/>
          </p:cNvSpPr>
          <p:nvPr/>
        </p:nvSpPr>
        <p:spPr bwMode="auto">
          <a:xfrm>
            <a:off x="4574874" y="2716193"/>
            <a:ext cx="3047630" cy="307777"/>
          </a:xfrm>
          <a:prstGeom prst="rect">
            <a:avLst/>
          </a:prstGeom>
          <a:solidFill>
            <a:schemeClr val="bg1"/>
          </a:solidFill>
          <a:ln w="12700">
            <a:noFill/>
            <a:miter lim="800000"/>
            <a:headEnd type="none" w="sm" len="sm"/>
            <a:tailEnd type="none" w="sm" len="sm"/>
          </a:ln>
        </p:spPr>
        <p:txBody>
          <a:bodyPr wrap="none" tIns="0" bIns="0">
            <a:spAutoFit/>
          </a:bodyPr>
          <a:lstStyle/>
          <a:p>
            <a:pPr algn="ctr">
              <a:defRPr/>
            </a:pPr>
            <a:r>
              <a:rPr lang="en-US" sz="2000" b="1" dirty="0">
                <a:latin typeface="Arial Narrow" panose="020B0606020202030204" pitchFamily="34" charset="0"/>
              </a:rPr>
              <a:t>Between Corporations (66%)</a:t>
            </a:r>
          </a:p>
        </p:txBody>
      </p:sp>
      <p:cxnSp>
        <p:nvCxnSpPr>
          <p:cNvPr id="15" name="Elbow Connector 14"/>
          <p:cNvCxnSpPr>
            <a:stCxn id="6" idx="4"/>
            <a:endCxn id="7" idx="4"/>
          </p:cNvCxnSpPr>
          <p:nvPr/>
        </p:nvCxnSpPr>
        <p:spPr>
          <a:xfrm rot="5400000" flipH="1" flipV="1">
            <a:off x="6117731" y="2610891"/>
            <a:ext cx="12700" cy="4049218"/>
          </a:xfrm>
          <a:prstGeom prst="bentConnector3">
            <a:avLst>
              <a:gd name="adj1" fmla="val -1800000"/>
            </a:avLst>
          </a:prstGeom>
          <a:ln w="31750">
            <a:solidFill>
              <a:schemeClr val="accent2">
                <a:lumMod val="5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0" name="Text Box 8"/>
          <p:cNvSpPr txBox="1">
            <a:spLocks noChangeArrowheads="1"/>
          </p:cNvSpPr>
          <p:nvPr/>
        </p:nvSpPr>
        <p:spPr bwMode="auto">
          <a:xfrm>
            <a:off x="4688471" y="4733644"/>
            <a:ext cx="2821478" cy="307777"/>
          </a:xfrm>
          <a:prstGeom prst="rect">
            <a:avLst/>
          </a:prstGeom>
          <a:solidFill>
            <a:schemeClr val="bg1"/>
          </a:solidFill>
          <a:ln w="12700">
            <a:noFill/>
            <a:miter lim="800000"/>
            <a:headEnd type="none" w="sm" len="sm"/>
            <a:tailEnd type="none" w="sm" len="sm"/>
          </a:ln>
        </p:spPr>
        <p:txBody>
          <a:bodyPr wrap="none" lIns="91440" tIns="0" rIns="91440" bIns="0">
            <a:spAutoFit/>
          </a:bodyPr>
          <a:lstStyle/>
          <a:p>
            <a:pPr algn="ctr">
              <a:defRPr/>
            </a:pPr>
            <a:r>
              <a:rPr lang="en-US" sz="2000" b="1" dirty="0">
                <a:latin typeface="Arial Narrow" panose="020B0606020202030204" pitchFamily="34" charset="0"/>
              </a:rPr>
              <a:t>Within Corporations (33%)</a:t>
            </a:r>
          </a:p>
        </p:txBody>
      </p:sp>
    </p:spTree>
    <p:extLst>
      <p:ext uri="{BB962C8B-B14F-4D97-AF65-F5344CB8AC3E}">
        <p14:creationId xmlns:p14="http://schemas.microsoft.com/office/powerpoint/2010/main" val="39100877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pPr eaLnBrk="1" hangingPunct="1"/>
            <a:r>
              <a:rPr lang="en-US"/>
              <a:t>GATT Rounds</a:t>
            </a:r>
          </a:p>
        </p:txBody>
      </p:sp>
      <p:graphicFrame>
        <p:nvGraphicFramePr>
          <p:cNvPr id="5" name="Group 160"/>
          <p:cNvGraphicFramePr>
            <a:graphicFrameLocks noGrp="1"/>
          </p:cNvGraphicFramePr>
          <p:nvPr>
            <p:ph idx="1"/>
          </p:nvPr>
        </p:nvGraphicFramePr>
        <p:xfrm>
          <a:off x="152400" y="914400"/>
          <a:ext cx="11886767" cy="5037311"/>
        </p:xfrm>
        <a:graphic>
          <a:graphicData uri="http://schemas.openxmlformats.org/drawingml/2006/table">
            <a:tbl>
              <a:tblPr firstRow="1" firstCol="1" bandRow="1">
                <a:tableStyleId>{37CE84F3-28C3-443E-9E96-99CF82512B78}</a:tableStyleId>
              </a:tblPr>
              <a:tblGrid>
                <a:gridCol w="1507972">
                  <a:extLst>
                    <a:ext uri="{9D8B030D-6E8A-4147-A177-3AD203B41FA5}">
                      <a16:colId xmlns:a16="http://schemas.microsoft.com/office/drawing/2014/main" val="20000"/>
                    </a:ext>
                  </a:extLst>
                </a:gridCol>
                <a:gridCol w="2559017">
                  <a:extLst>
                    <a:ext uri="{9D8B030D-6E8A-4147-A177-3AD203B41FA5}">
                      <a16:colId xmlns:a16="http://schemas.microsoft.com/office/drawing/2014/main" val="20001"/>
                    </a:ext>
                  </a:extLst>
                </a:gridCol>
                <a:gridCol w="7819778">
                  <a:extLst>
                    <a:ext uri="{9D8B030D-6E8A-4147-A177-3AD203B41FA5}">
                      <a16:colId xmlns:a16="http://schemas.microsoft.com/office/drawing/2014/main" val="20002"/>
                    </a:ext>
                  </a:extLst>
                </a:gridCol>
              </a:tblGrid>
              <a:tr h="46773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Year</a:t>
                      </a:r>
                      <a:endParaRPr kumimoji="0" lang="en-US" sz="2000" b="1" i="0" u="none" strike="noStrike" cap="none" normalizeH="0" baseline="0" dirty="0">
                        <a:ln>
                          <a:noFill/>
                        </a:ln>
                        <a:solidFill>
                          <a:srgbClr val="FFFFFF"/>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Round</a:t>
                      </a:r>
                      <a:endParaRPr kumimoji="0" lang="en-US" sz="2000" b="1" i="0" u="none" strike="noStrike" cap="none" normalizeH="0" baseline="0" dirty="0">
                        <a:ln>
                          <a:noFill/>
                        </a:ln>
                        <a:solidFill>
                          <a:srgbClr val="FFFFFF"/>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Action</a:t>
                      </a:r>
                      <a:endParaRPr kumimoji="0" lang="en-US" sz="2000" b="1" i="0" u="none" strike="noStrike" cap="none" normalizeH="0" baseline="0" dirty="0">
                        <a:ln>
                          <a:noFill/>
                        </a:ln>
                        <a:solidFill>
                          <a:srgbClr val="FFFFFF"/>
                        </a:solidFill>
                        <a:effectLst/>
                        <a:latin typeface="Arial Narrow" pitchFamily="34" charset="0"/>
                      </a:endParaRPr>
                    </a:p>
                  </a:txBody>
                  <a:tcPr marL="136559" marR="136559" horzOverflow="overflow"/>
                </a:tc>
                <a:extLst>
                  <a:ext uri="{0D108BD9-81ED-4DB2-BD59-A6C34878D82A}">
                    <a16:rowId xmlns:a16="http://schemas.microsoft.com/office/drawing/2014/main" val="10000"/>
                  </a:ext>
                </a:extLst>
              </a:tr>
              <a:tr h="41896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1947</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Geneva</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45,000 reductions in bilateral tariffs covering 20% of world trade.</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1"/>
                  </a:ext>
                </a:extLst>
              </a:tr>
              <a:tr h="45258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1949</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err="1">
                          <a:ln>
                            <a:noFill/>
                          </a:ln>
                          <a:effectLst/>
                        </a:rPr>
                        <a:t>Annency</a:t>
                      </a:r>
                      <a:r>
                        <a:rPr kumimoji="0" lang="en-US" sz="1600" u="none" strike="noStrike" cap="none" normalizeH="0" baseline="0" dirty="0">
                          <a:ln>
                            <a:noFill/>
                          </a:ln>
                          <a:effectLst/>
                        </a:rPr>
                        <a:t>, France</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5,000 reductions in bilateral tariffs.</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2"/>
                  </a:ext>
                </a:extLst>
              </a:tr>
              <a:tr h="424873">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1951</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err="1">
                          <a:ln>
                            <a:noFill/>
                          </a:ln>
                          <a:effectLst/>
                        </a:rPr>
                        <a:t>Torquay</a:t>
                      </a:r>
                      <a:r>
                        <a:rPr kumimoji="0" lang="en-US" sz="1600" u="none" strike="noStrike" cap="none" normalizeH="0" baseline="0" dirty="0">
                          <a:ln>
                            <a:noFill/>
                          </a:ln>
                          <a:effectLst/>
                        </a:rPr>
                        <a:t>, England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8,700 reductions in bilateral tariffs covering a new range of goods.</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3"/>
                  </a:ext>
                </a:extLst>
              </a:tr>
              <a:tr h="39716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1955-56</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Geneva</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Reductions in bilateral tariffs.</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4"/>
                  </a:ext>
                </a:extLst>
              </a:tr>
              <a:tr h="369454">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1960-62</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Dillon Round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Reductions in bilateral tariffs.  EEC talks begin.</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5"/>
                  </a:ext>
                </a:extLst>
              </a:tr>
              <a:tr h="45258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1964-67</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Kennedy Round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Reductions in bilateral tariffs. Negotiation rules established.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6"/>
                  </a:ext>
                </a:extLst>
              </a:tr>
              <a:tr h="618836">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1973-79</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Tokyo Round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Reductions in bilateral tariffs. Procedures on dispute resolution, dumping  and licensing.</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7"/>
                  </a:ext>
                </a:extLst>
              </a:tr>
              <a:tr h="415637">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1986-93</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Uruguay Round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Additional tariff reductions. Stalemate for agricultural tariffs.</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8"/>
                  </a:ext>
                </a:extLst>
              </a:tr>
              <a:tr h="350982">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1995</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WTO established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WTO replaced the GATT.</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09"/>
                  </a:ext>
                </a:extLst>
              </a:tr>
              <a:tr h="668511">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2001-08</a:t>
                      </a:r>
                      <a:endParaRPr kumimoji="0" lang="en-US" sz="1600" b="1"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Doha Round</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1600" u="none" strike="noStrike" cap="none" normalizeH="0" baseline="0" dirty="0">
                          <a:ln>
                            <a:noFill/>
                          </a:ln>
                          <a:effectLst/>
                        </a:rPr>
                        <a:t>Divergences between developing and developed countries. Issues over agricultural subsidies.</a:t>
                      </a:r>
                      <a:endParaRPr kumimoji="0" lang="en-US" sz="1600" b="0" i="0" u="none" strike="noStrike" cap="none" normalizeH="0" baseline="0" dirty="0">
                        <a:ln>
                          <a:noFill/>
                        </a:ln>
                        <a:solidFill>
                          <a:schemeClr val="tx1"/>
                        </a:solidFill>
                        <a:effectLst/>
                        <a:latin typeface="Arial Narrow" pitchFamily="34" charset="0"/>
                      </a:endParaRPr>
                    </a:p>
                  </a:txBody>
                  <a:tcPr marL="136559" marR="136559" horzOverflow="overflow"/>
                </a:tc>
                <a:extLst>
                  <a:ext uri="{0D108BD9-81ED-4DB2-BD59-A6C34878D82A}">
                    <a16:rowId xmlns:a16="http://schemas.microsoft.com/office/drawing/2014/main" val="10010"/>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42419060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4"/>
          <p:cNvSpPr>
            <a:spLocks noGrp="1" noChangeArrowheads="1"/>
          </p:cNvSpPr>
          <p:nvPr>
            <p:ph type="title"/>
          </p:nvPr>
        </p:nvSpPr>
        <p:spPr/>
        <p:txBody>
          <a:bodyPr/>
          <a:lstStyle/>
          <a:p>
            <a:pPr eaLnBrk="1" hangingPunct="1"/>
            <a:r>
              <a:rPr lang="en-US"/>
              <a:t>Average Tariffs after the Uruguay Round (%)</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407238565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3151073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Regional Averages in Trading Across Borders, 2012</a:t>
            </a:r>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4101680903"/>
              </p:ext>
            </p:extLst>
          </p:nvPr>
        </p:nvGraphicFramePr>
        <p:xfrm>
          <a:off x="153351" y="1116698"/>
          <a:ext cx="11882438" cy="5303837"/>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1496176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a:t>Participation of Developing Economies in Global Seaborne Trade (% of World Tonnage)</a:t>
            </a:r>
          </a:p>
        </p:txBody>
      </p:sp>
      <p:graphicFrame>
        <p:nvGraphicFramePr>
          <p:cNvPr id="8" name="Content Placeholder 7"/>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3676900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Impacts of Integration Processes on Networks and Flows</a:t>
            </a:r>
          </a:p>
        </p:txBody>
      </p:sp>
      <p:sp>
        <p:nvSpPr>
          <p:cNvPr id="67"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80904" name="Text Box 7"/>
          <p:cNvSpPr txBox="1">
            <a:spLocks noChangeArrowheads="1"/>
          </p:cNvSpPr>
          <p:nvPr/>
        </p:nvSpPr>
        <p:spPr bwMode="auto">
          <a:xfrm rot="-5400000">
            <a:off x="2097445" y="2476115"/>
            <a:ext cx="746999"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rPr>
              <a:t>Network</a:t>
            </a:r>
          </a:p>
        </p:txBody>
      </p:sp>
      <p:sp>
        <p:nvSpPr>
          <p:cNvPr id="80905" name="Text Box 8"/>
          <p:cNvSpPr txBox="1">
            <a:spLocks noChangeArrowheads="1"/>
          </p:cNvSpPr>
          <p:nvPr/>
        </p:nvSpPr>
        <p:spPr bwMode="auto">
          <a:xfrm rot="-5400000">
            <a:off x="2192917" y="4803390"/>
            <a:ext cx="537006" cy="276999"/>
          </a:xfrm>
          <a:prstGeom prst="rect">
            <a:avLst/>
          </a:prstGeom>
          <a:noFill/>
          <a:ln w="9525">
            <a:noFill/>
            <a:miter lim="800000"/>
            <a:headEnd/>
            <a:tailEnd/>
          </a:ln>
        </p:spPr>
        <p:txBody>
          <a:bodyPr wrap="none" lIns="0" tIns="0" rIns="0" bIns="0">
            <a:spAutoFit/>
          </a:bodyPr>
          <a:lstStyle/>
          <a:p>
            <a:r>
              <a:rPr lang="en-US" b="1">
                <a:latin typeface="Arial Narrow" panose="020B0606020202030204" pitchFamily="34" charset="0"/>
              </a:rPr>
              <a:t>Flows</a:t>
            </a:r>
          </a:p>
        </p:txBody>
      </p:sp>
      <p:sp>
        <p:nvSpPr>
          <p:cNvPr id="80906" name="Text Box 9"/>
          <p:cNvSpPr txBox="1">
            <a:spLocks noChangeArrowheads="1"/>
          </p:cNvSpPr>
          <p:nvPr/>
        </p:nvSpPr>
        <p:spPr bwMode="auto">
          <a:xfrm>
            <a:off x="3646693" y="1224140"/>
            <a:ext cx="1630254"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rPr>
              <a:t>Before Integration</a:t>
            </a:r>
          </a:p>
        </p:txBody>
      </p:sp>
      <p:sp>
        <p:nvSpPr>
          <p:cNvPr id="80907" name="Text Box 10"/>
          <p:cNvSpPr txBox="1">
            <a:spLocks noChangeArrowheads="1"/>
          </p:cNvSpPr>
          <p:nvPr/>
        </p:nvSpPr>
        <p:spPr bwMode="auto">
          <a:xfrm>
            <a:off x="7128616" y="1231023"/>
            <a:ext cx="1471557"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rPr>
              <a:t>After Integration</a:t>
            </a:r>
          </a:p>
        </p:txBody>
      </p:sp>
      <p:sp>
        <p:nvSpPr>
          <p:cNvPr id="80908" name="Freeform 11"/>
          <p:cNvSpPr>
            <a:spLocks/>
          </p:cNvSpPr>
          <p:nvPr/>
        </p:nvSpPr>
        <p:spPr bwMode="auto">
          <a:xfrm>
            <a:off x="4129088" y="1585914"/>
            <a:ext cx="381000" cy="2117725"/>
          </a:xfrm>
          <a:custGeom>
            <a:avLst/>
            <a:gdLst>
              <a:gd name="T0" fmla="*/ 2147483647 w 240"/>
              <a:gd name="T1" fmla="*/ 0 h 1334"/>
              <a:gd name="T2" fmla="*/ 2147483647 w 240"/>
              <a:gd name="T3" fmla="*/ 2147483647 h 1334"/>
              <a:gd name="T4" fmla="*/ 2147483647 w 240"/>
              <a:gd name="T5" fmla="*/ 2147483647 h 1334"/>
              <a:gd name="T6" fmla="*/ 0 w 240"/>
              <a:gd name="T7" fmla="*/ 2147483647 h 1334"/>
              <a:gd name="T8" fmla="*/ 2147483647 w 240"/>
              <a:gd name="T9" fmla="*/ 2147483647 h 1334"/>
              <a:gd name="T10" fmla="*/ 0 60000 65536"/>
              <a:gd name="T11" fmla="*/ 0 60000 65536"/>
              <a:gd name="T12" fmla="*/ 0 60000 65536"/>
              <a:gd name="T13" fmla="*/ 0 60000 65536"/>
              <a:gd name="T14" fmla="*/ 0 60000 65536"/>
              <a:gd name="T15" fmla="*/ 0 w 240"/>
              <a:gd name="T16" fmla="*/ 0 h 1334"/>
              <a:gd name="T17" fmla="*/ 240 w 240"/>
              <a:gd name="T18" fmla="*/ 1334 h 1334"/>
            </a:gdLst>
            <a:ahLst/>
            <a:cxnLst>
              <a:cxn ang="T10">
                <a:pos x="T0" y="T1"/>
              </a:cxn>
              <a:cxn ang="T11">
                <a:pos x="T2" y="T3"/>
              </a:cxn>
              <a:cxn ang="T12">
                <a:pos x="T4" y="T5"/>
              </a:cxn>
              <a:cxn ang="T13">
                <a:pos x="T6" y="T7"/>
              </a:cxn>
              <a:cxn ang="T14">
                <a:pos x="T8" y="T9"/>
              </a:cxn>
            </a:cxnLst>
            <a:rect l="T15" t="T16" r="T17" b="T18"/>
            <a:pathLst>
              <a:path w="240" h="1334">
                <a:moveTo>
                  <a:pt x="204" y="0"/>
                </a:moveTo>
                <a:lnTo>
                  <a:pt x="94" y="313"/>
                </a:lnTo>
                <a:lnTo>
                  <a:pt x="153" y="532"/>
                </a:lnTo>
                <a:lnTo>
                  <a:pt x="0" y="926"/>
                </a:lnTo>
                <a:lnTo>
                  <a:pt x="240" y="1334"/>
                </a:lnTo>
              </a:path>
            </a:pathLst>
          </a:custGeom>
          <a:noFill/>
          <a:ln w="1905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80909" name="Freeform 12"/>
          <p:cNvSpPr>
            <a:spLocks/>
          </p:cNvSpPr>
          <p:nvPr/>
        </p:nvSpPr>
        <p:spPr bwMode="auto">
          <a:xfrm>
            <a:off x="7637463" y="1585914"/>
            <a:ext cx="381000" cy="2117725"/>
          </a:xfrm>
          <a:custGeom>
            <a:avLst/>
            <a:gdLst>
              <a:gd name="T0" fmla="*/ 2147483647 w 240"/>
              <a:gd name="T1" fmla="*/ 0 h 1334"/>
              <a:gd name="T2" fmla="*/ 2147483647 w 240"/>
              <a:gd name="T3" fmla="*/ 2147483647 h 1334"/>
              <a:gd name="T4" fmla="*/ 2147483647 w 240"/>
              <a:gd name="T5" fmla="*/ 2147483647 h 1334"/>
              <a:gd name="T6" fmla="*/ 0 w 240"/>
              <a:gd name="T7" fmla="*/ 2147483647 h 1334"/>
              <a:gd name="T8" fmla="*/ 2147483647 w 240"/>
              <a:gd name="T9" fmla="*/ 2147483647 h 1334"/>
              <a:gd name="T10" fmla="*/ 0 60000 65536"/>
              <a:gd name="T11" fmla="*/ 0 60000 65536"/>
              <a:gd name="T12" fmla="*/ 0 60000 65536"/>
              <a:gd name="T13" fmla="*/ 0 60000 65536"/>
              <a:gd name="T14" fmla="*/ 0 60000 65536"/>
              <a:gd name="T15" fmla="*/ 0 w 240"/>
              <a:gd name="T16" fmla="*/ 0 h 1334"/>
              <a:gd name="T17" fmla="*/ 240 w 240"/>
              <a:gd name="T18" fmla="*/ 1334 h 1334"/>
            </a:gdLst>
            <a:ahLst/>
            <a:cxnLst>
              <a:cxn ang="T10">
                <a:pos x="T0" y="T1"/>
              </a:cxn>
              <a:cxn ang="T11">
                <a:pos x="T2" y="T3"/>
              </a:cxn>
              <a:cxn ang="T12">
                <a:pos x="T4" y="T5"/>
              </a:cxn>
              <a:cxn ang="T13">
                <a:pos x="T6" y="T7"/>
              </a:cxn>
              <a:cxn ang="T14">
                <a:pos x="T8" y="T9"/>
              </a:cxn>
            </a:cxnLst>
            <a:rect l="T15" t="T16" r="T17" b="T18"/>
            <a:pathLst>
              <a:path w="240" h="1334">
                <a:moveTo>
                  <a:pt x="204" y="0"/>
                </a:moveTo>
                <a:lnTo>
                  <a:pt x="94" y="313"/>
                </a:lnTo>
                <a:lnTo>
                  <a:pt x="153" y="532"/>
                </a:lnTo>
                <a:lnTo>
                  <a:pt x="0" y="926"/>
                </a:lnTo>
                <a:lnTo>
                  <a:pt x="240" y="1334"/>
                </a:lnTo>
              </a:path>
            </a:pathLst>
          </a:custGeom>
          <a:noFill/>
          <a:ln w="1905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80910" name="Freeform 13"/>
          <p:cNvSpPr>
            <a:spLocks/>
          </p:cNvSpPr>
          <p:nvPr/>
        </p:nvSpPr>
        <p:spPr bwMode="auto">
          <a:xfrm>
            <a:off x="4129088" y="3975101"/>
            <a:ext cx="381000" cy="2117725"/>
          </a:xfrm>
          <a:custGeom>
            <a:avLst/>
            <a:gdLst>
              <a:gd name="T0" fmla="*/ 2147483647 w 240"/>
              <a:gd name="T1" fmla="*/ 0 h 1334"/>
              <a:gd name="T2" fmla="*/ 2147483647 w 240"/>
              <a:gd name="T3" fmla="*/ 2147483647 h 1334"/>
              <a:gd name="T4" fmla="*/ 2147483647 w 240"/>
              <a:gd name="T5" fmla="*/ 2147483647 h 1334"/>
              <a:gd name="T6" fmla="*/ 0 w 240"/>
              <a:gd name="T7" fmla="*/ 2147483647 h 1334"/>
              <a:gd name="T8" fmla="*/ 2147483647 w 240"/>
              <a:gd name="T9" fmla="*/ 2147483647 h 1334"/>
              <a:gd name="T10" fmla="*/ 0 60000 65536"/>
              <a:gd name="T11" fmla="*/ 0 60000 65536"/>
              <a:gd name="T12" fmla="*/ 0 60000 65536"/>
              <a:gd name="T13" fmla="*/ 0 60000 65536"/>
              <a:gd name="T14" fmla="*/ 0 60000 65536"/>
              <a:gd name="T15" fmla="*/ 0 w 240"/>
              <a:gd name="T16" fmla="*/ 0 h 1334"/>
              <a:gd name="T17" fmla="*/ 240 w 240"/>
              <a:gd name="T18" fmla="*/ 1334 h 1334"/>
            </a:gdLst>
            <a:ahLst/>
            <a:cxnLst>
              <a:cxn ang="T10">
                <a:pos x="T0" y="T1"/>
              </a:cxn>
              <a:cxn ang="T11">
                <a:pos x="T2" y="T3"/>
              </a:cxn>
              <a:cxn ang="T12">
                <a:pos x="T4" y="T5"/>
              </a:cxn>
              <a:cxn ang="T13">
                <a:pos x="T6" y="T7"/>
              </a:cxn>
              <a:cxn ang="T14">
                <a:pos x="T8" y="T9"/>
              </a:cxn>
            </a:cxnLst>
            <a:rect l="T15" t="T16" r="T17" b="T18"/>
            <a:pathLst>
              <a:path w="240" h="1334">
                <a:moveTo>
                  <a:pt x="204" y="0"/>
                </a:moveTo>
                <a:lnTo>
                  <a:pt x="94" y="313"/>
                </a:lnTo>
                <a:lnTo>
                  <a:pt x="153" y="532"/>
                </a:lnTo>
                <a:lnTo>
                  <a:pt x="0" y="926"/>
                </a:lnTo>
                <a:lnTo>
                  <a:pt x="240" y="1334"/>
                </a:lnTo>
              </a:path>
            </a:pathLst>
          </a:custGeom>
          <a:noFill/>
          <a:ln w="1905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80911" name="Freeform 14"/>
          <p:cNvSpPr>
            <a:spLocks/>
          </p:cNvSpPr>
          <p:nvPr/>
        </p:nvSpPr>
        <p:spPr bwMode="auto">
          <a:xfrm>
            <a:off x="7637463" y="3960814"/>
            <a:ext cx="381000" cy="2117725"/>
          </a:xfrm>
          <a:custGeom>
            <a:avLst/>
            <a:gdLst>
              <a:gd name="T0" fmla="*/ 2147483647 w 240"/>
              <a:gd name="T1" fmla="*/ 0 h 1334"/>
              <a:gd name="T2" fmla="*/ 2147483647 w 240"/>
              <a:gd name="T3" fmla="*/ 2147483647 h 1334"/>
              <a:gd name="T4" fmla="*/ 2147483647 w 240"/>
              <a:gd name="T5" fmla="*/ 2147483647 h 1334"/>
              <a:gd name="T6" fmla="*/ 0 w 240"/>
              <a:gd name="T7" fmla="*/ 2147483647 h 1334"/>
              <a:gd name="T8" fmla="*/ 2147483647 w 240"/>
              <a:gd name="T9" fmla="*/ 2147483647 h 1334"/>
              <a:gd name="T10" fmla="*/ 0 60000 65536"/>
              <a:gd name="T11" fmla="*/ 0 60000 65536"/>
              <a:gd name="T12" fmla="*/ 0 60000 65536"/>
              <a:gd name="T13" fmla="*/ 0 60000 65536"/>
              <a:gd name="T14" fmla="*/ 0 60000 65536"/>
              <a:gd name="T15" fmla="*/ 0 w 240"/>
              <a:gd name="T16" fmla="*/ 0 h 1334"/>
              <a:gd name="T17" fmla="*/ 240 w 240"/>
              <a:gd name="T18" fmla="*/ 1334 h 1334"/>
            </a:gdLst>
            <a:ahLst/>
            <a:cxnLst>
              <a:cxn ang="T10">
                <a:pos x="T0" y="T1"/>
              </a:cxn>
              <a:cxn ang="T11">
                <a:pos x="T2" y="T3"/>
              </a:cxn>
              <a:cxn ang="T12">
                <a:pos x="T4" y="T5"/>
              </a:cxn>
              <a:cxn ang="T13">
                <a:pos x="T6" y="T7"/>
              </a:cxn>
              <a:cxn ang="T14">
                <a:pos x="T8" y="T9"/>
              </a:cxn>
            </a:cxnLst>
            <a:rect l="T15" t="T16" r="T17" b="T18"/>
            <a:pathLst>
              <a:path w="240" h="1334">
                <a:moveTo>
                  <a:pt x="204" y="0"/>
                </a:moveTo>
                <a:lnTo>
                  <a:pt x="94" y="313"/>
                </a:lnTo>
                <a:lnTo>
                  <a:pt x="153" y="532"/>
                </a:lnTo>
                <a:lnTo>
                  <a:pt x="0" y="926"/>
                </a:lnTo>
                <a:lnTo>
                  <a:pt x="240" y="1334"/>
                </a:lnTo>
              </a:path>
            </a:pathLst>
          </a:custGeom>
          <a:noFill/>
          <a:ln w="1905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80912" name="Line 15"/>
          <p:cNvSpPr>
            <a:spLocks noChangeShapeType="1"/>
          </p:cNvSpPr>
          <p:nvPr/>
        </p:nvSpPr>
        <p:spPr bwMode="auto">
          <a:xfrm flipV="1">
            <a:off x="3619500" y="1909764"/>
            <a:ext cx="393700" cy="706437"/>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3" name="Line 16"/>
          <p:cNvSpPr>
            <a:spLocks noChangeShapeType="1"/>
          </p:cNvSpPr>
          <p:nvPr/>
        </p:nvSpPr>
        <p:spPr bwMode="auto">
          <a:xfrm flipH="1" flipV="1">
            <a:off x="3111501" y="1797050"/>
            <a:ext cx="498475" cy="83185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4" name="Line 17"/>
          <p:cNvSpPr>
            <a:spLocks noChangeShapeType="1"/>
          </p:cNvSpPr>
          <p:nvPr/>
        </p:nvSpPr>
        <p:spPr bwMode="auto">
          <a:xfrm flipH="1">
            <a:off x="3032125" y="2620963"/>
            <a:ext cx="566738" cy="12700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5" name="Line 18"/>
          <p:cNvSpPr>
            <a:spLocks noChangeShapeType="1"/>
          </p:cNvSpPr>
          <p:nvPr/>
        </p:nvSpPr>
        <p:spPr bwMode="auto">
          <a:xfrm flipH="1" flipV="1">
            <a:off x="2998788" y="3467101"/>
            <a:ext cx="601662" cy="47625"/>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6" name="Line 19"/>
          <p:cNvSpPr>
            <a:spLocks noChangeShapeType="1"/>
          </p:cNvSpPr>
          <p:nvPr/>
        </p:nvSpPr>
        <p:spPr bwMode="auto">
          <a:xfrm>
            <a:off x="3611564" y="2636838"/>
            <a:ext cx="1587" cy="842962"/>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7" name="Line 20"/>
          <p:cNvSpPr>
            <a:spLocks noChangeShapeType="1"/>
          </p:cNvSpPr>
          <p:nvPr/>
        </p:nvSpPr>
        <p:spPr bwMode="auto">
          <a:xfrm flipH="1">
            <a:off x="3001964" y="2616200"/>
            <a:ext cx="600075" cy="83185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8" name="Line 21"/>
          <p:cNvSpPr>
            <a:spLocks noChangeShapeType="1"/>
          </p:cNvSpPr>
          <p:nvPr/>
        </p:nvSpPr>
        <p:spPr bwMode="auto">
          <a:xfrm flipH="1">
            <a:off x="3570289" y="2492375"/>
            <a:ext cx="1131887" cy="147638"/>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19" name="Line 22"/>
          <p:cNvSpPr>
            <a:spLocks noChangeShapeType="1"/>
          </p:cNvSpPr>
          <p:nvPr/>
        </p:nvSpPr>
        <p:spPr bwMode="auto">
          <a:xfrm flipH="1">
            <a:off x="4729163" y="1871663"/>
            <a:ext cx="749300" cy="60960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20" name="Line 23"/>
          <p:cNvSpPr>
            <a:spLocks noChangeShapeType="1"/>
          </p:cNvSpPr>
          <p:nvPr/>
        </p:nvSpPr>
        <p:spPr bwMode="auto">
          <a:xfrm flipH="1" flipV="1">
            <a:off x="4730750" y="2497138"/>
            <a:ext cx="692150" cy="989012"/>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21" name="Line 24"/>
          <p:cNvSpPr>
            <a:spLocks noChangeShapeType="1"/>
          </p:cNvSpPr>
          <p:nvPr/>
        </p:nvSpPr>
        <p:spPr bwMode="auto">
          <a:xfrm flipV="1">
            <a:off x="4602163" y="2497139"/>
            <a:ext cx="119062" cy="769937"/>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22" name="Oval 25"/>
          <p:cNvSpPr>
            <a:spLocks noChangeArrowheads="1"/>
          </p:cNvSpPr>
          <p:nvPr/>
        </p:nvSpPr>
        <p:spPr bwMode="auto">
          <a:xfrm>
            <a:off x="3503613" y="2546351"/>
            <a:ext cx="195262"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3" name="Oval 26"/>
          <p:cNvSpPr>
            <a:spLocks noChangeArrowheads="1"/>
          </p:cNvSpPr>
          <p:nvPr/>
        </p:nvSpPr>
        <p:spPr bwMode="auto">
          <a:xfrm>
            <a:off x="3911601" y="1817688"/>
            <a:ext cx="195263"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4" name="Oval 27"/>
          <p:cNvSpPr>
            <a:spLocks noChangeArrowheads="1"/>
          </p:cNvSpPr>
          <p:nvPr/>
        </p:nvSpPr>
        <p:spPr bwMode="auto">
          <a:xfrm>
            <a:off x="3013076" y="1725613"/>
            <a:ext cx="195263"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5" name="Oval 28"/>
          <p:cNvSpPr>
            <a:spLocks noChangeArrowheads="1"/>
          </p:cNvSpPr>
          <p:nvPr/>
        </p:nvSpPr>
        <p:spPr bwMode="auto">
          <a:xfrm>
            <a:off x="2946401" y="2665413"/>
            <a:ext cx="195263"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6" name="Oval 29"/>
          <p:cNvSpPr>
            <a:spLocks noChangeArrowheads="1"/>
          </p:cNvSpPr>
          <p:nvPr/>
        </p:nvSpPr>
        <p:spPr bwMode="auto">
          <a:xfrm>
            <a:off x="3516313" y="3408363"/>
            <a:ext cx="195262"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7" name="Oval 30"/>
          <p:cNvSpPr>
            <a:spLocks noChangeArrowheads="1"/>
          </p:cNvSpPr>
          <p:nvPr/>
        </p:nvSpPr>
        <p:spPr bwMode="auto">
          <a:xfrm>
            <a:off x="2905126" y="3363913"/>
            <a:ext cx="195263"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8" name="Oval 31"/>
          <p:cNvSpPr>
            <a:spLocks noChangeArrowheads="1"/>
          </p:cNvSpPr>
          <p:nvPr/>
        </p:nvSpPr>
        <p:spPr bwMode="auto">
          <a:xfrm>
            <a:off x="4621213" y="2382838"/>
            <a:ext cx="195262"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29" name="Oval 32"/>
          <p:cNvSpPr>
            <a:spLocks noChangeArrowheads="1"/>
          </p:cNvSpPr>
          <p:nvPr/>
        </p:nvSpPr>
        <p:spPr bwMode="auto">
          <a:xfrm>
            <a:off x="5400676" y="1749426"/>
            <a:ext cx="195263"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30" name="Oval 33"/>
          <p:cNvSpPr>
            <a:spLocks noChangeArrowheads="1"/>
          </p:cNvSpPr>
          <p:nvPr/>
        </p:nvSpPr>
        <p:spPr bwMode="auto">
          <a:xfrm>
            <a:off x="5313363" y="3384551"/>
            <a:ext cx="195262"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31" name="Oval 34"/>
          <p:cNvSpPr>
            <a:spLocks noChangeArrowheads="1"/>
          </p:cNvSpPr>
          <p:nvPr/>
        </p:nvSpPr>
        <p:spPr bwMode="auto">
          <a:xfrm>
            <a:off x="4497388" y="3143251"/>
            <a:ext cx="195262"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32" name="Line 35"/>
          <p:cNvSpPr>
            <a:spLocks noChangeShapeType="1"/>
          </p:cNvSpPr>
          <p:nvPr/>
        </p:nvSpPr>
        <p:spPr bwMode="auto">
          <a:xfrm flipV="1">
            <a:off x="7162800" y="1898650"/>
            <a:ext cx="393700" cy="706438"/>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3" name="Line 36"/>
          <p:cNvSpPr>
            <a:spLocks noChangeShapeType="1"/>
          </p:cNvSpPr>
          <p:nvPr/>
        </p:nvSpPr>
        <p:spPr bwMode="auto">
          <a:xfrm flipH="1" flipV="1">
            <a:off x="6654801" y="1785938"/>
            <a:ext cx="498475" cy="83185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4" name="Line 37"/>
          <p:cNvSpPr>
            <a:spLocks noChangeShapeType="1"/>
          </p:cNvSpPr>
          <p:nvPr/>
        </p:nvSpPr>
        <p:spPr bwMode="auto">
          <a:xfrm flipH="1">
            <a:off x="6575425" y="2609850"/>
            <a:ext cx="566738" cy="12700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5" name="Line 38"/>
          <p:cNvSpPr>
            <a:spLocks noChangeShapeType="1"/>
          </p:cNvSpPr>
          <p:nvPr/>
        </p:nvSpPr>
        <p:spPr bwMode="auto">
          <a:xfrm flipH="1" flipV="1">
            <a:off x="6542088" y="3455989"/>
            <a:ext cx="601662" cy="47625"/>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6" name="Line 39"/>
          <p:cNvSpPr>
            <a:spLocks noChangeShapeType="1"/>
          </p:cNvSpPr>
          <p:nvPr/>
        </p:nvSpPr>
        <p:spPr bwMode="auto">
          <a:xfrm>
            <a:off x="7154864" y="2625726"/>
            <a:ext cx="1587" cy="842963"/>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7" name="Line 40"/>
          <p:cNvSpPr>
            <a:spLocks noChangeShapeType="1"/>
          </p:cNvSpPr>
          <p:nvPr/>
        </p:nvSpPr>
        <p:spPr bwMode="auto">
          <a:xfrm flipH="1">
            <a:off x="6545264" y="2605088"/>
            <a:ext cx="600075" cy="83185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8" name="Line 41"/>
          <p:cNvSpPr>
            <a:spLocks noChangeShapeType="1"/>
          </p:cNvSpPr>
          <p:nvPr/>
        </p:nvSpPr>
        <p:spPr bwMode="auto">
          <a:xfrm flipH="1">
            <a:off x="7113589" y="2481264"/>
            <a:ext cx="1131887" cy="147637"/>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39" name="Line 42"/>
          <p:cNvSpPr>
            <a:spLocks noChangeShapeType="1"/>
          </p:cNvSpPr>
          <p:nvPr/>
        </p:nvSpPr>
        <p:spPr bwMode="auto">
          <a:xfrm flipH="1">
            <a:off x="8272463" y="1860550"/>
            <a:ext cx="749300" cy="60960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0" name="Line 43"/>
          <p:cNvSpPr>
            <a:spLocks noChangeShapeType="1"/>
          </p:cNvSpPr>
          <p:nvPr/>
        </p:nvSpPr>
        <p:spPr bwMode="auto">
          <a:xfrm flipH="1" flipV="1">
            <a:off x="8274050" y="2486026"/>
            <a:ext cx="692150" cy="989013"/>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1" name="Line 44"/>
          <p:cNvSpPr>
            <a:spLocks noChangeShapeType="1"/>
          </p:cNvSpPr>
          <p:nvPr/>
        </p:nvSpPr>
        <p:spPr bwMode="auto">
          <a:xfrm flipV="1">
            <a:off x="8145463" y="2486025"/>
            <a:ext cx="119062" cy="769938"/>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2" name="Oval 45"/>
          <p:cNvSpPr>
            <a:spLocks noChangeArrowheads="1"/>
          </p:cNvSpPr>
          <p:nvPr/>
        </p:nvSpPr>
        <p:spPr bwMode="auto">
          <a:xfrm>
            <a:off x="6489701" y="2654301"/>
            <a:ext cx="195263"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43" name="Oval 46"/>
          <p:cNvSpPr>
            <a:spLocks noChangeArrowheads="1"/>
          </p:cNvSpPr>
          <p:nvPr/>
        </p:nvSpPr>
        <p:spPr bwMode="auto">
          <a:xfrm>
            <a:off x="6448426" y="3352801"/>
            <a:ext cx="195263"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44" name="Oval 47"/>
          <p:cNvSpPr>
            <a:spLocks noChangeArrowheads="1"/>
          </p:cNvSpPr>
          <p:nvPr/>
        </p:nvSpPr>
        <p:spPr bwMode="auto">
          <a:xfrm>
            <a:off x="8943976" y="1738313"/>
            <a:ext cx="195263"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45" name="Line 48"/>
          <p:cNvSpPr>
            <a:spLocks noChangeShapeType="1"/>
          </p:cNvSpPr>
          <p:nvPr/>
        </p:nvSpPr>
        <p:spPr bwMode="auto">
          <a:xfrm flipH="1" flipV="1">
            <a:off x="7138988" y="2654300"/>
            <a:ext cx="1016000" cy="558800"/>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6" name="Line 49"/>
          <p:cNvSpPr>
            <a:spLocks noChangeShapeType="1"/>
          </p:cNvSpPr>
          <p:nvPr/>
        </p:nvSpPr>
        <p:spPr bwMode="auto">
          <a:xfrm flipH="1" flipV="1">
            <a:off x="7545389" y="1878014"/>
            <a:ext cx="727075" cy="581025"/>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7" name="Line 50"/>
          <p:cNvSpPr>
            <a:spLocks noChangeShapeType="1"/>
          </p:cNvSpPr>
          <p:nvPr/>
        </p:nvSpPr>
        <p:spPr bwMode="auto">
          <a:xfrm flipH="1">
            <a:off x="7164388" y="3233739"/>
            <a:ext cx="958850" cy="263525"/>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8" name="Line 51"/>
          <p:cNvSpPr>
            <a:spLocks noChangeShapeType="1"/>
          </p:cNvSpPr>
          <p:nvPr/>
        </p:nvSpPr>
        <p:spPr bwMode="auto">
          <a:xfrm flipH="1" flipV="1">
            <a:off x="8161339" y="3208338"/>
            <a:ext cx="795337" cy="246062"/>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49" name="Line 52"/>
          <p:cNvSpPr>
            <a:spLocks noChangeShapeType="1"/>
          </p:cNvSpPr>
          <p:nvPr/>
        </p:nvSpPr>
        <p:spPr bwMode="auto">
          <a:xfrm flipH="1" flipV="1">
            <a:off x="6635751" y="1828801"/>
            <a:ext cx="944563" cy="60325"/>
          </a:xfrm>
          <a:prstGeom prst="line">
            <a:avLst/>
          </a:prstGeom>
          <a:noFill/>
          <a:ln w="25400">
            <a:solidFill>
              <a:srgbClr val="808080"/>
            </a:solidFill>
            <a:round/>
            <a:headEnd/>
            <a:tailEnd/>
          </a:ln>
        </p:spPr>
        <p:txBody>
          <a:bodyPr/>
          <a:lstStyle/>
          <a:p>
            <a:endParaRPr lang="en-US">
              <a:latin typeface="Arial Narrow" panose="020B0606020202030204" pitchFamily="34" charset="0"/>
            </a:endParaRPr>
          </a:p>
        </p:txBody>
      </p:sp>
      <p:sp>
        <p:nvSpPr>
          <p:cNvPr id="80950" name="Oval 53"/>
          <p:cNvSpPr>
            <a:spLocks noChangeArrowheads="1"/>
          </p:cNvSpPr>
          <p:nvPr/>
        </p:nvSpPr>
        <p:spPr bwMode="auto">
          <a:xfrm>
            <a:off x="7046913" y="2535238"/>
            <a:ext cx="195262"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1" name="Oval 54"/>
          <p:cNvSpPr>
            <a:spLocks noChangeArrowheads="1"/>
          </p:cNvSpPr>
          <p:nvPr/>
        </p:nvSpPr>
        <p:spPr bwMode="auto">
          <a:xfrm>
            <a:off x="7454901" y="1806576"/>
            <a:ext cx="195263"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2" name="Oval 55"/>
          <p:cNvSpPr>
            <a:spLocks noChangeArrowheads="1"/>
          </p:cNvSpPr>
          <p:nvPr/>
        </p:nvSpPr>
        <p:spPr bwMode="auto">
          <a:xfrm>
            <a:off x="6556376" y="1714501"/>
            <a:ext cx="195263"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3" name="Oval 56"/>
          <p:cNvSpPr>
            <a:spLocks noChangeArrowheads="1"/>
          </p:cNvSpPr>
          <p:nvPr/>
        </p:nvSpPr>
        <p:spPr bwMode="auto">
          <a:xfrm>
            <a:off x="7059613" y="3397251"/>
            <a:ext cx="195262"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4" name="Oval 57"/>
          <p:cNvSpPr>
            <a:spLocks noChangeArrowheads="1"/>
          </p:cNvSpPr>
          <p:nvPr/>
        </p:nvSpPr>
        <p:spPr bwMode="auto">
          <a:xfrm>
            <a:off x="8164513" y="2371726"/>
            <a:ext cx="195262" cy="195263"/>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5" name="Oval 58"/>
          <p:cNvSpPr>
            <a:spLocks noChangeArrowheads="1"/>
          </p:cNvSpPr>
          <p:nvPr/>
        </p:nvSpPr>
        <p:spPr bwMode="auto">
          <a:xfrm>
            <a:off x="8856663" y="3373438"/>
            <a:ext cx="195262"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6" name="Oval 59"/>
          <p:cNvSpPr>
            <a:spLocks noChangeArrowheads="1"/>
          </p:cNvSpPr>
          <p:nvPr/>
        </p:nvSpPr>
        <p:spPr bwMode="auto">
          <a:xfrm>
            <a:off x="8040688" y="3132138"/>
            <a:ext cx="195262" cy="195262"/>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80957" name="AutoShape 60"/>
          <p:cNvSpPr>
            <a:spLocks noChangeArrowheads="1"/>
          </p:cNvSpPr>
          <p:nvPr/>
        </p:nvSpPr>
        <p:spPr bwMode="auto">
          <a:xfrm>
            <a:off x="2990851" y="4281489"/>
            <a:ext cx="892175" cy="1493837"/>
          </a:xfrm>
          <a:prstGeom prst="upDownArrow">
            <a:avLst>
              <a:gd name="adj1" fmla="val 50000"/>
              <a:gd name="adj2" fmla="val 33488"/>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58" name="AutoShape 61"/>
          <p:cNvSpPr>
            <a:spLocks noChangeArrowheads="1"/>
          </p:cNvSpPr>
          <p:nvPr/>
        </p:nvSpPr>
        <p:spPr bwMode="auto">
          <a:xfrm>
            <a:off x="4843464" y="4271964"/>
            <a:ext cx="892175" cy="1493837"/>
          </a:xfrm>
          <a:prstGeom prst="upDownArrow">
            <a:avLst>
              <a:gd name="adj1" fmla="val 50000"/>
              <a:gd name="adj2" fmla="val 33488"/>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59" name="AutoShape 62"/>
          <p:cNvSpPr>
            <a:spLocks noChangeArrowheads="1"/>
          </p:cNvSpPr>
          <p:nvPr/>
        </p:nvSpPr>
        <p:spPr bwMode="auto">
          <a:xfrm rot="-5400000">
            <a:off x="4108451" y="4489451"/>
            <a:ext cx="358775" cy="971550"/>
          </a:xfrm>
          <a:prstGeom prst="upDownArrow">
            <a:avLst>
              <a:gd name="adj1" fmla="val 50000"/>
              <a:gd name="adj2" fmla="val 54159"/>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60" name="AutoShape 63"/>
          <p:cNvSpPr>
            <a:spLocks noChangeArrowheads="1"/>
          </p:cNvSpPr>
          <p:nvPr/>
        </p:nvSpPr>
        <p:spPr bwMode="auto">
          <a:xfrm>
            <a:off x="6488113" y="4456113"/>
            <a:ext cx="677862" cy="1135062"/>
          </a:xfrm>
          <a:prstGeom prst="upDownArrow">
            <a:avLst>
              <a:gd name="adj1" fmla="val 50000"/>
              <a:gd name="adj2" fmla="val 33489"/>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61" name="AutoShape 64"/>
          <p:cNvSpPr>
            <a:spLocks noChangeArrowheads="1"/>
          </p:cNvSpPr>
          <p:nvPr/>
        </p:nvSpPr>
        <p:spPr bwMode="auto">
          <a:xfrm rot="-5400000">
            <a:off x="7484270" y="4479132"/>
            <a:ext cx="612775" cy="1052513"/>
          </a:xfrm>
          <a:prstGeom prst="upDownArrow">
            <a:avLst>
              <a:gd name="adj1" fmla="val 50000"/>
              <a:gd name="adj2" fmla="val 34352"/>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62" name="AutoShape 65"/>
          <p:cNvSpPr>
            <a:spLocks noChangeArrowheads="1"/>
          </p:cNvSpPr>
          <p:nvPr/>
        </p:nvSpPr>
        <p:spPr bwMode="auto">
          <a:xfrm>
            <a:off x="8470901" y="4425951"/>
            <a:ext cx="677863" cy="1135063"/>
          </a:xfrm>
          <a:prstGeom prst="upDownArrow">
            <a:avLst>
              <a:gd name="adj1" fmla="val 50000"/>
              <a:gd name="adj2" fmla="val 33489"/>
            </a:avLst>
          </a:prstGeom>
          <a:solidFill>
            <a:schemeClr val="bg2"/>
          </a:solidFill>
          <a:ln w="19050">
            <a:solidFill>
              <a:schemeClr val="accent2">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80963" name="Text Box 66"/>
          <p:cNvSpPr txBox="1">
            <a:spLocks noChangeArrowheads="1"/>
          </p:cNvSpPr>
          <p:nvPr/>
        </p:nvSpPr>
        <p:spPr bwMode="auto">
          <a:xfrm>
            <a:off x="3568525" y="3968334"/>
            <a:ext cx="1816523" cy="338554"/>
          </a:xfrm>
          <a:prstGeom prst="rect">
            <a:avLst/>
          </a:prstGeom>
          <a:noFill/>
          <a:ln w="9525">
            <a:noFill/>
            <a:miter lim="800000"/>
            <a:headEnd/>
            <a:tailEnd/>
          </a:ln>
        </p:spPr>
        <p:txBody>
          <a:bodyPr wrap="none">
            <a:spAutoFit/>
          </a:bodyPr>
          <a:lstStyle/>
          <a:p>
            <a:r>
              <a:rPr lang="en-US" sz="1600" b="1" dirty="0">
                <a:latin typeface="Arial Narrow" panose="020B0606020202030204" pitchFamily="34" charset="0"/>
              </a:rPr>
              <a:t>International  border</a:t>
            </a:r>
          </a:p>
        </p:txBody>
      </p:sp>
      <p:sp>
        <p:nvSpPr>
          <p:cNvPr id="68" name="Rounded Rectangle 67"/>
          <p:cNvSpPr/>
          <p:nvPr/>
        </p:nvSpPr>
        <p:spPr bwMode="auto">
          <a:xfrm>
            <a:off x="2659662" y="1555907"/>
            <a:ext cx="3383280" cy="219456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0" name="Rounded Rectangle 69"/>
          <p:cNvSpPr/>
          <p:nvPr/>
        </p:nvSpPr>
        <p:spPr bwMode="auto">
          <a:xfrm>
            <a:off x="6158830" y="1558049"/>
            <a:ext cx="3383280" cy="219456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1" name="Rounded Rectangle 70"/>
          <p:cNvSpPr/>
          <p:nvPr/>
        </p:nvSpPr>
        <p:spPr bwMode="auto">
          <a:xfrm>
            <a:off x="2659662" y="3898265"/>
            <a:ext cx="3383280" cy="219456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2" name="Rounded Rectangle 71"/>
          <p:cNvSpPr/>
          <p:nvPr/>
        </p:nvSpPr>
        <p:spPr bwMode="auto">
          <a:xfrm>
            <a:off x="6158830" y="3900407"/>
            <a:ext cx="3383280" cy="2194560"/>
          </a:xfrm>
          <a:prstGeom prst="roundRect">
            <a:avLst>
              <a:gd name="adj" fmla="val 7539"/>
            </a:avLst>
          </a:prstGeom>
          <a:noFill/>
          <a:ln w="1905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Tree>
    <p:extLst>
      <p:ext uri="{BB962C8B-B14F-4D97-AF65-F5344CB8AC3E}">
        <p14:creationId xmlns:p14="http://schemas.microsoft.com/office/powerpoint/2010/main" val="5723864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err="1"/>
              <a:t>Transborder</a:t>
            </a:r>
            <a:r>
              <a:rPr lang="en-US" dirty="0"/>
              <a:t> Transportation</a:t>
            </a:r>
            <a:endParaRPr lang="en-CA" dirty="0"/>
          </a:p>
        </p:txBody>
      </p:sp>
      <p:sp>
        <p:nvSpPr>
          <p:cNvPr id="58371" name="Rectangle 1030"/>
          <p:cNvSpPr>
            <a:spLocks noGrp="1" noChangeArrowheads="1"/>
          </p:cNvSpPr>
          <p:nvPr>
            <p:ph type="body" idx="1"/>
          </p:nvPr>
        </p:nvSpPr>
        <p:spPr/>
        <p:txBody>
          <a:bodyPr/>
          <a:lstStyle/>
          <a:p>
            <a:pPr eaLnBrk="1" hangingPunct="1">
              <a:defRPr/>
            </a:pPr>
            <a:endParaRPr lang="en-CA" dirty="0"/>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3909626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4"/>
          <p:cNvSpPr>
            <a:spLocks noGrp="1" noChangeArrowheads="1"/>
          </p:cNvSpPr>
          <p:nvPr>
            <p:ph type="title"/>
          </p:nvPr>
        </p:nvSpPr>
        <p:spPr/>
        <p:txBody>
          <a:bodyPr/>
          <a:lstStyle/>
          <a:p>
            <a:pPr eaLnBrk="1" hangingPunct="1"/>
            <a:r>
              <a:rPr lang="en-US"/>
              <a:t>Characteristics of Free Trade Zones</a:t>
            </a:r>
          </a:p>
        </p:txBody>
      </p:sp>
      <p:graphicFrame>
        <p:nvGraphicFramePr>
          <p:cNvPr id="694333" name="Group 61"/>
          <p:cNvGraphicFramePr>
            <a:graphicFrameLocks noGrp="1"/>
          </p:cNvGraphicFramePr>
          <p:nvPr>
            <p:ph idx="1"/>
          </p:nvPr>
        </p:nvGraphicFramePr>
        <p:xfrm>
          <a:off x="152400" y="914400"/>
          <a:ext cx="11887202" cy="3505200"/>
        </p:xfrm>
        <a:graphic>
          <a:graphicData uri="http://schemas.openxmlformats.org/drawingml/2006/table">
            <a:tbl>
              <a:tblPr firstCol="1" bandRow="1">
                <a:tableStyleId>{37CE84F3-28C3-443E-9E96-99CF82512B78}</a:tableStyleId>
              </a:tblPr>
              <a:tblGrid>
                <a:gridCol w="2855259">
                  <a:extLst>
                    <a:ext uri="{9D8B030D-6E8A-4147-A177-3AD203B41FA5}">
                      <a16:colId xmlns:a16="http://schemas.microsoft.com/office/drawing/2014/main" val="20000"/>
                    </a:ext>
                  </a:extLst>
                </a:gridCol>
                <a:gridCol w="9031943">
                  <a:extLst>
                    <a:ext uri="{9D8B030D-6E8A-4147-A177-3AD203B41FA5}">
                      <a16:colId xmlns:a16="http://schemas.microsoft.com/office/drawing/2014/main" val="20001"/>
                    </a:ext>
                  </a:extLst>
                </a:gridCol>
              </a:tblGrid>
              <a:tr h="701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Infrastructures</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High level of infrastructure, such as land, transport, office space, utilities, logistics services, business services and other facilities.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0"/>
                  </a:ext>
                </a:extLst>
              </a:tr>
              <a:tr h="701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Regulations</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Streamlined to improve efficiency, including custom services, labor regulation and permits.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1"/>
                  </a:ext>
                </a:extLst>
              </a:tr>
              <a:tr h="701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a:ln>
                            <a:noFill/>
                          </a:ln>
                          <a:effectLst/>
                        </a:rPr>
                        <a:t>Location</a:t>
                      </a:r>
                      <a:endParaRPr kumimoji="0" lang="en-US" sz="2000" b="1" i="0" u="none" strike="noStrike" cap="none" normalizeH="0" baseline="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High accessibility location, often close to major terminal facilities such as a port, inland terminal or an airport. Location often away from conventional industry.</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2"/>
                  </a:ext>
                </a:extLst>
              </a:tr>
              <a:tr h="701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Export-oriented</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Activities operating within the zone produce mainly or exclusively for foreign markets.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3"/>
                  </a:ext>
                </a:extLst>
              </a:tr>
              <a:tr h="701040">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Incentives</a:t>
                      </a:r>
                      <a:endParaRPr kumimoji="0" lang="en-US" sz="2000" b="1" i="0" u="none" strike="noStrike" cap="none" normalizeH="0" baseline="0" dirty="0">
                        <a:ln>
                          <a:noFill/>
                        </a:ln>
                        <a:solidFill>
                          <a:srgbClr val="FFFFFF"/>
                        </a:solidFill>
                        <a:effectLst/>
                        <a:latin typeface="Arial Narrow" pitchFamily="34" charset="0"/>
                      </a:endParaRPr>
                    </a:p>
                  </a:txBody>
                  <a:tcPr marL="139851" marR="139851" horzOverflow="overflow"/>
                </a:tc>
                <a:tc>
                  <a:txBody>
                    <a:bodyPr/>
                    <a:lstStyle/>
                    <a:p>
                      <a:pPr marL="0" marR="0" lvl="0" indent="0" algn="l" defTabSz="914400" rtl="0" eaLnBrk="0" fontAlgn="base" latinLnBrk="0" hangingPunct="0">
                        <a:lnSpc>
                          <a:spcPct val="100000"/>
                        </a:lnSpc>
                        <a:spcBef>
                          <a:spcPct val="20000"/>
                        </a:spcBef>
                        <a:spcAft>
                          <a:spcPct val="0"/>
                        </a:spcAft>
                        <a:buClrTx/>
                        <a:buSzTx/>
                        <a:buFontTx/>
                        <a:buNone/>
                        <a:tabLst/>
                      </a:pPr>
                      <a:r>
                        <a:rPr kumimoji="0" lang="en-US" sz="2000" u="none" strike="noStrike" cap="none" normalizeH="0" baseline="0" dirty="0">
                          <a:ln>
                            <a:noFill/>
                          </a:ln>
                          <a:effectLst/>
                        </a:rPr>
                        <a:t>Variety of incentives, including low cost land, infrastructures, tax and duty exemptions or various subsidies.</a:t>
                      </a:r>
                      <a:endParaRPr kumimoji="0" lang="en-US" sz="2000" b="0" i="0" u="none" strike="noStrike" cap="none" normalizeH="0" baseline="0" dirty="0">
                        <a:ln>
                          <a:noFill/>
                        </a:ln>
                        <a:solidFill>
                          <a:schemeClr val="tx1"/>
                        </a:solidFill>
                        <a:effectLst/>
                        <a:latin typeface="Arial Narrow" pitchFamily="34" charset="0"/>
                      </a:endParaRPr>
                    </a:p>
                  </a:txBody>
                  <a:tcPr marL="139851" marR="139851" horzOverflow="overflow"/>
                </a:tc>
                <a:extLst>
                  <a:ext uri="{0D108BD9-81ED-4DB2-BD59-A6C34878D82A}">
                    <a16:rowId xmlns:a16="http://schemas.microsoft.com/office/drawing/2014/main" val="10004"/>
                  </a:ext>
                </a:extLst>
              </a:tr>
            </a:tbl>
          </a:graphicData>
        </a:graphic>
      </p:graphicFrame>
      <p:sp>
        <p:nvSpPr>
          <p:cNvPr id="27"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8107807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China’s Special Economic Zones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5" name="Picture 4" descr="A close up of a map&#10;&#10;Description automatically generated">
            <a:extLst>
              <a:ext uri="{FF2B5EF4-FFF2-40B4-BE49-F238E27FC236}">
                <a16:creationId xmlns:a16="http://schemas.microsoft.com/office/drawing/2014/main" id="{D9030C98-E66E-49B0-BEE0-1B3E82A80F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0216" y="806264"/>
            <a:ext cx="7772400" cy="5676648"/>
          </a:xfrm>
          <a:prstGeom prst="rect">
            <a:avLst/>
          </a:prstGeom>
        </p:spPr>
      </p:pic>
    </p:spTree>
    <p:extLst>
      <p:ext uri="{BB962C8B-B14F-4D97-AF65-F5344CB8AC3E}">
        <p14:creationId xmlns:p14="http://schemas.microsoft.com/office/powerpoint/2010/main" val="200685260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9"/>
          <p:cNvSpPr>
            <a:spLocks noGrp="1" noChangeArrowheads="1"/>
          </p:cNvSpPr>
          <p:nvPr>
            <p:ph type="title"/>
          </p:nvPr>
        </p:nvSpPr>
        <p:spPr/>
        <p:txBody>
          <a:bodyPr/>
          <a:lstStyle/>
          <a:p>
            <a:pPr eaLnBrk="1" hangingPunct="1"/>
            <a:r>
              <a:rPr lang="en-US" dirty="0"/>
              <a:t>Value of Chinese Exports and FDI, 1983-2018 (Billions of $US)</a:t>
            </a:r>
          </a:p>
        </p:txBody>
      </p:sp>
      <p:graphicFrame>
        <p:nvGraphicFramePr>
          <p:cNvPr id="5" name="Object 10"/>
          <p:cNvGraphicFramePr>
            <a:graphicFrameLocks noGrp="1" noChangeAspect="1"/>
          </p:cNvGraphicFramePr>
          <p:nvPr>
            <p:ph idx="1"/>
            <p:extLst>
              <p:ext uri="{D42A27DB-BD31-4B8C-83A1-F6EECF244321}">
                <p14:modId xmlns:p14="http://schemas.microsoft.com/office/powerpoint/2010/main" val="1687989648"/>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86383281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Title 1"/>
          <p:cNvSpPr>
            <a:spLocks noGrp="1"/>
          </p:cNvSpPr>
          <p:nvPr>
            <p:ph type="title"/>
          </p:nvPr>
        </p:nvSpPr>
        <p:spPr/>
        <p:txBody>
          <a:bodyPr/>
          <a:lstStyle/>
          <a:p>
            <a:r>
              <a:rPr lang="en-US" dirty="0"/>
              <a:t>Yuan Exchange Rate (per USD), 1981-2020 (Monthly)</a:t>
            </a:r>
          </a:p>
        </p:txBody>
      </p:sp>
      <p:graphicFrame>
        <p:nvGraphicFramePr>
          <p:cNvPr id="7" name="Content Placeholder 4"/>
          <p:cNvGraphicFramePr>
            <a:graphicFrameLocks noGrp="1"/>
          </p:cNvGraphicFramePr>
          <p:nvPr>
            <p:ph idx="1"/>
            <p:extLst>
              <p:ext uri="{D42A27DB-BD31-4B8C-83A1-F6EECF244321}">
                <p14:modId xmlns:p14="http://schemas.microsoft.com/office/powerpoint/2010/main" val="1698085889"/>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0265747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Main Dimensions of Trade Facilitation</a:t>
            </a:r>
          </a:p>
        </p:txBody>
      </p:sp>
      <p:graphicFrame>
        <p:nvGraphicFramePr>
          <p:cNvPr id="5" name="Content Placeholder 4"/>
          <p:cNvGraphicFramePr>
            <a:graphicFrameLocks noGrp="1"/>
          </p:cNvGraphicFramePr>
          <p:nvPr>
            <p:ph idx="1"/>
          </p:nvPr>
        </p:nvGraphicFramePr>
        <p:xfrm>
          <a:off x="1616075" y="1082676"/>
          <a:ext cx="8959850" cy="5394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8404929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2263241" y="1487712"/>
            <a:ext cx="7680960" cy="4114800"/>
          </a:xfrm>
          <a:prstGeom prst="ellipse">
            <a:avLst/>
          </a:prstGeom>
          <a:solidFill>
            <a:schemeClr val="bg1">
              <a:lumMod val="95000"/>
            </a:schemeClr>
          </a:solidFill>
          <a:ln w="50800" cap="flat" cmpd="sng" algn="ctr">
            <a:solidFill>
              <a:schemeClr val="bg2">
                <a:lumMod val="90000"/>
              </a:schemeClr>
            </a:solidFill>
            <a:prstDash val="solid"/>
            <a:round/>
            <a:headEnd type="none" w="med" len="med"/>
            <a:tailEnd type="none" w="med" len="med"/>
          </a:ln>
          <a:effectLst/>
        </p:spPr>
        <p:txBody>
          <a:bodyPr/>
          <a:lstStyle/>
          <a:p>
            <a:pPr>
              <a:defRPr/>
            </a:pPr>
            <a:endParaRPr lang="en-US" dirty="0">
              <a:latin typeface="Arial Narrow" panose="020B0606020202030204" pitchFamily="34" charset="0"/>
            </a:endParaRPr>
          </a:p>
        </p:txBody>
      </p:sp>
      <p:pic>
        <p:nvPicPr>
          <p:cNvPr id="5" name="Graphic 4" descr="World">
            <a:extLst>
              <a:ext uri="{FF2B5EF4-FFF2-40B4-BE49-F238E27FC236}">
                <a16:creationId xmlns:a16="http://schemas.microsoft.com/office/drawing/2014/main" id="{5BCA05DB-0B4A-4F8B-8356-3AC1669EEF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04503" y="2297023"/>
            <a:ext cx="2468880" cy="2468880"/>
          </a:xfrm>
          <a:prstGeom prst="rect">
            <a:avLst/>
          </a:prstGeom>
        </p:spPr>
      </p:pic>
      <p:sp>
        <p:nvSpPr>
          <p:cNvPr id="82947" name="Title 1"/>
          <p:cNvSpPr>
            <a:spLocks noGrp="1"/>
          </p:cNvSpPr>
          <p:nvPr>
            <p:ph type="title"/>
          </p:nvPr>
        </p:nvSpPr>
        <p:spPr/>
        <p:txBody>
          <a:bodyPr/>
          <a:lstStyle/>
          <a:p>
            <a:pPr eaLnBrk="1" hangingPunct="1"/>
            <a:r>
              <a:rPr lang="en-US"/>
              <a:t>The “Four Ts” in International Trade</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10" name="Straight Arrow Connector 9"/>
          <p:cNvCxnSpPr>
            <a:cxnSpLocks/>
            <a:stCxn id="23" idx="3"/>
          </p:cNvCxnSpPr>
          <p:nvPr/>
        </p:nvCxnSpPr>
        <p:spPr bwMode="auto">
          <a:xfrm>
            <a:off x="4482916" y="3535464"/>
            <a:ext cx="624727" cy="3101"/>
          </a:xfrm>
          <a:prstGeom prst="straightConnector1">
            <a:avLst/>
          </a:prstGeom>
          <a:solidFill>
            <a:schemeClr val="accent1"/>
          </a:solidFill>
          <a:ln w="63500" cap="flat" cmpd="sng" algn="ctr">
            <a:solidFill>
              <a:schemeClr val="accent2">
                <a:lumMod val="50000"/>
              </a:schemeClr>
            </a:solidFill>
            <a:prstDash val="solid"/>
            <a:round/>
            <a:headEnd type="none" w="med" len="med"/>
            <a:tailEnd type="triangle"/>
          </a:ln>
          <a:effectLst/>
        </p:spPr>
      </p:cxnSp>
      <p:cxnSp>
        <p:nvCxnSpPr>
          <p:cNvPr id="13" name="Straight Arrow Connector 12"/>
          <p:cNvCxnSpPr>
            <a:cxnSpLocks/>
            <a:stCxn id="2" idx="2"/>
          </p:cNvCxnSpPr>
          <p:nvPr/>
        </p:nvCxnSpPr>
        <p:spPr bwMode="auto">
          <a:xfrm>
            <a:off x="6130692" y="2218815"/>
            <a:ext cx="3869" cy="297336"/>
          </a:xfrm>
          <a:prstGeom prst="straightConnector1">
            <a:avLst/>
          </a:prstGeom>
          <a:solidFill>
            <a:schemeClr val="accent1"/>
          </a:solidFill>
          <a:ln w="63500" cap="flat" cmpd="sng" algn="ctr">
            <a:solidFill>
              <a:schemeClr val="accent2">
                <a:lumMod val="50000"/>
              </a:schemeClr>
            </a:solidFill>
            <a:prstDash val="solid"/>
            <a:round/>
            <a:headEnd type="none" w="med" len="med"/>
            <a:tailEnd type="triangle"/>
          </a:ln>
          <a:effectLst/>
        </p:spPr>
      </p:cxnSp>
      <p:cxnSp>
        <p:nvCxnSpPr>
          <p:cNvPr id="16" name="Straight Arrow Connector 15"/>
          <p:cNvCxnSpPr>
            <a:cxnSpLocks/>
            <a:stCxn id="17" idx="1"/>
          </p:cNvCxnSpPr>
          <p:nvPr/>
        </p:nvCxnSpPr>
        <p:spPr bwMode="auto">
          <a:xfrm flipH="1">
            <a:off x="7161478" y="3538160"/>
            <a:ext cx="567775" cy="405"/>
          </a:xfrm>
          <a:prstGeom prst="straightConnector1">
            <a:avLst/>
          </a:prstGeom>
          <a:solidFill>
            <a:schemeClr val="accent1"/>
          </a:solidFill>
          <a:ln w="63500" cap="flat" cmpd="sng" algn="ctr">
            <a:solidFill>
              <a:schemeClr val="accent2">
                <a:lumMod val="50000"/>
              </a:schemeClr>
            </a:solidFill>
            <a:prstDash val="solid"/>
            <a:round/>
            <a:headEnd type="none" w="med" len="med"/>
            <a:tailEnd type="triangle"/>
          </a:ln>
          <a:effectLst/>
        </p:spPr>
      </p:cxnSp>
      <p:cxnSp>
        <p:nvCxnSpPr>
          <p:cNvPr id="19" name="Straight Arrow Connector 18"/>
          <p:cNvCxnSpPr>
            <a:cxnSpLocks/>
            <a:stCxn id="20" idx="0"/>
          </p:cNvCxnSpPr>
          <p:nvPr/>
        </p:nvCxnSpPr>
        <p:spPr bwMode="auto">
          <a:xfrm flipV="1">
            <a:off x="6129974" y="4560977"/>
            <a:ext cx="4587" cy="330654"/>
          </a:xfrm>
          <a:prstGeom prst="straightConnector1">
            <a:avLst/>
          </a:prstGeom>
          <a:solidFill>
            <a:schemeClr val="accent1"/>
          </a:solidFill>
          <a:ln w="63500" cap="flat" cmpd="sng" algn="ctr">
            <a:solidFill>
              <a:schemeClr val="accent2">
                <a:lumMod val="50000"/>
              </a:schemeClr>
            </a:solidFill>
            <a:prstDash val="solid"/>
            <a:round/>
            <a:headEnd type="none" w="med" len="med"/>
            <a:tailEnd type="triangle"/>
          </a:ln>
          <a:effectLst/>
        </p:spPr>
      </p:cxnSp>
      <p:sp>
        <p:nvSpPr>
          <p:cNvPr id="2" name="Rounded Rectangle 1"/>
          <p:cNvSpPr/>
          <p:nvPr/>
        </p:nvSpPr>
        <p:spPr bwMode="auto">
          <a:xfrm>
            <a:off x="5124851" y="1670175"/>
            <a:ext cx="2011680" cy="548640"/>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Transaction costs</a:t>
            </a:r>
          </a:p>
        </p:txBody>
      </p:sp>
      <p:sp>
        <p:nvSpPr>
          <p:cNvPr id="17" name="Rounded Rectangle 16"/>
          <p:cNvSpPr/>
          <p:nvPr/>
        </p:nvSpPr>
        <p:spPr bwMode="auto">
          <a:xfrm>
            <a:off x="7729252" y="3263839"/>
            <a:ext cx="2011680" cy="548640"/>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Transport costs</a:t>
            </a:r>
          </a:p>
        </p:txBody>
      </p:sp>
      <p:sp>
        <p:nvSpPr>
          <p:cNvPr id="20" name="Rounded Rectangle 19"/>
          <p:cNvSpPr/>
          <p:nvPr/>
        </p:nvSpPr>
        <p:spPr bwMode="auto">
          <a:xfrm>
            <a:off x="5124133" y="4891631"/>
            <a:ext cx="2011680" cy="548640"/>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Time costs</a:t>
            </a:r>
          </a:p>
        </p:txBody>
      </p:sp>
      <p:sp>
        <p:nvSpPr>
          <p:cNvPr id="23" name="Rounded Rectangle 22"/>
          <p:cNvSpPr/>
          <p:nvPr/>
        </p:nvSpPr>
        <p:spPr bwMode="auto">
          <a:xfrm>
            <a:off x="2471235" y="3261143"/>
            <a:ext cx="2011680" cy="548640"/>
          </a:xfrm>
          <a:prstGeom prst="roundRect">
            <a:avLst/>
          </a:prstGeom>
          <a:solidFill>
            <a:schemeClr val="accent1">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Tariff and non-tariff costs</a:t>
            </a:r>
          </a:p>
        </p:txBody>
      </p:sp>
      <p:sp>
        <p:nvSpPr>
          <p:cNvPr id="6" name="TextBox 5">
            <a:extLst>
              <a:ext uri="{FF2B5EF4-FFF2-40B4-BE49-F238E27FC236}">
                <a16:creationId xmlns:a16="http://schemas.microsoft.com/office/drawing/2014/main" id="{1D045218-38FE-4E16-8DE1-0F2DA194A602}"/>
              </a:ext>
            </a:extLst>
          </p:cNvPr>
          <p:cNvSpPr txBox="1"/>
          <p:nvPr/>
        </p:nvSpPr>
        <p:spPr>
          <a:xfrm>
            <a:off x="5175347" y="3017383"/>
            <a:ext cx="1947969" cy="954107"/>
          </a:xfrm>
          <a:prstGeom prst="rect">
            <a:avLst/>
          </a:prstGeom>
          <a:noFill/>
        </p:spPr>
        <p:txBody>
          <a:bodyPr wrap="none" rtlCol="0">
            <a:spAutoFit/>
          </a:bodyPr>
          <a:lstStyle/>
          <a:p>
            <a:pPr algn="ctr"/>
            <a:r>
              <a:rPr lang="en-US" sz="2800" b="1" dirty="0">
                <a:solidFill>
                  <a:schemeClr val="accent1">
                    <a:lumMod val="50000"/>
                  </a:schemeClr>
                </a:solidFill>
              </a:rPr>
              <a:t>International</a:t>
            </a:r>
          </a:p>
          <a:p>
            <a:pPr algn="ctr"/>
            <a:r>
              <a:rPr lang="en-US" sz="2800" b="1" dirty="0">
                <a:solidFill>
                  <a:schemeClr val="accent1">
                    <a:lumMod val="50000"/>
                  </a:schemeClr>
                </a:solidFill>
              </a:rPr>
              <a:t>Trade</a:t>
            </a:r>
          </a:p>
        </p:txBody>
      </p:sp>
    </p:spTree>
    <p:extLst>
      <p:ext uri="{BB962C8B-B14F-4D97-AF65-F5344CB8AC3E}">
        <p14:creationId xmlns:p14="http://schemas.microsoft.com/office/powerpoint/2010/main" val="258808930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4"/>
          <p:cNvSpPr>
            <a:spLocks noGrp="1"/>
          </p:cNvSpPr>
          <p:nvPr>
            <p:ph type="title"/>
          </p:nvPr>
        </p:nvSpPr>
        <p:spPr/>
        <p:txBody>
          <a:bodyPr/>
          <a:lstStyle/>
          <a:p>
            <a:r>
              <a:rPr lang="en-US" dirty="0"/>
              <a:t>Phases of the Export-Oriented Paradigm</a:t>
            </a:r>
          </a:p>
        </p:txBody>
      </p:sp>
      <p:graphicFrame>
        <p:nvGraphicFramePr>
          <p:cNvPr id="6" name="Content Placeholder 5"/>
          <p:cNvGraphicFramePr>
            <a:graphicFrameLocks noGrp="1"/>
          </p:cNvGraphicFramePr>
          <p:nvPr>
            <p:ph idx="1"/>
          </p:nvPr>
        </p:nvGraphicFramePr>
        <p:xfrm>
          <a:off x="152400" y="914400"/>
          <a:ext cx="11887196" cy="4577080"/>
        </p:xfrm>
        <a:graphic>
          <a:graphicData uri="http://schemas.openxmlformats.org/drawingml/2006/table">
            <a:tbl>
              <a:tblPr firstRow="1" firstCol="1" bandRow="1">
                <a:tableStyleId>{37CE84F3-28C3-443E-9E96-99CF82512B78}</a:tableStyleId>
              </a:tblPr>
              <a:tblGrid>
                <a:gridCol w="2201436">
                  <a:extLst>
                    <a:ext uri="{9D8B030D-6E8A-4147-A177-3AD203B41FA5}">
                      <a16:colId xmlns:a16="http://schemas.microsoft.com/office/drawing/2014/main" val="20000"/>
                    </a:ext>
                  </a:extLst>
                </a:gridCol>
                <a:gridCol w="3180297">
                  <a:extLst>
                    <a:ext uri="{9D8B030D-6E8A-4147-A177-3AD203B41FA5}">
                      <a16:colId xmlns:a16="http://schemas.microsoft.com/office/drawing/2014/main" val="20001"/>
                    </a:ext>
                  </a:extLst>
                </a:gridCol>
                <a:gridCol w="3149911">
                  <a:extLst>
                    <a:ext uri="{9D8B030D-6E8A-4147-A177-3AD203B41FA5}">
                      <a16:colId xmlns:a16="http://schemas.microsoft.com/office/drawing/2014/main" val="20002"/>
                    </a:ext>
                  </a:extLst>
                </a:gridCol>
                <a:gridCol w="3355552">
                  <a:extLst>
                    <a:ext uri="{9D8B030D-6E8A-4147-A177-3AD203B41FA5}">
                      <a16:colId xmlns:a16="http://schemas.microsoft.com/office/drawing/2014/main" val="20003"/>
                    </a:ext>
                  </a:extLst>
                </a:gridCol>
              </a:tblGrid>
              <a:tr h="370840">
                <a:tc>
                  <a:txBody>
                    <a:bodyPr/>
                    <a:lstStyle/>
                    <a:p>
                      <a:endParaRPr lang="en-US" dirty="0"/>
                    </a:p>
                  </a:txBody>
                  <a:tcPr marL="122159" marR="122159"/>
                </a:tc>
                <a:tc>
                  <a:txBody>
                    <a:bodyPr/>
                    <a:lstStyle/>
                    <a:p>
                      <a:r>
                        <a:rPr lang="en-US" dirty="0"/>
                        <a:t>Phase I</a:t>
                      </a:r>
                    </a:p>
                  </a:txBody>
                  <a:tcPr marL="122159" marR="122159"/>
                </a:tc>
                <a:tc>
                  <a:txBody>
                    <a:bodyPr/>
                    <a:lstStyle/>
                    <a:p>
                      <a:r>
                        <a:rPr lang="en-US" dirty="0"/>
                        <a:t>Phase II</a:t>
                      </a:r>
                    </a:p>
                  </a:txBody>
                  <a:tcPr marL="122159" marR="122159"/>
                </a:tc>
                <a:tc>
                  <a:txBody>
                    <a:bodyPr/>
                    <a:lstStyle/>
                    <a:p>
                      <a:r>
                        <a:rPr lang="en-US" dirty="0"/>
                        <a:t>Phase III</a:t>
                      </a:r>
                    </a:p>
                  </a:txBody>
                  <a:tcPr marL="122159" marR="122159"/>
                </a:tc>
                <a:extLst>
                  <a:ext uri="{0D108BD9-81ED-4DB2-BD59-A6C34878D82A}">
                    <a16:rowId xmlns:a16="http://schemas.microsoft.com/office/drawing/2014/main" val="10000"/>
                  </a:ext>
                </a:extLst>
              </a:tr>
              <a:tr h="1188720">
                <a:tc>
                  <a:txBody>
                    <a:bodyPr/>
                    <a:lstStyle/>
                    <a:p>
                      <a:r>
                        <a:rPr lang="en-US" dirty="0"/>
                        <a:t>Capital</a:t>
                      </a:r>
                    </a:p>
                  </a:txBody>
                  <a:tcPr marL="122159" marR="122159"/>
                </a:tc>
                <a:tc>
                  <a:txBody>
                    <a:bodyPr/>
                    <a:lstStyle/>
                    <a:p>
                      <a:r>
                        <a:rPr lang="en-US" dirty="0"/>
                        <a:t>Currency</a:t>
                      </a:r>
                      <a:r>
                        <a:rPr lang="en-US" baseline="0" dirty="0"/>
                        <a:t> devaluation.</a:t>
                      </a:r>
                      <a:endParaRPr lang="en-US" dirty="0"/>
                    </a:p>
                    <a:p>
                      <a:r>
                        <a:rPr lang="en-US" dirty="0"/>
                        <a:t>Mostly Foreign</a:t>
                      </a:r>
                      <a:r>
                        <a:rPr lang="en-US" baseline="0" dirty="0"/>
                        <a:t> Direct Investments (FDI).</a:t>
                      </a:r>
                      <a:endParaRPr lang="en-US" dirty="0"/>
                    </a:p>
                  </a:txBody>
                  <a:tcPr marL="122159" marR="122159"/>
                </a:tc>
                <a:tc>
                  <a:txBody>
                    <a:bodyPr/>
                    <a:lstStyle/>
                    <a:p>
                      <a:r>
                        <a:rPr lang="en-US" dirty="0"/>
                        <a:t>Surge in FDI, but growing</a:t>
                      </a:r>
                      <a:r>
                        <a:rPr lang="en-US" baseline="0" dirty="0"/>
                        <a:t> share of national capital.</a:t>
                      </a:r>
                      <a:endParaRPr lang="en-US" dirty="0"/>
                    </a:p>
                  </a:txBody>
                  <a:tcPr marL="122159" marR="122159"/>
                </a:tc>
                <a:tc>
                  <a:txBody>
                    <a:bodyPr/>
                    <a:lstStyle/>
                    <a:p>
                      <a:r>
                        <a:rPr lang="en-US" dirty="0"/>
                        <a:t>Pressures to revalue currency.</a:t>
                      </a:r>
                    </a:p>
                    <a:p>
                      <a:r>
                        <a:rPr lang="en-US" dirty="0"/>
                        <a:t>Drop in FDI. National capital dominant. Providing FDI to other markets.</a:t>
                      </a:r>
                    </a:p>
                  </a:txBody>
                  <a:tcPr marL="122159" marR="122159"/>
                </a:tc>
                <a:extLst>
                  <a:ext uri="{0D108BD9-81ED-4DB2-BD59-A6C34878D82A}">
                    <a16:rowId xmlns:a16="http://schemas.microsoft.com/office/drawing/2014/main" val="10001"/>
                  </a:ext>
                </a:extLst>
              </a:tr>
              <a:tr h="1188720">
                <a:tc>
                  <a:txBody>
                    <a:bodyPr/>
                    <a:lstStyle/>
                    <a:p>
                      <a:r>
                        <a:rPr lang="en-US" dirty="0"/>
                        <a:t>Production</a:t>
                      </a:r>
                    </a:p>
                  </a:txBody>
                  <a:tcPr marL="122159" marR="122159"/>
                </a:tc>
                <a:tc>
                  <a:txBody>
                    <a:bodyPr/>
                    <a:lstStyle/>
                    <a:p>
                      <a:r>
                        <a:rPr lang="en-US" dirty="0"/>
                        <a:t>Numerous comparative</a:t>
                      </a:r>
                      <a:r>
                        <a:rPr lang="en-US" baseline="0" dirty="0"/>
                        <a:t> advantage.</a:t>
                      </a:r>
                      <a:endParaRPr lang="en-US" dirty="0"/>
                    </a:p>
                    <a:p>
                      <a:r>
                        <a:rPr lang="en-US" dirty="0"/>
                        <a:t>Focusing on labor intensive activities.</a:t>
                      </a:r>
                    </a:p>
                  </a:txBody>
                  <a:tcPr marL="122159" marR="122159"/>
                </a:tc>
                <a:tc>
                  <a:txBody>
                    <a:bodyPr/>
                    <a:lstStyle/>
                    <a:p>
                      <a:r>
                        <a:rPr lang="en-US" dirty="0"/>
                        <a:t>Gradual</a:t>
                      </a:r>
                      <a:r>
                        <a:rPr lang="en-US" baseline="0" dirty="0"/>
                        <a:t> shift to added value production.</a:t>
                      </a:r>
                      <a:endParaRPr lang="en-US" dirty="0"/>
                    </a:p>
                  </a:txBody>
                  <a:tcPr marL="122159" marR="122159"/>
                </a:tc>
                <a:tc>
                  <a:txBody>
                    <a:bodyPr/>
                    <a:lstStyle/>
                    <a:p>
                      <a:r>
                        <a:rPr lang="en-US" dirty="0"/>
                        <a:t>Loss of comparative</a:t>
                      </a:r>
                      <a:r>
                        <a:rPr lang="en-US" baseline="0" dirty="0"/>
                        <a:t> advantages in labor intensive activities.</a:t>
                      </a:r>
                    </a:p>
                    <a:p>
                      <a:r>
                        <a:rPr lang="en-US" baseline="0" dirty="0"/>
                        <a:t>Growing importance of the national market.</a:t>
                      </a:r>
                      <a:endParaRPr lang="en-US" dirty="0"/>
                    </a:p>
                  </a:txBody>
                  <a:tcPr marL="122159" marR="122159"/>
                </a:tc>
                <a:extLst>
                  <a:ext uri="{0D108BD9-81ED-4DB2-BD59-A6C34878D82A}">
                    <a16:rowId xmlns:a16="http://schemas.microsoft.com/office/drawing/2014/main" val="10002"/>
                  </a:ext>
                </a:extLst>
              </a:tr>
              <a:tr h="914400">
                <a:tc>
                  <a:txBody>
                    <a:bodyPr/>
                    <a:lstStyle/>
                    <a:p>
                      <a:r>
                        <a:rPr lang="en-US" dirty="0"/>
                        <a:t>Trade</a:t>
                      </a:r>
                    </a:p>
                  </a:txBody>
                  <a:tcPr marL="122159" marR="122159"/>
                </a:tc>
                <a:tc>
                  <a:txBody>
                    <a:bodyPr/>
                    <a:lstStyle/>
                    <a:p>
                      <a:r>
                        <a:rPr lang="en-US" dirty="0"/>
                        <a:t>Growth of exports and widening trade balance (imports versus exports).</a:t>
                      </a:r>
                    </a:p>
                  </a:txBody>
                  <a:tcPr marL="122159" marR="122159"/>
                </a:tc>
                <a:tc>
                  <a:txBody>
                    <a:bodyPr/>
                    <a:lstStyle/>
                    <a:p>
                      <a:r>
                        <a:rPr lang="en-US" dirty="0"/>
                        <a:t>Peak</a:t>
                      </a:r>
                      <a:r>
                        <a:rPr lang="en-US" baseline="0" dirty="0"/>
                        <a:t> trade growth and imbalances.</a:t>
                      </a:r>
                      <a:endParaRPr lang="en-US" dirty="0"/>
                    </a:p>
                  </a:txBody>
                  <a:tcPr marL="122159" marR="122159"/>
                </a:tc>
                <a:tc>
                  <a:txBody>
                    <a:bodyPr/>
                    <a:lstStyle/>
                    <a:p>
                      <a:r>
                        <a:rPr lang="en-US" dirty="0"/>
                        <a:t>Re-balancing.</a:t>
                      </a:r>
                    </a:p>
                    <a:p>
                      <a:r>
                        <a:rPr lang="en-US" dirty="0"/>
                        <a:t>Relative decline of the share exports in relation to imports.</a:t>
                      </a:r>
                    </a:p>
                  </a:txBody>
                  <a:tcPr marL="122159" marR="122159"/>
                </a:tc>
                <a:extLst>
                  <a:ext uri="{0D108BD9-81ED-4DB2-BD59-A6C34878D82A}">
                    <a16:rowId xmlns:a16="http://schemas.microsoft.com/office/drawing/2014/main" val="10003"/>
                  </a:ext>
                </a:extLst>
              </a:tr>
              <a:tr h="914400">
                <a:tc>
                  <a:txBody>
                    <a:bodyPr/>
                    <a:lstStyle/>
                    <a:p>
                      <a:r>
                        <a:rPr lang="en-US" dirty="0"/>
                        <a:t>Transportation</a:t>
                      </a:r>
                    </a:p>
                  </a:txBody>
                  <a:tcPr marL="122159" marR="122159"/>
                </a:tc>
                <a:tc>
                  <a:txBody>
                    <a:bodyPr/>
                    <a:lstStyle/>
                    <a:p>
                      <a:r>
                        <a:rPr lang="en-US" dirty="0"/>
                        <a:t>Modernization</a:t>
                      </a:r>
                      <a:r>
                        <a:rPr lang="en-US" baseline="0" dirty="0"/>
                        <a:t> of existing gateways.</a:t>
                      </a:r>
                      <a:endParaRPr lang="en-US" dirty="0"/>
                    </a:p>
                  </a:txBody>
                  <a:tcPr marL="122159" marR="122159"/>
                </a:tc>
                <a:tc>
                  <a:txBody>
                    <a:bodyPr/>
                    <a:lstStyle/>
                    <a:p>
                      <a:r>
                        <a:rPr lang="en-US" dirty="0"/>
                        <a:t>Massive investments in new transport terminals, mostly ports and airports.</a:t>
                      </a:r>
                    </a:p>
                  </a:txBody>
                  <a:tcPr marL="122159" marR="122159"/>
                </a:tc>
                <a:tc>
                  <a:txBody>
                    <a:bodyPr/>
                    <a:lstStyle/>
                    <a:p>
                      <a:r>
                        <a:rPr lang="en-US" dirty="0"/>
                        <a:t>Focus on </a:t>
                      </a:r>
                      <a:r>
                        <a:rPr lang="en-US"/>
                        <a:t>inland transportation.</a:t>
                      </a:r>
                      <a:endParaRPr lang="en-US" dirty="0"/>
                    </a:p>
                  </a:txBody>
                  <a:tcPr marL="122159" marR="122159"/>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9550633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the Value World’s Merchandise Trade, Production and GDP, 1950-2018 (in %)</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2400499534"/>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46285236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Changes in the Value of World Trade per Type of Merchandise, 1950-2012 (in %) </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138037071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6619372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CPB World Trade Index by Volume, 1991-2017 (2005=100)</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345109762"/>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599405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Rectangle 2"/>
          <p:cNvSpPr>
            <a:spLocks noChangeArrowheads="1"/>
          </p:cNvSpPr>
          <p:nvPr/>
        </p:nvSpPr>
        <p:spPr bwMode="auto">
          <a:xfrm>
            <a:off x="5061450" y="4881617"/>
            <a:ext cx="2103120" cy="914400"/>
          </a:xfrm>
          <a:prstGeom prst="rect">
            <a:avLst/>
          </a:prstGeom>
          <a:solidFill>
            <a:schemeClr val="bg2">
              <a:lumMod val="90000"/>
              <a:alpha val="80000"/>
            </a:schemeClr>
          </a:solidFill>
          <a:ln w="12700">
            <a:noFill/>
            <a:miter lim="800000"/>
            <a:headEnd type="none" w="sm" len="sm"/>
            <a:tailEnd type="none" w="sm" len="sm"/>
          </a:ln>
        </p:spPr>
        <p:txBody>
          <a:bodyPr wrap="none" anchor="ctr"/>
          <a:lstStyle/>
          <a:p>
            <a:endParaRPr lang="en-US">
              <a:latin typeface="Arial Narrow" panose="020B0606020202030204" pitchFamily="34" charset="0"/>
              <a:cs typeface="Calibri" pitchFamily="34" charset="0"/>
            </a:endParaRPr>
          </a:p>
        </p:txBody>
      </p:sp>
      <p:sp>
        <p:nvSpPr>
          <p:cNvPr id="86018" name="Rectangle 20"/>
          <p:cNvSpPr>
            <a:spLocks noGrp="1" noChangeArrowheads="1"/>
          </p:cNvSpPr>
          <p:nvPr>
            <p:ph type="title"/>
          </p:nvPr>
        </p:nvSpPr>
        <p:spPr/>
        <p:txBody>
          <a:bodyPr/>
          <a:lstStyle/>
          <a:p>
            <a:pPr eaLnBrk="1" hangingPunct="1"/>
            <a:r>
              <a:rPr lang="en-US" dirty="0"/>
              <a:t>International Trade, Transportation Chains and Flows</a:t>
            </a:r>
          </a:p>
        </p:txBody>
      </p:sp>
      <p:sp>
        <p:nvSpPr>
          <p:cNvPr id="34"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86022" name="Rectangle 2"/>
          <p:cNvSpPr>
            <a:spLocks noChangeArrowheads="1"/>
          </p:cNvSpPr>
          <p:nvPr/>
        </p:nvSpPr>
        <p:spPr bwMode="auto">
          <a:xfrm>
            <a:off x="4962479" y="3267514"/>
            <a:ext cx="2103120" cy="914400"/>
          </a:xfrm>
          <a:prstGeom prst="rect">
            <a:avLst/>
          </a:prstGeom>
          <a:solidFill>
            <a:schemeClr val="bg2">
              <a:lumMod val="90000"/>
              <a:alpha val="80000"/>
            </a:schemeClr>
          </a:solidFill>
          <a:ln w="12700">
            <a:noFill/>
            <a:miter lim="800000"/>
            <a:headEnd type="none" w="sm" len="sm"/>
            <a:tailEnd type="none" w="sm" len="sm"/>
          </a:ln>
        </p:spPr>
        <p:txBody>
          <a:bodyPr wrap="none" anchor="ctr"/>
          <a:lstStyle/>
          <a:p>
            <a:endParaRPr lang="en-US">
              <a:latin typeface="Arial Narrow" panose="020B0606020202030204" pitchFamily="34" charset="0"/>
              <a:cs typeface="Calibri" pitchFamily="34" charset="0"/>
            </a:endParaRPr>
          </a:p>
        </p:txBody>
      </p:sp>
      <p:sp>
        <p:nvSpPr>
          <p:cNvPr id="86030" name="Rectangle 10"/>
          <p:cNvSpPr>
            <a:spLocks noChangeArrowheads="1"/>
          </p:cNvSpPr>
          <p:nvPr/>
        </p:nvSpPr>
        <p:spPr bwMode="auto">
          <a:xfrm>
            <a:off x="3128074" y="2903423"/>
            <a:ext cx="1451552" cy="276999"/>
          </a:xfrm>
          <a:prstGeom prst="rect">
            <a:avLst/>
          </a:prstGeom>
          <a:noFill/>
          <a:ln w="9525">
            <a:noFill/>
            <a:miter lim="800000"/>
            <a:headEnd/>
            <a:tailEnd/>
          </a:ln>
        </p:spPr>
        <p:txBody>
          <a:bodyPr wrap="none" lIns="0" tIns="0" rIns="0" bIns="0">
            <a:spAutoFit/>
          </a:bodyPr>
          <a:lstStyle/>
          <a:p>
            <a:pPr algn="ctr"/>
            <a:r>
              <a:rPr lang="en-US" b="1" dirty="0">
                <a:latin typeface="Arial Narrow" panose="020B0606020202030204" pitchFamily="34" charset="0"/>
                <a:cs typeface="Calibri" pitchFamily="34" charset="0"/>
              </a:rPr>
              <a:t>Transport Chain</a:t>
            </a:r>
          </a:p>
        </p:txBody>
      </p:sp>
      <p:sp>
        <p:nvSpPr>
          <p:cNvPr id="86031" name="AutoShape 11"/>
          <p:cNvSpPr>
            <a:spLocks noChangeArrowheads="1"/>
          </p:cNvSpPr>
          <p:nvPr/>
        </p:nvSpPr>
        <p:spPr bwMode="auto">
          <a:xfrm>
            <a:off x="5610255" y="3440207"/>
            <a:ext cx="914400" cy="548640"/>
          </a:xfrm>
          <a:prstGeom prst="rightArrow">
            <a:avLst>
              <a:gd name="adj1" fmla="val 50000"/>
              <a:gd name="adj2" fmla="val 75000"/>
            </a:avLst>
          </a:prstGeom>
          <a:solidFill>
            <a:schemeClr val="accent2">
              <a:lumMod val="60000"/>
              <a:lumOff val="40000"/>
            </a:schemeClr>
          </a:solidFill>
          <a:ln w="25400">
            <a:solidFill>
              <a:schemeClr val="accent2">
                <a:lumMod val="75000"/>
              </a:schemeClr>
            </a:solidFill>
            <a:miter lim="800000"/>
            <a:headEnd/>
            <a:tailEnd/>
          </a:ln>
        </p:spPr>
        <p:txBody>
          <a:bodyPr wrap="none" anchor="ctr"/>
          <a:lstStyle/>
          <a:p>
            <a:pPr algn="ctr"/>
            <a:r>
              <a:rPr lang="en-US" sz="1400" b="1" i="1">
                <a:latin typeface="Arial Narrow" panose="020B0606020202030204" pitchFamily="34" charset="0"/>
                <a:cs typeface="Calibri" pitchFamily="34" charset="0"/>
              </a:rPr>
              <a:t>Maritime</a:t>
            </a:r>
          </a:p>
        </p:txBody>
      </p:sp>
      <p:sp>
        <p:nvSpPr>
          <p:cNvPr id="86034" name="Rectangle 15"/>
          <p:cNvSpPr>
            <a:spLocks noChangeArrowheads="1"/>
          </p:cNvSpPr>
          <p:nvPr/>
        </p:nvSpPr>
        <p:spPr bwMode="auto">
          <a:xfrm>
            <a:off x="3218259" y="1391692"/>
            <a:ext cx="1695208"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cs typeface="Calibri" pitchFamily="34" charset="0"/>
              </a:rPr>
              <a:t>International Trade</a:t>
            </a:r>
          </a:p>
        </p:txBody>
      </p:sp>
      <p:sp>
        <p:nvSpPr>
          <p:cNvPr id="35" name="Rectangle 10"/>
          <p:cNvSpPr>
            <a:spLocks noChangeArrowheads="1"/>
          </p:cNvSpPr>
          <p:nvPr/>
        </p:nvSpPr>
        <p:spPr bwMode="auto">
          <a:xfrm>
            <a:off x="3218259" y="4523333"/>
            <a:ext cx="1360950" cy="276999"/>
          </a:xfrm>
          <a:prstGeom prst="rect">
            <a:avLst/>
          </a:prstGeom>
          <a:noFill/>
          <a:ln w="9525">
            <a:noFill/>
            <a:miter lim="800000"/>
            <a:headEnd/>
            <a:tailEnd/>
          </a:ln>
        </p:spPr>
        <p:txBody>
          <a:bodyPr wrap="none" lIns="0" tIns="0" rIns="0" bIns="0">
            <a:spAutoFit/>
          </a:bodyPr>
          <a:lstStyle/>
          <a:p>
            <a:r>
              <a:rPr lang="en-US" b="1" dirty="0">
                <a:latin typeface="Arial Narrow" panose="020B0606020202030204" pitchFamily="34" charset="0"/>
                <a:cs typeface="Calibri" pitchFamily="34" charset="0"/>
              </a:rPr>
              <a:t>Physical Flows</a:t>
            </a:r>
          </a:p>
        </p:txBody>
      </p:sp>
      <p:sp>
        <p:nvSpPr>
          <p:cNvPr id="2" name="Rounded Rectangle 1"/>
          <p:cNvSpPr/>
          <p:nvPr/>
        </p:nvSpPr>
        <p:spPr bwMode="auto">
          <a:xfrm>
            <a:off x="3043955" y="4841861"/>
            <a:ext cx="2103120" cy="1005840"/>
          </a:xfrm>
          <a:prstGeom prst="roundRect">
            <a:avLst/>
          </a:prstGeom>
          <a:solidFill>
            <a:schemeClr val="accent2">
              <a:lumMod val="75000"/>
            </a:schemeClr>
          </a:solidFill>
          <a:ln w="508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7" name="Rounded Rectangle 36"/>
          <p:cNvSpPr/>
          <p:nvPr/>
        </p:nvSpPr>
        <p:spPr bwMode="auto">
          <a:xfrm>
            <a:off x="6943185" y="4841861"/>
            <a:ext cx="2103120" cy="1005840"/>
          </a:xfrm>
          <a:prstGeom prst="roundRect">
            <a:avLst/>
          </a:prstGeom>
          <a:solidFill>
            <a:schemeClr val="accent3">
              <a:lumMod val="50000"/>
            </a:schemeClr>
          </a:solidFill>
          <a:ln w="5080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cxnSp>
        <p:nvCxnSpPr>
          <p:cNvPr id="5" name="Straight Arrow Connector 4"/>
          <p:cNvCxnSpPr>
            <a:stCxn id="41" idx="6"/>
            <a:endCxn id="39" idx="2"/>
          </p:cNvCxnSpPr>
          <p:nvPr/>
        </p:nvCxnSpPr>
        <p:spPr bwMode="auto">
          <a:xfrm flipV="1">
            <a:off x="3624439" y="5131146"/>
            <a:ext cx="778675" cy="120208"/>
          </a:xfrm>
          <a:prstGeom prst="straightConnector1">
            <a:avLst/>
          </a:prstGeom>
          <a:solidFill>
            <a:schemeClr val="accent1"/>
          </a:solidFill>
          <a:ln w="25400" cap="flat" cmpd="sng" algn="ctr">
            <a:solidFill>
              <a:srgbClr val="FFFFFF"/>
            </a:solidFill>
            <a:prstDash val="solid"/>
            <a:round/>
            <a:headEnd type="none" w="med" len="med"/>
            <a:tailEnd type="arrow"/>
          </a:ln>
          <a:effectLst/>
        </p:spPr>
      </p:cxnSp>
      <p:sp>
        <p:nvSpPr>
          <p:cNvPr id="41" name="Oval 40"/>
          <p:cNvSpPr/>
          <p:nvPr/>
        </p:nvSpPr>
        <p:spPr bwMode="auto">
          <a:xfrm>
            <a:off x="3441558" y="5159914"/>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cxnSp>
        <p:nvCxnSpPr>
          <p:cNvPr id="45" name="Straight Arrow Connector 44"/>
          <p:cNvCxnSpPr>
            <a:stCxn id="40" idx="6"/>
            <a:endCxn id="3" idx="3"/>
          </p:cNvCxnSpPr>
          <p:nvPr/>
        </p:nvCxnSpPr>
        <p:spPr bwMode="auto">
          <a:xfrm flipV="1">
            <a:off x="4420584" y="5443343"/>
            <a:ext cx="595459" cy="85535"/>
          </a:xfrm>
          <a:prstGeom prst="straightConnector1">
            <a:avLst/>
          </a:prstGeom>
          <a:solidFill>
            <a:schemeClr val="accent1"/>
          </a:solidFill>
          <a:ln w="31750" cap="flat" cmpd="sng" algn="ctr">
            <a:solidFill>
              <a:srgbClr val="FFFFFF"/>
            </a:solidFill>
            <a:prstDash val="solid"/>
            <a:round/>
            <a:headEnd type="none" w="med" len="med"/>
            <a:tailEnd type="arrow"/>
          </a:ln>
          <a:effectLst/>
        </p:spPr>
      </p:cxnSp>
      <p:cxnSp>
        <p:nvCxnSpPr>
          <p:cNvPr id="48" name="Straight Arrow Connector 47"/>
          <p:cNvCxnSpPr>
            <a:stCxn id="40" idx="0"/>
            <a:endCxn id="39" idx="3"/>
          </p:cNvCxnSpPr>
          <p:nvPr/>
        </p:nvCxnSpPr>
        <p:spPr bwMode="auto">
          <a:xfrm flipV="1">
            <a:off x="4329143" y="5195805"/>
            <a:ext cx="100752" cy="241633"/>
          </a:xfrm>
          <a:prstGeom prst="straightConnector1">
            <a:avLst/>
          </a:prstGeom>
          <a:solidFill>
            <a:schemeClr val="accent1"/>
          </a:solidFill>
          <a:ln w="31750" cap="flat" cmpd="sng" algn="ctr">
            <a:solidFill>
              <a:srgbClr val="FFFFFF"/>
            </a:solidFill>
            <a:prstDash val="solid"/>
            <a:round/>
            <a:headEnd type="none" w="med" len="med"/>
            <a:tailEnd type="arrow"/>
          </a:ln>
          <a:effectLst/>
        </p:spPr>
      </p:cxnSp>
      <p:cxnSp>
        <p:nvCxnSpPr>
          <p:cNvPr id="51" name="Straight Arrow Connector 50"/>
          <p:cNvCxnSpPr>
            <a:stCxn id="39" idx="6"/>
            <a:endCxn id="3" idx="1"/>
          </p:cNvCxnSpPr>
          <p:nvPr/>
        </p:nvCxnSpPr>
        <p:spPr bwMode="auto">
          <a:xfrm>
            <a:off x="4585994" y="5131146"/>
            <a:ext cx="430049" cy="53564"/>
          </a:xfrm>
          <a:prstGeom prst="straightConnector1">
            <a:avLst/>
          </a:prstGeom>
          <a:solidFill>
            <a:schemeClr val="accent1"/>
          </a:solidFill>
          <a:ln w="50800" cap="flat" cmpd="sng" algn="ctr">
            <a:solidFill>
              <a:srgbClr val="FFFFFF"/>
            </a:solidFill>
            <a:prstDash val="solid"/>
            <a:round/>
            <a:headEnd type="none" w="med" len="med"/>
            <a:tailEnd type="arrow"/>
          </a:ln>
          <a:effectLst/>
        </p:spPr>
      </p:cxnSp>
      <p:sp>
        <p:nvSpPr>
          <p:cNvPr id="40" name="Oval 39"/>
          <p:cNvSpPr/>
          <p:nvPr/>
        </p:nvSpPr>
        <p:spPr bwMode="auto">
          <a:xfrm>
            <a:off x="4237703" y="5437437"/>
            <a:ext cx="182880" cy="182880"/>
          </a:xfrm>
          <a:prstGeom prst="ellipse">
            <a:avLst/>
          </a:prstGeom>
          <a:solidFill>
            <a:srgbClr val="FFFFFF"/>
          </a:solidFill>
          <a:ln w="38100" cap="flat" cmpd="sng" algn="ctr">
            <a:solidFill>
              <a:schemeClr val="tx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9" name="Oval 38"/>
          <p:cNvSpPr/>
          <p:nvPr/>
        </p:nvSpPr>
        <p:spPr bwMode="auto">
          <a:xfrm>
            <a:off x="4403113" y="5039706"/>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cxnSp>
        <p:nvCxnSpPr>
          <p:cNvPr id="59" name="Straight Arrow Connector 58"/>
          <p:cNvCxnSpPr>
            <a:stCxn id="54" idx="6"/>
            <a:endCxn id="55" idx="3"/>
          </p:cNvCxnSpPr>
          <p:nvPr/>
        </p:nvCxnSpPr>
        <p:spPr bwMode="auto">
          <a:xfrm flipV="1">
            <a:off x="7151221" y="5179903"/>
            <a:ext cx="352300" cy="142075"/>
          </a:xfrm>
          <a:prstGeom prst="straightConnector1">
            <a:avLst/>
          </a:prstGeom>
          <a:solidFill>
            <a:schemeClr val="accent1"/>
          </a:solidFill>
          <a:ln w="50800" cap="flat" cmpd="sng" algn="ctr">
            <a:solidFill>
              <a:srgbClr val="FFFFFF"/>
            </a:solidFill>
            <a:prstDash val="solid"/>
            <a:round/>
            <a:headEnd type="none" w="med" len="med"/>
            <a:tailEnd type="arrow"/>
          </a:ln>
          <a:effectLst/>
        </p:spPr>
      </p:cxnSp>
      <p:cxnSp>
        <p:nvCxnSpPr>
          <p:cNvPr id="62" name="Straight Arrow Connector 61"/>
          <p:cNvCxnSpPr>
            <a:stCxn id="54" idx="5"/>
            <a:endCxn id="58" idx="2"/>
          </p:cNvCxnSpPr>
          <p:nvPr/>
        </p:nvCxnSpPr>
        <p:spPr bwMode="auto">
          <a:xfrm>
            <a:off x="7097657" y="5451294"/>
            <a:ext cx="654588" cy="7561"/>
          </a:xfrm>
          <a:prstGeom prst="straightConnector1">
            <a:avLst/>
          </a:prstGeom>
          <a:solidFill>
            <a:schemeClr val="accent1"/>
          </a:solidFill>
          <a:ln w="31750" cap="flat" cmpd="sng" algn="ctr">
            <a:solidFill>
              <a:srgbClr val="FFFFFF"/>
            </a:solidFill>
            <a:prstDash val="solid"/>
            <a:round/>
            <a:headEnd type="none" w="med" len="med"/>
            <a:tailEnd type="arrow"/>
          </a:ln>
          <a:effectLst/>
        </p:spPr>
      </p:cxnSp>
      <p:cxnSp>
        <p:nvCxnSpPr>
          <p:cNvPr id="65" name="Straight Arrow Connector 64"/>
          <p:cNvCxnSpPr>
            <a:stCxn id="58" idx="6"/>
            <a:endCxn id="57" idx="2"/>
          </p:cNvCxnSpPr>
          <p:nvPr/>
        </p:nvCxnSpPr>
        <p:spPr bwMode="auto">
          <a:xfrm>
            <a:off x="7935125" y="5458854"/>
            <a:ext cx="427770" cy="91440"/>
          </a:xfrm>
          <a:prstGeom prst="straightConnector1">
            <a:avLst/>
          </a:prstGeom>
          <a:solidFill>
            <a:schemeClr val="accent1"/>
          </a:solidFill>
          <a:ln w="25400" cap="flat" cmpd="sng" algn="ctr">
            <a:solidFill>
              <a:srgbClr val="FFFFFF"/>
            </a:solidFill>
            <a:prstDash val="solid"/>
            <a:round/>
            <a:headEnd type="none" w="med" len="med"/>
            <a:tailEnd type="arrow"/>
          </a:ln>
          <a:effectLst/>
        </p:spPr>
      </p:cxnSp>
      <p:sp>
        <p:nvSpPr>
          <p:cNvPr id="57" name="Oval 56"/>
          <p:cNvSpPr/>
          <p:nvPr/>
        </p:nvSpPr>
        <p:spPr bwMode="auto">
          <a:xfrm>
            <a:off x="8362895" y="5458854"/>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8" name="Oval 57"/>
          <p:cNvSpPr/>
          <p:nvPr/>
        </p:nvSpPr>
        <p:spPr bwMode="auto">
          <a:xfrm>
            <a:off x="7752245" y="5367414"/>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cxnSp>
        <p:nvCxnSpPr>
          <p:cNvPr id="70" name="Straight Arrow Connector 69"/>
          <p:cNvCxnSpPr>
            <a:stCxn id="55" idx="6"/>
            <a:endCxn id="69" idx="2"/>
          </p:cNvCxnSpPr>
          <p:nvPr/>
        </p:nvCxnSpPr>
        <p:spPr bwMode="auto">
          <a:xfrm flipV="1">
            <a:off x="7659619" y="5056160"/>
            <a:ext cx="794716" cy="59084"/>
          </a:xfrm>
          <a:prstGeom prst="straightConnector1">
            <a:avLst/>
          </a:prstGeom>
          <a:solidFill>
            <a:schemeClr val="accent1"/>
          </a:solidFill>
          <a:ln w="25400" cap="flat" cmpd="sng" algn="ctr">
            <a:solidFill>
              <a:srgbClr val="FFFFFF"/>
            </a:solidFill>
            <a:prstDash val="solid"/>
            <a:round/>
            <a:headEnd type="none" w="med" len="med"/>
            <a:tailEnd type="arrow"/>
          </a:ln>
          <a:effectLst/>
        </p:spPr>
      </p:cxnSp>
      <p:sp>
        <p:nvSpPr>
          <p:cNvPr id="55" name="Oval 54"/>
          <p:cNvSpPr/>
          <p:nvPr/>
        </p:nvSpPr>
        <p:spPr bwMode="auto">
          <a:xfrm>
            <a:off x="7476739" y="5023804"/>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69" name="Oval 68"/>
          <p:cNvSpPr/>
          <p:nvPr/>
        </p:nvSpPr>
        <p:spPr bwMode="auto">
          <a:xfrm>
            <a:off x="8454335" y="4964720"/>
            <a:ext cx="182880" cy="18288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cxnSp>
        <p:nvCxnSpPr>
          <p:cNvPr id="75" name="Straight Arrow Connector 74"/>
          <p:cNvCxnSpPr>
            <a:stCxn id="3" idx="6"/>
            <a:endCxn id="54" idx="2"/>
          </p:cNvCxnSpPr>
          <p:nvPr/>
        </p:nvCxnSpPr>
        <p:spPr bwMode="auto">
          <a:xfrm>
            <a:off x="5328239" y="5314027"/>
            <a:ext cx="1457223" cy="7951"/>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cxnSp>
        <p:nvCxnSpPr>
          <p:cNvPr id="78" name="Straight Arrow Connector 77"/>
          <p:cNvCxnSpPr>
            <a:stCxn id="3" idx="5"/>
            <a:endCxn id="73" idx="2"/>
          </p:cNvCxnSpPr>
          <p:nvPr/>
        </p:nvCxnSpPr>
        <p:spPr bwMode="auto">
          <a:xfrm>
            <a:off x="5274674" y="5443342"/>
            <a:ext cx="653502" cy="159010"/>
          </a:xfrm>
          <a:prstGeom prst="straightConnector1">
            <a:avLst/>
          </a:prstGeom>
          <a:solidFill>
            <a:schemeClr val="accent1"/>
          </a:solidFill>
          <a:ln w="50800" cap="flat" cmpd="sng" algn="ctr">
            <a:solidFill>
              <a:schemeClr val="accent2">
                <a:lumMod val="75000"/>
              </a:schemeClr>
            </a:solidFill>
            <a:prstDash val="solid"/>
            <a:round/>
            <a:headEnd type="none" w="med" len="med"/>
            <a:tailEnd type="arrow"/>
          </a:ln>
          <a:effectLst/>
        </p:spPr>
      </p:cxnSp>
      <p:sp>
        <p:nvSpPr>
          <p:cNvPr id="26" name="Rectangle 25"/>
          <p:cNvSpPr/>
          <p:nvPr/>
        </p:nvSpPr>
        <p:spPr>
          <a:xfrm>
            <a:off x="3029556" y="5402297"/>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A</a:t>
            </a:r>
          </a:p>
        </p:txBody>
      </p:sp>
      <p:sp>
        <p:nvSpPr>
          <p:cNvPr id="82" name="Rectangle 81"/>
          <p:cNvSpPr/>
          <p:nvPr/>
        </p:nvSpPr>
        <p:spPr>
          <a:xfrm>
            <a:off x="8675682" y="5415162"/>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B</a:t>
            </a:r>
          </a:p>
        </p:txBody>
      </p:sp>
      <p:cxnSp>
        <p:nvCxnSpPr>
          <p:cNvPr id="84" name="Straight Arrow Connector 83"/>
          <p:cNvCxnSpPr>
            <a:stCxn id="73" idx="6"/>
            <a:endCxn id="54" idx="3"/>
          </p:cNvCxnSpPr>
          <p:nvPr/>
        </p:nvCxnSpPr>
        <p:spPr bwMode="auto">
          <a:xfrm flipV="1">
            <a:off x="6186043" y="5451294"/>
            <a:ext cx="652983" cy="151059"/>
          </a:xfrm>
          <a:prstGeom prst="straightConnector1">
            <a:avLst/>
          </a:prstGeom>
          <a:solidFill>
            <a:schemeClr val="accent1"/>
          </a:solidFill>
          <a:ln w="63500" cap="flat" cmpd="sng" algn="ctr">
            <a:solidFill>
              <a:schemeClr val="accent2">
                <a:lumMod val="75000"/>
              </a:schemeClr>
            </a:solidFill>
            <a:prstDash val="solid"/>
            <a:round/>
            <a:headEnd type="none" w="med" len="med"/>
            <a:tailEnd type="arrow"/>
          </a:ln>
          <a:effectLst/>
        </p:spPr>
      </p:cxnSp>
      <p:sp>
        <p:nvSpPr>
          <p:cNvPr id="30" name="Freeform 29"/>
          <p:cNvSpPr/>
          <p:nvPr/>
        </p:nvSpPr>
        <p:spPr>
          <a:xfrm>
            <a:off x="6024428" y="4870416"/>
            <a:ext cx="206733" cy="914400"/>
          </a:xfrm>
          <a:custGeom>
            <a:avLst/>
            <a:gdLst>
              <a:gd name="connsiteX0" fmla="*/ 206733 w 206733"/>
              <a:gd name="connsiteY0" fmla="*/ 0 h 914400"/>
              <a:gd name="connsiteX1" fmla="*/ 111318 w 206733"/>
              <a:gd name="connsiteY1" fmla="*/ 389614 h 914400"/>
              <a:gd name="connsiteX2" fmla="*/ 0 w 206733"/>
              <a:gd name="connsiteY2" fmla="*/ 914400 h 914400"/>
            </a:gdLst>
            <a:ahLst/>
            <a:cxnLst>
              <a:cxn ang="0">
                <a:pos x="connsiteX0" y="connsiteY0"/>
              </a:cxn>
              <a:cxn ang="0">
                <a:pos x="connsiteX1" y="connsiteY1"/>
              </a:cxn>
              <a:cxn ang="0">
                <a:pos x="connsiteX2" y="connsiteY2"/>
              </a:cxn>
            </a:cxnLst>
            <a:rect l="l" t="t" r="r" b="b"/>
            <a:pathLst>
              <a:path w="206733" h="914400">
                <a:moveTo>
                  <a:pt x="206733" y="0"/>
                </a:moveTo>
                <a:cubicBezTo>
                  <a:pt x="176253" y="118607"/>
                  <a:pt x="145773" y="237214"/>
                  <a:pt x="111318" y="389614"/>
                </a:cubicBezTo>
                <a:cubicBezTo>
                  <a:pt x="76863" y="542014"/>
                  <a:pt x="38431" y="728207"/>
                  <a:pt x="0" y="914400"/>
                </a:cubicBezTo>
              </a:path>
            </a:pathLst>
          </a:custGeom>
          <a:ln w="76200">
            <a:solidFill>
              <a:schemeClr val="accent2">
                <a:lumMod val="50000"/>
              </a:schemeClr>
            </a:solidFill>
          </a:ln>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73" name="Oval 72"/>
          <p:cNvSpPr/>
          <p:nvPr/>
        </p:nvSpPr>
        <p:spPr bwMode="auto">
          <a:xfrm>
            <a:off x="5928176" y="5473419"/>
            <a:ext cx="257866" cy="257866"/>
          </a:xfrm>
          <a:prstGeom prst="ellipse">
            <a:avLst/>
          </a:prstGeom>
          <a:solidFill>
            <a:srgbClr val="FFFFFF"/>
          </a:solidFill>
          <a:ln w="38100" cap="flat" cmpd="sng" algn="ctr">
            <a:solidFill>
              <a:schemeClr val="tx2">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 name="Oval 2"/>
          <p:cNvSpPr/>
          <p:nvPr/>
        </p:nvSpPr>
        <p:spPr bwMode="auto">
          <a:xfrm>
            <a:off x="4962478" y="5131146"/>
            <a:ext cx="365760" cy="36576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4" name="Oval 53"/>
          <p:cNvSpPr/>
          <p:nvPr/>
        </p:nvSpPr>
        <p:spPr bwMode="auto">
          <a:xfrm>
            <a:off x="6785461" y="5139097"/>
            <a:ext cx="365760" cy="365760"/>
          </a:xfrm>
          <a:prstGeom prst="ellipse">
            <a:avLst/>
          </a:prstGeom>
          <a:solidFill>
            <a:srgbClr val="FFFFFF"/>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88" name="Rounded Rectangle 87"/>
          <p:cNvSpPr/>
          <p:nvPr/>
        </p:nvSpPr>
        <p:spPr bwMode="auto">
          <a:xfrm>
            <a:off x="3040614" y="3226500"/>
            <a:ext cx="2103120" cy="1005840"/>
          </a:xfrm>
          <a:prstGeom prst="roundRect">
            <a:avLst/>
          </a:prstGeom>
          <a:solidFill>
            <a:schemeClr val="accent2">
              <a:lumMod val="75000"/>
            </a:schemeClr>
          </a:solidFill>
          <a:ln w="508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89" name="Rectangle 88"/>
          <p:cNvSpPr/>
          <p:nvPr/>
        </p:nvSpPr>
        <p:spPr>
          <a:xfrm>
            <a:off x="3029556" y="3786936"/>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A</a:t>
            </a:r>
          </a:p>
        </p:txBody>
      </p:sp>
      <p:sp>
        <p:nvSpPr>
          <p:cNvPr id="91" name="AutoShape 6"/>
          <p:cNvSpPr>
            <a:spLocks noChangeArrowheads="1"/>
          </p:cNvSpPr>
          <p:nvPr/>
        </p:nvSpPr>
        <p:spPr bwMode="auto">
          <a:xfrm>
            <a:off x="3976349" y="3479851"/>
            <a:ext cx="914400" cy="457200"/>
          </a:xfrm>
          <a:prstGeom prst="rightArrow">
            <a:avLst>
              <a:gd name="adj1" fmla="val 50000"/>
              <a:gd name="adj2" fmla="val 67439"/>
            </a:avLst>
          </a:prstGeom>
          <a:solidFill>
            <a:schemeClr val="bg1">
              <a:lumMod val="95000"/>
            </a:schemeClr>
          </a:solidFill>
          <a:ln w="25400">
            <a:solidFill>
              <a:schemeClr val="bg1">
                <a:lumMod val="65000"/>
              </a:schemeClr>
            </a:solidFill>
            <a:miter lim="800000"/>
            <a:headEnd/>
            <a:tailEnd/>
          </a:ln>
        </p:spPr>
        <p:txBody>
          <a:bodyPr wrap="none" anchor="ctr"/>
          <a:lstStyle/>
          <a:p>
            <a:pPr algn="ctr"/>
            <a:r>
              <a:rPr lang="en-US" sz="1400" b="1" i="1">
                <a:latin typeface="Arial Narrow" panose="020B0606020202030204" pitchFamily="34" charset="0"/>
                <a:cs typeface="Calibri" pitchFamily="34" charset="0"/>
              </a:rPr>
              <a:t>Rail</a:t>
            </a:r>
          </a:p>
        </p:txBody>
      </p:sp>
      <p:sp>
        <p:nvSpPr>
          <p:cNvPr id="92" name="Rectangle 7"/>
          <p:cNvSpPr>
            <a:spLocks noChangeArrowheads="1"/>
          </p:cNvSpPr>
          <p:nvPr/>
        </p:nvSpPr>
        <p:spPr bwMode="auto">
          <a:xfrm>
            <a:off x="4947927" y="3522716"/>
            <a:ext cx="368300" cy="368300"/>
          </a:xfrm>
          <a:prstGeom prst="rect">
            <a:avLst/>
          </a:prstGeom>
          <a:solidFill>
            <a:srgbClr val="FFFFFF"/>
          </a:solidFill>
          <a:ln w="38100">
            <a:solidFill>
              <a:schemeClr val="tx1"/>
            </a:solidFill>
            <a:miter lim="800000"/>
            <a:headEnd/>
            <a:tailEnd/>
          </a:ln>
          <a:effectLst/>
        </p:spPr>
        <p:txBody>
          <a:bodyPr wrap="none" anchor="ctr"/>
          <a:lstStyle/>
          <a:p>
            <a:pPr algn="ctr"/>
            <a:endParaRPr lang="en-CA" sz="1200" b="1" i="1">
              <a:latin typeface="Arial Narrow" panose="020B0606020202030204" pitchFamily="34" charset="0"/>
              <a:cs typeface="Calibri" pitchFamily="34" charset="0"/>
            </a:endParaRPr>
          </a:p>
        </p:txBody>
      </p:sp>
      <p:sp>
        <p:nvSpPr>
          <p:cNvPr id="93" name="Line 18"/>
          <p:cNvSpPr>
            <a:spLocks noChangeShapeType="1"/>
          </p:cNvSpPr>
          <p:nvPr/>
        </p:nvSpPr>
        <p:spPr bwMode="auto">
          <a:xfrm flipV="1">
            <a:off x="5136853" y="3717922"/>
            <a:ext cx="0" cy="517166"/>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94" name="Text Box 19"/>
          <p:cNvSpPr txBox="1">
            <a:spLocks noChangeArrowheads="1"/>
          </p:cNvSpPr>
          <p:nvPr/>
        </p:nvSpPr>
        <p:spPr bwMode="auto">
          <a:xfrm>
            <a:off x="4659812" y="4180075"/>
            <a:ext cx="1083438"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Transshipment</a:t>
            </a:r>
          </a:p>
        </p:txBody>
      </p:sp>
      <p:sp>
        <p:nvSpPr>
          <p:cNvPr id="95" name="Rectangle 25"/>
          <p:cNvSpPr>
            <a:spLocks noChangeArrowheads="1"/>
          </p:cNvSpPr>
          <p:nvPr/>
        </p:nvSpPr>
        <p:spPr bwMode="auto">
          <a:xfrm>
            <a:off x="3525486" y="3522716"/>
            <a:ext cx="368300" cy="368300"/>
          </a:xfrm>
          <a:prstGeom prst="rect">
            <a:avLst/>
          </a:prstGeom>
          <a:solidFill>
            <a:schemeClr val="bg1">
              <a:lumMod val="65000"/>
            </a:schemeClr>
          </a:solidFill>
          <a:ln w="38100">
            <a:solidFill>
              <a:srgbClr val="FFFFFF"/>
            </a:solidFill>
            <a:miter lim="800000"/>
            <a:headEnd/>
            <a:tailEnd/>
          </a:ln>
          <a:effectLst/>
        </p:spPr>
        <p:txBody>
          <a:bodyPr wrap="none" anchor="ctr"/>
          <a:lstStyle/>
          <a:p>
            <a:pPr algn="ctr"/>
            <a:endParaRPr lang="en-CA" sz="1200" b="1" i="1">
              <a:latin typeface="Arial Narrow" panose="020B0606020202030204" pitchFamily="34" charset="0"/>
              <a:cs typeface="Calibri" pitchFamily="34" charset="0"/>
            </a:endParaRPr>
          </a:p>
        </p:txBody>
      </p:sp>
      <p:sp>
        <p:nvSpPr>
          <p:cNvPr id="96" name="Text Box 27"/>
          <p:cNvSpPr txBox="1">
            <a:spLocks noChangeArrowheads="1"/>
          </p:cNvSpPr>
          <p:nvPr/>
        </p:nvSpPr>
        <p:spPr bwMode="auto">
          <a:xfrm>
            <a:off x="3289653" y="4174439"/>
            <a:ext cx="955711"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Composition</a:t>
            </a:r>
          </a:p>
        </p:txBody>
      </p:sp>
      <p:sp>
        <p:nvSpPr>
          <p:cNvPr id="103" name="Line 18"/>
          <p:cNvSpPr>
            <a:spLocks noChangeShapeType="1"/>
          </p:cNvSpPr>
          <p:nvPr/>
        </p:nvSpPr>
        <p:spPr bwMode="auto">
          <a:xfrm flipV="1">
            <a:off x="6055672" y="5616520"/>
            <a:ext cx="0" cy="311083"/>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04" name="Text Box 19"/>
          <p:cNvSpPr txBox="1">
            <a:spLocks noChangeArrowheads="1"/>
          </p:cNvSpPr>
          <p:nvPr/>
        </p:nvSpPr>
        <p:spPr bwMode="auto">
          <a:xfrm>
            <a:off x="5460275" y="5849800"/>
            <a:ext cx="1363963"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Transshipment Hub</a:t>
            </a:r>
          </a:p>
        </p:txBody>
      </p:sp>
      <p:sp>
        <p:nvSpPr>
          <p:cNvPr id="105" name="Rounded Rectangle 104"/>
          <p:cNvSpPr/>
          <p:nvPr/>
        </p:nvSpPr>
        <p:spPr bwMode="auto">
          <a:xfrm>
            <a:off x="6939994" y="3219650"/>
            <a:ext cx="2103120" cy="1005840"/>
          </a:xfrm>
          <a:prstGeom prst="roundRect">
            <a:avLst/>
          </a:prstGeom>
          <a:solidFill>
            <a:schemeClr val="accent3">
              <a:lumMod val="50000"/>
            </a:schemeClr>
          </a:solidFill>
          <a:ln w="5080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6" name="Rectangle 105"/>
          <p:cNvSpPr/>
          <p:nvPr/>
        </p:nvSpPr>
        <p:spPr>
          <a:xfrm>
            <a:off x="8675682" y="3792951"/>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B</a:t>
            </a:r>
          </a:p>
        </p:txBody>
      </p:sp>
      <p:sp>
        <p:nvSpPr>
          <p:cNvPr id="107" name="AutoShape 12"/>
          <p:cNvSpPr>
            <a:spLocks noChangeArrowheads="1"/>
          </p:cNvSpPr>
          <p:nvPr/>
        </p:nvSpPr>
        <p:spPr bwMode="auto">
          <a:xfrm>
            <a:off x="7214569" y="3480838"/>
            <a:ext cx="914400" cy="457200"/>
          </a:xfrm>
          <a:prstGeom prst="rightArrow">
            <a:avLst>
              <a:gd name="adj1" fmla="val 50000"/>
              <a:gd name="adj2" fmla="val 72683"/>
            </a:avLst>
          </a:prstGeom>
          <a:solidFill>
            <a:schemeClr val="bg1">
              <a:lumMod val="95000"/>
            </a:schemeClr>
          </a:solidFill>
          <a:ln w="25400">
            <a:solidFill>
              <a:schemeClr val="bg1">
                <a:lumMod val="65000"/>
              </a:schemeClr>
            </a:solidFill>
            <a:miter lim="800000"/>
            <a:headEnd/>
            <a:tailEnd/>
          </a:ln>
        </p:spPr>
        <p:txBody>
          <a:bodyPr wrap="none" anchor="ctr"/>
          <a:lstStyle/>
          <a:p>
            <a:pPr algn="ctr"/>
            <a:r>
              <a:rPr lang="en-US" sz="1400" b="1" i="1">
                <a:latin typeface="Arial Narrow" panose="020B0606020202030204" pitchFamily="34" charset="0"/>
                <a:cs typeface="Calibri" pitchFamily="34" charset="0"/>
              </a:rPr>
              <a:t>Road</a:t>
            </a:r>
          </a:p>
        </p:txBody>
      </p:sp>
      <p:sp>
        <p:nvSpPr>
          <p:cNvPr id="108" name="Rectangle 13"/>
          <p:cNvSpPr>
            <a:spLocks noChangeArrowheads="1"/>
          </p:cNvSpPr>
          <p:nvPr/>
        </p:nvSpPr>
        <p:spPr bwMode="auto">
          <a:xfrm>
            <a:off x="6773257" y="3522716"/>
            <a:ext cx="368300" cy="368300"/>
          </a:xfrm>
          <a:prstGeom prst="rect">
            <a:avLst/>
          </a:prstGeom>
          <a:solidFill>
            <a:srgbClr val="FFFFFF"/>
          </a:solidFill>
          <a:ln w="38100">
            <a:solidFill>
              <a:schemeClr val="tx1"/>
            </a:solidFill>
            <a:miter lim="800000"/>
            <a:headEnd/>
            <a:tailEnd/>
          </a:ln>
          <a:effectLst/>
        </p:spPr>
        <p:txBody>
          <a:bodyPr wrap="none" anchor="ctr"/>
          <a:lstStyle/>
          <a:p>
            <a:pPr algn="ctr"/>
            <a:endParaRPr lang="en-CA" sz="1200" b="1" i="1">
              <a:latin typeface="Arial Narrow" panose="020B0606020202030204" pitchFamily="34" charset="0"/>
              <a:cs typeface="Calibri" pitchFamily="34" charset="0"/>
            </a:endParaRPr>
          </a:p>
        </p:txBody>
      </p:sp>
      <p:sp>
        <p:nvSpPr>
          <p:cNvPr id="109" name="Rectangle 26"/>
          <p:cNvSpPr>
            <a:spLocks noChangeArrowheads="1"/>
          </p:cNvSpPr>
          <p:nvPr/>
        </p:nvSpPr>
        <p:spPr bwMode="auto">
          <a:xfrm>
            <a:off x="8192415" y="3522716"/>
            <a:ext cx="368300" cy="368300"/>
          </a:xfrm>
          <a:prstGeom prst="rect">
            <a:avLst/>
          </a:prstGeom>
          <a:solidFill>
            <a:schemeClr val="bg1">
              <a:lumMod val="65000"/>
            </a:schemeClr>
          </a:solidFill>
          <a:ln w="38100">
            <a:solidFill>
              <a:srgbClr val="FFFFFF"/>
            </a:solidFill>
            <a:miter lim="800000"/>
            <a:headEnd/>
            <a:tailEnd/>
          </a:ln>
          <a:effectLst/>
        </p:spPr>
        <p:txBody>
          <a:bodyPr wrap="none" anchor="ctr"/>
          <a:lstStyle/>
          <a:p>
            <a:pPr algn="ctr"/>
            <a:endParaRPr lang="en-CA" sz="1200" b="1" i="1">
              <a:latin typeface="Arial Narrow" panose="020B0606020202030204" pitchFamily="34" charset="0"/>
              <a:cs typeface="Calibri" pitchFamily="34" charset="0"/>
            </a:endParaRPr>
          </a:p>
        </p:txBody>
      </p:sp>
      <p:sp>
        <p:nvSpPr>
          <p:cNvPr id="110" name="Text Box 29"/>
          <p:cNvSpPr txBox="1">
            <a:spLocks noChangeArrowheads="1"/>
          </p:cNvSpPr>
          <p:nvPr/>
        </p:nvSpPr>
        <p:spPr bwMode="auto">
          <a:xfrm>
            <a:off x="7904840" y="2956937"/>
            <a:ext cx="1096775"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Decomposition</a:t>
            </a:r>
          </a:p>
        </p:txBody>
      </p:sp>
      <p:sp>
        <p:nvSpPr>
          <p:cNvPr id="111" name="Line 30"/>
          <p:cNvSpPr>
            <a:spLocks noChangeShapeType="1"/>
          </p:cNvSpPr>
          <p:nvPr/>
        </p:nvSpPr>
        <p:spPr bwMode="auto">
          <a:xfrm>
            <a:off x="8374964" y="3196568"/>
            <a:ext cx="0" cy="482600"/>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12" name="Text Box 34"/>
          <p:cNvSpPr txBox="1">
            <a:spLocks noChangeArrowheads="1"/>
          </p:cNvSpPr>
          <p:nvPr/>
        </p:nvSpPr>
        <p:spPr bwMode="auto">
          <a:xfrm>
            <a:off x="6629483" y="4133423"/>
            <a:ext cx="724878"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Customs</a:t>
            </a:r>
          </a:p>
        </p:txBody>
      </p:sp>
      <p:sp>
        <p:nvSpPr>
          <p:cNvPr id="113" name="Line 33"/>
          <p:cNvSpPr>
            <a:spLocks noChangeShapeType="1"/>
          </p:cNvSpPr>
          <p:nvPr/>
        </p:nvSpPr>
        <p:spPr bwMode="auto">
          <a:xfrm>
            <a:off x="6949270" y="3285431"/>
            <a:ext cx="0" cy="859274"/>
          </a:xfrm>
          <a:prstGeom prst="line">
            <a:avLst/>
          </a:prstGeom>
          <a:noFill/>
          <a:ln w="38100">
            <a:solidFill>
              <a:schemeClr val="accent2">
                <a:lumMod val="75000"/>
              </a:schemeClr>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116" name="Line 28"/>
          <p:cNvSpPr>
            <a:spLocks noChangeShapeType="1"/>
          </p:cNvSpPr>
          <p:nvPr/>
        </p:nvSpPr>
        <p:spPr bwMode="auto">
          <a:xfrm>
            <a:off x="5147359" y="4814860"/>
            <a:ext cx="0" cy="482600"/>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17" name="Text Box 27"/>
          <p:cNvSpPr txBox="1">
            <a:spLocks noChangeArrowheads="1"/>
          </p:cNvSpPr>
          <p:nvPr/>
        </p:nvSpPr>
        <p:spPr bwMode="auto">
          <a:xfrm>
            <a:off x="4949271" y="4593519"/>
            <a:ext cx="437940"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Port</a:t>
            </a:r>
          </a:p>
        </p:txBody>
      </p:sp>
      <p:sp>
        <p:nvSpPr>
          <p:cNvPr id="118" name="Line 18"/>
          <p:cNvSpPr>
            <a:spLocks noChangeShapeType="1"/>
          </p:cNvSpPr>
          <p:nvPr/>
        </p:nvSpPr>
        <p:spPr bwMode="auto">
          <a:xfrm flipV="1">
            <a:off x="3715540" y="3718334"/>
            <a:ext cx="0" cy="517166"/>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20" name="Line 28"/>
          <p:cNvSpPr>
            <a:spLocks noChangeShapeType="1"/>
          </p:cNvSpPr>
          <p:nvPr/>
        </p:nvSpPr>
        <p:spPr bwMode="auto">
          <a:xfrm>
            <a:off x="7563548" y="4773827"/>
            <a:ext cx="0" cy="347213"/>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21" name="Text Box 27"/>
          <p:cNvSpPr txBox="1">
            <a:spLocks noChangeArrowheads="1"/>
          </p:cNvSpPr>
          <p:nvPr/>
        </p:nvSpPr>
        <p:spPr bwMode="auto">
          <a:xfrm>
            <a:off x="6964528" y="4551611"/>
            <a:ext cx="1329210"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Distribution Center</a:t>
            </a:r>
          </a:p>
        </p:txBody>
      </p:sp>
      <p:sp>
        <p:nvSpPr>
          <p:cNvPr id="122" name="Line 18"/>
          <p:cNvSpPr>
            <a:spLocks noChangeShapeType="1"/>
          </p:cNvSpPr>
          <p:nvPr/>
        </p:nvSpPr>
        <p:spPr bwMode="auto">
          <a:xfrm flipV="1">
            <a:off x="4329143" y="5535559"/>
            <a:ext cx="0" cy="314240"/>
          </a:xfrm>
          <a:prstGeom prst="line">
            <a:avLst/>
          </a:prstGeom>
          <a:noFill/>
          <a:ln w="25400">
            <a:solidFill>
              <a:schemeClr val="tx1"/>
            </a:solidFill>
            <a:round/>
            <a:headEnd type="none" w="sm" len="sm"/>
            <a:tailEnd type="oval" w="med" len="med"/>
          </a:ln>
        </p:spPr>
        <p:txBody>
          <a:bodyPr wrap="none" anchor="ctr"/>
          <a:lstStyle/>
          <a:p>
            <a:endParaRPr lang="en-US">
              <a:latin typeface="Arial Narrow" panose="020B0606020202030204" pitchFamily="34" charset="0"/>
              <a:cs typeface="Calibri" pitchFamily="34" charset="0"/>
            </a:endParaRPr>
          </a:p>
        </p:txBody>
      </p:sp>
      <p:sp>
        <p:nvSpPr>
          <p:cNvPr id="123" name="Text Box 27"/>
          <p:cNvSpPr txBox="1">
            <a:spLocks noChangeArrowheads="1"/>
          </p:cNvSpPr>
          <p:nvPr/>
        </p:nvSpPr>
        <p:spPr bwMode="auto">
          <a:xfrm>
            <a:off x="3978644" y="5821612"/>
            <a:ext cx="725391"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Rail Yard</a:t>
            </a:r>
          </a:p>
        </p:txBody>
      </p:sp>
      <p:sp>
        <p:nvSpPr>
          <p:cNvPr id="124" name="Rounded Rectangle 123"/>
          <p:cNvSpPr/>
          <p:nvPr/>
        </p:nvSpPr>
        <p:spPr bwMode="auto">
          <a:xfrm>
            <a:off x="3035450" y="1723280"/>
            <a:ext cx="2103120" cy="1005840"/>
          </a:xfrm>
          <a:prstGeom prst="roundRect">
            <a:avLst/>
          </a:prstGeom>
          <a:solidFill>
            <a:schemeClr val="accent2">
              <a:lumMod val="75000"/>
            </a:schemeClr>
          </a:solidFill>
          <a:ln w="50800" cap="flat" cmpd="sng" algn="ctr">
            <a:solidFill>
              <a:schemeClr val="accent2">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5" name="Rectangle 124"/>
          <p:cNvSpPr/>
          <p:nvPr/>
        </p:nvSpPr>
        <p:spPr>
          <a:xfrm>
            <a:off x="3029556" y="2283716"/>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A</a:t>
            </a:r>
          </a:p>
        </p:txBody>
      </p:sp>
      <p:sp>
        <p:nvSpPr>
          <p:cNvPr id="126" name="Rounded Rectangle 125"/>
          <p:cNvSpPr/>
          <p:nvPr/>
        </p:nvSpPr>
        <p:spPr bwMode="auto">
          <a:xfrm>
            <a:off x="6932042" y="1723280"/>
            <a:ext cx="2103120" cy="1005840"/>
          </a:xfrm>
          <a:prstGeom prst="roundRect">
            <a:avLst/>
          </a:prstGeom>
          <a:solidFill>
            <a:schemeClr val="accent3">
              <a:lumMod val="50000"/>
            </a:schemeClr>
          </a:solidFill>
          <a:ln w="50800" cap="flat" cmpd="sng" algn="ctr">
            <a:solidFill>
              <a:schemeClr val="accent3">
                <a:lumMod val="60000"/>
                <a:lumOff val="4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7" name="Rectangle 126"/>
          <p:cNvSpPr/>
          <p:nvPr/>
        </p:nvSpPr>
        <p:spPr>
          <a:xfrm>
            <a:off x="8675682" y="2296581"/>
            <a:ext cx="336952" cy="400110"/>
          </a:xfrm>
          <a:prstGeom prst="rect">
            <a:avLst/>
          </a:prstGeom>
        </p:spPr>
        <p:txBody>
          <a:bodyPr wrap="none">
            <a:spAutoFit/>
          </a:bodyPr>
          <a:lstStyle/>
          <a:p>
            <a:pPr algn="ctr"/>
            <a:r>
              <a:rPr lang="en-US" sz="2000" b="1" dirty="0">
                <a:solidFill>
                  <a:schemeClr val="bg1"/>
                </a:solidFill>
                <a:latin typeface="Arial Narrow" panose="020B0606020202030204" pitchFamily="34" charset="0"/>
                <a:cs typeface="Calibri" pitchFamily="34" charset="0"/>
              </a:rPr>
              <a:t>B</a:t>
            </a:r>
          </a:p>
        </p:txBody>
      </p:sp>
      <p:sp>
        <p:nvSpPr>
          <p:cNvPr id="86028" name="Rectangle 8"/>
          <p:cNvSpPr>
            <a:spLocks noChangeArrowheads="1"/>
          </p:cNvSpPr>
          <p:nvPr/>
        </p:nvSpPr>
        <p:spPr bwMode="auto">
          <a:xfrm>
            <a:off x="3789339" y="2056800"/>
            <a:ext cx="617157" cy="307777"/>
          </a:xfrm>
          <a:prstGeom prst="rect">
            <a:avLst/>
          </a:prstGeom>
          <a:noFill/>
          <a:ln w="9525">
            <a:noFill/>
            <a:miter lim="800000"/>
            <a:headEnd/>
            <a:tailEnd/>
          </a:ln>
        </p:spPr>
        <p:txBody>
          <a:bodyPr wrap="none" lIns="0" tIns="0" rIns="0" bIns="0">
            <a:spAutoFit/>
          </a:bodyPr>
          <a:lstStyle/>
          <a:p>
            <a:r>
              <a:rPr lang="en-US" sz="2000" b="1" i="1" dirty="0">
                <a:solidFill>
                  <a:schemeClr val="accent2">
                    <a:lumMod val="40000"/>
                    <a:lumOff val="60000"/>
                  </a:schemeClr>
                </a:solidFill>
                <a:latin typeface="Arial Narrow" panose="020B0606020202030204" pitchFamily="34" charset="0"/>
                <a:cs typeface="Calibri" pitchFamily="34" charset="0"/>
              </a:rPr>
              <a:t>Origin</a:t>
            </a:r>
          </a:p>
        </p:txBody>
      </p:sp>
      <p:sp>
        <p:nvSpPr>
          <p:cNvPr id="86029" name="Rectangle 9"/>
          <p:cNvSpPr>
            <a:spLocks noChangeArrowheads="1"/>
          </p:cNvSpPr>
          <p:nvPr/>
        </p:nvSpPr>
        <p:spPr bwMode="auto">
          <a:xfrm>
            <a:off x="7663921" y="2051645"/>
            <a:ext cx="1144544" cy="307777"/>
          </a:xfrm>
          <a:prstGeom prst="rect">
            <a:avLst/>
          </a:prstGeom>
          <a:noFill/>
          <a:ln w="9525">
            <a:noFill/>
            <a:miter lim="800000"/>
            <a:headEnd/>
            <a:tailEnd/>
          </a:ln>
        </p:spPr>
        <p:txBody>
          <a:bodyPr wrap="none" lIns="0" tIns="0" rIns="0" bIns="0">
            <a:spAutoFit/>
          </a:bodyPr>
          <a:lstStyle/>
          <a:p>
            <a:r>
              <a:rPr lang="en-US" sz="2000" b="1" i="1" dirty="0">
                <a:solidFill>
                  <a:schemeClr val="accent4">
                    <a:lumMod val="40000"/>
                    <a:lumOff val="60000"/>
                  </a:schemeClr>
                </a:solidFill>
                <a:latin typeface="Arial Narrow" panose="020B0606020202030204" pitchFamily="34" charset="0"/>
                <a:cs typeface="Calibri" pitchFamily="34" charset="0"/>
              </a:rPr>
              <a:t>Destination</a:t>
            </a:r>
          </a:p>
        </p:txBody>
      </p:sp>
      <p:sp>
        <p:nvSpPr>
          <p:cNvPr id="86025" name="AutoShape 5"/>
          <p:cNvSpPr>
            <a:spLocks noChangeArrowheads="1"/>
          </p:cNvSpPr>
          <p:nvPr/>
        </p:nvSpPr>
        <p:spPr bwMode="auto">
          <a:xfrm>
            <a:off x="4579131" y="1893108"/>
            <a:ext cx="3017520" cy="640080"/>
          </a:xfrm>
          <a:prstGeom prst="rightArrow">
            <a:avLst>
              <a:gd name="adj1" fmla="val 38694"/>
              <a:gd name="adj2" fmla="val 70404"/>
            </a:avLst>
          </a:prstGeom>
          <a:solidFill>
            <a:schemeClr val="bg1">
              <a:lumMod val="75000"/>
            </a:schemeClr>
          </a:solidFill>
          <a:ln w="38100">
            <a:solidFill>
              <a:schemeClr val="accent3">
                <a:lumMod val="40000"/>
                <a:lumOff val="60000"/>
              </a:schemeClr>
            </a:solidFill>
            <a:miter lim="800000"/>
            <a:headEnd/>
            <a:tailEnd/>
          </a:ln>
          <a:effectLst/>
        </p:spPr>
        <p:txBody>
          <a:bodyPr wrap="none" anchor="ctr"/>
          <a:lstStyle/>
          <a:p>
            <a:pPr algn="ctr"/>
            <a:endParaRPr lang="en-CA">
              <a:solidFill>
                <a:srgbClr val="FFFFFF"/>
              </a:solidFill>
              <a:latin typeface="Arial Narrow" panose="020B0606020202030204" pitchFamily="34" charset="0"/>
              <a:cs typeface="Calibri" pitchFamily="34" charset="0"/>
            </a:endParaRPr>
          </a:p>
        </p:txBody>
      </p:sp>
      <p:sp>
        <p:nvSpPr>
          <p:cNvPr id="86047" name="Line 31"/>
          <p:cNvSpPr>
            <a:spLocks noChangeShapeType="1"/>
          </p:cNvSpPr>
          <p:nvPr/>
        </p:nvSpPr>
        <p:spPr bwMode="auto">
          <a:xfrm>
            <a:off x="6036580" y="1934108"/>
            <a:ext cx="0" cy="548640"/>
          </a:xfrm>
          <a:prstGeom prst="line">
            <a:avLst/>
          </a:prstGeom>
          <a:noFill/>
          <a:ln w="38100">
            <a:solidFill>
              <a:schemeClr val="accent2">
                <a:lumMod val="75000"/>
              </a:schemeClr>
            </a:solidFill>
            <a:prstDash val="sysDash"/>
            <a:round/>
            <a:headEnd/>
            <a:tailEnd/>
          </a:ln>
        </p:spPr>
        <p:txBody>
          <a:bodyPr/>
          <a:lstStyle/>
          <a:p>
            <a:endParaRPr lang="en-US">
              <a:latin typeface="Arial Narrow" panose="020B0606020202030204" pitchFamily="34" charset="0"/>
              <a:cs typeface="Calibri" pitchFamily="34" charset="0"/>
            </a:endParaRPr>
          </a:p>
        </p:txBody>
      </p:sp>
      <p:sp>
        <p:nvSpPr>
          <p:cNvPr id="86048" name="Text Box 32"/>
          <p:cNvSpPr txBox="1">
            <a:spLocks noChangeArrowheads="1"/>
          </p:cNvSpPr>
          <p:nvPr/>
        </p:nvSpPr>
        <p:spPr bwMode="auto">
          <a:xfrm>
            <a:off x="5340416" y="2448221"/>
            <a:ext cx="1386918" cy="276999"/>
          </a:xfrm>
          <a:prstGeom prst="rect">
            <a:avLst/>
          </a:prstGeom>
          <a:noFill/>
          <a:ln w="12700">
            <a:noFill/>
            <a:miter lim="800000"/>
            <a:headEnd type="none" w="sm" len="sm"/>
            <a:tailEnd type="none" w="sm" len="sm"/>
          </a:ln>
        </p:spPr>
        <p:txBody>
          <a:bodyPr wrap="none">
            <a:spAutoFit/>
          </a:bodyPr>
          <a:lstStyle/>
          <a:p>
            <a:r>
              <a:rPr lang="en-US" sz="1200" b="1" dirty="0">
                <a:latin typeface="Arial Narrow" panose="020B0606020202030204" pitchFamily="34" charset="0"/>
                <a:cs typeface="Calibri" pitchFamily="34" charset="0"/>
              </a:rPr>
              <a:t>Custom Procedures</a:t>
            </a:r>
          </a:p>
        </p:txBody>
      </p:sp>
    </p:spTree>
    <p:extLst>
      <p:ext uri="{BB962C8B-B14F-4D97-AF65-F5344CB8AC3E}">
        <p14:creationId xmlns:p14="http://schemas.microsoft.com/office/powerpoint/2010/main" val="300549271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CPB World Trade Index by Volume, 2000-2020 (2010=100)</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542231679"/>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3991143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CPB World Trade Index by Value, 2000-2020 (2010=100)</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198179939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8643490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Monthly Value of Exports or Imports, Selected Traders, 2006-2012 (Jan 2006=100)</a:t>
            </a:r>
          </a:p>
        </p:txBody>
      </p:sp>
      <p:graphicFrame>
        <p:nvGraphicFramePr>
          <p:cNvPr id="5" name="Content Placeholder 3"/>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718265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of Product Groups in World Merchandise Trade, 1900-2015</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4615008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83220421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Share of Merchandise Exports by Region, 1948-2012</a:t>
            </a:r>
          </a:p>
        </p:txBody>
      </p:sp>
      <p:graphicFrame>
        <p:nvGraphicFramePr>
          <p:cNvPr id="5" name="Object 3"/>
          <p:cNvGraphicFramePr>
            <a:graphicFrameLocks noGrp="1" noChangeAspect="1"/>
          </p:cNvGraphicFramePr>
          <p:nvPr>
            <p:ph idx="1"/>
            <p:extLst>
              <p:ext uri="{D42A27DB-BD31-4B8C-83A1-F6EECF244321}">
                <p14:modId xmlns:p14="http://schemas.microsoft.com/office/powerpoint/2010/main" val="232136347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9011423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9918F7-228D-46A1-AE50-E5C1238457E1}"/>
              </a:ext>
            </a:extLst>
          </p:cNvPr>
          <p:cNvSpPr>
            <a:spLocks noGrp="1"/>
          </p:cNvSpPr>
          <p:nvPr>
            <p:ph type="title"/>
          </p:nvPr>
        </p:nvSpPr>
        <p:spPr/>
        <p:txBody>
          <a:bodyPr/>
          <a:lstStyle/>
          <a:p>
            <a:r>
              <a:rPr lang="en-US" dirty="0"/>
              <a:t>Share of Merchandise Exports by Region, 1948-2018</a:t>
            </a:r>
          </a:p>
        </p:txBody>
      </p:sp>
      <p:graphicFrame>
        <p:nvGraphicFramePr>
          <p:cNvPr id="7" name="Content Placeholder 6">
            <a:extLst>
              <a:ext uri="{FF2B5EF4-FFF2-40B4-BE49-F238E27FC236}">
                <a16:creationId xmlns:a16="http://schemas.microsoft.com/office/drawing/2014/main" id="{E18775AD-48BD-4CA6-BE3F-A3E702C07F90}"/>
              </a:ext>
            </a:extLst>
          </p:cNvPr>
          <p:cNvGraphicFramePr>
            <a:graphicFrameLocks noGrp="1"/>
          </p:cNvGraphicFramePr>
          <p:nvPr>
            <p:ph idx="1"/>
            <p:extLst>
              <p:ext uri="{D42A27DB-BD31-4B8C-83A1-F6EECF244321}">
                <p14:modId xmlns:p14="http://schemas.microsoft.com/office/powerpoint/2010/main" val="3345920961"/>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2"/>
          </a:graphicData>
        </a:graphic>
      </p:graphicFrame>
      <p:sp>
        <p:nvSpPr>
          <p:cNvPr id="4" name="Footer Placeholder 3">
            <a:extLst>
              <a:ext uri="{FF2B5EF4-FFF2-40B4-BE49-F238E27FC236}">
                <a16:creationId xmlns:a16="http://schemas.microsoft.com/office/drawing/2014/main" id="{A9CC5256-8022-4DBA-ABED-A1EC0DD23CBA}"/>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7409719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World’s 20 Largest Exporters and Importers, 2015</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7082790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9645388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World’s 20 Largest Exporters and Importers of Goods and Services, 2018</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55360626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15680516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World’s Largest Exporters and Importers, 2011</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0738536"/>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6" name="Straight Connector 5"/>
          <p:cNvCxnSpPr/>
          <p:nvPr/>
        </p:nvCxnSpPr>
        <p:spPr bwMode="auto">
          <a:xfrm flipV="1">
            <a:off x="2572512" y="1301960"/>
            <a:ext cx="7635260" cy="4617256"/>
          </a:xfrm>
          <a:prstGeom prst="line">
            <a:avLst/>
          </a:prstGeom>
          <a:solidFill>
            <a:schemeClr val="accent1"/>
          </a:solidFill>
          <a:ln w="12700" cap="flat" cmpd="sng" algn="ctr">
            <a:solidFill>
              <a:schemeClr val="bg1">
                <a:lumMod val="50000"/>
              </a:schemeClr>
            </a:solidFill>
            <a:prstDash val="dash"/>
            <a:round/>
            <a:headEnd type="none" w="med" len="med"/>
            <a:tailEnd type="none" w="med" len="med"/>
          </a:ln>
          <a:effectLst/>
        </p:spPr>
      </p:cxnSp>
    </p:spTree>
    <p:extLst>
      <p:ext uri="{BB962C8B-B14F-4D97-AF65-F5344CB8AC3E}">
        <p14:creationId xmlns:p14="http://schemas.microsoft.com/office/powerpoint/2010/main" val="7864982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9"/>
          <p:cNvSpPr>
            <a:spLocks noGrp="1" noChangeArrowheads="1"/>
          </p:cNvSpPr>
          <p:nvPr>
            <p:ph type="title"/>
          </p:nvPr>
        </p:nvSpPr>
        <p:spPr/>
        <p:txBody>
          <a:bodyPr/>
          <a:lstStyle/>
          <a:p>
            <a:pPr eaLnBrk="1" hangingPunct="1"/>
            <a:r>
              <a:rPr lang="en-US"/>
              <a:t>American and Canadian Trade, 1970-2007 (Current USD)</a:t>
            </a:r>
          </a:p>
        </p:txBody>
      </p:sp>
      <p:graphicFrame>
        <p:nvGraphicFramePr>
          <p:cNvPr id="5" name="Object 10"/>
          <p:cNvGraphicFramePr>
            <a:graphicFrameLocks noGrp="1" noChangeAspect="1"/>
          </p:cNvGraphicFramePr>
          <p:nvPr>
            <p:ph idx="1"/>
            <p:extLst>
              <p:ext uri="{D42A27DB-BD31-4B8C-83A1-F6EECF244321}">
                <p14:modId xmlns:p14="http://schemas.microsoft.com/office/powerpoint/2010/main" val="3110381280"/>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7723296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Modal Shares of World Trade by Volume and Value, 2008</a:t>
            </a:r>
          </a:p>
        </p:txBody>
      </p:sp>
      <p:graphicFrame>
        <p:nvGraphicFramePr>
          <p:cNvPr id="6" name="Content Placeholder 7"/>
          <p:cNvGraphicFramePr>
            <a:graphicFrameLocks noGrp="1"/>
          </p:cNvGraphicFramePr>
          <p:nvPr>
            <p:ph sz="half" idx="1"/>
            <p:extLst>
              <p:ext uri="{D42A27DB-BD31-4B8C-83A1-F6EECF244321}">
                <p14:modId xmlns:p14="http://schemas.microsoft.com/office/powerpoint/2010/main" val="2836300036"/>
              </p:ext>
            </p:extLst>
          </p:nvPr>
        </p:nvGraphicFramePr>
        <p:xfrm>
          <a:off x="1620839" y="1133475"/>
          <a:ext cx="4389437" cy="53038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8"/>
          <p:cNvGraphicFramePr>
            <a:graphicFrameLocks noGrp="1"/>
          </p:cNvGraphicFramePr>
          <p:nvPr>
            <p:ph sz="half" idx="2"/>
            <p:extLst>
              <p:ext uri="{D42A27DB-BD31-4B8C-83A1-F6EECF244321}">
                <p14:modId xmlns:p14="http://schemas.microsoft.com/office/powerpoint/2010/main" val="272647071"/>
              </p:ext>
            </p:extLst>
          </p:nvPr>
        </p:nvGraphicFramePr>
        <p:xfrm>
          <a:off x="6188075" y="1133475"/>
          <a:ext cx="4387850" cy="5303838"/>
        </p:xfrm>
        <a:graphic>
          <a:graphicData uri="http://schemas.openxmlformats.org/drawingml/2006/chart">
            <c:chart xmlns:c="http://schemas.openxmlformats.org/drawingml/2006/chart" xmlns:r="http://schemas.openxmlformats.org/officeDocument/2006/relationships" r:id="rId4"/>
          </a:graphicData>
        </a:graphic>
      </p:graphicFrame>
      <p:sp>
        <p:nvSpPr>
          <p:cNvPr id="5" name="Footer Placeholder 4"/>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84929174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fontScale="90000"/>
          </a:bodyPr>
          <a:lstStyle/>
          <a:p>
            <a:r>
              <a:rPr lang="en-US" dirty="0"/>
              <a:t>Monthly Trade between China and the United States, Billions of USD (1985-2019)</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3281365225"/>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3837746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Personal Consumption Expenditures, United States 2010</a:t>
            </a:r>
          </a:p>
        </p:txBody>
      </p:sp>
      <p:graphicFrame>
        <p:nvGraphicFramePr>
          <p:cNvPr id="8" name="Content Placeholder 7"/>
          <p:cNvGraphicFramePr>
            <a:graphicFrameLocks noGrp="1"/>
          </p:cNvGraphicFramePr>
          <p:nvPr>
            <p:ph sz="half" idx="1"/>
          </p:nvPr>
        </p:nvGraphicFramePr>
        <p:xfrm>
          <a:off x="565150" y="1022350"/>
          <a:ext cx="5486400" cy="521176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ontent Placeholder 8"/>
          <p:cNvGraphicFramePr>
            <a:graphicFrameLocks noGrp="1"/>
          </p:cNvGraphicFramePr>
          <p:nvPr>
            <p:ph sz="half" idx="2"/>
          </p:nvPr>
        </p:nvGraphicFramePr>
        <p:xfrm>
          <a:off x="6165850" y="1022350"/>
          <a:ext cx="5486400" cy="5211763"/>
        </p:xfrm>
        <a:graphic>
          <a:graphicData uri="http://schemas.openxmlformats.org/drawingml/2006/chart">
            <c:chart xmlns:c="http://schemas.openxmlformats.org/drawingml/2006/chart" xmlns:r="http://schemas.openxmlformats.org/officeDocument/2006/relationships" r:id="rId4"/>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12" name="Straight Connector 11"/>
          <p:cNvCxnSpPr>
            <a:cxnSpLocks/>
          </p:cNvCxnSpPr>
          <p:nvPr/>
        </p:nvCxnSpPr>
        <p:spPr bwMode="auto">
          <a:xfrm flipV="1">
            <a:off x="4742329" y="1264024"/>
            <a:ext cx="2232212" cy="1093695"/>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cxnSp>
        <p:nvCxnSpPr>
          <p:cNvPr id="14" name="Straight Connector 13"/>
          <p:cNvCxnSpPr>
            <a:cxnSpLocks/>
          </p:cNvCxnSpPr>
          <p:nvPr/>
        </p:nvCxnSpPr>
        <p:spPr bwMode="auto">
          <a:xfrm>
            <a:off x="4858871" y="4589929"/>
            <a:ext cx="2034988" cy="1443318"/>
          </a:xfrm>
          <a:prstGeom prst="line">
            <a:avLst/>
          </a:prstGeom>
          <a:solidFill>
            <a:schemeClr val="accent1"/>
          </a:solidFill>
          <a:ln w="25400" cap="flat" cmpd="sng" algn="ctr">
            <a:solidFill>
              <a:schemeClr val="bg1">
                <a:lumMod val="50000"/>
              </a:schemeClr>
            </a:solidFill>
            <a:prstDash val="solid"/>
            <a:round/>
            <a:headEnd type="none" w="med" len="med"/>
            <a:tailEnd type="none" w="med" len="med"/>
          </a:ln>
          <a:effectLst/>
        </p:spPr>
      </p:cxnSp>
    </p:spTree>
    <p:extLst>
      <p:ext uri="{BB962C8B-B14F-4D97-AF65-F5344CB8AC3E}">
        <p14:creationId xmlns:p14="http://schemas.microsoft.com/office/powerpoint/2010/main" val="8709994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9"/>
          <p:cNvSpPr>
            <a:spLocks noGrp="1" noChangeArrowheads="1"/>
          </p:cNvSpPr>
          <p:nvPr>
            <p:ph type="title"/>
          </p:nvPr>
        </p:nvSpPr>
        <p:spPr/>
        <p:txBody>
          <a:bodyPr/>
          <a:lstStyle/>
          <a:p>
            <a:pPr eaLnBrk="1" hangingPunct="1"/>
            <a:r>
              <a:rPr lang="en-US" dirty="0"/>
              <a:t>Share of World Goods Exports, Leading Exporters, 1950-2018</a:t>
            </a:r>
          </a:p>
        </p:txBody>
      </p:sp>
      <p:graphicFrame>
        <p:nvGraphicFramePr>
          <p:cNvPr id="5" name="Object 10"/>
          <p:cNvGraphicFramePr>
            <a:graphicFrameLocks noGrp="1" noChangeAspect="1"/>
          </p:cNvGraphicFramePr>
          <p:nvPr>
            <p:ph idx="1"/>
            <p:extLst>
              <p:ext uri="{D42A27DB-BD31-4B8C-83A1-F6EECF244321}">
                <p14:modId xmlns:p14="http://schemas.microsoft.com/office/powerpoint/2010/main" val="387622067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5352964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Total Freight Costs for Imports in World Trade (% of Total Costs)</a:t>
            </a:r>
          </a:p>
        </p:txBody>
      </p:sp>
      <p:graphicFrame>
        <p:nvGraphicFramePr>
          <p:cNvPr id="5" name="Object 4"/>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42431227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4"/>
          <p:cNvSpPr>
            <a:spLocks noGrp="1" noChangeArrowheads="1"/>
          </p:cNvSpPr>
          <p:nvPr>
            <p:ph type="title"/>
          </p:nvPr>
        </p:nvSpPr>
        <p:spPr/>
        <p:txBody>
          <a:bodyPr/>
          <a:lstStyle/>
          <a:p>
            <a:pPr eaLnBrk="1" hangingPunct="1"/>
            <a:r>
              <a:rPr lang="en-US" dirty="0"/>
              <a:t>Merchandise Exports by Trade Agreement, 2005</a:t>
            </a:r>
          </a:p>
        </p:txBody>
      </p:sp>
      <p:graphicFrame>
        <p:nvGraphicFramePr>
          <p:cNvPr id="5" name="Object 5"/>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4019990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Merchandise Exports by Trade Agreement, 2015 (in billions USD)</a:t>
            </a:r>
          </a:p>
        </p:txBody>
      </p:sp>
      <p:graphicFrame>
        <p:nvGraphicFramePr>
          <p:cNvPr id="7" name="Content Placeholder 6"/>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6614082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t>Freight Transportation and Value Chains</a:t>
            </a:r>
            <a:endParaRPr lang="en-CA" dirty="0"/>
          </a:p>
        </p:txBody>
      </p:sp>
      <p:sp>
        <p:nvSpPr>
          <p:cNvPr id="86019" name="Rectangle 5"/>
          <p:cNvSpPr>
            <a:spLocks noGrp="1" noChangeArrowheads="1"/>
          </p:cNvSpPr>
          <p:nvPr>
            <p:ph type="body" idx="1"/>
          </p:nvPr>
        </p:nvSpPr>
        <p:spPr/>
        <p:txBody>
          <a:bodyPr/>
          <a:lstStyle/>
          <a:p>
            <a:pPr>
              <a:defRPr/>
            </a:pPr>
            <a:endParaRPr lang="en-CA" dirty="0"/>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970730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4"/>
          <p:cNvSpPr>
            <a:spLocks noGrp="1" noChangeArrowheads="1"/>
          </p:cNvSpPr>
          <p:nvPr>
            <p:ph type="title"/>
          </p:nvPr>
        </p:nvSpPr>
        <p:spPr/>
        <p:txBody>
          <a:bodyPr/>
          <a:lstStyle/>
          <a:p>
            <a:pPr eaLnBrk="1" hangingPunct="1"/>
            <a:r>
              <a:rPr lang="en-US"/>
              <a:t>Elements of an Economic System</a:t>
            </a:r>
          </a:p>
        </p:txBody>
      </p:sp>
      <p:sp>
        <p:nvSpPr>
          <p:cNvPr id="24"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36" name="Freeform: Shape 35">
            <a:extLst>
              <a:ext uri="{FF2B5EF4-FFF2-40B4-BE49-F238E27FC236}">
                <a16:creationId xmlns:a16="http://schemas.microsoft.com/office/drawing/2014/main" id="{268A37B8-757A-4F7A-A362-31E9444896A5}"/>
              </a:ext>
            </a:extLst>
          </p:cNvPr>
          <p:cNvSpPr>
            <a:spLocks noChangeArrowheads="1"/>
          </p:cNvSpPr>
          <p:nvPr/>
        </p:nvSpPr>
        <p:spPr bwMode="auto">
          <a:xfrm rot="10800000">
            <a:off x="4630598" y="3154910"/>
            <a:ext cx="899457" cy="760668"/>
          </a:xfrm>
          <a:custGeom>
            <a:avLst/>
            <a:gdLst>
              <a:gd name="connsiteX0" fmla="*/ 599064 w 899457"/>
              <a:gd name="connsiteY0" fmla="*/ 760668 h 760668"/>
              <a:gd name="connsiteX1" fmla="*/ 87814 w 899457"/>
              <a:gd name="connsiteY1" fmla="*/ 604503 h 760668"/>
              <a:gd name="connsiteX2" fmla="*/ 0 w 899457"/>
              <a:gd name="connsiteY2" fmla="*/ 532050 h 760668"/>
              <a:gd name="connsiteX3" fmla="*/ 60984 w 899457"/>
              <a:gd name="connsiteY3" fmla="*/ 481733 h 760668"/>
              <a:gd name="connsiteX4" fmla="*/ 310229 w 899457"/>
              <a:gd name="connsiteY4" fmla="*/ 19438 h 760668"/>
              <a:gd name="connsiteX5" fmla="*/ 313196 w 899457"/>
              <a:gd name="connsiteY5" fmla="*/ 0 h 760668"/>
              <a:gd name="connsiteX6" fmla="*/ 354079 w 899457"/>
              <a:gd name="connsiteY6" fmla="*/ 14963 h 760668"/>
              <a:gd name="connsiteX7" fmla="*/ 893976 w 899457"/>
              <a:gd name="connsiteY7" fmla="*/ 673222 h 760668"/>
              <a:gd name="connsiteX8" fmla="*/ 899457 w 899457"/>
              <a:gd name="connsiteY8" fmla="*/ 709135 h 760668"/>
              <a:gd name="connsiteX9" fmla="*/ 870979 w 899457"/>
              <a:gd name="connsiteY9" fmla="*/ 719558 h 760668"/>
              <a:gd name="connsiteX10" fmla="*/ 599064 w 899457"/>
              <a:gd name="connsiteY10" fmla="*/ 760668 h 760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99457" h="760668">
                <a:moveTo>
                  <a:pt x="599064" y="760668"/>
                </a:moveTo>
                <a:cubicBezTo>
                  <a:pt x="409685" y="760668"/>
                  <a:pt x="233753" y="703098"/>
                  <a:pt x="87814" y="604503"/>
                </a:cubicBezTo>
                <a:lnTo>
                  <a:pt x="0" y="532050"/>
                </a:lnTo>
                <a:lnTo>
                  <a:pt x="60984" y="481733"/>
                </a:lnTo>
                <a:cubicBezTo>
                  <a:pt x="185090" y="357628"/>
                  <a:pt x="273686" y="198014"/>
                  <a:pt x="310229" y="19438"/>
                </a:cubicBezTo>
                <a:lnTo>
                  <a:pt x="313196" y="0"/>
                </a:lnTo>
                <a:lnTo>
                  <a:pt x="354079" y="14963"/>
                </a:lnTo>
                <a:cubicBezTo>
                  <a:pt x="627572" y="130641"/>
                  <a:pt x="833072" y="375596"/>
                  <a:pt x="893976" y="673222"/>
                </a:cubicBezTo>
                <a:lnTo>
                  <a:pt x="899457" y="709135"/>
                </a:lnTo>
                <a:lnTo>
                  <a:pt x="870979" y="719558"/>
                </a:lnTo>
                <a:cubicBezTo>
                  <a:pt x="785081" y="746275"/>
                  <a:pt x="693753" y="760668"/>
                  <a:pt x="599064" y="760668"/>
                </a:cubicBezTo>
                <a:close/>
              </a:path>
            </a:pathLst>
          </a:custGeom>
          <a:solidFill>
            <a:srgbClr val="009999">
              <a:alpha val="49804"/>
            </a:srgb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5" name="Freeform: Shape 34">
            <a:extLst>
              <a:ext uri="{FF2B5EF4-FFF2-40B4-BE49-F238E27FC236}">
                <a16:creationId xmlns:a16="http://schemas.microsoft.com/office/drawing/2014/main" id="{63162145-2773-4658-9FC8-84C6D0C10E29}"/>
              </a:ext>
            </a:extLst>
          </p:cNvPr>
          <p:cNvSpPr>
            <a:spLocks noChangeArrowheads="1"/>
          </p:cNvSpPr>
          <p:nvPr/>
        </p:nvSpPr>
        <p:spPr bwMode="auto">
          <a:xfrm rot="10800000">
            <a:off x="5530055" y="3166023"/>
            <a:ext cx="900637" cy="754917"/>
          </a:xfrm>
          <a:custGeom>
            <a:avLst/>
            <a:gdLst>
              <a:gd name="connsiteX0" fmla="*/ 315043 w 900637"/>
              <a:gd name="connsiteY0" fmla="*/ 754917 h 754917"/>
              <a:gd name="connsiteX1" fmla="*/ 43128 w 900637"/>
              <a:gd name="connsiteY1" fmla="*/ 713807 h 754917"/>
              <a:gd name="connsiteX2" fmla="*/ 0 w 900637"/>
              <a:gd name="connsiteY2" fmla="*/ 698022 h 754917"/>
              <a:gd name="connsiteX3" fmla="*/ 2967 w 900637"/>
              <a:gd name="connsiteY3" fmla="*/ 678584 h 754917"/>
              <a:gd name="connsiteX4" fmla="*/ 542864 w 900637"/>
              <a:gd name="connsiteY4" fmla="*/ 20325 h 754917"/>
              <a:gd name="connsiteX5" fmla="*/ 598397 w 900637"/>
              <a:gd name="connsiteY5" fmla="*/ 0 h 754917"/>
              <a:gd name="connsiteX6" fmla="*/ 603878 w 900637"/>
              <a:gd name="connsiteY6" fmla="*/ 35913 h 754917"/>
              <a:gd name="connsiteX7" fmla="*/ 853123 w 900637"/>
              <a:gd name="connsiteY7" fmla="*/ 498208 h 754917"/>
              <a:gd name="connsiteX8" fmla="*/ 900637 w 900637"/>
              <a:gd name="connsiteY8" fmla="*/ 537412 h 754917"/>
              <a:gd name="connsiteX9" fmla="*/ 826293 w 900637"/>
              <a:gd name="connsiteY9" fmla="*/ 598752 h 754917"/>
              <a:gd name="connsiteX10" fmla="*/ 315043 w 900637"/>
              <a:gd name="connsiteY10" fmla="*/ 754917 h 754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00637" h="754917">
                <a:moveTo>
                  <a:pt x="315043" y="754917"/>
                </a:moveTo>
                <a:cubicBezTo>
                  <a:pt x="220354" y="754917"/>
                  <a:pt x="129026" y="740524"/>
                  <a:pt x="43128" y="713807"/>
                </a:cubicBezTo>
                <a:lnTo>
                  <a:pt x="0" y="698022"/>
                </a:lnTo>
                <a:lnTo>
                  <a:pt x="2967" y="678584"/>
                </a:lnTo>
                <a:cubicBezTo>
                  <a:pt x="63870" y="380958"/>
                  <a:pt x="269371" y="136003"/>
                  <a:pt x="542864" y="20325"/>
                </a:cubicBezTo>
                <a:lnTo>
                  <a:pt x="598397" y="0"/>
                </a:lnTo>
                <a:lnTo>
                  <a:pt x="603878" y="35913"/>
                </a:lnTo>
                <a:cubicBezTo>
                  <a:pt x="640420" y="214489"/>
                  <a:pt x="729017" y="374103"/>
                  <a:pt x="853123" y="498208"/>
                </a:cubicBezTo>
                <a:lnTo>
                  <a:pt x="900637" y="537412"/>
                </a:lnTo>
                <a:lnTo>
                  <a:pt x="826293" y="598752"/>
                </a:lnTo>
                <a:cubicBezTo>
                  <a:pt x="680353" y="697347"/>
                  <a:pt x="504421" y="754917"/>
                  <a:pt x="315043" y="754917"/>
                </a:cubicBezTo>
                <a:close/>
              </a:path>
            </a:pathLst>
          </a:custGeom>
          <a:solidFill>
            <a:srgbClr val="CC9900">
              <a:alpha val="49804"/>
            </a:srgb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4" name="Freeform: Shape 33">
            <a:extLst>
              <a:ext uri="{FF2B5EF4-FFF2-40B4-BE49-F238E27FC236}">
                <a16:creationId xmlns:a16="http://schemas.microsoft.com/office/drawing/2014/main" id="{C200AA0E-4E62-4E80-8112-979B2799C976}"/>
              </a:ext>
            </a:extLst>
          </p:cNvPr>
          <p:cNvSpPr>
            <a:spLocks noChangeArrowheads="1"/>
          </p:cNvSpPr>
          <p:nvPr/>
        </p:nvSpPr>
        <p:spPr bwMode="auto">
          <a:xfrm rot="10800000">
            <a:off x="5201249" y="3915578"/>
            <a:ext cx="644142" cy="850627"/>
          </a:xfrm>
          <a:custGeom>
            <a:avLst/>
            <a:gdLst>
              <a:gd name="connsiteX0" fmla="*/ 628532 w 644142"/>
              <a:gd name="connsiteY0" fmla="*/ 850627 h 850627"/>
              <a:gd name="connsiteX1" fmla="*/ 585404 w 644142"/>
              <a:gd name="connsiteY1" fmla="*/ 834842 h 850627"/>
              <a:gd name="connsiteX2" fmla="*/ 313489 w 644142"/>
              <a:gd name="connsiteY2" fmla="*/ 793732 h 850627"/>
              <a:gd name="connsiteX3" fmla="*/ 41574 w 644142"/>
              <a:gd name="connsiteY3" fmla="*/ 834842 h 850627"/>
              <a:gd name="connsiteX4" fmla="*/ 13096 w 644142"/>
              <a:gd name="connsiteY4" fmla="*/ 845265 h 850627"/>
              <a:gd name="connsiteX5" fmla="*/ 4721 w 644142"/>
              <a:gd name="connsiteY5" fmla="*/ 790387 h 850627"/>
              <a:gd name="connsiteX6" fmla="*/ 0 w 644142"/>
              <a:gd name="connsiteY6" fmla="*/ 696895 h 850627"/>
              <a:gd name="connsiteX7" fmla="*/ 267822 w 644142"/>
              <a:gd name="connsiteY7" fmla="*/ 50317 h 850627"/>
              <a:gd name="connsiteX8" fmla="*/ 328806 w 644142"/>
              <a:gd name="connsiteY8" fmla="*/ 0 h 850627"/>
              <a:gd name="connsiteX9" fmla="*/ 376320 w 644142"/>
              <a:gd name="connsiteY9" fmla="*/ 39204 h 850627"/>
              <a:gd name="connsiteX10" fmla="*/ 644142 w 644142"/>
              <a:gd name="connsiteY10" fmla="*/ 685782 h 850627"/>
              <a:gd name="connsiteX11" fmla="*/ 639421 w 644142"/>
              <a:gd name="connsiteY11" fmla="*/ 779274 h 850627"/>
              <a:gd name="connsiteX12" fmla="*/ 628532 w 644142"/>
              <a:gd name="connsiteY12" fmla="*/ 850627 h 850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44142" h="850627">
                <a:moveTo>
                  <a:pt x="628532" y="850627"/>
                </a:moveTo>
                <a:lnTo>
                  <a:pt x="585404" y="834842"/>
                </a:lnTo>
                <a:cubicBezTo>
                  <a:pt x="499506" y="808125"/>
                  <a:pt x="408178" y="793732"/>
                  <a:pt x="313489" y="793732"/>
                </a:cubicBezTo>
                <a:cubicBezTo>
                  <a:pt x="218800" y="793732"/>
                  <a:pt x="127472" y="808125"/>
                  <a:pt x="41574" y="834842"/>
                </a:cubicBezTo>
                <a:lnTo>
                  <a:pt x="13096" y="845265"/>
                </a:lnTo>
                <a:lnTo>
                  <a:pt x="4721" y="790387"/>
                </a:lnTo>
                <a:cubicBezTo>
                  <a:pt x="1599" y="759647"/>
                  <a:pt x="0" y="728458"/>
                  <a:pt x="0" y="696895"/>
                </a:cubicBezTo>
                <a:cubicBezTo>
                  <a:pt x="0" y="444390"/>
                  <a:pt x="102348" y="215790"/>
                  <a:pt x="267822" y="50317"/>
                </a:cubicBezTo>
                <a:lnTo>
                  <a:pt x="328806" y="0"/>
                </a:lnTo>
                <a:lnTo>
                  <a:pt x="376320" y="39204"/>
                </a:lnTo>
                <a:cubicBezTo>
                  <a:pt x="541794" y="204677"/>
                  <a:pt x="644142" y="433277"/>
                  <a:pt x="644142" y="685782"/>
                </a:cubicBezTo>
                <a:cubicBezTo>
                  <a:pt x="644142" y="717345"/>
                  <a:pt x="642543" y="748535"/>
                  <a:pt x="639421" y="779274"/>
                </a:cubicBezTo>
                <a:lnTo>
                  <a:pt x="628532" y="850627"/>
                </a:lnTo>
                <a:close/>
              </a:path>
            </a:pathLst>
          </a:custGeom>
          <a:solidFill>
            <a:srgbClr val="CCCC00">
              <a:alpha val="49804"/>
            </a:srgb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3" name="Freeform: Shape 32">
            <a:extLst>
              <a:ext uri="{FF2B5EF4-FFF2-40B4-BE49-F238E27FC236}">
                <a16:creationId xmlns:a16="http://schemas.microsoft.com/office/drawing/2014/main" id="{AD1D6A05-4358-4C5B-BF15-9972A8BADA94}"/>
              </a:ext>
            </a:extLst>
          </p:cNvPr>
          <p:cNvSpPr>
            <a:spLocks noChangeArrowheads="1"/>
          </p:cNvSpPr>
          <p:nvPr/>
        </p:nvSpPr>
        <p:spPr bwMode="auto">
          <a:xfrm rot="10800000">
            <a:off x="4617502" y="2143673"/>
            <a:ext cx="1828800" cy="1239855"/>
          </a:xfrm>
          <a:custGeom>
            <a:avLst/>
            <a:gdLst>
              <a:gd name="connsiteX0" fmla="*/ 914400 w 1828800"/>
              <a:gd name="connsiteY0" fmla="*/ 1239855 h 1239855"/>
              <a:gd name="connsiteX1" fmla="*/ 0 w 1828800"/>
              <a:gd name="connsiteY1" fmla="*/ 325455 h 1239855"/>
              <a:gd name="connsiteX2" fmla="*/ 4721 w 1828800"/>
              <a:gd name="connsiteY2" fmla="*/ 231963 h 1239855"/>
              <a:gd name="connsiteX3" fmla="*/ 15610 w 1828800"/>
              <a:gd name="connsiteY3" fmla="*/ 160610 h 1239855"/>
              <a:gd name="connsiteX4" fmla="*/ 58738 w 1828800"/>
              <a:gd name="connsiteY4" fmla="*/ 176395 h 1239855"/>
              <a:gd name="connsiteX5" fmla="*/ 330653 w 1828800"/>
              <a:gd name="connsiteY5" fmla="*/ 217505 h 1239855"/>
              <a:gd name="connsiteX6" fmla="*/ 841903 w 1828800"/>
              <a:gd name="connsiteY6" fmla="*/ 61340 h 1239855"/>
              <a:gd name="connsiteX7" fmla="*/ 916247 w 1828800"/>
              <a:gd name="connsiteY7" fmla="*/ 0 h 1239855"/>
              <a:gd name="connsiteX8" fmla="*/ 1004061 w 1828800"/>
              <a:gd name="connsiteY8" fmla="*/ 72453 h 1239855"/>
              <a:gd name="connsiteX9" fmla="*/ 1515311 w 1828800"/>
              <a:gd name="connsiteY9" fmla="*/ 228618 h 1239855"/>
              <a:gd name="connsiteX10" fmla="*/ 1787226 w 1828800"/>
              <a:gd name="connsiteY10" fmla="*/ 187508 h 1239855"/>
              <a:gd name="connsiteX11" fmla="*/ 1815704 w 1828800"/>
              <a:gd name="connsiteY11" fmla="*/ 177085 h 1239855"/>
              <a:gd name="connsiteX12" fmla="*/ 1824079 w 1828800"/>
              <a:gd name="connsiteY12" fmla="*/ 231963 h 1239855"/>
              <a:gd name="connsiteX13" fmla="*/ 1828800 w 1828800"/>
              <a:gd name="connsiteY13" fmla="*/ 325455 h 1239855"/>
              <a:gd name="connsiteX14" fmla="*/ 914400 w 1828800"/>
              <a:gd name="connsiteY14" fmla="*/ 1239855 h 1239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828800" h="1239855">
                <a:moveTo>
                  <a:pt x="914400" y="1239855"/>
                </a:moveTo>
                <a:cubicBezTo>
                  <a:pt x="409391" y="1239855"/>
                  <a:pt x="0" y="830464"/>
                  <a:pt x="0" y="325455"/>
                </a:cubicBezTo>
                <a:cubicBezTo>
                  <a:pt x="0" y="293892"/>
                  <a:pt x="1599" y="262703"/>
                  <a:pt x="4721" y="231963"/>
                </a:cubicBezTo>
                <a:lnTo>
                  <a:pt x="15610" y="160610"/>
                </a:lnTo>
                <a:lnTo>
                  <a:pt x="58738" y="176395"/>
                </a:lnTo>
                <a:cubicBezTo>
                  <a:pt x="144636" y="203112"/>
                  <a:pt x="235964" y="217505"/>
                  <a:pt x="330653" y="217505"/>
                </a:cubicBezTo>
                <a:cubicBezTo>
                  <a:pt x="520031" y="217505"/>
                  <a:pt x="695963" y="159935"/>
                  <a:pt x="841903" y="61340"/>
                </a:cubicBezTo>
                <a:lnTo>
                  <a:pt x="916247" y="0"/>
                </a:lnTo>
                <a:lnTo>
                  <a:pt x="1004061" y="72453"/>
                </a:lnTo>
                <a:cubicBezTo>
                  <a:pt x="1150000" y="171048"/>
                  <a:pt x="1325932" y="228618"/>
                  <a:pt x="1515311" y="228618"/>
                </a:cubicBezTo>
                <a:cubicBezTo>
                  <a:pt x="1610000" y="228618"/>
                  <a:pt x="1701328" y="214225"/>
                  <a:pt x="1787226" y="187508"/>
                </a:cubicBezTo>
                <a:lnTo>
                  <a:pt x="1815704" y="177085"/>
                </a:lnTo>
                <a:lnTo>
                  <a:pt x="1824079" y="231963"/>
                </a:lnTo>
                <a:cubicBezTo>
                  <a:pt x="1827201" y="262703"/>
                  <a:pt x="1828800" y="293892"/>
                  <a:pt x="1828800" y="325455"/>
                </a:cubicBezTo>
                <a:cubicBezTo>
                  <a:pt x="1828800" y="830464"/>
                  <a:pt x="1419409" y="1239855"/>
                  <a:pt x="914400" y="1239855"/>
                </a:cubicBezTo>
                <a:close/>
              </a:path>
            </a:pathLst>
          </a:custGeom>
          <a:solidFill>
            <a:schemeClr val="bg2">
              <a:lumMod val="75000"/>
              <a:alpha val="50000"/>
            </a:scheme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2" name="Freeform: Shape 31">
            <a:extLst>
              <a:ext uri="{FF2B5EF4-FFF2-40B4-BE49-F238E27FC236}">
                <a16:creationId xmlns:a16="http://schemas.microsoft.com/office/drawing/2014/main" id="{887E3549-B4BE-4BAC-8DC8-4CB07AB67699}"/>
              </a:ext>
            </a:extLst>
          </p:cNvPr>
          <p:cNvSpPr>
            <a:spLocks noChangeArrowheads="1"/>
          </p:cNvSpPr>
          <p:nvPr/>
        </p:nvSpPr>
        <p:spPr bwMode="auto">
          <a:xfrm rot="10800000">
            <a:off x="4016591" y="3206443"/>
            <a:ext cx="1499994" cy="1777267"/>
          </a:xfrm>
          <a:custGeom>
            <a:avLst/>
            <a:gdLst>
              <a:gd name="connsiteX0" fmla="*/ 885987 w 1499994"/>
              <a:gd name="connsiteY0" fmla="*/ 1777267 h 1777267"/>
              <a:gd name="connsiteX1" fmla="*/ 880506 w 1499994"/>
              <a:gd name="connsiteY1" fmla="*/ 1741354 h 1777267"/>
              <a:gd name="connsiteX2" fmla="*/ 340609 w 1499994"/>
              <a:gd name="connsiteY2" fmla="*/ 1083095 h 1777267"/>
              <a:gd name="connsiteX3" fmla="*/ 299726 w 1499994"/>
              <a:gd name="connsiteY3" fmla="*/ 1068132 h 1777267"/>
              <a:gd name="connsiteX4" fmla="*/ 310615 w 1499994"/>
              <a:gd name="connsiteY4" fmla="*/ 996779 h 1777267"/>
              <a:gd name="connsiteX5" fmla="*/ 315336 w 1499994"/>
              <a:gd name="connsiteY5" fmla="*/ 903287 h 1777267"/>
              <a:gd name="connsiteX6" fmla="*/ 47514 w 1499994"/>
              <a:gd name="connsiteY6" fmla="*/ 256709 h 1777267"/>
              <a:gd name="connsiteX7" fmla="*/ 0 w 1499994"/>
              <a:gd name="connsiteY7" fmla="*/ 217505 h 1777267"/>
              <a:gd name="connsiteX8" fmla="*/ 74344 w 1499994"/>
              <a:gd name="connsiteY8" fmla="*/ 156165 h 1777267"/>
              <a:gd name="connsiteX9" fmla="*/ 585594 w 1499994"/>
              <a:gd name="connsiteY9" fmla="*/ 0 h 1777267"/>
              <a:gd name="connsiteX10" fmla="*/ 1499994 w 1499994"/>
              <a:gd name="connsiteY10" fmla="*/ 914400 h 1777267"/>
              <a:gd name="connsiteX11" fmla="*/ 941520 w 1499994"/>
              <a:gd name="connsiteY11" fmla="*/ 1756942 h 1777267"/>
              <a:gd name="connsiteX12" fmla="*/ 885987 w 1499994"/>
              <a:gd name="connsiteY12" fmla="*/ 1777267 h 1777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99994" h="1777267">
                <a:moveTo>
                  <a:pt x="885987" y="1777267"/>
                </a:moveTo>
                <a:lnTo>
                  <a:pt x="880506" y="1741354"/>
                </a:lnTo>
                <a:cubicBezTo>
                  <a:pt x="819602" y="1443728"/>
                  <a:pt x="614102" y="1198773"/>
                  <a:pt x="340609" y="1083095"/>
                </a:cubicBezTo>
                <a:lnTo>
                  <a:pt x="299726" y="1068132"/>
                </a:lnTo>
                <a:lnTo>
                  <a:pt x="310615" y="996779"/>
                </a:lnTo>
                <a:cubicBezTo>
                  <a:pt x="313737" y="966040"/>
                  <a:pt x="315336" y="934850"/>
                  <a:pt x="315336" y="903287"/>
                </a:cubicBezTo>
                <a:cubicBezTo>
                  <a:pt x="315336" y="650782"/>
                  <a:pt x="212988" y="422182"/>
                  <a:pt x="47514" y="256709"/>
                </a:cubicBezTo>
                <a:lnTo>
                  <a:pt x="0" y="217505"/>
                </a:lnTo>
                <a:lnTo>
                  <a:pt x="74344" y="156165"/>
                </a:lnTo>
                <a:cubicBezTo>
                  <a:pt x="220284" y="57570"/>
                  <a:pt x="396216" y="0"/>
                  <a:pt x="585594" y="0"/>
                </a:cubicBezTo>
                <a:cubicBezTo>
                  <a:pt x="1090603" y="0"/>
                  <a:pt x="1499994" y="409391"/>
                  <a:pt x="1499994" y="914400"/>
                </a:cubicBezTo>
                <a:cubicBezTo>
                  <a:pt x="1499994" y="1293157"/>
                  <a:pt x="1269711" y="1618129"/>
                  <a:pt x="941520" y="1756942"/>
                </a:cubicBezTo>
                <a:lnTo>
                  <a:pt x="885987" y="1777267"/>
                </a:lnTo>
                <a:close/>
              </a:path>
            </a:pathLst>
          </a:custGeom>
          <a:solidFill>
            <a:schemeClr val="accent3">
              <a:lumMod val="75000"/>
              <a:alpha val="50000"/>
            </a:scheme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1" name="Freeform: Shape 30">
            <a:extLst>
              <a:ext uri="{FF2B5EF4-FFF2-40B4-BE49-F238E27FC236}">
                <a16:creationId xmlns:a16="http://schemas.microsoft.com/office/drawing/2014/main" id="{C2E95D0D-9C18-4C31-95DA-6DC29B1670A1}"/>
              </a:ext>
            </a:extLst>
          </p:cNvPr>
          <p:cNvSpPr>
            <a:spLocks noChangeArrowheads="1"/>
          </p:cNvSpPr>
          <p:nvPr/>
        </p:nvSpPr>
        <p:spPr bwMode="auto">
          <a:xfrm rot="10800000">
            <a:off x="5516585" y="3222918"/>
            <a:ext cx="1513464" cy="1771905"/>
          </a:xfrm>
          <a:custGeom>
            <a:avLst/>
            <a:gdLst>
              <a:gd name="connsiteX0" fmla="*/ 599357 w 1513464"/>
              <a:gd name="connsiteY0" fmla="*/ 1771905 h 1771905"/>
              <a:gd name="connsiteX1" fmla="*/ 558474 w 1513464"/>
              <a:gd name="connsiteY1" fmla="*/ 1756942 h 1771905"/>
              <a:gd name="connsiteX2" fmla="*/ 0 w 1513464"/>
              <a:gd name="connsiteY2" fmla="*/ 914400 h 1771905"/>
              <a:gd name="connsiteX3" fmla="*/ 914400 w 1513464"/>
              <a:gd name="connsiteY3" fmla="*/ 0 h 1771905"/>
              <a:gd name="connsiteX4" fmla="*/ 1425650 w 1513464"/>
              <a:gd name="connsiteY4" fmla="*/ 156165 h 1771905"/>
              <a:gd name="connsiteX5" fmla="*/ 1513464 w 1513464"/>
              <a:gd name="connsiteY5" fmla="*/ 228618 h 1771905"/>
              <a:gd name="connsiteX6" fmla="*/ 1452480 w 1513464"/>
              <a:gd name="connsiteY6" fmla="*/ 278935 h 1771905"/>
              <a:gd name="connsiteX7" fmla="*/ 1184658 w 1513464"/>
              <a:gd name="connsiteY7" fmla="*/ 925513 h 1771905"/>
              <a:gd name="connsiteX8" fmla="*/ 1189379 w 1513464"/>
              <a:gd name="connsiteY8" fmla="*/ 1019005 h 1771905"/>
              <a:gd name="connsiteX9" fmla="*/ 1197754 w 1513464"/>
              <a:gd name="connsiteY9" fmla="*/ 1073883 h 1771905"/>
              <a:gd name="connsiteX10" fmla="*/ 1142221 w 1513464"/>
              <a:gd name="connsiteY10" fmla="*/ 1094208 h 1771905"/>
              <a:gd name="connsiteX11" fmla="*/ 602324 w 1513464"/>
              <a:gd name="connsiteY11" fmla="*/ 1752467 h 1771905"/>
              <a:gd name="connsiteX12" fmla="*/ 599357 w 1513464"/>
              <a:gd name="connsiteY12" fmla="*/ 1771905 h 17719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513464" h="1771905">
                <a:moveTo>
                  <a:pt x="599357" y="1771905"/>
                </a:moveTo>
                <a:lnTo>
                  <a:pt x="558474" y="1756942"/>
                </a:lnTo>
                <a:cubicBezTo>
                  <a:pt x="230282" y="1618129"/>
                  <a:pt x="0" y="1293157"/>
                  <a:pt x="0" y="914400"/>
                </a:cubicBezTo>
                <a:cubicBezTo>
                  <a:pt x="0" y="409391"/>
                  <a:pt x="409391" y="0"/>
                  <a:pt x="914400" y="0"/>
                </a:cubicBezTo>
                <a:cubicBezTo>
                  <a:pt x="1103779" y="0"/>
                  <a:pt x="1279711" y="57570"/>
                  <a:pt x="1425650" y="156165"/>
                </a:cubicBezTo>
                <a:lnTo>
                  <a:pt x="1513464" y="228618"/>
                </a:lnTo>
                <a:lnTo>
                  <a:pt x="1452480" y="278935"/>
                </a:lnTo>
                <a:cubicBezTo>
                  <a:pt x="1287006" y="444408"/>
                  <a:pt x="1184658" y="673008"/>
                  <a:pt x="1184658" y="925513"/>
                </a:cubicBezTo>
                <a:cubicBezTo>
                  <a:pt x="1184658" y="957076"/>
                  <a:pt x="1186257" y="988265"/>
                  <a:pt x="1189379" y="1019005"/>
                </a:cubicBezTo>
                <a:lnTo>
                  <a:pt x="1197754" y="1073883"/>
                </a:lnTo>
                <a:lnTo>
                  <a:pt x="1142221" y="1094208"/>
                </a:lnTo>
                <a:cubicBezTo>
                  <a:pt x="868728" y="1209886"/>
                  <a:pt x="663227" y="1454841"/>
                  <a:pt x="602324" y="1752467"/>
                </a:cubicBezTo>
                <a:lnTo>
                  <a:pt x="599357" y="1771905"/>
                </a:lnTo>
                <a:close/>
              </a:path>
            </a:pathLst>
          </a:custGeom>
          <a:solidFill>
            <a:schemeClr val="accent4">
              <a:lumMod val="75000"/>
              <a:alpha val="50000"/>
            </a:scheme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30" name="Freeform: Shape 29">
            <a:extLst>
              <a:ext uri="{FF2B5EF4-FFF2-40B4-BE49-F238E27FC236}">
                <a16:creationId xmlns:a16="http://schemas.microsoft.com/office/drawing/2014/main" id="{6E0E55A4-2EB5-444D-879A-73F68EA810A4}"/>
              </a:ext>
            </a:extLst>
          </p:cNvPr>
          <p:cNvSpPr>
            <a:spLocks noChangeArrowheads="1"/>
          </p:cNvSpPr>
          <p:nvPr/>
        </p:nvSpPr>
        <p:spPr bwMode="auto">
          <a:xfrm rot="10800000">
            <a:off x="5216859" y="3383528"/>
            <a:ext cx="615436" cy="588945"/>
          </a:xfrm>
          <a:custGeom>
            <a:avLst/>
            <a:gdLst>
              <a:gd name="connsiteX0" fmla="*/ 302240 w 615436"/>
              <a:gd name="connsiteY0" fmla="*/ 588945 h 588945"/>
              <a:gd name="connsiteX1" fmla="*/ 254726 w 615436"/>
              <a:gd name="connsiteY1" fmla="*/ 549741 h 588945"/>
              <a:gd name="connsiteX2" fmla="*/ 5481 w 615436"/>
              <a:gd name="connsiteY2" fmla="*/ 87446 h 588945"/>
              <a:gd name="connsiteX3" fmla="*/ 0 w 615436"/>
              <a:gd name="connsiteY3" fmla="*/ 51533 h 588945"/>
              <a:gd name="connsiteX4" fmla="*/ 28478 w 615436"/>
              <a:gd name="connsiteY4" fmla="*/ 41110 h 588945"/>
              <a:gd name="connsiteX5" fmla="*/ 300393 w 615436"/>
              <a:gd name="connsiteY5" fmla="*/ 0 h 588945"/>
              <a:gd name="connsiteX6" fmla="*/ 572308 w 615436"/>
              <a:gd name="connsiteY6" fmla="*/ 41110 h 588945"/>
              <a:gd name="connsiteX7" fmla="*/ 615436 w 615436"/>
              <a:gd name="connsiteY7" fmla="*/ 56895 h 588945"/>
              <a:gd name="connsiteX8" fmla="*/ 612469 w 615436"/>
              <a:gd name="connsiteY8" fmla="*/ 76333 h 588945"/>
              <a:gd name="connsiteX9" fmla="*/ 363224 w 615436"/>
              <a:gd name="connsiteY9" fmla="*/ 538628 h 588945"/>
              <a:gd name="connsiteX10" fmla="*/ 302240 w 615436"/>
              <a:gd name="connsiteY10" fmla="*/ 588945 h 5889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15436" h="588945">
                <a:moveTo>
                  <a:pt x="302240" y="588945"/>
                </a:moveTo>
                <a:lnTo>
                  <a:pt x="254726" y="549741"/>
                </a:lnTo>
                <a:cubicBezTo>
                  <a:pt x="130620" y="425636"/>
                  <a:pt x="42023" y="266022"/>
                  <a:pt x="5481" y="87446"/>
                </a:cubicBezTo>
                <a:lnTo>
                  <a:pt x="0" y="51533"/>
                </a:lnTo>
                <a:lnTo>
                  <a:pt x="28478" y="41110"/>
                </a:lnTo>
                <a:cubicBezTo>
                  <a:pt x="114376" y="14393"/>
                  <a:pt x="205704" y="0"/>
                  <a:pt x="300393" y="0"/>
                </a:cubicBezTo>
                <a:cubicBezTo>
                  <a:pt x="395082" y="0"/>
                  <a:pt x="486410" y="14393"/>
                  <a:pt x="572308" y="41110"/>
                </a:cubicBezTo>
                <a:lnTo>
                  <a:pt x="615436" y="56895"/>
                </a:lnTo>
                <a:lnTo>
                  <a:pt x="612469" y="76333"/>
                </a:lnTo>
                <a:cubicBezTo>
                  <a:pt x="575926" y="254909"/>
                  <a:pt x="487330" y="414523"/>
                  <a:pt x="363224" y="538628"/>
                </a:cubicBezTo>
                <a:lnTo>
                  <a:pt x="302240" y="588945"/>
                </a:lnTo>
                <a:close/>
              </a:path>
            </a:pathLst>
          </a:custGeom>
          <a:solidFill>
            <a:srgbClr val="FFFFFF">
              <a:alpha val="49804"/>
            </a:srgbClr>
          </a:solidFill>
          <a:ln w="25400">
            <a:solidFill>
              <a:schemeClr val="bg1">
                <a:lumMod val="65000"/>
              </a:schemeClr>
            </a:solidFill>
            <a:prstDash val="solid"/>
            <a:round/>
            <a:headEnd/>
            <a:tailEnd/>
          </a:ln>
        </p:spPr>
        <p:txBody>
          <a:bodyPr wrap="square" anchor="ctr">
            <a:noAutofit/>
          </a:bodyPr>
          <a:lstStyle/>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a:p>
            <a:endParaRPr lang="en-US" sz="2000" dirty="0">
              <a:latin typeface="Arial Narrow" panose="020B0606020202030204" pitchFamily="34" charset="0"/>
            </a:endParaRPr>
          </a:p>
        </p:txBody>
      </p:sp>
      <p:sp>
        <p:nvSpPr>
          <p:cNvPr id="26" name="Rounded Rectangle 25"/>
          <p:cNvSpPr/>
          <p:nvPr/>
        </p:nvSpPr>
        <p:spPr bwMode="auto">
          <a:xfrm>
            <a:off x="3072048" y="1784807"/>
            <a:ext cx="6035040" cy="3474720"/>
          </a:xfrm>
          <a:prstGeom prst="roundRect">
            <a:avLst>
              <a:gd name="adj" fmla="val 6120"/>
            </a:avLst>
          </a:prstGeom>
          <a:noFill/>
          <a:ln w="254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7" name="Rounded Rectangle 26"/>
          <p:cNvSpPr/>
          <p:nvPr/>
        </p:nvSpPr>
        <p:spPr bwMode="auto">
          <a:xfrm>
            <a:off x="3066733" y="5410656"/>
            <a:ext cx="6035040" cy="457200"/>
          </a:xfrm>
          <a:prstGeom prst="roundRect">
            <a:avLst>
              <a:gd name="adj" fmla="val 23025"/>
            </a:avLst>
          </a:prstGeom>
          <a:noFill/>
          <a:ln w="254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8" name="Rectangle 9"/>
          <p:cNvSpPr>
            <a:spLocks noChangeArrowheads="1"/>
          </p:cNvSpPr>
          <p:nvPr/>
        </p:nvSpPr>
        <p:spPr bwMode="auto">
          <a:xfrm>
            <a:off x="4993330" y="5435873"/>
            <a:ext cx="2568332" cy="400110"/>
          </a:xfrm>
          <a:prstGeom prst="rect">
            <a:avLst/>
          </a:prstGeom>
          <a:noFill/>
          <a:ln w="9525">
            <a:noFill/>
            <a:miter lim="800000"/>
            <a:headEnd/>
            <a:tailEnd/>
          </a:ln>
        </p:spPr>
        <p:txBody>
          <a:bodyPr wrap="none">
            <a:spAutoFit/>
          </a:bodyPr>
          <a:lstStyle/>
          <a:p>
            <a:r>
              <a:rPr lang="en-US" sz="2000" b="1" dirty="0">
                <a:latin typeface="Arial Narrow" panose="020B0606020202030204" pitchFamily="34" charset="0"/>
              </a:rPr>
              <a:t>Consumption (Demand)</a:t>
            </a:r>
          </a:p>
        </p:txBody>
      </p:sp>
      <p:sp>
        <p:nvSpPr>
          <p:cNvPr id="88085" name="AutoShape 19"/>
          <p:cNvSpPr>
            <a:spLocks noChangeArrowheads="1"/>
          </p:cNvSpPr>
          <p:nvPr/>
        </p:nvSpPr>
        <p:spPr bwMode="auto">
          <a:xfrm>
            <a:off x="5830888" y="5051425"/>
            <a:ext cx="533400" cy="457200"/>
          </a:xfrm>
          <a:prstGeom prst="upDownArrow">
            <a:avLst>
              <a:gd name="adj1" fmla="val 50000"/>
              <a:gd name="adj2" fmla="val 32986"/>
            </a:avLst>
          </a:prstGeom>
          <a:solidFill>
            <a:schemeClr val="accent2">
              <a:lumMod val="50000"/>
            </a:schemeClr>
          </a:solidFill>
          <a:ln w="25400">
            <a:solidFill>
              <a:schemeClr val="bg1"/>
            </a:solidFill>
            <a:miter lim="800000"/>
            <a:headEnd/>
            <a:tailEnd/>
          </a:ln>
        </p:spPr>
        <p:txBody>
          <a:bodyPr wrap="none" anchor="ctr"/>
          <a:lstStyle/>
          <a:p>
            <a:endParaRPr lang="en-US">
              <a:latin typeface="Arial Narrow" panose="020B0606020202030204" pitchFamily="34" charset="0"/>
            </a:endParaRPr>
          </a:p>
        </p:txBody>
      </p:sp>
      <p:sp>
        <p:nvSpPr>
          <p:cNvPr id="20" name="Rounded Rectangle 19">
            <a:extLst>
              <a:ext uri="{FF2B5EF4-FFF2-40B4-BE49-F238E27FC236}">
                <a16:creationId xmlns:a16="http://schemas.microsoft.com/office/drawing/2014/main" id="{65859660-1B39-4A68-90A8-57BCD2B3B6A5}"/>
              </a:ext>
            </a:extLst>
          </p:cNvPr>
          <p:cNvSpPr/>
          <p:nvPr/>
        </p:nvSpPr>
        <p:spPr bwMode="auto">
          <a:xfrm>
            <a:off x="7255168" y="2653215"/>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Regulation</a:t>
            </a:r>
          </a:p>
        </p:txBody>
      </p:sp>
      <p:sp>
        <p:nvSpPr>
          <p:cNvPr id="21" name="Rounded Rectangle 19">
            <a:extLst>
              <a:ext uri="{FF2B5EF4-FFF2-40B4-BE49-F238E27FC236}">
                <a16:creationId xmlns:a16="http://schemas.microsoft.com/office/drawing/2014/main" id="{8A6A1D64-FAA3-472D-A042-391D0447096A}"/>
              </a:ext>
            </a:extLst>
          </p:cNvPr>
          <p:cNvSpPr/>
          <p:nvPr/>
        </p:nvSpPr>
        <p:spPr bwMode="auto">
          <a:xfrm>
            <a:off x="7255168" y="3314921"/>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Manufacturing</a:t>
            </a:r>
          </a:p>
        </p:txBody>
      </p:sp>
      <p:sp>
        <p:nvSpPr>
          <p:cNvPr id="22" name="Rounded Rectangle 19">
            <a:extLst>
              <a:ext uri="{FF2B5EF4-FFF2-40B4-BE49-F238E27FC236}">
                <a16:creationId xmlns:a16="http://schemas.microsoft.com/office/drawing/2014/main" id="{22A3FB92-63F8-403A-B75D-AC034293BE47}"/>
              </a:ext>
            </a:extLst>
          </p:cNvPr>
          <p:cNvSpPr/>
          <p:nvPr/>
        </p:nvSpPr>
        <p:spPr bwMode="auto">
          <a:xfrm>
            <a:off x="7255168" y="3976627"/>
            <a:ext cx="173736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Distribution</a:t>
            </a:r>
          </a:p>
        </p:txBody>
      </p:sp>
      <p:sp>
        <p:nvSpPr>
          <p:cNvPr id="23" name="Rounded Rectangle 19">
            <a:extLst>
              <a:ext uri="{FF2B5EF4-FFF2-40B4-BE49-F238E27FC236}">
                <a16:creationId xmlns:a16="http://schemas.microsoft.com/office/drawing/2014/main" id="{80303B14-48AF-4104-9AD1-9BE6C6D0F3B0}"/>
              </a:ext>
            </a:extLst>
          </p:cNvPr>
          <p:cNvSpPr/>
          <p:nvPr/>
        </p:nvSpPr>
        <p:spPr bwMode="auto">
          <a:xfrm>
            <a:off x="4937541" y="2670285"/>
            <a:ext cx="1188720" cy="365760"/>
          </a:xfrm>
          <a:prstGeom prst="roundRect">
            <a:avLst/>
          </a:prstGeom>
          <a:solidFill>
            <a:schemeClr val="accent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Labor</a:t>
            </a:r>
          </a:p>
        </p:txBody>
      </p:sp>
      <p:sp>
        <p:nvSpPr>
          <p:cNvPr id="25" name="Rounded Rectangle 19">
            <a:extLst>
              <a:ext uri="{FF2B5EF4-FFF2-40B4-BE49-F238E27FC236}">
                <a16:creationId xmlns:a16="http://schemas.microsoft.com/office/drawing/2014/main" id="{600A880B-A42C-43B5-B48E-B19E9B862994}"/>
              </a:ext>
            </a:extLst>
          </p:cNvPr>
          <p:cNvSpPr/>
          <p:nvPr/>
        </p:nvSpPr>
        <p:spPr bwMode="auto">
          <a:xfrm>
            <a:off x="4119591" y="4013350"/>
            <a:ext cx="118872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Land</a:t>
            </a:r>
          </a:p>
        </p:txBody>
      </p:sp>
      <p:sp>
        <p:nvSpPr>
          <p:cNvPr id="29" name="Rounded Rectangle 19">
            <a:extLst>
              <a:ext uri="{FF2B5EF4-FFF2-40B4-BE49-F238E27FC236}">
                <a16:creationId xmlns:a16="http://schemas.microsoft.com/office/drawing/2014/main" id="{12F30975-838C-4B5B-B54A-16CE54AABA1F}"/>
              </a:ext>
            </a:extLst>
          </p:cNvPr>
          <p:cNvSpPr/>
          <p:nvPr/>
        </p:nvSpPr>
        <p:spPr bwMode="auto">
          <a:xfrm>
            <a:off x="5738328" y="4013350"/>
            <a:ext cx="1188720" cy="365760"/>
          </a:xfrm>
          <a:prstGeom prst="roundRect">
            <a:avLst/>
          </a:prstGeom>
          <a:solidFill>
            <a:schemeClr val="accent4">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Capital</a:t>
            </a:r>
          </a:p>
        </p:txBody>
      </p:sp>
      <p:sp>
        <p:nvSpPr>
          <p:cNvPr id="88075" name="Rectangle 9"/>
          <p:cNvSpPr>
            <a:spLocks noChangeArrowheads="1"/>
          </p:cNvSpPr>
          <p:nvPr/>
        </p:nvSpPr>
        <p:spPr bwMode="auto">
          <a:xfrm>
            <a:off x="5023143" y="1572513"/>
            <a:ext cx="2193229" cy="400110"/>
          </a:xfrm>
          <a:prstGeom prst="rect">
            <a:avLst/>
          </a:prstGeom>
          <a:solidFill>
            <a:schemeClr val="bg1"/>
          </a:solidFill>
          <a:ln w="9525">
            <a:noFill/>
            <a:miter lim="800000"/>
            <a:headEnd/>
            <a:tailEnd/>
          </a:ln>
        </p:spPr>
        <p:txBody>
          <a:bodyPr wrap="none">
            <a:spAutoFit/>
          </a:bodyPr>
          <a:lstStyle/>
          <a:p>
            <a:r>
              <a:rPr lang="en-US" sz="2000" b="1" dirty="0">
                <a:latin typeface="Arial Narrow" panose="020B0606020202030204" pitchFamily="34" charset="0"/>
              </a:rPr>
              <a:t>Production (Supply)</a:t>
            </a:r>
          </a:p>
        </p:txBody>
      </p:sp>
    </p:spTree>
    <p:extLst>
      <p:ext uri="{BB962C8B-B14F-4D97-AF65-F5344CB8AC3E}">
        <p14:creationId xmlns:p14="http://schemas.microsoft.com/office/powerpoint/2010/main" val="12446427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itle 6"/>
          <p:cNvSpPr>
            <a:spLocks noGrp="1"/>
          </p:cNvSpPr>
          <p:nvPr>
            <p:ph type="title"/>
          </p:nvPr>
        </p:nvSpPr>
        <p:spPr/>
        <p:txBody>
          <a:bodyPr/>
          <a:lstStyle/>
          <a:p>
            <a:pPr eaLnBrk="1" hangingPunct="1"/>
            <a:r>
              <a:rPr lang="en-US" dirty="0"/>
              <a:t>The Corporation as a Decision, Management and Planning Unit</a:t>
            </a:r>
          </a:p>
        </p:txBody>
      </p:sp>
      <p:graphicFrame>
        <p:nvGraphicFramePr>
          <p:cNvPr id="6" name="Content Placeholder 8"/>
          <p:cNvGraphicFramePr>
            <a:graphicFrameLocks noGrp="1"/>
          </p:cNvGraphicFramePr>
          <p:nvPr>
            <p:ph idx="1"/>
          </p:nvPr>
        </p:nvGraphicFramePr>
        <p:xfrm>
          <a:off x="155575" y="1096963"/>
          <a:ext cx="11883459" cy="3151969"/>
        </p:xfrm>
        <a:graphic>
          <a:graphicData uri="http://schemas.openxmlformats.org/drawingml/2006/table">
            <a:tbl>
              <a:tblPr firstRow="1" firstCol="1" bandCol="1">
                <a:tableStyleId>{37CE84F3-28C3-443E-9E96-99CF82512B78}</a:tableStyleId>
              </a:tblPr>
              <a:tblGrid>
                <a:gridCol w="1681621">
                  <a:extLst>
                    <a:ext uri="{9D8B030D-6E8A-4147-A177-3AD203B41FA5}">
                      <a16:colId xmlns:a16="http://schemas.microsoft.com/office/drawing/2014/main" val="20000"/>
                    </a:ext>
                  </a:extLst>
                </a:gridCol>
                <a:gridCol w="3280878">
                  <a:extLst>
                    <a:ext uri="{9D8B030D-6E8A-4147-A177-3AD203B41FA5}">
                      <a16:colId xmlns:a16="http://schemas.microsoft.com/office/drawing/2014/main" val="20001"/>
                    </a:ext>
                  </a:extLst>
                </a:gridCol>
                <a:gridCol w="3335788">
                  <a:extLst>
                    <a:ext uri="{9D8B030D-6E8A-4147-A177-3AD203B41FA5}">
                      <a16:colId xmlns:a16="http://schemas.microsoft.com/office/drawing/2014/main" val="20002"/>
                    </a:ext>
                  </a:extLst>
                </a:gridCol>
                <a:gridCol w="3585172">
                  <a:extLst>
                    <a:ext uri="{9D8B030D-6E8A-4147-A177-3AD203B41FA5}">
                      <a16:colId xmlns:a16="http://schemas.microsoft.com/office/drawing/2014/main" val="20003"/>
                    </a:ext>
                  </a:extLst>
                </a:gridCol>
              </a:tblGrid>
              <a:tr h="556226">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endParaRPr kumimoji="0" lang="en-US" sz="2000" b="1" i="0" u="none" strike="noStrike" cap="none" normalizeH="0" baseline="0" dirty="0">
                        <a:ln>
                          <a:noFill/>
                        </a:ln>
                        <a:solidFill>
                          <a:srgbClr val="FFFFFF"/>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Management Unit</a:t>
                      </a:r>
                      <a:endParaRPr kumimoji="0" lang="en-US" sz="2000" b="1" i="0" u="none" strike="noStrike" cap="none" normalizeH="0" baseline="0" dirty="0">
                        <a:ln>
                          <a:noFill/>
                        </a:ln>
                        <a:solidFill>
                          <a:srgbClr val="FFFFFF"/>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Decision Unit</a:t>
                      </a:r>
                      <a:endParaRPr kumimoji="0" lang="en-US" sz="2000" b="1" i="0" u="none" strike="noStrike" cap="none" normalizeH="0" baseline="0" dirty="0">
                        <a:ln>
                          <a:noFill/>
                        </a:ln>
                        <a:solidFill>
                          <a:srgbClr val="FFFFFF"/>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Planning Unit</a:t>
                      </a:r>
                      <a:endParaRPr kumimoji="0" lang="en-US" sz="2000" b="1" i="0" u="none" strike="noStrike" cap="none" normalizeH="0" baseline="0" dirty="0">
                        <a:ln>
                          <a:noFill/>
                        </a:ln>
                        <a:solidFill>
                          <a:srgbClr val="FFFFFF"/>
                        </a:solidFill>
                        <a:effectLst/>
                        <a:latin typeface="Arial Narrow" pitchFamily="34" charset="0"/>
                      </a:endParaRPr>
                    </a:p>
                  </a:txBody>
                  <a:tcPr marL="169496" marR="169496" horzOverflow="overflow"/>
                </a:tc>
                <a:extLst>
                  <a:ext uri="{0D108BD9-81ED-4DB2-BD59-A6C34878D82A}">
                    <a16:rowId xmlns:a16="http://schemas.microsoft.com/office/drawing/2014/main" val="10000"/>
                  </a:ext>
                </a:extLst>
              </a:tr>
              <a:tr h="527221">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Nature</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Maintain operational conditions.</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Decisions about the allocation of resources.</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lang="en-US" sz="2000" dirty="0"/>
                        <a:t>Anticipate market changes and opportunities. Allocate its factors of production.</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extLst>
                  <a:ext uri="{0D108BD9-81ED-4DB2-BD59-A6C34878D82A}">
                    <a16:rowId xmlns:a16="http://schemas.microsoft.com/office/drawing/2014/main" val="10001"/>
                  </a:ext>
                </a:extLst>
              </a:tr>
              <a:tr h="741406">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kumimoji="0" lang="en-US" sz="2000" u="none" strike="noStrike" cap="none" normalizeH="0" baseline="0" dirty="0">
                          <a:ln>
                            <a:noFill/>
                          </a:ln>
                          <a:effectLst/>
                        </a:rPr>
                        <a:t>Scope</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Production, sales, marketing, payroll, distribution.</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lang="en-US" sz="2000" dirty="0"/>
                        <a:t>Financial, labor, raw materials, research and development, etc.</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lang="en-US" sz="2000" dirty="0"/>
                        <a:t>Economic, technological, social and political change.</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extLst>
                  <a:ext uri="{0D108BD9-81ED-4DB2-BD59-A6C34878D82A}">
                    <a16:rowId xmlns:a16="http://schemas.microsoft.com/office/drawing/2014/main" val="10002"/>
                  </a:ext>
                </a:extLst>
              </a:tr>
              <a:tr h="848497">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Time frame</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Short term (production cycles).</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lang="en-US" sz="2000" dirty="0"/>
                        <a:t>Short to long term (product cycles). </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Medium to long term (business cycles).</a:t>
                      </a:r>
                      <a:endParaRPr kumimoji="0" lang="en-US" sz="2000" b="0" i="0" u="none" strike="noStrike" cap="none" normalizeH="0" baseline="0" dirty="0">
                        <a:ln>
                          <a:noFill/>
                        </a:ln>
                        <a:solidFill>
                          <a:srgbClr val="080808"/>
                        </a:solidFill>
                        <a:effectLst/>
                        <a:latin typeface="Arial Narrow" pitchFamily="34" charset="0"/>
                      </a:endParaRPr>
                    </a:p>
                  </a:txBody>
                  <a:tcPr marL="169496" marR="169496" horzOverflow="overflow"/>
                </a:tc>
                <a:extLst>
                  <a:ext uri="{0D108BD9-81ED-4DB2-BD59-A6C34878D82A}">
                    <a16:rowId xmlns:a16="http://schemas.microsoft.com/office/drawing/2014/main" val="10003"/>
                  </a:ext>
                </a:extLst>
              </a:tr>
            </a:tbl>
          </a:graphicData>
        </a:graphic>
      </p:graphicFrame>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36817294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Rounded Corners 44">
            <a:extLst>
              <a:ext uri="{FF2B5EF4-FFF2-40B4-BE49-F238E27FC236}">
                <a16:creationId xmlns:a16="http://schemas.microsoft.com/office/drawing/2014/main" id="{7F824280-4A37-4BD6-8069-A7DE4539ACF6}"/>
              </a:ext>
            </a:extLst>
          </p:cNvPr>
          <p:cNvSpPr/>
          <p:nvPr/>
        </p:nvSpPr>
        <p:spPr>
          <a:xfrm>
            <a:off x="8336223" y="1800119"/>
            <a:ext cx="292608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Rounded Corners 40">
            <a:extLst>
              <a:ext uri="{FF2B5EF4-FFF2-40B4-BE49-F238E27FC236}">
                <a16:creationId xmlns:a16="http://schemas.microsoft.com/office/drawing/2014/main" id="{0BCE9AAE-83C5-4675-8CFB-0065460B9745}"/>
              </a:ext>
            </a:extLst>
          </p:cNvPr>
          <p:cNvSpPr/>
          <p:nvPr/>
        </p:nvSpPr>
        <p:spPr>
          <a:xfrm>
            <a:off x="5260509" y="1800119"/>
            <a:ext cx="292608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Rounded Corners 38">
            <a:extLst>
              <a:ext uri="{FF2B5EF4-FFF2-40B4-BE49-F238E27FC236}">
                <a16:creationId xmlns:a16="http://schemas.microsoft.com/office/drawing/2014/main" id="{F9E16D2C-759D-47B9-8B25-71FBCF89193D}"/>
              </a:ext>
            </a:extLst>
          </p:cNvPr>
          <p:cNvSpPr/>
          <p:nvPr/>
        </p:nvSpPr>
        <p:spPr>
          <a:xfrm>
            <a:off x="2176093" y="1800119"/>
            <a:ext cx="292608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Rounded Corners 35">
            <a:extLst>
              <a:ext uri="{FF2B5EF4-FFF2-40B4-BE49-F238E27FC236}">
                <a16:creationId xmlns:a16="http://schemas.microsoft.com/office/drawing/2014/main" id="{94278485-256E-4220-A699-9722728D17FD}"/>
              </a:ext>
            </a:extLst>
          </p:cNvPr>
          <p:cNvSpPr/>
          <p:nvPr/>
        </p:nvSpPr>
        <p:spPr>
          <a:xfrm>
            <a:off x="2176093" y="2780538"/>
            <a:ext cx="2926080" cy="292608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7481FFF6-E5E4-4330-A088-C00BDFA38E19}"/>
              </a:ext>
            </a:extLst>
          </p:cNvPr>
          <p:cNvSpPr>
            <a:spLocks noGrp="1"/>
          </p:cNvSpPr>
          <p:nvPr>
            <p:ph type="title"/>
          </p:nvPr>
        </p:nvSpPr>
        <p:spPr/>
        <p:txBody>
          <a:bodyPr/>
          <a:lstStyle/>
          <a:p>
            <a:r>
              <a:rPr lang="en-US" dirty="0"/>
              <a:t>The Corporation and its Expansion</a:t>
            </a:r>
          </a:p>
        </p:txBody>
      </p:sp>
      <p:sp>
        <p:nvSpPr>
          <p:cNvPr id="4" name="Footer Placeholder 3">
            <a:extLst>
              <a:ext uri="{FF2B5EF4-FFF2-40B4-BE49-F238E27FC236}">
                <a16:creationId xmlns:a16="http://schemas.microsoft.com/office/drawing/2014/main" id="{1578D2A7-1965-4FE3-80EC-567B426E6237}"/>
              </a:ext>
            </a:extLst>
          </p:cNvPr>
          <p:cNvSpPr>
            <a:spLocks noGrp="1"/>
          </p:cNvSpPr>
          <p:nvPr>
            <p:ph type="ftr" sz="quarter" idx="11"/>
          </p:nvPr>
        </p:nvSpPr>
        <p:spPr/>
        <p:txBody>
          <a:bodyPr/>
          <a:lstStyle/>
          <a:p>
            <a:r>
              <a:rPr lang="en-US" dirty="0"/>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7" name="Rounded Rectangle 19">
            <a:extLst>
              <a:ext uri="{FF2B5EF4-FFF2-40B4-BE49-F238E27FC236}">
                <a16:creationId xmlns:a16="http://schemas.microsoft.com/office/drawing/2014/main" id="{2E6E704F-F245-44B7-94EA-448F2FDC00A2}"/>
              </a:ext>
            </a:extLst>
          </p:cNvPr>
          <p:cNvSpPr/>
          <p:nvPr/>
        </p:nvSpPr>
        <p:spPr bwMode="auto">
          <a:xfrm>
            <a:off x="2191250" y="1363327"/>
            <a:ext cx="29260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Vertical Integration</a:t>
            </a:r>
          </a:p>
        </p:txBody>
      </p:sp>
      <p:sp>
        <p:nvSpPr>
          <p:cNvPr id="8" name="Rounded Rectangle 19">
            <a:extLst>
              <a:ext uri="{FF2B5EF4-FFF2-40B4-BE49-F238E27FC236}">
                <a16:creationId xmlns:a16="http://schemas.microsoft.com/office/drawing/2014/main" id="{B0334502-D60E-4E1E-ADF9-127D4C874BC3}"/>
              </a:ext>
            </a:extLst>
          </p:cNvPr>
          <p:cNvSpPr/>
          <p:nvPr/>
        </p:nvSpPr>
        <p:spPr bwMode="auto">
          <a:xfrm>
            <a:off x="5260509" y="1363327"/>
            <a:ext cx="29260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Horizontal Integration</a:t>
            </a:r>
          </a:p>
        </p:txBody>
      </p:sp>
      <p:sp>
        <p:nvSpPr>
          <p:cNvPr id="9" name="Rounded Rectangle 19">
            <a:extLst>
              <a:ext uri="{FF2B5EF4-FFF2-40B4-BE49-F238E27FC236}">
                <a16:creationId xmlns:a16="http://schemas.microsoft.com/office/drawing/2014/main" id="{1DC05E01-4346-42BD-8D8B-01967FCAF530}"/>
              </a:ext>
            </a:extLst>
          </p:cNvPr>
          <p:cNvSpPr/>
          <p:nvPr/>
        </p:nvSpPr>
        <p:spPr bwMode="auto">
          <a:xfrm>
            <a:off x="8336223" y="1363327"/>
            <a:ext cx="29260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Outsourcing</a:t>
            </a:r>
          </a:p>
        </p:txBody>
      </p:sp>
      <p:sp>
        <p:nvSpPr>
          <p:cNvPr id="10" name="Rounded Rectangle 19">
            <a:extLst>
              <a:ext uri="{FF2B5EF4-FFF2-40B4-BE49-F238E27FC236}">
                <a16:creationId xmlns:a16="http://schemas.microsoft.com/office/drawing/2014/main" id="{69F8164D-1643-4E47-8A92-CF6350C29410}"/>
              </a:ext>
            </a:extLst>
          </p:cNvPr>
          <p:cNvSpPr/>
          <p:nvPr/>
        </p:nvSpPr>
        <p:spPr bwMode="auto">
          <a:xfrm>
            <a:off x="687506" y="3029370"/>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Nature</a:t>
            </a:r>
          </a:p>
        </p:txBody>
      </p:sp>
      <p:sp>
        <p:nvSpPr>
          <p:cNvPr id="11" name="Rounded Rectangle 19">
            <a:extLst>
              <a:ext uri="{FF2B5EF4-FFF2-40B4-BE49-F238E27FC236}">
                <a16:creationId xmlns:a16="http://schemas.microsoft.com/office/drawing/2014/main" id="{FD61C693-995F-4900-B314-0C2D5CCBCDAB}"/>
              </a:ext>
            </a:extLst>
          </p:cNvPr>
          <p:cNvSpPr/>
          <p:nvPr/>
        </p:nvSpPr>
        <p:spPr bwMode="auto">
          <a:xfrm>
            <a:off x="687506" y="3937246"/>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Goals</a:t>
            </a:r>
          </a:p>
        </p:txBody>
      </p:sp>
      <p:sp>
        <p:nvSpPr>
          <p:cNvPr id="12" name="Rounded Rectangle 19">
            <a:extLst>
              <a:ext uri="{FF2B5EF4-FFF2-40B4-BE49-F238E27FC236}">
                <a16:creationId xmlns:a16="http://schemas.microsoft.com/office/drawing/2014/main" id="{0B2D6A53-500A-448C-B27A-20F28529B324}"/>
              </a:ext>
            </a:extLst>
          </p:cNvPr>
          <p:cNvSpPr/>
          <p:nvPr/>
        </p:nvSpPr>
        <p:spPr bwMode="auto">
          <a:xfrm>
            <a:off x="710739" y="4845122"/>
            <a:ext cx="13716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Issues</a:t>
            </a:r>
          </a:p>
        </p:txBody>
      </p:sp>
      <p:sp>
        <p:nvSpPr>
          <p:cNvPr id="13" name="Arrow: Left-Right 12">
            <a:extLst>
              <a:ext uri="{FF2B5EF4-FFF2-40B4-BE49-F238E27FC236}">
                <a16:creationId xmlns:a16="http://schemas.microsoft.com/office/drawing/2014/main" id="{58BBB968-C179-44B2-9666-914EE03CC21B}"/>
              </a:ext>
            </a:extLst>
          </p:cNvPr>
          <p:cNvSpPr/>
          <p:nvPr/>
        </p:nvSpPr>
        <p:spPr>
          <a:xfrm>
            <a:off x="5933191" y="1971165"/>
            <a:ext cx="1554480" cy="54864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3301AF0-3401-4589-B2AE-9060685A2446}"/>
              </a:ext>
            </a:extLst>
          </p:cNvPr>
          <p:cNvSpPr/>
          <p:nvPr/>
        </p:nvSpPr>
        <p:spPr>
          <a:xfrm>
            <a:off x="6052759" y="2145516"/>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DFB11FD1-B1C7-4EE8-8CCF-3E3C5E79C2A4}"/>
              </a:ext>
            </a:extLst>
          </p:cNvPr>
          <p:cNvSpPr/>
          <p:nvPr/>
        </p:nvSpPr>
        <p:spPr>
          <a:xfrm>
            <a:off x="6352799" y="2145516"/>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9334A24-2029-4562-82DE-D9AB84C94EF5}"/>
              </a:ext>
            </a:extLst>
          </p:cNvPr>
          <p:cNvSpPr/>
          <p:nvPr/>
        </p:nvSpPr>
        <p:spPr>
          <a:xfrm>
            <a:off x="6648074" y="2145516"/>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4A79FEF-AC89-4605-AAC8-40F90CB9C1A9}"/>
              </a:ext>
            </a:extLst>
          </p:cNvPr>
          <p:cNvSpPr/>
          <p:nvPr/>
        </p:nvSpPr>
        <p:spPr>
          <a:xfrm>
            <a:off x="6929060" y="2145516"/>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250C8E0-A68A-4F17-BD44-747C4683F278}"/>
              </a:ext>
            </a:extLst>
          </p:cNvPr>
          <p:cNvSpPr/>
          <p:nvPr/>
        </p:nvSpPr>
        <p:spPr>
          <a:xfrm>
            <a:off x="7193379" y="2145516"/>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row: Left-Right 18">
            <a:extLst>
              <a:ext uri="{FF2B5EF4-FFF2-40B4-BE49-F238E27FC236}">
                <a16:creationId xmlns:a16="http://schemas.microsoft.com/office/drawing/2014/main" id="{8B753B81-AAB5-4D96-9766-D2957E23E83E}"/>
              </a:ext>
            </a:extLst>
          </p:cNvPr>
          <p:cNvSpPr/>
          <p:nvPr/>
        </p:nvSpPr>
        <p:spPr>
          <a:xfrm rot="5400000">
            <a:off x="3153752" y="2034648"/>
            <a:ext cx="822960" cy="457200"/>
          </a:xfrm>
          <a:prstGeom prst="leftRight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0698997-075D-47F0-BF9C-5A02787135F2}"/>
              </a:ext>
            </a:extLst>
          </p:cNvPr>
          <p:cNvSpPr/>
          <p:nvPr/>
        </p:nvSpPr>
        <p:spPr>
          <a:xfrm>
            <a:off x="3471410" y="1941421"/>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262B7085-25C5-476B-9B1E-3F802B8D5926}"/>
              </a:ext>
            </a:extLst>
          </p:cNvPr>
          <p:cNvSpPr/>
          <p:nvPr/>
        </p:nvSpPr>
        <p:spPr>
          <a:xfrm>
            <a:off x="3471410" y="2168862"/>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3FB17FF7-8963-4AC2-83B5-D1786B8BAC94}"/>
              </a:ext>
            </a:extLst>
          </p:cNvPr>
          <p:cNvSpPr/>
          <p:nvPr/>
        </p:nvSpPr>
        <p:spPr>
          <a:xfrm>
            <a:off x="3471410" y="2392653"/>
            <a:ext cx="182880" cy="182880"/>
          </a:xfrm>
          <a:prstGeom prst="ellipse">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4B104E64-A340-4CA7-9EB0-5AFD933278E0}"/>
              </a:ext>
            </a:extLst>
          </p:cNvPr>
          <p:cNvSpPr/>
          <p:nvPr/>
        </p:nvSpPr>
        <p:spPr>
          <a:xfrm>
            <a:off x="9081606" y="1920330"/>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E7F0C95D-A21C-49C2-87BC-A1AE9CBD1FB3}"/>
              </a:ext>
            </a:extLst>
          </p:cNvPr>
          <p:cNvSpPr/>
          <p:nvPr/>
        </p:nvSpPr>
        <p:spPr>
          <a:xfrm>
            <a:off x="9147430" y="2057490"/>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49C2AD10-0C83-43A5-AB4D-1B434BE2F2AC}"/>
              </a:ext>
            </a:extLst>
          </p:cNvPr>
          <p:cNvSpPr/>
          <p:nvPr/>
        </p:nvSpPr>
        <p:spPr>
          <a:xfrm>
            <a:off x="9396134" y="2009755"/>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97C071C-DCE7-4978-A060-65F3AC74A48C}"/>
              </a:ext>
            </a:extLst>
          </p:cNvPr>
          <p:cNvSpPr/>
          <p:nvPr/>
        </p:nvSpPr>
        <p:spPr>
          <a:xfrm>
            <a:off x="9434558" y="2229354"/>
            <a:ext cx="182880" cy="182880"/>
          </a:xfrm>
          <a:prstGeom prst="ellipse">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17EE1DE6-366E-4BA3-A530-8EE3846EDB1E}"/>
              </a:ext>
            </a:extLst>
          </p:cNvPr>
          <p:cNvSpPr/>
          <p:nvPr/>
        </p:nvSpPr>
        <p:spPr>
          <a:xfrm>
            <a:off x="9213254" y="2287982"/>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DE24438C-26CD-49D3-93A6-6A7655B627DC}"/>
              </a:ext>
            </a:extLst>
          </p:cNvPr>
          <p:cNvSpPr/>
          <p:nvPr/>
        </p:nvSpPr>
        <p:spPr>
          <a:xfrm>
            <a:off x="10334347" y="2131660"/>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a:extLst>
              <a:ext uri="{FF2B5EF4-FFF2-40B4-BE49-F238E27FC236}">
                <a16:creationId xmlns:a16="http://schemas.microsoft.com/office/drawing/2014/main" id="{3DEEC5B1-98C9-48C9-9A46-7F8B6B1CDDCA}"/>
              </a:ext>
            </a:extLst>
          </p:cNvPr>
          <p:cNvCxnSpPr/>
          <p:nvPr/>
        </p:nvCxnSpPr>
        <p:spPr>
          <a:xfrm>
            <a:off x="9655170" y="2223100"/>
            <a:ext cx="6400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A0183A3-6621-4DBA-BD00-7E35D557EE6D}"/>
              </a:ext>
            </a:extLst>
          </p:cNvPr>
          <p:cNvSpPr txBox="1"/>
          <p:nvPr/>
        </p:nvSpPr>
        <p:spPr>
          <a:xfrm>
            <a:off x="2227629" y="2793717"/>
            <a:ext cx="2839368"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Expand backward (suppliers) or forward (customers) along the supply chain.</a:t>
            </a:r>
            <a:endParaRPr kumimoji="0" lang="en-US" b="0" i="0" u="none" strike="noStrike" cap="none" normalizeH="0" baseline="0" dirty="0">
              <a:ln>
                <a:noFill/>
              </a:ln>
              <a:solidFill>
                <a:srgbClr val="080808"/>
              </a:solidFill>
              <a:effectLst/>
              <a:latin typeface="Arial Narrow" panose="020B0606020202030204" pitchFamily="34" charset="0"/>
            </a:endParaRPr>
          </a:p>
        </p:txBody>
      </p:sp>
      <p:sp>
        <p:nvSpPr>
          <p:cNvPr id="37" name="TextBox 36">
            <a:extLst>
              <a:ext uri="{FF2B5EF4-FFF2-40B4-BE49-F238E27FC236}">
                <a16:creationId xmlns:a16="http://schemas.microsoft.com/office/drawing/2014/main" id="{D2BAF91B-D8EA-4313-A369-2BF02A51FDE1}"/>
              </a:ext>
            </a:extLst>
          </p:cNvPr>
          <p:cNvSpPr txBox="1"/>
          <p:nvPr/>
        </p:nvSpPr>
        <p:spPr>
          <a:xfrm>
            <a:off x="2227629" y="3726660"/>
            <a:ext cx="2823005"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1800" u="none" strike="noStrike" cap="none" normalizeH="0" baseline="0" dirty="0">
                <a:ln>
                  <a:noFill/>
                </a:ln>
                <a:effectLst/>
                <a:latin typeface="Arial Narrow" panose="020B0606020202030204" pitchFamily="34" charset="0"/>
              </a:rPr>
              <a:t>Lower costs. Enhance and protect product quality. Improve supply chain efficiency.</a:t>
            </a:r>
          </a:p>
        </p:txBody>
      </p:sp>
      <p:sp>
        <p:nvSpPr>
          <p:cNvPr id="38" name="Rectangle: Rounded Corners 37">
            <a:extLst>
              <a:ext uri="{FF2B5EF4-FFF2-40B4-BE49-F238E27FC236}">
                <a16:creationId xmlns:a16="http://schemas.microsoft.com/office/drawing/2014/main" id="{9D20A3D7-1B74-43C3-8A5A-1F756FDD0144}"/>
              </a:ext>
            </a:extLst>
          </p:cNvPr>
          <p:cNvSpPr/>
          <p:nvPr/>
        </p:nvSpPr>
        <p:spPr>
          <a:xfrm>
            <a:off x="5260509" y="2780538"/>
            <a:ext cx="2926080" cy="292608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TextBox 39">
            <a:extLst>
              <a:ext uri="{FF2B5EF4-FFF2-40B4-BE49-F238E27FC236}">
                <a16:creationId xmlns:a16="http://schemas.microsoft.com/office/drawing/2014/main" id="{1F4DEC18-ABE1-4DD9-8EA6-C4902EAE5DCF}"/>
              </a:ext>
            </a:extLst>
          </p:cNvPr>
          <p:cNvSpPr txBox="1"/>
          <p:nvPr/>
        </p:nvSpPr>
        <p:spPr>
          <a:xfrm>
            <a:off x="2227629" y="4672809"/>
            <a:ext cx="2926080"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1800" u="none" strike="noStrike" cap="none" normalizeH="0" baseline="0" dirty="0">
                <a:ln>
                  <a:noFill/>
                </a:ln>
                <a:effectLst/>
                <a:latin typeface="Arial Narrow" panose="020B0606020202030204" pitchFamily="34" charset="0"/>
              </a:rPr>
              <a:t>Higher cost structure of suppliers. More difficult to adapt to changes.</a:t>
            </a:r>
          </a:p>
        </p:txBody>
      </p:sp>
      <p:sp>
        <p:nvSpPr>
          <p:cNvPr id="42" name="TextBox 41">
            <a:extLst>
              <a:ext uri="{FF2B5EF4-FFF2-40B4-BE49-F238E27FC236}">
                <a16:creationId xmlns:a16="http://schemas.microsoft.com/office/drawing/2014/main" id="{FCA25BFE-8594-47CE-805D-7A0F89DE026A}"/>
              </a:ext>
            </a:extLst>
          </p:cNvPr>
          <p:cNvSpPr txBox="1"/>
          <p:nvPr/>
        </p:nvSpPr>
        <p:spPr>
          <a:xfrm>
            <a:off x="5290747" y="2793717"/>
            <a:ext cx="283936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Acquiring or merging with competitors.</a:t>
            </a:r>
          </a:p>
        </p:txBody>
      </p:sp>
      <p:sp>
        <p:nvSpPr>
          <p:cNvPr id="43" name="TextBox 42">
            <a:extLst>
              <a:ext uri="{FF2B5EF4-FFF2-40B4-BE49-F238E27FC236}">
                <a16:creationId xmlns:a16="http://schemas.microsoft.com/office/drawing/2014/main" id="{D9869B40-C7A0-4BA0-A55F-45807934ABB6}"/>
              </a:ext>
            </a:extLst>
          </p:cNvPr>
          <p:cNvSpPr txBox="1"/>
          <p:nvPr/>
        </p:nvSpPr>
        <p:spPr>
          <a:xfrm>
            <a:off x="5290747" y="3726660"/>
            <a:ext cx="2839368" cy="923330"/>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Economies of scale. Product differentiation. Business model replication. Oligopoly.</a:t>
            </a:r>
          </a:p>
        </p:txBody>
      </p:sp>
      <p:sp>
        <p:nvSpPr>
          <p:cNvPr id="44" name="TextBox 43">
            <a:extLst>
              <a:ext uri="{FF2B5EF4-FFF2-40B4-BE49-F238E27FC236}">
                <a16:creationId xmlns:a16="http://schemas.microsoft.com/office/drawing/2014/main" id="{5A8B702A-259D-4ED0-B134-013CFBE10C16}"/>
              </a:ext>
            </a:extLst>
          </p:cNvPr>
          <p:cNvSpPr txBox="1"/>
          <p:nvPr/>
        </p:nvSpPr>
        <p:spPr>
          <a:xfrm>
            <a:off x="5290747" y="4672809"/>
            <a:ext cx="283936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Different business cultures. Anti-monopolistic responses.</a:t>
            </a:r>
          </a:p>
        </p:txBody>
      </p:sp>
      <p:sp>
        <p:nvSpPr>
          <p:cNvPr id="46" name="Rectangle: Rounded Corners 45">
            <a:extLst>
              <a:ext uri="{FF2B5EF4-FFF2-40B4-BE49-F238E27FC236}">
                <a16:creationId xmlns:a16="http://schemas.microsoft.com/office/drawing/2014/main" id="{F84C120C-C6A8-4842-A1DF-6FE9C86D9970}"/>
              </a:ext>
            </a:extLst>
          </p:cNvPr>
          <p:cNvSpPr/>
          <p:nvPr/>
        </p:nvSpPr>
        <p:spPr>
          <a:xfrm>
            <a:off x="8336223" y="2780538"/>
            <a:ext cx="2926080" cy="292608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TextBox 46">
            <a:extLst>
              <a:ext uri="{FF2B5EF4-FFF2-40B4-BE49-F238E27FC236}">
                <a16:creationId xmlns:a16="http://schemas.microsoft.com/office/drawing/2014/main" id="{91F5A0EA-A54F-49F1-9011-0CC2570493B7}"/>
              </a:ext>
            </a:extLst>
          </p:cNvPr>
          <p:cNvSpPr txBox="1"/>
          <p:nvPr/>
        </p:nvSpPr>
        <p:spPr>
          <a:xfrm>
            <a:off x="8325191" y="2788957"/>
            <a:ext cx="283936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Some activities performed by another corporation.</a:t>
            </a:r>
          </a:p>
        </p:txBody>
      </p:sp>
      <p:sp>
        <p:nvSpPr>
          <p:cNvPr id="48" name="TextBox 47">
            <a:extLst>
              <a:ext uri="{FF2B5EF4-FFF2-40B4-BE49-F238E27FC236}">
                <a16:creationId xmlns:a16="http://schemas.microsoft.com/office/drawing/2014/main" id="{5E51C500-FDFD-40BF-8B2D-FEEC97C27627}"/>
              </a:ext>
            </a:extLst>
          </p:cNvPr>
          <p:cNvSpPr txBox="1"/>
          <p:nvPr/>
        </p:nvSpPr>
        <p:spPr>
          <a:xfrm>
            <a:off x="8325191" y="3726660"/>
            <a:ext cx="283936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Reduce costs. Focus on core competencies. Increase output.</a:t>
            </a:r>
          </a:p>
        </p:txBody>
      </p:sp>
      <p:sp>
        <p:nvSpPr>
          <p:cNvPr id="49" name="TextBox 48">
            <a:extLst>
              <a:ext uri="{FF2B5EF4-FFF2-40B4-BE49-F238E27FC236}">
                <a16:creationId xmlns:a16="http://schemas.microsoft.com/office/drawing/2014/main" id="{8C502959-B169-4149-B032-A2A39AF6E41E}"/>
              </a:ext>
            </a:extLst>
          </p:cNvPr>
          <p:cNvSpPr txBox="1"/>
          <p:nvPr/>
        </p:nvSpPr>
        <p:spPr>
          <a:xfrm>
            <a:off x="8325191" y="4672809"/>
            <a:ext cx="2839368" cy="646331"/>
          </a:xfrm>
          <a:prstGeom prst="rect">
            <a:avLst/>
          </a:prstGeom>
          <a:noFill/>
        </p:spPr>
        <p:txBody>
          <a:bodyPr wrap="square">
            <a:spAutoFit/>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u="none" strike="noStrike" cap="none" normalizeH="0" baseline="0" dirty="0">
                <a:ln>
                  <a:noFill/>
                </a:ln>
                <a:effectLst/>
                <a:latin typeface="Arial Narrow" panose="020B0606020202030204" pitchFamily="34" charset="0"/>
              </a:rPr>
              <a:t>Dependency. Loss of competency.</a:t>
            </a:r>
          </a:p>
        </p:txBody>
      </p:sp>
      <p:sp>
        <p:nvSpPr>
          <p:cNvPr id="2" name="TextBox 1">
            <a:extLst>
              <a:ext uri="{FF2B5EF4-FFF2-40B4-BE49-F238E27FC236}">
                <a16:creationId xmlns:a16="http://schemas.microsoft.com/office/drawing/2014/main" id="{71F9572D-352F-4781-8BAE-88CB41AD3AB1}"/>
              </a:ext>
            </a:extLst>
          </p:cNvPr>
          <p:cNvSpPr txBox="1"/>
          <p:nvPr/>
        </p:nvSpPr>
        <p:spPr>
          <a:xfrm>
            <a:off x="3670382" y="2079958"/>
            <a:ext cx="1257075" cy="338554"/>
          </a:xfrm>
          <a:prstGeom prst="rect">
            <a:avLst/>
          </a:prstGeom>
          <a:noFill/>
        </p:spPr>
        <p:txBody>
          <a:bodyPr wrap="none" rtlCol="0">
            <a:spAutoFit/>
          </a:bodyPr>
          <a:lstStyle/>
          <a:p>
            <a:r>
              <a:rPr lang="en-US" sz="1600" b="1" i="1" dirty="0">
                <a:latin typeface="Arial Narrow" panose="020B0606020202030204" pitchFamily="34" charset="0"/>
              </a:rPr>
              <a:t>Supply Chain</a:t>
            </a:r>
          </a:p>
        </p:txBody>
      </p:sp>
      <p:sp>
        <p:nvSpPr>
          <p:cNvPr id="50" name="TextBox 49">
            <a:extLst>
              <a:ext uri="{FF2B5EF4-FFF2-40B4-BE49-F238E27FC236}">
                <a16:creationId xmlns:a16="http://schemas.microsoft.com/office/drawing/2014/main" id="{449FA3C9-C9F9-4A1B-A33E-DE62F4CDD0C8}"/>
              </a:ext>
            </a:extLst>
          </p:cNvPr>
          <p:cNvSpPr txBox="1"/>
          <p:nvPr/>
        </p:nvSpPr>
        <p:spPr>
          <a:xfrm>
            <a:off x="6136689" y="2419165"/>
            <a:ext cx="1173719" cy="338554"/>
          </a:xfrm>
          <a:prstGeom prst="rect">
            <a:avLst/>
          </a:prstGeom>
          <a:noFill/>
        </p:spPr>
        <p:txBody>
          <a:bodyPr wrap="none" rtlCol="0">
            <a:spAutoFit/>
          </a:bodyPr>
          <a:lstStyle/>
          <a:p>
            <a:r>
              <a:rPr lang="en-US" sz="1600" b="1" i="1" dirty="0">
                <a:latin typeface="Arial Narrow" panose="020B0606020202030204" pitchFamily="34" charset="0"/>
              </a:rPr>
              <a:t>Competitors</a:t>
            </a:r>
          </a:p>
        </p:txBody>
      </p:sp>
      <p:sp>
        <p:nvSpPr>
          <p:cNvPr id="51" name="TextBox 50">
            <a:extLst>
              <a:ext uri="{FF2B5EF4-FFF2-40B4-BE49-F238E27FC236}">
                <a16:creationId xmlns:a16="http://schemas.microsoft.com/office/drawing/2014/main" id="{C8BE0ABA-3322-40C6-9FE7-3F30F8301AF7}"/>
              </a:ext>
            </a:extLst>
          </p:cNvPr>
          <p:cNvSpPr txBox="1"/>
          <p:nvPr/>
        </p:nvSpPr>
        <p:spPr>
          <a:xfrm>
            <a:off x="8565970" y="2091664"/>
            <a:ext cx="548548" cy="338554"/>
          </a:xfrm>
          <a:prstGeom prst="rect">
            <a:avLst/>
          </a:prstGeom>
          <a:noFill/>
        </p:spPr>
        <p:txBody>
          <a:bodyPr wrap="none" rtlCol="0">
            <a:spAutoFit/>
          </a:bodyPr>
          <a:lstStyle/>
          <a:p>
            <a:r>
              <a:rPr lang="en-US" sz="1600" b="1" i="1" dirty="0">
                <a:latin typeface="Arial Narrow" panose="020B0606020202030204" pitchFamily="34" charset="0"/>
              </a:rPr>
              <a:t>Firm</a:t>
            </a:r>
          </a:p>
        </p:txBody>
      </p:sp>
    </p:spTree>
    <p:extLst>
      <p:ext uri="{BB962C8B-B14F-4D97-AF65-F5344CB8AC3E}">
        <p14:creationId xmlns:p14="http://schemas.microsoft.com/office/powerpoint/2010/main" val="29088236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Modal Shares of China Trade with Europe by Volume and Value, 2016</a:t>
            </a:r>
          </a:p>
        </p:txBody>
      </p:sp>
      <p:graphicFrame>
        <p:nvGraphicFramePr>
          <p:cNvPr id="6" name="Content Placeholder 7"/>
          <p:cNvGraphicFramePr>
            <a:graphicFrameLocks noGrp="1"/>
          </p:cNvGraphicFramePr>
          <p:nvPr>
            <p:ph sz="half" idx="1"/>
            <p:extLst>
              <p:ext uri="{D42A27DB-BD31-4B8C-83A1-F6EECF244321}">
                <p14:modId xmlns:p14="http://schemas.microsoft.com/office/powerpoint/2010/main" val="1115766205"/>
              </p:ext>
            </p:extLst>
          </p:nvPr>
        </p:nvGraphicFramePr>
        <p:xfrm>
          <a:off x="1620839" y="1133475"/>
          <a:ext cx="4389437" cy="5303838"/>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ontent Placeholder 8"/>
          <p:cNvGraphicFramePr>
            <a:graphicFrameLocks noGrp="1"/>
          </p:cNvGraphicFramePr>
          <p:nvPr>
            <p:ph sz="half" idx="2"/>
            <p:extLst>
              <p:ext uri="{D42A27DB-BD31-4B8C-83A1-F6EECF244321}">
                <p14:modId xmlns:p14="http://schemas.microsoft.com/office/powerpoint/2010/main" val="1513888879"/>
              </p:ext>
            </p:extLst>
          </p:nvPr>
        </p:nvGraphicFramePr>
        <p:xfrm>
          <a:off x="6188075" y="1139960"/>
          <a:ext cx="4387850" cy="5303838"/>
        </p:xfrm>
        <a:graphic>
          <a:graphicData uri="http://schemas.openxmlformats.org/drawingml/2006/chart">
            <c:chart xmlns:c="http://schemas.openxmlformats.org/drawingml/2006/chart" xmlns:r="http://schemas.openxmlformats.org/officeDocument/2006/relationships" r:id="rId4"/>
          </a:graphicData>
        </a:graphic>
      </p:graphicFrame>
      <p:sp>
        <p:nvSpPr>
          <p:cNvPr id="5" name="Footer Placeholder 4"/>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99497210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 name="Rectangle: Rounded Corners 104">
            <a:extLst>
              <a:ext uri="{FF2B5EF4-FFF2-40B4-BE49-F238E27FC236}">
                <a16:creationId xmlns:a16="http://schemas.microsoft.com/office/drawing/2014/main" id="{6BF1F82A-BCDD-4436-B33C-7292204EBB7B}"/>
              </a:ext>
            </a:extLst>
          </p:cNvPr>
          <p:cNvSpPr/>
          <p:nvPr/>
        </p:nvSpPr>
        <p:spPr>
          <a:xfrm>
            <a:off x="417729" y="4767361"/>
            <a:ext cx="2743200" cy="731520"/>
          </a:xfrm>
          <a:prstGeom prst="roundRect">
            <a:avLst>
              <a:gd name="adj" fmla="val 44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Rounded Corners 105">
            <a:extLst>
              <a:ext uri="{FF2B5EF4-FFF2-40B4-BE49-F238E27FC236}">
                <a16:creationId xmlns:a16="http://schemas.microsoft.com/office/drawing/2014/main" id="{51B95658-7F4B-490D-AFB6-B62B97D8E9E3}"/>
              </a:ext>
            </a:extLst>
          </p:cNvPr>
          <p:cNvSpPr/>
          <p:nvPr/>
        </p:nvSpPr>
        <p:spPr>
          <a:xfrm>
            <a:off x="3302432" y="4767361"/>
            <a:ext cx="2743200" cy="731520"/>
          </a:xfrm>
          <a:prstGeom prst="roundRect">
            <a:avLst>
              <a:gd name="adj" fmla="val 44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Rounded Corners 106">
            <a:extLst>
              <a:ext uri="{FF2B5EF4-FFF2-40B4-BE49-F238E27FC236}">
                <a16:creationId xmlns:a16="http://schemas.microsoft.com/office/drawing/2014/main" id="{51F55F34-1F1A-4288-9CF5-49BE7373F946}"/>
              </a:ext>
            </a:extLst>
          </p:cNvPr>
          <p:cNvSpPr/>
          <p:nvPr/>
        </p:nvSpPr>
        <p:spPr>
          <a:xfrm>
            <a:off x="6193120" y="4767361"/>
            <a:ext cx="2743200" cy="731520"/>
          </a:xfrm>
          <a:prstGeom prst="roundRect">
            <a:avLst>
              <a:gd name="adj" fmla="val 44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Rounded Corners 107">
            <a:extLst>
              <a:ext uri="{FF2B5EF4-FFF2-40B4-BE49-F238E27FC236}">
                <a16:creationId xmlns:a16="http://schemas.microsoft.com/office/drawing/2014/main" id="{BB07855C-2FB8-4FA0-B213-44B122A18A13}"/>
              </a:ext>
            </a:extLst>
          </p:cNvPr>
          <p:cNvSpPr/>
          <p:nvPr/>
        </p:nvSpPr>
        <p:spPr>
          <a:xfrm>
            <a:off x="9082141" y="4767361"/>
            <a:ext cx="2743200" cy="731520"/>
          </a:xfrm>
          <a:prstGeom prst="roundRect">
            <a:avLst>
              <a:gd name="adj" fmla="val 4408"/>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Rounded Corners 21">
            <a:extLst>
              <a:ext uri="{FF2B5EF4-FFF2-40B4-BE49-F238E27FC236}">
                <a16:creationId xmlns:a16="http://schemas.microsoft.com/office/drawing/2014/main" id="{A790D78D-E26B-4BB5-9C1D-315EA863FF17}"/>
              </a:ext>
            </a:extLst>
          </p:cNvPr>
          <p:cNvSpPr/>
          <p:nvPr/>
        </p:nvSpPr>
        <p:spPr>
          <a:xfrm>
            <a:off x="3297432" y="3052513"/>
            <a:ext cx="2743200" cy="164592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tle 4">
            <a:extLst>
              <a:ext uri="{FF2B5EF4-FFF2-40B4-BE49-F238E27FC236}">
                <a16:creationId xmlns:a16="http://schemas.microsoft.com/office/drawing/2014/main" id="{CE99EB97-3886-455E-9475-0E50970DEB09}"/>
              </a:ext>
            </a:extLst>
          </p:cNvPr>
          <p:cNvSpPr>
            <a:spLocks noGrp="1"/>
          </p:cNvSpPr>
          <p:nvPr>
            <p:ph type="title"/>
          </p:nvPr>
        </p:nvSpPr>
        <p:spPr/>
        <p:txBody>
          <a:bodyPr/>
          <a:lstStyle/>
          <a:p>
            <a:r>
              <a:rPr lang="en-US" dirty="0"/>
              <a:t>Types of Corporations by Multinational Expansion Strategy</a:t>
            </a:r>
          </a:p>
        </p:txBody>
      </p:sp>
      <p:sp>
        <p:nvSpPr>
          <p:cNvPr id="4" name="Footer Placeholder 3">
            <a:extLst>
              <a:ext uri="{FF2B5EF4-FFF2-40B4-BE49-F238E27FC236}">
                <a16:creationId xmlns:a16="http://schemas.microsoft.com/office/drawing/2014/main" id="{2FA55C4B-3096-4EF3-BF24-BC430387A917}"/>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7" name="Rounded Rectangle 19">
            <a:extLst>
              <a:ext uri="{FF2B5EF4-FFF2-40B4-BE49-F238E27FC236}">
                <a16:creationId xmlns:a16="http://schemas.microsoft.com/office/drawing/2014/main" id="{143B2B4A-595D-41FE-94F3-ACFE28B88F7F}"/>
              </a:ext>
            </a:extLst>
          </p:cNvPr>
          <p:cNvSpPr/>
          <p:nvPr/>
        </p:nvSpPr>
        <p:spPr bwMode="auto">
          <a:xfrm>
            <a:off x="415078" y="1634497"/>
            <a:ext cx="27432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Raw Material Seekers</a:t>
            </a:r>
          </a:p>
        </p:txBody>
      </p:sp>
      <p:sp>
        <p:nvSpPr>
          <p:cNvPr id="9" name="Rectangle: Rounded Corners 8">
            <a:extLst>
              <a:ext uri="{FF2B5EF4-FFF2-40B4-BE49-F238E27FC236}">
                <a16:creationId xmlns:a16="http://schemas.microsoft.com/office/drawing/2014/main" id="{4E7E93EE-DF07-4AD1-A84E-3A6C9D90986C}"/>
              </a:ext>
            </a:extLst>
          </p:cNvPr>
          <p:cNvSpPr/>
          <p:nvPr/>
        </p:nvSpPr>
        <p:spPr>
          <a:xfrm>
            <a:off x="415078" y="3052513"/>
            <a:ext cx="2743200" cy="164592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Rounded Corners 10">
            <a:extLst>
              <a:ext uri="{FF2B5EF4-FFF2-40B4-BE49-F238E27FC236}">
                <a16:creationId xmlns:a16="http://schemas.microsoft.com/office/drawing/2014/main" id="{4F64AAF3-263C-4AE8-BBCF-F1C9C494F1EA}"/>
              </a:ext>
            </a:extLst>
          </p:cNvPr>
          <p:cNvSpPr/>
          <p:nvPr/>
        </p:nvSpPr>
        <p:spPr>
          <a:xfrm>
            <a:off x="415078" y="2069185"/>
            <a:ext cx="274320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19">
            <a:extLst>
              <a:ext uri="{FF2B5EF4-FFF2-40B4-BE49-F238E27FC236}">
                <a16:creationId xmlns:a16="http://schemas.microsoft.com/office/drawing/2014/main" id="{D4A0F380-24F3-4EDE-BD4F-8912887C8A74}"/>
              </a:ext>
            </a:extLst>
          </p:cNvPr>
          <p:cNvSpPr/>
          <p:nvPr/>
        </p:nvSpPr>
        <p:spPr bwMode="auto">
          <a:xfrm>
            <a:off x="3304099" y="1634497"/>
            <a:ext cx="27432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Market Seekers</a:t>
            </a:r>
          </a:p>
        </p:txBody>
      </p:sp>
      <p:sp>
        <p:nvSpPr>
          <p:cNvPr id="13" name="Rounded Rectangle 19">
            <a:extLst>
              <a:ext uri="{FF2B5EF4-FFF2-40B4-BE49-F238E27FC236}">
                <a16:creationId xmlns:a16="http://schemas.microsoft.com/office/drawing/2014/main" id="{E947B55C-C511-4668-A717-1024837AF96C}"/>
              </a:ext>
            </a:extLst>
          </p:cNvPr>
          <p:cNvSpPr/>
          <p:nvPr/>
        </p:nvSpPr>
        <p:spPr bwMode="auto">
          <a:xfrm>
            <a:off x="6193120" y="1634497"/>
            <a:ext cx="27432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Low Cost Seekers</a:t>
            </a:r>
          </a:p>
        </p:txBody>
      </p:sp>
      <p:sp>
        <p:nvSpPr>
          <p:cNvPr id="14" name="Rounded Rectangle 19">
            <a:extLst>
              <a:ext uri="{FF2B5EF4-FFF2-40B4-BE49-F238E27FC236}">
                <a16:creationId xmlns:a16="http://schemas.microsoft.com/office/drawing/2014/main" id="{0D215AF1-49E8-4ECC-B508-7C19A14E5357}"/>
              </a:ext>
            </a:extLst>
          </p:cNvPr>
          <p:cNvSpPr/>
          <p:nvPr/>
        </p:nvSpPr>
        <p:spPr bwMode="auto">
          <a:xfrm>
            <a:off x="9082141" y="1634497"/>
            <a:ext cx="27432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Knowledge Seekers</a:t>
            </a:r>
          </a:p>
        </p:txBody>
      </p:sp>
      <p:sp>
        <p:nvSpPr>
          <p:cNvPr id="15" name="Rectangle: Rounded Corners 14">
            <a:extLst>
              <a:ext uri="{FF2B5EF4-FFF2-40B4-BE49-F238E27FC236}">
                <a16:creationId xmlns:a16="http://schemas.microsoft.com/office/drawing/2014/main" id="{C7BCDFD5-4C0B-4629-A284-C2DB756264BD}"/>
              </a:ext>
            </a:extLst>
          </p:cNvPr>
          <p:cNvSpPr/>
          <p:nvPr/>
        </p:nvSpPr>
        <p:spPr>
          <a:xfrm>
            <a:off x="3304099" y="2069185"/>
            <a:ext cx="274320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Rounded Corners 15">
            <a:extLst>
              <a:ext uri="{FF2B5EF4-FFF2-40B4-BE49-F238E27FC236}">
                <a16:creationId xmlns:a16="http://schemas.microsoft.com/office/drawing/2014/main" id="{31B30809-D1C3-4AEA-9568-159BFEA1ADE6}"/>
              </a:ext>
            </a:extLst>
          </p:cNvPr>
          <p:cNvSpPr/>
          <p:nvPr/>
        </p:nvSpPr>
        <p:spPr>
          <a:xfrm>
            <a:off x="6193120" y="2069185"/>
            <a:ext cx="274320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Rounded Corners 16">
            <a:extLst>
              <a:ext uri="{FF2B5EF4-FFF2-40B4-BE49-F238E27FC236}">
                <a16:creationId xmlns:a16="http://schemas.microsoft.com/office/drawing/2014/main" id="{5D293FC2-D0BC-4824-8271-B5877888CE60}"/>
              </a:ext>
            </a:extLst>
          </p:cNvPr>
          <p:cNvSpPr/>
          <p:nvPr/>
        </p:nvSpPr>
        <p:spPr>
          <a:xfrm>
            <a:off x="9082141" y="2069185"/>
            <a:ext cx="2743200"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0EAF8858-DD84-48DA-98D0-819C82526912}"/>
              </a:ext>
            </a:extLst>
          </p:cNvPr>
          <p:cNvSpPr txBox="1"/>
          <p:nvPr/>
        </p:nvSpPr>
        <p:spPr>
          <a:xfrm>
            <a:off x="415078" y="3072595"/>
            <a:ext cx="2743200" cy="923330"/>
          </a:xfrm>
          <a:prstGeom prst="rect">
            <a:avLst/>
          </a:prstGeom>
          <a:noFill/>
        </p:spPr>
        <p:txBody>
          <a:bodyPr wrap="square">
            <a:spAutoFit/>
          </a:bodyPr>
          <a:lstStyle/>
          <a:p>
            <a:pPr marL="285750" lvl="0" indent="-285750">
              <a:buFont typeface="Arial" panose="020B0604020202020204" pitchFamily="34" charset="0"/>
              <a:buChar char="•"/>
            </a:pPr>
            <a:r>
              <a:rPr lang="en-US" dirty="0">
                <a:latin typeface="Arial Narrow" panose="020B0606020202030204" pitchFamily="34" charset="0"/>
              </a:rPr>
              <a:t>Lower input costs</a:t>
            </a:r>
          </a:p>
          <a:p>
            <a:pPr marL="285750" lvl="0" indent="-285750">
              <a:buFont typeface="Arial" panose="020B0604020202020204" pitchFamily="34" charset="0"/>
              <a:buChar char="•"/>
            </a:pPr>
            <a:r>
              <a:rPr lang="en-US" dirty="0">
                <a:latin typeface="Arial Narrow" panose="020B0606020202030204" pitchFamily="34" charset="0"/>
              </a:rPr>
              <a:t>Resource acquisition</a:t>
            </a:r>
          </a:p>
          <a:p>
            <a:pPr marL="285750" lvl="0" indent="-285750">
              <a:buFont typeface="Arial" panose="020B0604020202020204" pitchFamily="34" charset="0"/>
              <a:buChar char="•"/>
            </a:pPr>
            <a:r>
              <a:rPr lang="en-US" dirty="0">
                <a:latin typeface="Arial Narrow" panose="020B0606020202030204" pitchFamily="34" charset="0"/>
              </a:rPr>
              <a:t>First MNCs to emerge</a:t>
            </a:r>
            <a:endParaRPr lang="en-US" dirty="0"/>
          </a:p>
        </p:txBody>
      </p:sp>
      <p:sp>
        <p:nvSpPr>
          <p:cNvPr id="21" name="TextBox 20">
            <a:extLst>
              <a:ext uri="{FF2B5EF4-FFF2-40B4-BE49-F238E27FC236}">
                <a16:creationId xmlns:a16="http://schemas.microsoft.com/office/drawing/2014/main" id="{3A01E0F7-09CC-4DF8-9BD5-5842229FA631}"/>
              </a:ext>
            </a:extLst>
          </p:cNvPr>
          <p:cNvSpPr txBox="1"/>
          <p:nvPr/>
        </p:nvSpPr>
        <p:spPr>
          <a:xfrm>
            <a:off x="3297432" y="3072595"/>
            <a:ext cx="2743200" cy="1200329"/>
          </a:xfrm>
          <a:prstGeom prst="rect">
            <a:avLst/>
          </a:prstGeom>
          <a:noFill/>
        </p:spPr>
        <p:txBody>
          <a:bodyPr wrap="square">
            <a:spAutoFit/>
          </a:bodyPr>
          <a:lstStyle/>
          <a:p>
            <a:pPr marL="285750" lvl="0" indent="-285750">
              <a:buFont typeface="Arial" panose="020B0604020202020204" pitchFamily="34" charset="0"/>
              <a:buChar char="•"/>
            </a:pPr>
            <a:r>
              <a:rPr lang="en-US" dirty="0">
                <a:latin typeface="Arial Narrow" panose="020B0606020202030204" pitchFamily="34" charset="0"/>
              </a:rPr>
              <a:t>Achieve economies of scale</a:t>
            </a:r>
          </a:p>
          <a:p>
            <a:pPr marL="285750" lvl="0" indent="-285750">
              <a:buFont typeface="Arial" panose="020B0604020202020204" pitchFamily="34" charset="0"/>
              <a:buChar char="•"/>
            </a:pPr>
            <a:r>
              <a:rPr lang="en-US" dirty="0">
                <a:latin typeface="Arial Narrow" panose="020B0606020202030204" pitchFamily="34" charset="0"/>
              </a:rPr>
              <a:t>Expand market</a:t>
            </a:r>
          </a:p>
          <a:p>
            <a:pPr marL="285750" lvl="0" indent="-285750">
              <a:buFont typeface="Arial" panose="020B0604020202020204" pitchFamily="34" charset="0"/>
              <a:buChar char="•"/>
            </a:pPr>
            <a:r>
              <a:rPr lang="en-US" dirty="0">
                <a:latin typeface="Arial Narrow" panose="020B0606020202030204" pitchFamily="34" charset="0"/>
              </a:rPr>
              <a:t>Large investors</a:t>
            </a:r>
          </a:p>
        </p:txBody>
      </p:sp>
      <p:sp>
        <p:nvSpPr>
          <p:cNvPr id="23" name="Rectangle: Rounded Corners 22">
            <a:extLst>
              <a:ext uri="{FF2B5EF4-FFF2-40B4-BE49-F238E27FC236}">
                <a16:creationId xmlns:a16="http://schemas.microsoft.com/office/drawing/2014/main" id="{F6BA4853-D8DC-4E0E-90A9-0CBF79253345}"/>
              </a:ext>
            </a:extLst>
          </p:cNvPr>
          <p:cNvSpPr/>
          <p:nvPr/>
        </p:nvSpPr>
        <p:spPr>
          <a:xfrm>
            <a:off x="6193120" y="3052513"/>
            <a:ext cx="2743200" cy="164592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Rounded Corners 23">
            <a:extLst>
              <a:ext uri="{FF2B5EF4-FFF2-40B4-BE49-F238E27FC236}">
                <a16:creationId xmlns:a16="http://schemas.microsoft.com/office/drawing/2014/main" id="{4D631B9B-620B-44A1-9966-ACE01B79FEA4}"/>
              </a:ext>
            </a:extLst>
          </p:cNvPr>
          <p:cNvSpPr/>
          <p:nvPr/>
        </p:nvSpPr>
        <p:spPr>
          <a:xfrm>
            <a:off x="9088808" y="3052513"/>
            <a:ext cx="2743200" cy="164592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5E367C9B-8AE2-466B-9A75-34AC5F3774A0}"/>
              </a:ext>
            </a:extLst>
          </p:cNvPr>
          <p:cNvSpPr txBox="1"/>
          <p:nvPr/>
        </p:nvSpPr>
        <p:spPr>
          <a:xfrm>
            <a:off x="550898" y="4844729"/>
            <a:ext cx="2604046" cy="646331"/>
          </a:xfrm>
          <a:prstGeom prst="rect">
            <a:avLst/>
          </a:prstGeom>
          <a:noFill/>
        </p:spPr>
        <p:txBody>
          <a:bodyPr wrap="square">
            <a:spAutoFit/>
          </a:bodyPr>
          <a:lstStyle/>
          <a:p>
            <a:pPr lvl="0"/>
            <a:r>
              <a:rPr lang="en-US" dirty="0">
                <a:latin typeface="Arial Narrow" panose="020B0606020202030204" pitchFamily="34" charset="0"/>
              </a:rPr>
              <a:t>Energy, mining, agricultural, forest</a:t>
            </a:r>
            <a:endParaRPr lang="en-US" dirty="0"/>
          </a:p>
        </p:txBody>
      </p:sp>
      <p:sp>
        <p:nvSpPr>
          <p:cNvPr id="26" name="TextBox 25">
            <a:extLst>
              <a:ext uri="{FF2B5EF4-FFF2-40B4-BE49-F238E27FC236}">
                <a16:creationId xmlns:a16="http://schemas.microsoft.com/office/drawing/2014/main" id="{A80671FE-170A-4915-B66F-BE5D16944C1C}"/>
              </a:ext>
            </a:extLst>
          </p:cNvPr>
          <p:cNvSpPr txBox="1"/>
          <p:nvPr/>
        </p:nvSpPr>
        <p:spPr>
          <a:xfrm>
            <a:off x="3606158" y="4937032"/>
            <a:ext cx="2604046" cy="369332"/>
          </a:xfrm>
          <a:prstGeom prst="rect">
            <a:avLst/>
          </a:prstGeom>
          <a:noFill/>
        </p:spPr>
        <p:txBody>
          <a:bodyPr wrap="square">
            <a:spAutoFit/>
          </a:bodyPr>
          <a:lstStyle/>
          <a:p>
            <a:pPr lvl="0"/>
            <a:r>
              <a:rPr lang="en-US" dirty="0">
                <a:latin typeface="Arial Narrow" panose="020B0606020202030204" pitchFamily="34" charset="0"/>
              </a:rPr>
              <a:t>Retailing, wholesalers</a:t>
            </a:r>
            <a:endParaRPr lang="en-US" dirty="0"/>
          </a:p>
        </p:txBody>
      </p:sp>
      <p:sp>
        <p:nvSpPr>
          <p:cNvPr id="28" name="TextBox 27">
            <a:extLst>
              <a:ext uri="{FF2B5EF4-FFF2-40B4-BE49-F238E27FC236}">
                <a16:creationId xmlns:a16="http://schemas.microsoft.com/office/drawing/2014/main" id="{8AF20D3E-29DF-4158-9885-F26E3B1D453F}"/>
              </a:ext>
            </a:extLst>
          </p:cNvPr>
          <p:cNvSpPr txBox="1"/>
          <p:nvPr/>
        </p:nvSpPr>
        <p:spPr>
          <a:xfrm>
            <a:off x="6193120" y="3072595"/>
            <a:ext cx="2743200" cy="1477328"/>
          </a:xfrm>
          <a:prstGeom prst="rect">
            <a:avLst/>
          </a:prstGeom>
          <a:noFill/>
        </p:spPr>
        <p:txBody>
          <a:bodyPr wrap="square">
            <a:spAutoFit/>
          </a:bodyPr>
          <a:lstStyle/>
          <a:p>
            <a:pPr marL="285750" lvl="0" indent="-285750">
              <a:buFont typeface="Arial" panose="020B0604020202020204" pitchFamily="34" charset="0"/>
              <a:buChar char="•"/>
            </a:pPr>
            <a:r>
              <a:rPr lang="en-US" dirty="0">
                <a:latin typeface="Arial Narrow" panose="020B0606020202030204" pitchFamily="34" charset="0"/>
              </a:rPr>
              <a:t>Look for comparative advantages</a:t>
            </a:r>
          </a:p>
          <a:p>
            <a:pPr marL="285750" lvl="0" indent="-285750">
              <a:buFont typeface="Arial" panose="020B0604020202020204" pitchFamily="34" charset="0"/>
              <a:buChar char="•"/>
            </a:pPr>
            <a:r>
              <a:rPr lang="en-US" dirty="0">
                <a:latin typeface="Arial Narrow" panose="020B0606020202030204" pitchFamily="34" charset="0"/>
              </a:rPr>
              <a:t>Lower production and distribution costs</a:t>
            </a:r>
          </a:p>
          <a:p>
            <a:pPr marL="285750" lvl="0" indent="-285750">
              <a:buFont typeface="Arial" panose="020B0604020202020204" pitchFamily="34" charset="0"/>
              <a:buChar char="•"/>
            </a:pPr>
            <a:r>
              <a:rPr lang="en-US" dirty="0">
                <a:latin typeface="Arial Narrow" panose="020B0606020202030204" pitchFamily="34" charset="0"/>
              </a:rPr>
              <a:t>Remain competitive</a:t>
            </a:r>
            <a:endParaRPr lang="en-US" dirty="0"/>
          </a:p>
        </p:txBody>
      </p:sp>
      <p:sp>
        <p:nvSpPr>
          <p:cNvPr id="29" name="TextBox 28">
            <a:extLst>
              <a:ext uri="{FF2B5EF4-FFF2-40B4-BE49-F238E27FC236}">
                <a16:creationId xmlns:a16="http://schemas.microsoft.com/office/drawing/2014/main" id="{981D8D26-6B5B-4E95-9594-CECF0C4BC4F2}"/>
              </a:ext>
            </a:extLst>
          </p:cNvPr>
          <p:cNvSpPr txBox="1"/>
          <p:nvPr/>
        </p:nvSpPr>
        <p:spPr>
          <a:xfrm>
            <a:off x="9367116" y="4809955"/>
            <a:ext cx="2604046" cy="646331"/>
          </a:xfrm>
          <a:prstGeom prst="rect">
            <a:avLst/>
          </a:prstGeom>
          <a:noFill/>
        </p:spPr>
        <p:txBody>
          <a:bodyPr wrap="square">
            <a:spAutoFit/>
          </a:bodyPr>
          <a:lstStyle/>
          <a:p>
            <a:pPr lvl="0"/>
            <a:r>
              <a:rPr lang="en-US" dirty="0">
                <a:latin typeface="Arial Narrow" panose="020B0606020202030204" pitchFamily="34" charset="0"/>
              </a:rPr>
              <a:t>Information technologies, pharmaceuticals</a:t>
            </a:r>
            <a:endParaRPr lang="en-US" dirty="0"/>
          </a:p>
        </p:txBody>
      </p:sp>
      <p:sp>
        <p:nvSpPr>
          <p:cNvPr id="30" name="TextBox 29">
            <a:extLst>
              <a:ext uri="{FF2B5EF4-FFF2-40B4-BE49-F238E27FC236}">
                <a16:creationId xmlns:a16="http://schemas.microsoft.com/office/drawing/2014/main" id="{D3543DB4-DEB8-4F0D-8BD0-FE7A978589F1}"/>
              </a:ext>
            </a:extLst>
          </p:cNvPr>
          <p:cNvSpPr txBox="1"/>
          <p:nvPr/>
        </p:nvSpPr>
        <p:spPr>
          <a:xfrm>
            <a:off x="6888682" y="4928786"/>
            <a:ext cx="2604046" cy="369332"/>
          </a:xfrm>
          <a:prstGeom prst="rect">
            <a:avLst/>
          </a:prstGeom>
          <a:noFill/>
        </p:spPr>
        <p:txBody>
          <a:bodyPr wrap="square">
            <a:spAutoFit/>
          </a:bodyPr>
          <a:lstStyle/>
          <a:p>
            <a:pPr lvl="0"/>
            <a:r>
              <a:rPr lang="en-US" dirty="0">
                <a:latin typeface="Arial Narrow" panose="020B0606020202030204" pitchFamily="34" charset="0"/>
              </a:rPr>
              <a:t>Manufacturing</a:t>
            </a:r>
            <a:endParaRPr lang="en-US" dirty="0"/>
          </a:p>
        </p:txBody>
      </p:sp>
      <p:sp>
        <p:nvSpPr>
          <p:cNvPr id="32" name="Oval 31">
            <a:extLst>
              <a:ext uri="{FF2B5EF4-FFF2-40B4-BE49-F238E27FC236}">
                <a16:creationId xmlns:a16="http://schemas.microsoft.com/office/drawing/2014/main" id="{6681D421-526B-4F05-8B31-606E7AAAFB42}"/>
              </a:ext>
            </a:extLst>
          </p:cNvPr>
          <p:cNvSpPr/>
          <p:nvPr/>
        </p:nvSpPr>
        <p:spPr>
          <a:xfrm>
            <a:off x="786222" y="2233897"/>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16E8ECE-C788-437E-96D6-48ABB32E2F37}"/>
              </a:ext>
            </a:extLst>
          </p:cNvPr>
          <p:cNvSpPr/>
          <p:nvPr/>
        </p:nvSpPr>
        <p:spPr>
          <a:xfrm>
            <a:off x="852046" y="2371057"/>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D3195A00-A69A-4BEC-A1B4-27F1E98EB083}"/>
              </a:ext>
            </a:extLst>
          </p:cNvPr>
          <p:cNvSpPr/>
          <p:nvPr/>
        </p:nvSpPr>
        <p:spPr>
          <a:xfrm>
            <a:off x="1100750" y="2323322"/>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F73CC1CC-9928-41EC-A50D-D7DE8C9285AD}"/>
              </a:ext>
            </a:extLst>
          </p:cNvPr>
          <p:cNvSpPr/>
          <p:nvPr/>
        </p:nvSpPr>
        <p:spPr>
          <a:xfrm>
            <a:off x="1139174" y="2542921"/>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37719885-3F5F-41CE-A14A-C893F39DDD56}"/>
              </a:ext>
            </a:extLst>
          </p:cNvPr>
          <p:cNvSpPr/>
          <p:nvPr/>
        </p:nvSpPr>
        <p:spPr>
          <a:xfrm>
            <a:off x="917870" y="2601549"/>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5E3BE6C9-D985-4A8A-A16C-65708731A6D1}"/>
              </a:ext>
            </a:extLst>
          </p:cNvPr>
          <p:cNvSpPr/>
          <p:nvPr/>
        </p:nvSpPr>
        <p:spPr>
          <a:xfrm>
            <a:off x="2104013" y="2237433"/>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5ED56BCD-EB77-4810-9AC2-7FA7C718C426}"/>
              </a:ext>
            </a:extLst>
          </p:cNvPr>
          <p:cNvSpPr txBox="1"/>
          <p:nvPr/>
        </p:nvSpPr>
        <p:spPr>
          <a:xfrm>
            <a:off x="9088808" y="3072595"/>
            <a:ext cx="2743200" cy="1200329"/>
          </a:xfrm>
          <a:prstGeom prst="rect">
            <a:avLst/>
          </a:prstGeom>
          <a:noFill/>
        </p:spPr>
        <p:txBody>
          <a:bodyPr wrap="square">
            <a:spAutoFit/>
          </a:bodyPr>
          <a:lstStyle/>
          <a:p>
            <a:pPr marL="285750" lvl="0" indent="-285750">
              <a:buFont typeface="Arial" panose="020B0604020202020204" pitchFamily="34" charset="0"/>
              <a:buChar char="•"/>
            </a:pPr>
            <a:r>
              <a:rPr lang="en-US" dirty="0">
                <a:latin typeface="Arial Narrow" panose="020B0606020202030204" pitchFamily="34" charset="0"/>
              </a:rPr>
              <a:t>Look for qualified labor, techniques and processes</a:t>
            </a:r>
          </a:p>
          <a:p>
            <a:pPr marL="285750" lvl="0" indent="-285750">
              <a:buFont typeface="Arial" panose="020B0604020202020204" pitchFamily="34" charset="0"/>
              <a:buChar char="•"/>
            </a:pPr>
            <a:r>
              <a:rPr lang="en-US" dirty="0">
                <a:latin typeface="Arial Narrow" panose="020B0606020202030204" pitchFamily="34" charset="0"/>
              </a:rPr>
              <a:t>Increase innovative capabilities</a:t>
            </a:r>
            <a:endParaRPr lang="en-US" dirty="0"/>
          </a:p>
        </p:txBody>
      </p:sp>
      <p:cxnSp>
        <p:nvCxnSpPr>
          <p:cNvPr id="50" name="Straight Connector 49">
            <a:extLst>
              <a:ext uri="{FF2B5EF4-FFF2-40B4-BE49-F238E27FC236}">
                <a16:creationId xmlns:a16="http://schemas.microsoft.com/office/drawing/2014/main" id="{90FB7716-76DF-4959-872B-F0DC5BF2FAD2}"/>
              </a:ext>
            </a:extLst>
          </p:cNvPr>
          <p:cNvCxnSpPr/>
          <p:nvPr/>
        </p:nvCxnSpPr>
        <p:spPr>
          <a:xfrm>
            <a:off x="1789329" y="2096737"/>
            <a:ext cx="0" cy="9144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pic>
        <p:nvPicPr>
          <p:cNvPr id="46" name="Graphic 45" descr="Raw Materials">
            <a:extLst>
              <a:ext uri="{FF2B5EF4-FFF2-40B4-BE49-F238E27FC236}">
                <a16:creationId xmlns:a16="http://schemas.microsoft.com/office/drawing/2014/main" id="{E8EBBC21-5AAE-44AE-A448-8E9FB4C312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81826" y="2305324"/>
            <a:ext cx="494220" cy="494220"/>
          </a:xfrm>
          <a:prstGeom prst="rect">
            <a:avLst/>
          </a:prstGeom>
        </p:spPr>
      </p:pic>
      <p:cxnSp>
        <p:nvCxnSpPr>
          <p:cNvPr id="44" name="Straight Arrow Connector 43">
            <a:extLst>
              <a:ext uri="{FF2B5EF4-FFF2-40B4-BE49-F238E27FC236}">
                <a16:creationId xmlns:a16="http://schemas.microsoft.com/office/drawing/2014/main" id="{0FBC5316-908D-4982-A22C-64033EF823F5}"/>
              </a:ext>
            </a:extLst>
          </p:cNvPr>
          <p:cNvCxnSpPr>
            <a:cxnSpLocks/>
          </p:cNvCxnSpPr>
          <p:nvPr/>
        </p:nvCxnSpPr>
        <p:spPr>
          <a:xfrm>
            <a:off x="1418988" y="2556401"/>
            <a:ext cx="822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2B8F162-B5E0-4D65-93C0-6C1387295804}"/>
              </a:ext>
            </a:extLst>
          </p:cNvPr>
          <p:cNvCxnSpPr/>
          <p:nvPr/>
        </p:nvCxnSpPr>
        <p:spPr>
          <a:xfrm>
            <a:off x="4652036" y="2096737"/>
            <a:ext cx="0" cy="9144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54" name="Oval 53">
            <a:extLst>
              <a:ext uri="{FF2B5EF4-FFF2-40B4-BE49-F238E27FC236}">
                <a16:creationId xmlns:a16="http://schemas.microsoft.com/office/drawing/2014/main" id="{9C4E9E9F-DF5F-457C-9F8A-3F79FFB3AE5B}"/>
              </a:ext>
            </a:extLst>
          </p:cNvPr>
          <p:cNvSpPr/>
          <p:nvPr/>
        </p:nvSpPr>
        <p:spPr>
          <a:xfrm>
            <a:off x="3582484" y="2140442"/>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7" name="Straight Connector 56">
            <a:extLst>
              <a:ext uri="{FF2B5EF4-FFF2-40B4-BE49-F238E27FC236}">
                <a16:creationId xmlns:a16="http://schemas.microsoft.com/office/drawing/2014/main" id="{7E543A36-4DE0-46AD-A9A7-FC70981002E6}"/>
              </a:ext>
            </a:extLst>
          </p:cNvPr>
          <p:cNvCxnSpPr>
            <a:stCxn id="52" idx="1"/>
            <a:endCxn id="54" idx="5"/>
          </p:cNvCxnSpPr>
          <p:nvPr/>
        </p:nvCxnSpPr>
        <p:spPr>
          <a:xfrm flipH="1" flipV="1">
            <a:off x="3738582" y="2296540"/>
            <a:ext cx="104155" cy="81976"/>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9" name="Oval 58">
            <a:extLst>
              <a:ext uri="{FF2B5EF4-FFF2-40B4-BE49-F238E27FC236}">
                <a16:creationId xmlns:a16="http://schemas.microsoft.com/office/drawing/2014/main" id="{C556D9E1-A270-4FD9-9774-B345BCD9C675}"/>
              </a:ext>
            </a:extLst>
          </p:cNvPr>
          <p:cNvSpPr/>
          <p:nvPr/>
        </p:nvSpPr>
        <p:spPr>
          <a:xfrm>
            <a:off x="3437982" y="2738713"/>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Connector 59">
            <a:extLst>
              <a:ext uri="{FF2B5EF4-FFF2-40B4-BE49-F238E27FC236}">
                <a16:creationId xmlns:a16="http://schemas.microsoft.com/office/drawing/2014/main" id="{3FB43FA5-C3C1-45F1-9B77-2E88BEC04BC2}"/>
              </a:ext>
            </a:extLst>
          </p:cNvPr>
          <p:cNvCxnSpPr>
            <a:cxnSpLocks/>
            <a:stCxn id="52" idx="3"/>
            <a:endCxn id="59" idx="6"/>
          </p:cNvCxnSpPr>
          <p:nvPr/>
        </p:nvCxnSpPr>
        <p:spPr>
          <a:xfrm flipH="1">
            <a:off x="3620862" y="2701806"/>
            <a:ext cx="221875" cy="12834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3" name="Oval 62">
            <a:extLst>
              <a:ext uri="{FF2B5EF4-FFF2-40B4-BE49-F238E27FC236}">
                <a16:creationId xmlns:a16="http://schemas.microsoft.com/office/drawing/2014/main" id="{45E0AF76-E617-476A-933E-565389DE51CA}"/>
              </a:ext>
            </a:extLst>
          </p:cNvPr>
          <p:cNvSpPr/>
          <p:nvPr/>
        </p:nvSpPr>
        <p:spPr>
          <a:xfrm>
            <a:off x="4255886" y="2768761"/>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4" name="Straight Connector 63">
            <a:extLst>
              <a:ext uri="{FF2B5EF4-FFF2-40B4-BE49-F238E27FC236}">
                <a16:creationId xmlns:a16="http://schemas.microsoft.com/office/drawing/2014/main" id="{75E1CF0D-2DAC-493D-B7E7-D7B459EB879A}"/>
              </a:ext>
            </a:extLst>
          </p:cNvPr>
          <p:cNvCxnSpPr>
            <a:cxnSpLocks/>
            <a:stCxn id="63" idx="1"/>
            <a:endCxn id="52" idx="5"/>
          </p:cNvCxnSpPr>
          <p:nvPr/>
        </p:nvCxnSpPr>
        <p:spPr>
          <a:xfrm flipH="1" flipV="1">
            <a:off x="4166027" y="2701806"/>
            <a:ext cx="116641" cy="9373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Oval 66">
            <a:extLst>
              <a:ext uri="{FF2B5EF4-FFF2-40B4-BE49-F238E27FC236}">
                <a16:creationId xmlns:a16="http://schemas.microsoft.com/office/drawing/2014/main" id="{773FC7FB-DDF8-4B47-8D8E-14AB9CC4A7AE}"/>
              </a:ext>
            </a:extLst>
          </p:cNvPr>
          <p:cNvSpPr/>
          <p:nvPr/>
        </p:nvSpPr>
        <p:spPr>
          <a:xfrm>
            <a:off x="4354812" y="2135569"/>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8" name="Straight Connector 67">
            <a:extLst>
              <a:ext uri="{FF2B5EF4-FFF2-40B4-BE49-F238E27FC236}">
                <a16:creationId xmlns:a16="http://schemas.microsoft.com/office/drawing/2014/main" id="{9B4E44E0-4C54-4D13-82EF-B613B63522D2}"/>
              </a:ext>
            </a:extLst>
          </p:cNvPr>
          <p:cNvCxnSpPr>
            <a:cxnSpLocks/>
            <a:stCxn id="67" idx="3"/>
            <a:endCxn id="52" idx="7"/>
          </p:cNvCxnSpPr>
          <p:nvPr/>
        </p:nvCxnSpPr>
        <p:spPr>
          <a:xfrm flipH="1">
            <a:off x="4166027" y="2291667"/>
            <a:ext cx="215567" cy="86849"/>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3" name="Oval 72">
            <a:extLst>
              <a:ext uri="{FF2B5EF4-FFF2-40B4-BE49-F238E27FC236}">
                <a16:creationId xmlns:a16="http://schemas.microsoft.com/office/drawing/2014/main" id="{7CAEADDC-BCB2-4483-A87C-DE1BDA01B90D}"/>
              </a:ext>
            </a:extLst>
          </p:cNvPr>
          <p:cNvSpPr/>
          <p:nvPr/>
        </p:nvSpPr>
        <p:spPr>
          <a:xfrm>
            <a:off x="5496965" y="2152211"/>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C1EDAE7F-4602-4F0C-B94A-60EA65939B5A}"/>
              </a:ext>
            </a:extLst>
          </p:cNvPr>
          <p:cNvSpPr/>
          <p:nvPr/>
        </p:nvSpPr>
        <p:spPr>
          <a:xfrm>
            <a:off x="5582255" y="2674979"/>
            <a:ext cx="182880" cy="18288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E0B4AC8E-1A1B-4A90-9F92-988824A67D25}"/>
              </a:ext>
            </a:extLst>
          </p:cNvPr>
          <p:cNvCxnSpPr>
            <a:cxnSpLocks/>
            <a:stCxn id="73" idx="3"/>
            <a:endCxn id="55" idx="7"/>
          </p:cNvCxnSpPr>
          <p:nvPr/>
        </p:nvCxnSpPr>
        <p:spPr>
          <a:xfrm flipH="1">
            <a:off x="5382604" y="2308309"/>
            <a:ext cx="141143" cy="70207"/>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3AC116A-C0B5-4DEB-96D7-50F390967564}"/>
              </a:ext>
            </a:extLst>
          </p:cNvPr>
          <p:cNvCxnSpPr>
            <a:cxnSpLocks/>
            <a:stCxn id="74" idx="2"/>
            <a:endCxn id="55" idx="5"/>
          </p:cNvCxnSpPr>
          <p:nvPr/>
        </p:nvCxnSpPr>
        <p:spPr>
          <a:xfrm flipH="1" flipV="1">
            <a:off x="5382604" y="2701806"/>
            <a:ext cx="199651" cy="64613"/>
          </a:xfrm>
          <a:prstGeom prst="line">
            <a:avLst/>
          </a:prstGeom>
          <a:ln w="127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Oval 51">
            <a:extLst>
              <a:ext uri="{FF2B5EF4-FFF2-40B4-BE49-F238E27FC236}">
                <a16:creationId xmlns:a16="http://schemas.microsoft.com/office/drawing/2014/main" id="{200F23F3-B513-463F-9338-BDA3AF687F51}"/>
              </a:ext>
            </a:extLst>
          </p:cNvPr>
          <p:cNvSpPr/>
          <p:nvPr/>
        </p:nvSpPr>
        <p:spPr>
          <a:xfrm>
            <a:off x="3775782" y="2311561"/>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6DB8FED-3F8A-4F2F-AABD-814FFE5BA623}"/>
              </a:ext>
            </a:extLst>
          </p:cNvPr>
          <p:cNvSpPr/>
          <p:nvPr/>
        </p:nvSpPr>
        <p:spPr>
          <a:xfrm>
            <a:off x="4992359" y="2311561"/>
            <a:ext cx="457200" cy="45720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3" name="Straight Arrow Connector 52">
            <a:extLst>
              <a:ext uri="{FF2B5EF4-FFF2-40B4-BE49-F238E27FC236}">
                <a16:creationId xmlns:a16="http://schemas.microsoft.com/office/drawing/2014/main" id="{F23140FA-28D3-4035-8320-E05C0D15B449}"/>
              </a:ext>
            </a:extLst>
          </p:cNvPr>
          <p:cNvCxnSpPr>
            <a:cxnSpLocks/>
          </p:cNvCxnSpPr>
          <p:nvPr/>
        </p:nvCxnSpPr>
        <p:spPr>
          <a:xfrm>
            <a:off x="4232982" y="2540161"/>
            <a:ext cx="914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8A9A973-1667-4037-9E89-28D08CD0695B}"/>
              </a:ext>
            </a:extLst>
          </p:cNvPr>
          <p:cNvCxnSpPr/>
          <p:nvPr/>
        </p:nvCxnSpPr>
        <p:spPr>
          <a:xfrm>
            <a:off x="7573318" y="2082961"/>
            <a:ext cx="0" cy="9144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84" name="Oval 83">
            <a:extLst>
              <a:ext uri="{FF2B5EF4-FFF2-40B4-BE49-F238E27FC236}">
                <a16:creationId xmlns:a16="http://schemas.microsoft.com/office/drawing/2014/main" id="{BF7CE4BA-882F-4BC7-B6BF-10AAA92618D2}"/>
              </a:ext>
            </a:extLst>
          </p:cNvPr>
          <p:cNvSpPr/>
          <p:nvPr/>
        </p:nvSpPr>
        <p:spPr>
          <a:xfrm>
            <a:off x="6560264" y="2221624"/>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EFA6235A-0518-49DC-8A3E-8D4DDB8A1EEF}"/>
              </a:ext>
            </a:extLst>
          </p:cNvPr>
          <p:cNvSpPr/>
          <p:nvPr/>
        </p:nvSpPr>
        <p:spPr>
          <a:xfrm>
            <a:off x="6626088" y="2358784"/>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D69FED36-04A2-4013-BE3F-ECEB44700622}"/>
              </a:ext>
            </a:extLst>
          </p:cNvPr>
          <p:cNvSpPr/>
          <p:nvPr/>
        </p:nvSpPr>
        <p:spPr>
          <a:xfrm>
            <a:off x="6874792" y="2311049"/>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8F3CADBC-3858-43C4-811B-EB9824916BDD}"/>
              </a:ext>
            </a:extLst>
          </p:cNvPr>
          <p:cNvSpPr/>
          <p:nvPr/>
        </p:nvSpPr>
        <p:spPr>
          <a:xfrm>
            <a:off x="6913216" y="2530648"/>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3BF3216A-3267-4DA9-86EB-F5B4D39C77C2}"/>
              </a:ext>
            </a:extLst>
          </p:cNvPr>
          <p:cNvSpPr/>
          <p:nvPr/>
        </p:nvSpPr>
        <p:spPr>
          <a:xfrm>
            <a:off x="6691912" y="2589276"/>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DB2885E-903C-472B-8019-6C242E4CCEC3}"/>
              </a:ext>
            </a:extLst>
          </p:cNvPr>
          <p:cNvSpPr/>
          <p:nvPr/>
        </p:nvSpPr>
        <p:spPr>
          <a:xfrm>
            <a:off x="7878055" y="2225160"/>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Straight Arrow Connector 90">
            <a:extLst>
              <a:ext uri="{FF2B5EF4-FFF2-40B4-BE49-F238E27FC236}">
                <a16:creationId xmlns:a16="http://schemas.microsoft.com/office/drawing/2014/main" id="{55EA9A91-1DDD-420A-A154-0B9456C80786}"/>
              </a:ext>
            </a:extLst>
          </p:cNvPr>
          <p:cNvCxnSpPr>
            <a:cxnSpLocks/>
          </p:cNvCxnSpPr>
          <p:nvPr/>
        </p:nvCxnSpPr>
        <p:spPr>
          <a:xfrm>
            <a:off x="7193030" y="2544128"/>
            <a:ext cx="822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3" name="Graphic 92" descr="Supply And Demand">
            <a:extLst>
              <a:ext uri="{FF2B5EF4-FFF2-40B4-BE49-F238E27FC236}">
                <a16:creationId xmlns:a16="http://schemas.microsoft.com/office/drawing/2014/main" id="{C61C2CF3-B7D7-4CF6-A8F8-7B56542AD8F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94106" y="2288989"/>
            <a:ext cx="461954" cy="461954"/>
          </a:xfrm>
          <a:prstGeom prst="rect">
            <a:avLst/>
          </a:prstGeom>
        </p:spPr>
      </p:pic>
      <p:cxnSp>
        <p:nvCxnSpPr>
          <p:cNvPr id="96" name="Straight Connector 95">
            <a:extLst>
              <a:ext uri="{FF2B5EF4-FFF2-40B4-BE49-F238E27FC236}">
                <a16:creationId xmlns:a16="http://schemas.microsoft.com/office/drawing/2014/main" id="{E6623256-5661-43B0-9AC6-8D34EA7D56FE}"/>
              </a:ext>
            </a:extLst>
          </p:cNvPr>
          <p:cNvCxnSpPr/>
          <p:nvPr/>
        </p:nvCxnSpPr>
        <p:spPr>
          <a:xfrm>
            <a:off x="10468288" y="2096737"/>
            <a:ext cx="0" cy="914400"/>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7" name="Oval 96">
            <a:extLst>
              <a:ext uri="{FF2B5EF4-FFF2-40B4-BE49-F238E27FC236}">
                <a16:creationId xmlns:a16="http://schemas.microsoft.com/office/drawing/2014/main" id="{1635B8A6-4CD2-4DB1-B6F8-326E11D43021}"/>
              </a:ext>
            </a:extLst>
          </p:cNvPr>
          <p:cNvSpPr/>
          <p:nvPr/>
        </p:nvSpPr>
        <p:spPr>
          <a:xfrm>
            <a:off x="9455234" y="2235400"/>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A897F449-9992-4151-A118-A65ADD0C1D11}"/>
              </a:ext>
            </a:extLst>
          </p:cNvPr>
          <p:cNvSpPr/>
          <p:nvPr/>
        </p:nvSpPr>
        <p:spPr>
          <a:xfrm>
            <a:off x="9521058" y="2372560"/>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DF1C510-9504-4417-A87D-5240677D365B}"/>
              </a:ext>
            </a:extLst>
          </p:cNvPr>
          <p:cNvSpPr/>
          <p:nvPr/>
        </p:nvSpPr>
        <p:spPr>
          <a:xfrm>
            <a:off x="9769762" y="2324825"/>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414A0AB9-B26A-42CD-959D-59EE1A188C71}"/>
              </a:ext>
            </a:extLst>
          </p:cNvPr>
          <p:cNvSpPr/>
          <p:nvPr/>
        </p:nvSpPr>
        <p:spPr>
          <a:xfrm>
            <a:off x="9808186" y="2544424"/>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F0A936CC-D1AE-4388-BE88-1BAB54039BE3}"/>
              </a:ext>
            </a:extLst>
          </p:cNvPr>
          <p:cNvSpPr/>
          <p:nvPr/>
        </p:nvSpPr>
        <p:spPr>
          <a:xfrm>
            <a:off x="9586882" y="2603052"/>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5C4B170B-9321-4167-AAA1-B1890C30E378}"/>
              </a:ext>
            </a:extLst>
          </p:cNvPr>
          <p:cNvSpPr/>
          <p:nvPr/>
        </p:nvSpPr>
        <p:spPr>
          <a:xfrm>
            <a:off x="10773025" y="2238936"/>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3" name="Straight Arrow Connector 102">
            <a:extLst>
              <a:ext uri="{FF2B5EF4-FFF2-40B4-BE49-F238E27FC236}">
                <a16:creationId xmlns:a16="http://schemas.microsoft.com/office/drawing/2014/main" id="{B2C7F7C1-C071-481C-ABB5-A6F031AB9117}"/>
              </a:ext>
            </a:extLst>
          </p:cNvPr>
          <p:cNvCxnSpPr>
            <a:cxnSpLocks/>
          </p:cNvCxnSpPr>
          <p:nvPr/>
        </p:nvCxnSpPr>
        <p:spPr>
          <a:xfrm>
            <a:off x="10088000" y="2557904"/>
            <a:ext cx="82296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5" name="Graphic 94" descr="Lightbulb and gear">
            <a:extLst>
              <a:ext uri="{FF2B5EF4-FFF2-40B4-BE49-F238E27FC236}">
                <a16:creationId xmlns:a16="http://schemas.microsoft.com/office/drawing/2014/main" id="{F5D88B54-C62B-4D28-BD6B-DF61508806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27454" y="2254642"/>
            <a:ext cx="552012" cy="552012"/>
          </a:xfrm>
          <a:prstGeom prst="rect">
            <a:avLst/>
          </a:prstGeom>
        </p:spPr>
      </p:pic>
    </p:spTree>
    <p:extLst>
      <p:ext uri="{BB962C8B-B14F-4D97-AF65-F5344CB8AC3E}">
        <p14:creationId xmlns:p14="http://schemas.microsoft.com/office/powerpoint/2010/main" val="6025365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Rectangle: Rounded Corners 42">
            <a:extLst>
              <a:ext uri="{FF2B5EF4-FFF2-40B4-BE49-F238E27FC236}">
                <a16:creationId xmlns:a16="http://schemas.microsoft.com/office/drawing/2014/main" id="{E406571C-B0A4-4261-8CE2-B136293312C0}"/>
              </a:ext>
            </a:extLst>
          </p:cNvPr>
          <p:cNvSpPr/>
          <p:nvPr/>
        </p:nvSpPr>
        <p:spPr>
          <a:xfrm>
            <a:off x="934040" y="2160637"/>
            <a:ext cx="9966959" cy="914400"/>
          </a:xfrm>
          <a:prstGeom prst="roundRect">
            <a:avLst>
              <a:gd name="adj" fmla="val 1000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41" name="Oval 40">
            <a:extLst>
              <a:ext uri="{FF2B5EF4-FFF2-40B4-BE49-F238E27FC236}">
                <a16:creationId xmlns:a16="http://schemas.microsoft.com/office/drawing/2014/main" id="{C3F00A34-5FBC-403E-A350-C7EB889AD7CE}"/>
              </a:ext>
            </a:extLst>
          </p:cNvPr>
          <p:cNvSpPr/>
          <p:nvPr/>
        </p:nvSpPr>
        <p:spPr>
          <a:xfrm>
            <a:off x="5870344" y="2291881"/>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6" name="Rectangle: Rounded Corners 25">
            <a:extLst>
              <a:ext uri="{FF2B5EF4-FFF2-40B4-BE49-F238E27FC236}">
                <a16:creationId xmlns:a16="http://schemas.microsoft.com/office/drawing/2014/main" id="{99EF3C8C-EA62-4C5B-9157-3B117D5B2620}"/>
              </a:ext>
            </a:extLst>
          </p:cNvPr>
          <p:cNvSpPr/>
          <p:nvPr/>
        </p:nvSpPr>
        <p:spPr>
          <a:xfrm>
            <a:off x="939350" y="3198810"/>
            <a:ext cx="9966960" cy="2286000"/>
          </a:xfrm>
          <a:prstGeom prst="roundRect">
            <a:avLst>
              <a:gd name="adj" fmla="val 440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Narrow" panose="020B0606020202030204" pitchFamily="34" charset="0"/>
            </a:endParaRPr>
          </a:p>
        </p:txBody>
      </p:sp>
      <p:sp>
        <p:nvSpPr>
          <p:cNvPr id="2" name="Title 1">
            <a:extLst>
              <a:ext uri="{FF2B5EF4-FFF2-40B4-BE49-F238E27FC236}">
                <a16:creationId xmlns:a16="http://schemas.microsoft.com/office/drawing/2014/main" id="{DBF8C7BD-FA79-4C07-9E79-153361AA8D1D}"/>
              </a:ext>
            </a:extLst>
          </p:cNvPr>
          <p:cNvSpPr>
            <a:spLocks noGrp="1"/>
          </p:cNvSpPr>
          <p:nvPr>
            <p:ph type="title"/>
          </p:nvPr>
        </p:nvSpPr>
        <p:spPr/>
        <p:txBody>
          <a:bodyPr/>
          <a:lstStyle/>
          <a:p>
            <a:r>
              <a:rPr lang="en-US" dirty="0"/>
              <a:t>Offshoring, Nearshoring and </a:t>
            </a:r>
            <a:r>
              <a:rPr lang="en-US" dirty="0" err="1"/>
              <a:t>Farshoring</a:t>
            </a:r>
            <a:endParaRPr lang="en-US" dirty="0"/>
          </a:p>
        </p:txBody>
      </p:sp>
      <p:sp>
        <p:nvSpPr>
          <p:cNvPr id="3" name="Footer Placeholder 2">
            <a:extLst>
              <a:ext uri="{FF2B5EF4-FFF2-40B4-BE49-F238E27FC236}">
                <a16:creationId xmlns:a16="http://schemas.microsoft.com/office/drawing/2014/main" id="{B33F7707-DCD2-4FE6-8779-E9C92D62D42D}"/>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Rounded Rectangle 19">
            <a:extLst>
              <a:ext uri="{FF2B5EF4-FFF2-40B4-BE49-F238E27FC236}">
                <a16:creationId xmlns:a16="http://schemas.microsoft.com/office/drawing/2014/main" id="{E74A169F-28B5-4E74-B50D-1153326098D4}"/>
              </a:ext>
            </a:extLst>
          </p:cNvPr>
          <p:cNvSpPr/>
          <p:nvPr/>
        </p:nvSpPr>
        <p:spPr bwMode="auto">
          <a:xfrm>
            <a:off x="4106570" y="1708520"/>
            <a:ext cx="29260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Within the Firm</a:t>
            </a:r>
          </a:p>
        </p:txBody>
      </p:sp>
      <p:sp>
        <p:nvSpPr>
          <p:cNvPr id="6" name="Rounded Rectangle 19">
            <a:extLst>
              <a:ext uri="{FF2B5EF4-FFF2-40B4-BE49-F238E27FC236}">
                <a16:creationId xmlns:a16="http://schemas.microsoft.com/office/drawing/2014/main" id="{DC8094DE-EF5D-4380-B600-7BCCE57C5CD8}"/>
              </a:ext>
            </a:extLst>
          </p:cNvPr>
          <p:cNvSpPr/>
          <p:nvPr/>
        </p:nvSpPr>
        <p:spPr bwMode="auto">
          <a:xfrm>
            <a:off x="7844206" y="1708520"/>
            <a:ext cx="292608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Outsourcing</a:t>
            </a:r>
          </a:p>
        </p:txBody>
      </p:sp>
      <p:sp>
        <p:nvSpPr>
          <p:cNvPr id="7" name="Rounded Rectangle 19">
            <a:extLst>
              <a:ext uri="{FF2B5EF4-FFF2-40B4-BE49-F238E27FC236}">
                <a16:creationId xmlns:a16="http://schemas.microsoft.com/office/drawing/2014/main" id="{4FDF9D10-34B4-4593-A3CD-9990CF37FF53}"/>
              </a:ext>
            </a:extLst>
          </p:cNvPr>
          <p:cNvSpPr/>
          <p:nvPr/>
        </p:nvSpPr>
        <p:spPr bwMode="auto">
          <a:xfrm>
            <a:off x="1041123" y="2434957"/>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Same Country</a:t>
            </a:r>
          </a:p>
        </p:txBody>
      </p:sp>
      <p:sp>
        <p:nvSpPr>
          <p:cNvPr id="8" name="Rounded Rectangle 19">
            <a:extLst>
              <a:ext uri="{FF2B5EF4-FFF2-40B4-BE49-F238E27FC236}">
                <a16:creationId xmlns:a16="http://schemas.microsoft.com/office/drawing/2014/main" id="{A2A9E130-6752-42FB-B21A-77E724D8D625}"/>
              </a:ext>
            </a:extLst>
          </p:cNvPr>
          <p:cNvSpPr/>
          <p:nvPr/>
        </p:nvSpPr>
        <p:spPr bwMode="auto">
          <a:xfrm>
            <a:off x="1269723" y="4103889"/>
            <a:ext cx="1828800" cy="365760"/>
          </a:xfrm>
          <a:prstGeom prst="roundRect">
            <a:avLst/>
          </a:prstGeom>
          <a:solidFill>
            <a:schemeClr val="bg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Nearshoring</a:t>
            </a:r>
          </a:p>
        </p:txBody>
      </p:sp>
      <p:sp>
        <p:nvSpPr>
          <p:cNvPr id="9" name="Rounded Rectangle 19">
            <a:extLst>
              <a:ext uri="{FF2B5EF4-FFF2-40B4-BE49-F238E27FC236}">
                <a16:creationId xmlns:a16="http://schemas.microsoft.com/office/drawing/2014/main" id="{7545AB12-449D-475F-942A-DC086C1E4950}"/>
              </a:ext>
            </a:extLst>
          </p:cNvPr>
          <p:cNvSpPr/>
          <p:nvPr/>
        </p:nvSpPr>
        <p:spPr bwMode="auto">
          <a:xfrm>
            <a:off x="1271367" y="4824279"/>
            <a:ext cx="1828800" cy="365760"/>
          </a:xfrm>
          <a:prstGeom prst="roundRect">
            <a:avLst/>
          </a:prstGeom>
          <a:solidFill>
            <a:schemeClr val="bg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err="1">
                <a:solidFill>
                  <a:schemeClr val="bg1"/>
                </a:solidFill>
                <a:latin typeface="Arial Narrow" panose="020B0606020202030204" pitchFamily="34" charset="0"/>
              </a:rPr>
              <a:t>Farshoring</a:t>
            </a:r>
            <a:endParaRPr lang="en-US" sz="2000" b="1" dirty="0">
              <a:solidFill>
                <a:schemeClr val="bg1"/>
              </a:solidFill>
              <a:latin typeface="Arial Narrow" panose="020B0606020202030204" pitchFamily="34" charset="0"/>
            </a:endParaRPr>
          </a:p>
        </p:txBody>
      </p:sp>
      <p:sp>
        <p:nvSpPr>
          <p:cNvPr id="10" name="Rounded Rectangle 19">
            <a:extLst>
              <a:ext uri="{FF2B5EF4-FFF2-40B4-BE49-F238E27FC236}">
                <a16:creationId xmlns:a16="http://schemas.microsoft.com/office/drawing/2014/main" id="{BDBBDE48-45CA-4AC8-867F-077C3178FDE0}"/>
              </a:ext>
            </a:extLst>
          </p:cNvPr>
          <p:cNvSpPr/>
          <p:nvPr/>
        </p:nvSpPr>
        <p:spPr bwMode="auto">
          <a:xfrm>
            <a:off x="1041123" y="3403880"/>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Offshoring</a:t>
            </a:r>
          </a:p>
        </p:txBody>
      </p:sp>
      <p:sp>
        <p:nvSpPr>
          <p:cNvPr id="12" name="Oval 11">
            <a:extLst>
              <a:ext uri="{FF2B5EF4-FFF2-40B4-BE49-F238E27FC236}">
                <a16:creationId xmlns:a16="http://schemas.microsoft.com/office/drawing/2014/main" id="{75F20C64-C15F-482E-A469-2D961B68E765}"/>
              </a:ext>
            </a:extLst>
          </p:cNvPr>
          <p:cNvSpPr/>
          <p:nvPr/>
        </p:nvSpPr>
        <p:spPr>
          <a:xfrm>
            <a:off x="8667166" y="2322346"/>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4" name="Oval 13">
            <a:extLst>
              <a:ext uri="{FF2B5EF4-FFF2-40B4-BE49-F238E27FC236}">
                <a16:creationId xmlns:a16="http://schemas.microsoft.com/office/drawing/2014/main" id="{10985E54-B5FF-49D1-85E2-51B1BA038025}"/>
              </a:ext>
            </a:extLst>
          </p:cNvPr>
          <p:cNvSpPr/>
          <p:nvPr/>
        </p:nvSpPr>
        <p:spPr>
          <a:xfrm>
            <a:off x="8732990" y="2459506"/>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6" name="Oval 15">
            <a:extLst>
              <a:ext uri="{FF2B5EF4-FFF2-40B4-BE49-F238E27FC236}">
                <a16:creationId xmlns:a16="http://schemas.microsoft.com/office/drawing/2014/main" id="{48654002-9B8C-405F-8B22-753E96FEF4C0}"/>
              </a:ext>
            </a:extLst>
          </p:cNvPr>
          <p:cNvSpPr/>
          <p:nvPr/>
        </p:nvSpPr>
        <p:spPr>
          <a:xfrm>
            <a:off x="8981694" y="2411771"/>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8" name="Oval 17">
            <a:extLst>
              <a:ext uri="{FF2B5EF4-FFF2-40B4-BE49-F238E27FC236}">
                <a16:creationId xmlns:a16="http://schemas.microsoft.com/office/drawing/2014/main" id="{45509770-37F2-46A9-8655-7601A8BFA8FC}"/>
              </a:ext>
            </a:extLst>
          </p:cNvPr>
          <p:cNvSpPr/>
          <p:nvPr/>
        </p:nvSpPr>
        <p:spPr>
          <a:xfrm>
            <a:off x="9020118" y="2631370"/>
            <a:ext cx="182880" cy="182880"/>
          </a:xfrm>
          <a:prstGeom prst="ellipse">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0" name="Oval 19">
            <a:extLst>
              <a:ext uri="{FF2B5EF4-FFF2-40B4-BE49-F238E27FC236}">
                <a16:creationId xmlns:a16="http://schemas.microsoft.com/office/drawing/2014/main" id="{303B19B4-BE4D-480F-8998-80FBAA2C0CA4}"/>
              </a:ext>
            </a:extLst>
          </p:cNvPr>
          <p:cNvSpPr/>
          <p:nvPr/>
        </p:nvSpPr>
        <p:spPr>
          <a:xfrm>
            <a:off x="8798814" y="2689998"/>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22" name="Oval 21">
            <a:extLst>
              <a:ext uri="{FF2B5EF4-FFF2-40B4-BE49-F238E27FC236}">
                <a16:creationId xmlns:a16="http://schemas.microsoft.com/office/drawing/2014/main" id="{AF53D6F4-6A85-444E-90C3-07F0947EA44C}"/>
              </a:ext>
            </a:extLst>
          </p:cNvPr>
          <p:cNvSpPr/>
          <p:nvPr/>
        </p:nvSpPr>
        <p:spPr>
          <a:xfrm>
            <a:off x="9919907" y="2533676"/>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24" name="Straight Arrow Connector 23">
            <a:extLst>
              <a:ext uri="{FF2B5EF4-FFF2-40B4-BE49-F238E27FC236}">
                <a16:creationId xmlns:a16="http://schemas.microsoft.com/office/drawing/2014/main" id="{45D9B28A-4BAF-416A-A771-2876B770A38C}"/>
              </a:ext>
            </a:extLst>
          </p:cNvPr>
          <p:cNvCxnSpPr>
            <a:cxnSpLocks/>
          </p:cNvCxnSpPr>
          <p:nvPr/>
        </p:nvCxnSpPr>
        <p:spPr>
          <a:xfrm>
            <a:off x="9240730" y="2625116"/>
            <a:ext cx="6400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15A7914F-1CB4-4D3A-866D-F7CA3F7E8C57}"/>
              </a:ext>
            </a:extLst>
          </p:cNvPr>
          <p:cNvSpPr txBox="1"/>
          <p:nvPr/>
        </p:nvSpPr>
        <p:spPr>
          <a:xfrm>
            <a:off x="3977660" y="3397613"/>
            <a:ext cx="6094902" cy="369332"/>
          </a:xfrm>
          <a:prstGeom prst="rect">
            <a:avLst/>
          </a:prstGeom>
          <a:noFill/>
        </p:spPr>
        <p:txBody>
          <a:bodyPr wrap="square">
            <a:spAutoFit/>
          </a:bodyPr>
          <a:lstStyle/>
          <a:p>
            <a:r>
              <a:rPr lang="en-US" dirty="0">
                <a:latin typeface="Arial Narrow" panose="020B0606020202030204" pitchFamily="34" charset="0"/>
              </a:rPr>
              <a:t>Transfer of an organizational function to another country.</a:t>
            </a:r>
          </a:p>
        </p:txBody>
      </p:sp>
      <p:sp>
        <p:nvSpPr>
          <p:cNvPr id="30" name="TextBox 29">
            <a:extLst>
              <a:ext uri="{FF2B5EF4-FFF2-40B4-BE49-F238E27FC236}">
                <a16:creationId xmlns:a16="http://schemas.microsoft.com/office/drawing/2014/main" id="{05FAA900-5CB4-440B-8A0B-ED9BC77ACACD}"/>
              </a:ext>
            </a:extLst>
          </p:cNvPr>
          <p:cNvSpPr txBox="1"/>
          <p:nvPr/>
        </p:nvSpPr>
        <p:spPr>
          <a:xfrm>
            <a:off x="3977660" y="4094978"/>
            <a:ext cx="6663716" cy="369332"/>
          </a:xfrm>
          <a:prstGeom prst="rect">
            <a:avLst/>
          </a:prstGeom>
          <a:noFill/>
        </p:spPr>
        <p:txBody>
          <a:bodyPr wrap="square">
            <a:spAutoFit/>
          </a:bodyPr>
          <a:lstStyle/>
          <a:p>
            <a:r>
              <a:rPr lang="en-US" dirty="0">
                <a:latin typeface="Arial Narrow" panose="020B0606020202030204" pitchFamily="34" charset="0"/>
              </a:rPr>
              <a:t>Moving activities in a neighboring country (cultural affinity, similar time zones).</a:t>
            </a:r>
          </a:p>
        </p:txBody>
      </p:sp>
      <p:sp>
        <p:nvSpPr>
          <p:cNvPr id="32" name="TextBox 31">
            <a:extLst>
              <a:ext uri="{FF2B5EF4-FFF2-40B4-BE49-F238E27FC236}">
                <a16:creationId xmlns:a16="http://schemas.microsoft.com/office/drawing/2014/main" id="{21A2F40F-93A7-47AE-9C1B-BE41453839D8}"/>
              </a:ext>
            </a:extLst>
          </p:cNvPr>
          <p:cNvSpPr txBox="1"/>
          <p:nvPr/>
        </p:nvSpPr>
        <p:spPr>
          <a:xfrm>
            <a:off x="3977660" y="4820707"/>
            <a:ext cx="6792626" cy="369332"/>
          </a:xfrm>
          <a:prstGeom prst="rect">
            <a:avLst/>
          </a:prstGeom>
          <a:noFill/>
        </p:spPr>
        <p:txBody>
          <a:bodyPr wrap="square">
            <a:spAutoFit/>
          </a:bodyPr>
          <a:lstStyle/>
          <a:p>
            <a:r>
              <a:rPr lang="en-US" dirty="0">
                <a:latin typeface="Arial Narrow" panose="020B0606020202030204" pitchFamily="34" charset="0"/>
              </a:rPr>
              <a:t>Moving activities to countries in another continent (different time zones).</a:t>
            </a:r>
          </a:p>
        </p:txBody>
      </p:sp>
      <p:sp>
        <p:nvSpPr>
          <p:cNvPr id="34" name="Oval 33">
            <a:extLst>
              <a:ext uri="{FF2B5EF4-FFF2-40B4-BE49-F238E27FC236}">
                <a16:creationId xmlns:a16="http://schemas.microsoft.com/office/drawing/2014/main" id="{683CE860-F2A8-41A9-B970-DD50206E1E96}"/>
              </a:ext>
            </a:extLst>
          </p:cNvPr>
          <p:cNvSpPr/>
          <p:nvPr/>
        </p:nvSpPr>
        <p:spPr>
          <a:xfrm>
            <a:off x="4846203" y="2291881"/>
            <a:ext cx="640080" cy="6400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5" name="Oval 34">
            <a:extLst>
              <a:ext uri="{FF2B5EF4-FFF2-40B4-BE49-F238E27FC236}">
                <a16:creationId xmlns:a16="http://schemas.microsoft.com/office/drawing/2014/main" id="{FCB23BB5-A295-43D6-B180-C0E85E80B212}"/>
              </a:ext>
            </a:extLst>
          </p:cNvPr>
          <p:cNvSpPr/>
          <p:nvPr/>
        </p:nvSpPr>
        <p:spPr>
          <a:xfrm>
            <a:off x="4912027" y="2429041"/>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6" name="Oval 35">
            <a:extLst>
              <a:ext uri="{FF2B5EF4-FFF2-40B4-BE49-F238E27FC236}">
                <a16:creationId xmlns:a16="http://schemas.microsoft.com/office/drawing/2014/main" id="{01DD4680-9F4A-44D8-8C63-E94626DD34A2}"/>
              </a:ext>
            </a:extLst>
          </p:cNvPr>
          <p:cNvSpPr/>
          <p:nvPr/>
        </p:nvSpPr>
        <p:spPr>
          <a:xfrm>
            <a:off x="5160731" y="2381306"/>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7" name="Oval 36">
            <a:extLst>
              <a:ext uri="{FF2B5EF4-FFF2-40B4-BE49-F238E27FC236}">
                <a16:creationId xmlns:a16="http://schemas.microsoft.com/office/drawing/2014/main" id="{65FA278F-7CBC-4F7E-BE58-088EB79A89CF}"/>
              </a:ext>
            </a:extLst>
          </p:cNvPr>
          <p:cNvSpPr/>
          <p:nvPr/>
        </p:nvSpPr>
        <p:spPr>
          <a:xfrm>
            <a:off x="5199155" y="2600905"/>
            <a:ext cx="182880" cy="182880"/>
          </a:xfrm>
          <a:prstGeom prst="ellipse">
            <a:avLst/>
          </a:prstGeom>
          <a:solidFill>
            <a:schemeClr val="bg1"/>
          </a:solidFill>
          <a:ln w="254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8" name="Oval 37">
            <a:extLst>
              <a:ext uri="{FF2B5EF4-FFF2-40B4-BE49-F238E27FC236}">
                <a16:creationId xmlns:a16="http://schemas.microsoft.com/office/drawing/2014/main" id="{98BACCD1-FC3A-4F94-BFBD-1A7C3E0C27BA}"/>
              </a:ext>
            </a:extLst>
          </p:cNvPr>
          <p:cNvSpPr/>
          <p:nvPr/>
        </p:nvSpPr>
        <p:spPr>
          <a:xfrm>
            <a:off x="4977851" y="2659533"/>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39" name="Oval 38">
            <a:extLst>
              <a:ext uri="{FF2B5EF4-FFF2-40B4-BE49-F238E27FC236}">
                <a16:creationId xmlns:a16="http://schemas.microsoft.com/office/drawing/2014/main" id="{6D97B40E-B818-4679-8D50-9CFA122206DC}"/>
              </a:ext>
            </a:extLst>
          </p:cNvPr>
          <p:cNvSpPr/>
          <p:nvPr/>
        </p:nvSpPr>
        <p:spPr>
          <a:xfrm>
            <a:off x="6098944" y="2503211"/>
            <a:ext cx="182880" cy="182880"/>
          </a:xfrm>
          <a:prstGeom prst="ellipse">
            <a:avLst/>
          </a:prstGeom>
          <a:solidFill>
            <a:schemeClr val="bg1"/>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40" name="Straight Arrow Connector 39">
            <a:extLst>
              <a:ext uri="{FF2B5EF4-FFF2-40B4-BE49-F238E27FC236}">
                <a16:creationId xmlns:a16="http://schemas.microsoft.com/office/drawing/2014/main" id="{198C0DBA-E532-4980-B509-D987340A2700}"/>
              </a:ext>
            </a:extLst>
          </p:cNvPr>
          <p:cNvCxnSpPr>
            <a:cxnSpLocks/>
          </p:cNvCxnSpPr>
          <p:nvPr/>
        </p:nvCxnSpPr>
        <p:spPr>
          <a:xfrm>
            <a:off x="5419767" y="2594651"/>
            <a:ext cx="64008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D8EBD0C-22FD-48EE-A602-62215D8A0D86}"/>
              </a:ext>
            </a:extLst>
          </p:cNvPr>
          <p:cNvCxnSpPr/>
          <p:nvPr/>
        </p:nvCxnSpPr>
        <p:spPr>
          <a:xfrm flipV="1">
            <a:off x="6183713" y="2872878"/>
            <a:ext cx="0" cy="365760"/>
          </a:xfrm>
          <a:prstGeom prst="straightConnector1">
            <a:avLst/>
          </a:prstGeom>
          <a:ln w="25400">
            <a:solidFill>
              <a:schemeClr val="bg2"/>
            </a:solidFill>
            <a:tailEnd type="oval"/>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CA39C7D-FF38-4AB0-9C1E-658135B54CD5}"/>
              </a:ext>
            </a:extLst>
          </p:cNvPr>
          <p:cNvCxnSpPr/>
          <p:nvPr/>
        </p:nvCxnSpPr>
        <p:spPr>
          <a:xfrm flipV="1">
            <a:off x="10013449" y="2681888"/>
            <a:ext cx="0" cy="548640"/>
          </a:xfrm>
          <a:prstGeom prst="straightConnector1">
            <a:avLst/>
          </a:prstGeom>
          <a:ln w="25400">
            <a:solidFill>
              <a:schemeClr val="bg2"/>
            </a:solidFil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1596849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a:t>Private Firms Directly and Indirectly Related to Freight Distribution</a:t>
            </a:r>
          </a:p>
        </p:txBody>
      </p:sp>
      <p:graphicFrame>
        <p:nvGraphicFramePr>
          <p:cNvPr id="6" name="Content Placeholder 8"/>
          <p:cNvGraphicFramePr>
            <a:graphicFrameLocks noGrp="1"/>
          </p:cNvGraphicFramePr>
          <p:nvPr>
            <p:ph idx="1"/>
          </p:nvPr>
        </p:nvGraphicFramePr>
        <p:xfrm>
          <a:off x="155575" y="1096963"/>
          <a:ext cx="11883471" cy="3688080"/>
        </p:xfrm>
        <a:graphic>
          <a:graphicData uri="http://schemas.openxmlformats.org/drawingml/2006/table">
            <a:tbl>
              <a:tblPr firstRow="1" firstCol="1" bandCol="1">
                <a:tableStyleId>{37CE84F3-28C3-443E-9E96-99CF82512B78}</a:tableStyleId>
              </a:tblPr>
              <a:tblGrid>
                <a:gridCol w="3421634">
                  <a:extLst>
                    <a:ext uri="{9D8B030D-6E8A-4147-A177-3AD203B41FA5}">
                      <a16:colId xmlns:a16="http://schemas.microsoft.com/office/drawing/2014/main" val="20000"/>
                    </a:ext>
                  </a:extLst>
                </a:gridCol>
                <a:gridCol w="4795375">
                  <a:extLst>
                    <a:ext uri="{9D8B030D-6E8A-4147-A177-3AD203B41FA5}">
                      <a16:colId xmlns:a16="http://schemas.microsoft.com/office/drawing/2014/main" val="20001"/>
                    </a:ext>
                  </a:extLst>
                </a:gridCol>
                <a:gridCol w="3666462">
                  <a:extLst>
                    <a:ext uri="{9D8B030D-6E8A-4147-A177-3AD203B41FA5}">
                      <a16:colId xmlns:a16="http://schemas.microsoft.com/office/drawing/2014/main" val="20002"/>
                    </a:ext>
                  </a:extLst>
                </a:gridCol>
              </a:tblGrid>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endParaRPr kumimoji="0" lang="en-US" sz="2000" b="1" i="0" u="none" strike="noStrike" cap="none" normalizeH="0" baseline="0" dirty="0">
                        <a:ln>
                          <a:noFill/>
                        </a:ln>
                        <a:solidFill>
                          <a:srgbClr val="FFFFFF"/>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Function</a:t>
                      </a:r>
                      <a:endParaRPr kumimoji="0" lang="en-US" sz="2000" b="1" i="0" u="none" strike="noStrike" cap="none" normalizeH="0" baseline="0" dirty="0">
                        <a:ln>
                          <a:noFill/>
                        </a:ln>
                        <a:solidFill>
                          <a:srgbClr val="FFFFFF"/>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Infrastructure</a:t>
                      </a:r>
                      <a:endParaRPr kumimoji="0" lang="en-US" sz="2000" b="1" i="0" u="none" strike="noStrike" cap="none" normalizeH="0" baseline="0" dirty="0">
                        <a:ln>
                          <a:noFill/>
                        </a:ln>
                        <a:solidFill>
                          <a:srgbClr val="FFFFFF"/>
                        </a:solidFill>
                        <a:effectLst/>
                        <a:latin typeface="Arial Narrow" pitchFamily="34" charset="0"/>
                      </a:endParaRPr>
                    </a:p>
                  </a:txBody>
                  <a:tcPr marL="242724" marR="242724" horzOverflow="overflow"/>
                </a:tc>
                <a:extLst>
                  <a:ext uri="{0D108BD9-81ED-4DB2-BD59-A6C34878D82A}">
                    <a16:rowId xmlns:a16="http://schemas.microsoft.com/office/drawing/2014/main" val="10000"/>
                  </a:ext>
                </a:extLst>
              </a:tr>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Transport firms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Physical movements of goods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Modes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extLst>
                  <a:ext uri="{0D108BD9-81ED-4DB2-BD59-A6C34878D82A}">
                    <a16:rowId xmlns:a16="http://schemas.microsoft.com/office/drawing/2014/main" val="10001"/>
                  </a:ext>
                </a:extLst>
              </a:tr>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kumimoji="0" lang="en-US" sz="2000" u="none" strike="noStrike" cap="none" normalizeH="0" baseline="0" dirty="0">
                          <a:ln>
                            <a:noFill/>
                          </a:ln>
                          <a:effectLst/>
                        </a:rPr>
                        <a:t>Terminal operators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Management and operation of terminal assets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defRPr/>
                      </a:pPr>
                      <a:r>
                        <a:rPr lang="en-US" sz="2000" dirty="0"/>
                        <a:t>Terminal equipment</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extLst>
                  <a:ext uri="{0D108BD9-81ED-4DB2-BD59-A6C34878D82A}">
                    <a16:rowId xmlns:a16="http://schemas.microsoft.com/office/drawing/2014/main" val="10002"/>
                  </a:ext>
                </a:extLst>
              </a:tr>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Logistic service providers (third and fourth party)</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Management of transportation physical and information assets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Stakes in transportation assets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extLst>
                  <a:ext uri="{0D108BD9-81ED-4DB2-BD59-A6C34878D82A}">
                    <a16:rowId xmlns:a16="http://schemas.microsoft.com/office/drawing/2014/main" val="10003"/>
                  </a:ext>
                </a:extLst>
              </a:tr>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Commodity producers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Extraction and transformation of raw materials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Storage facilities and terminal equipment</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extLst>
                  <a:ext uri="{0D108BD9-81ED-4DB2-BD59-A6C34878D82A}">
                    <a16:rowId xmlns:a16="http://schemas.microsoft.com/office/drawing/2014/main" val="10004"/>
                  </a:ext>
                </a:extLst>
              </a:tr>
              <a:tr h="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Manufacturers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Production of intermediate and final goods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Distribution centers</a:t>
                      </a:r>
                      <a:endParaRPr kumimoji="0" lang="en-US" sz="2000" b="0" i="0" u="none" strike="noStrike" cap="none" normalizeH="0" baseline="0" dirty="0">
                        <a:ln>
                          <a:noFill/>
                        </a:ln>
                        <a:solidFill>
                          <a:srgbClr val="080808"/>
                        </a:solidFill>
                        <a:effectLst/>
                        <a:latin typeface="Arial Narrow" pitchFamily="34" charset="0"/>
                      </a:endParaRPr>
                    </a:p>
                  </a:txBody>
                  <a:tcPr marL="242724" marR="242724" horzOverflow="overflow"/>
                </a:tc>
                <a:extLst>
                  <a:ext uri="{0D108BD9-81ED-4DB2-BD59-A6C34878D82A}">
                    <a16:rowId xmlns:a16="http://schemas.microsoft.com/office/drawing/2014/main" val="10005"/>
                  </a:ext>
                </a:extLst>
              </a:tr>
              <a:tr h="0">
                <a:tc>
                  <a:txBody>
                    <a:bodyPr/>
                    <a:lstStyle/>
                    <a:p>
                      <a:r>
                        <a:rPr lang="en-US" sz="2000" dirty="0"/>
                        <a:t>Retailers</a:t>
                      </a:r>
                      <a:endParaRPr lang="en-US" sz="2000" b="0" dirty="0">
                        <a:latin typeface="Arial Narrow" pitchFamily="34" charset="0"/>
                      </a:endParaRPr>
                    </a:p>
                  </a:txBody>
                  <a:tcPr marL="242724" marR="242724" horzOverflow="overflow"/>
                </a:tc>
                <a:tc>
                  <a:txBody>
                    <a:bodyPr/>
                    <a:lstStyle/>
                    <a:p>
                      <a:r>
                        <a:rPr lang="en-US" sz="2000" dirty="0"/>
                        <a:t>Procurement</a:t>
                      </a:r>
                      <a:r>
                        <a:rPr lang="en-US" sz="2000" baseline="0" dirty="0"/>
                        <a:t> and sale of final consumption goods</a:t>
                      </a:r>
                      <a:endParaRPr lang="en-US" sz="2000" dirty="0">
                        <a:latin typeface="Arial Narrow" pitchFamily="34" charset="0"/>
                      </a:endParaRPr>
                    </a:p>
                  </a:txBody>
                  <a:tcPr marL="242724" marR="242724" horzOverflow="overflow"/>
                </a:tc>
                <a:tc>
                  <a:txBody>
                    <a:bodyPr/>
                    <a:lstStyle/>
                    <a:p>
                      <a:r>
                        <a:rPr lang="en-US" sz="2000" dirty="0"/>
                        <a:t>Distribution centers and delivery</a:t>
                      </a:r>
                      <a:endParaRPr lang="en-US" sz="2000" dirty="0">
                        <a:latin typeface="Arial Narrow" pitchFamily="34" charset="0"/>
                      </a:endParaRPr>
                    </a:p>
                  </a:txBody>
                  <a:tcPr marL="242724" marR="242724" horzOverflow="overflow"/>
                </a:tc>
                <a:extLst>
                  <a:ext uri="{0D108BD9-81ED-4DB2-BD59-A6C34878D82A}">
                    <a16:rowId xmlns:a16="http://schemas.microsoft.com/office/drawing/2014/main" val="10006"/>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46973604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4"/>
          <p:cNvSpPr>
            <a:spLocks noGrp="1" noChangeArrowheads="1"/>
          </p:cNvSpPr>
          <p:nvPr>
            <p:ph type="title"/>
          </p:nvPr>
        </p:nvSpPr>
        <p:spPr/>
        <p:txBody>
          <a:bodyPr/>
          <a:lstStyle/>
          <a:p>
            <a:pPr eaLnBrk="1" hangingPunct="1"/>
            <a:r>
              <a:rPr lang="en-US"/>
              <a:t>Industrial Agglomeration and Transportation</a:t>
            </a:r>
          </a:p>
        </p:txBody>
      </p:sp>
      <p:sp>
        <p:nvSpPr>
          <p:cNvPr id="49"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93189" name="Oval 7"/>
          <p:cNvSpPr>
            <a:spLocks noChangeArrowheads="1"/>
          </p:cNvSpPr>
          <p:nvPr/>
        </p:nvSpPr>
        <p:spPr bwMode="auto">
          <a:xfrm rot="-1235037">
            <a:off x="6423025" y="3406775"/>
            <a:ext cx="1066800" cy="1524000"/>
          </a:xfrm>
          <a:prstGeom prst="ellipse">
            <a:avLst/>
          </a:prstGeom>
          <a:solidFill>
            <a:schemeClr val="accent2">
              <a:lumMod val="20000"/>
              <a:lumOff val="80000"/>
            </a:schemeClr>
          </a:solidFill>
          <a:ln w="12700">
            <a:solidFill>
              <a:schemeClr val="accent2">
                <a:lumMod val="50000"/>
              </a:schemeClr>
            </a:solidFill>
            <a:prstDash val="dash"/>
            <a:round/>
            <a:headEnd/>
            <a:tailEnd/>
          </a:ln>
        </p:spPr>
        <p:txBody>
          <a:bodyPr wrap="none" anchor="ctr"/>
          <a:lstStyle/>
          <a:p>
            <a:endParaRPr lang="en-US">
              <a:latin typeface="Arial Narrow" panose="020B0606020202030204" pitchFamily="34" charset="0"/>
            </a:endParaRPr>
          </a:p>
        </p:txBody>
      </p:sp>
      <p:sp>
        <p:nvSpPr>
          <p:cNvPr id="93191" name="Oval 25"/>
          <p:cNvSpPr>
            <a:spLocks noChangeArrowheads="1"/>
          </p:cNvSpPr>
          <p:nvPr/>
        </p:nvSpPr>
        <p:spPr bwMode="auto">
          <a:xfrm>
            <a:off x="7010400" y="3992563"/>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2" name="Oval 26"/>
          <p:cNvSpPr>
            <a:spLocks noChangeArrowheads="1"/>
          </p:cNvSpPr>
          <p:nvPr/>
        </p:nvSpPr>
        <p:spPr bwMode="auto">
          <a:xfrm>
            <a:off x="6553200" y="4068763"/>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3" name="Oval 27"/>
          <p:cNvSpPr>
            <a:spLocks noChangeArrowheads="1"/>
          </p:cNvSpPr>
          <p:nvPr/>
        </p:nvSpPr>
        <p:spPr bwMode="auto">
          <a:xfrm>
            <a:off x="6916738" y="440848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4" name="Oval 6"/>
          <p:cNvSpPr>
            <a:spLocks noChangeArrowheads="1"/>
          </p:cNvSpPr>
          <p:nvPr/>
        </p:nvSpPr>
        <p:spPr bwMode="auto">
          <a:xfrm rot="-2021646">
            <a:off x="7767638" y="1824038"/>
            <a:ext cx="1295400" cy="2286000"/>
          </a:xfrm>
          <a:prstGeom prst="ellipse">
            <a:avLst/>
          </a:prstGeom>
          <a:solidFill>
            <a:schemeClr val="accent2">
              <a:lumMod val="20000"/>
              <a:lumOff val="80000"/>
            </a:schemeClr>
          </a:solidFill>
          <a:ln w="12700">
            <a:solidFill>
              <a:schemeClr val="accent2">
                <a:lumMod val="50000"/>
              </a:schemeClr>
            </a:solidFill>
            <a:prstDash val="dash"/>
            <a:round/>
            <a:headEnd/>
            <a:tailEnd/>
          </a:ln>
        </p:spPr>
        <p:txBody>
          <a:bodyPr wrap="none" anchor="ctr"/>
          <a:lstStyle/>
          <a:p>
            <a:endParaRPr lang="en-US">
              <a:latin typeface="Arial Narrow" panose="020B0606020202030204" pitchFamily="34" charset="0"/>
            </a:endParaRPr>
          </a:p>
        </p:txBody>
      </p:sp>
      <p:sp>
        <p:nvSpPr>
          <p:cNvPr id="93195" name="Oval 21"/>
          <p:cNvSpPr>
            <a:spLocks noChangeArrowheads="1"/>
          </p:cNvSpPr>
          <p:nvPr/>
        </p:nvSpPr>
        <p:spPr bwMode="auto">
          <a:xfrm rot="-2531288">
            <a:off x="8780463" y="345598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6" name="Oval 22"/>
          <p:cNvSpPr>
            <a:spLocks noChangeArrowheads="1"/>
          </p:cNvSpPr>
          <p:nvPr/>
        </p:nvSpPr>
        <p:spPr bwMode="auto">
          <a:xfrm rot="-2531288">
            <a:off x="7896225" y="2771775"/>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7" name="Oval 23"/>
          <p:cNvSpPr>
            <a:spLocks noChangeArrowheads="1"/>
          </p:cNvSpPr>
          <p:nvPr/>
        </p:nvSpPr>
        <p:spPr bwMode="auto">
          <a:xfrm rot="-2531288">
            <a:off x="7783513" y="2105025"/>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8" name="Oval 24"/>
          <p:cNvSpPr>
            <a:spLocks noChangeArrowheads="1"/>
          </p:cNvSpPr>
          <p:nvPr/>
        </p:nvSpPr>
        <p:spPr bwMode="auto">
          <a:xfrm rot="-2531288">
            <a:off x="8350250" y="2463800"/>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199" name="Oval 29"/>
          <p:cNvSpPr>
            <a:spLocks noChangeArrowheads="1"/>
          </p:cNvSpPr>
          <p:nvPr/>
        </p:nvSpPr>
        <p:spPr bwMode="auto">
          <a:xfrm rot="-2531288">
            <a:off x="8218488" y="3238500"/>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00" name="Oval 30"/>
          <p:cNvSpPr>
            <a:spLocks noChangeArrowheads="1"/>
          </p:cNvSpPr>
          <p:nvPr/>
        </p:nvSpPr>
        <p:spPr bwMode="auto">
          <a:xfrm rot="-2531288">
            <a:off x="8612188" y="2938463"/>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01" name="Oval 31"/>
          <p:cNvSpPr>
            <a:spLocks noChangeArrowheads="1"/>
          </p:cNvSpPr>
          <p:nvPr/>
        </p:nvSpPr>
        <p:spPr bwMode="auto">
          <a:xfrm>
            <a:off x="6678613" y="3598863"/>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02" name="Line 34"/>
          <p:cNvSpPr>
            <a:spLocks noChangeShapeType="1"/>
          </p:cNvSpPr>
          <p:nvPr/>
        </p:nvSpPr>
        <p:spPr bwMode="auto">
          <a:xfrm flipV="1">
            <a:off x="7424738" y="3440113"/>
            <a:ext cx="506412" cy="400050"/>
          </a:xfrm>
          <a:prstGeom prst="line">
            <a:avLst/>
          </a:prstGeom>
          <a:noFill/>
          <a:ln w="63500">
            <a:solidFill>
              <a:srgbClr val="969696"/>
            </a:solidFill>
            <a:round/>
            <a:headEnd/>
            <a:tailEnd/>
          </a:ln>
        </p:spPr>
        <p:txBody>
          <a:bodyPr wrap="none" anchor="ctr"/>
          <a:lstStyle/>
          <a:p>
            <a:endParaRPr lang="en-US">
              <a:latin typeface="Arial Narrow" panose="020B0606020202030204" pitchFamily="34" charset="0"/>
            </a:endParaRPr>
          </a:p>
        </p:txBody>
      </p:sp>
      <p:sp>
        <p:nvSpPr>
          <p:cNvPr id="93203" name="Line 37"/>
          <p:cNvSpPr>
            <a:spLocks noChangeShapeType="1"/>
          </p:cNvSpPr>
          <p:nvPr/>
        </p:nvSpPr>
        <p:spPr bwMode="auto">
          <a:xfrm flipH="1" flipV="1">
            <a:off x="3195756" y="3844279"/>
            <a:ext cx="625475" cy="80962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4" name="Line 38"/>
          <p:cNvSpPr>
            <a:spLocks noChangeShapeType="1"/>
          </p:cNvSpPr>
          <p:nvPr/>
        </p:nvSpPr>
        <p:spPr bwMode="auto">
          <a:xfrm flipV="1">
            <a:off x="3797418" y="3866504"/>
            <a:ext cx="844550" cy="798513"/>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5" name="Line 39"/>
          <p:cNvSpPr>
            <a:spLocks noChangeShapeType="1"/>
          </p:cNvSpPr>
          <p:nvPr/>
        </p:nvSpPr>
        <p:spPr bwMode="auto">
          <a:xfrm flipH="1" flipV="1">
            <a:off x="4110156" y="2593328"/>
            <a:ext cx="544513" cy="1296988"/>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6" name="Line 40"/>
          <p:cNvSpPr>
            <a:spLocks noChangeShapeType="1"/>
          </p:cNvSpPr>
          <p:nvPr/>
        </p:nvSpPr>
        <p:spPr bwMode="auto">
          <a:xfrm>
            <a:off x="3206868" y="3820467"/>
            <a:ext cx="1447800" cy="58737"/>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7" name="Line 41"/>
          <p:cNvSpPr>
            <a:spLocks noChangeShapeType="1"/>
          </p:cNvSpPr>
          <p:nvPr/>
        </p:nvSpPr>
        <p:spPr bwMode="auto">
          <a:xfrm flipV="1">
            <a:off x="3195756" y="3033066"/>
            <a:ext cx="150813" cy="811212"/>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8" name="Line 42"/>
          <p:cNvSpPr>
            <a:spLocks noChangeShapeType="1"/>
          </p:cNvSpPr>
          <p:nvPr/>
        </p:nvSpPr>
        <p:spPr bwMode="auto">
          <a:xfrm flipV="1">
            <a:off x="3335456" y="2593328"/>
            <a:ext cx="785813" cy="439738"/>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09" name="Line 43"/>
          <p:cNvSpPr>
            <a:spLocks noChangeShapeType="1"/>
          </p:cNvSpPr>
          <p:nvPr/>
        </p:nvSpPr>
        <p:spPr bwMode="auto">
          <a:xfrm>
            <a:off x="3287830" y="2280591"/>
            <a:ext cx="833438" cy="323850"/>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0" name="Line 44"/>
          <p:cNvSpPr>
            <a:spLocks noChangeShapeType="1"/>
          </p:cNvSpPr>
          <p:nvPr/>
        </p:nvSpPr>
        <p:spPr bwMode="auto">
          <a:xfrm>
            <a:off x="3287830" y="2258366"/>
            <a:ext cx="69850" cy="798512"/>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1" name="Line 45"/>
          <p:cNvSpPr>
            <a:spLocks noChangeShapeType="1"/>
          </p:cNvSpPr>
          <p:nvPr/>
        </p:nvSpPr>
        <p:spPr bwMode="auto">
          <a:xfrm flipV="1">
            <a:off x="4110156" y="2293292"/>
            <a:ext cx="1458913" cy="34607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2" name="Line 46"/>
          <p:cNvSpPr>
            <a:spLocks noChangeShapeType="1"/>
          </p:cNvSpPr>
          <p:nvPr/>
        </p:nvSpPr>
        <p:spPr bwMode="auto">
          <a:xfrm flipH="1">
            <a:off x="5302368" y="2304404"/>
            <a:ext cx="254000" cy="728663"/>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3" name="Line 47"/>
          <p:cNvSpPr>
            <a:spLocks noChangeShapeType="1"/>
          </p:cNvSpPr>
          <p:nvPr/>
        </p:nvSpPr>
        <p:spPr bwMode="auto">
          <a:xfrm flipV="1">
            <a:off x="4630856" y="3033067"/>
            <a:ext cx="682625" cy="833437"/>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4" name="Line 48"/>
          <p:cNvSpPr>
            <a:spLocks noChangeShapeType="1"/>
          </p:cNvSpPr>
          <p:nvPr/>
        </p:nvSpPr>
        <p:spPr bwMode="auto">
          <a:xfrm>
            <a:off x="4641969" y="3879204"/>
            <a:ext cx="833437" cy="35877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5" name="Line 49"/>
          <p:cNvSpPr>
            <a:spLocks noChangeShapeType="1"/>
          </p:cNvSpPr>
          <p:nvPr/>
        </p:nvSpPr>
        <p:spPr bwMode="auto">
          <a:xfrm>
            <a:off x="4641969" y="3879204"/>
            <a:ext cx="498475" cy="93662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6" name="Line 50"/>
          <p:cNvSpPr>
            <a:spLocks noChangeShapeType="1"/>
          </p:cNvSpPr>
          <p:nvPr/>
        </p:nvSpPr>
        <p:spPr bwMode="auto">
          <a:xfrm flipH="1">
            <a:off x="5116631" y="4271317"/>
            <a:ext cx="371475" cy="56832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7" name="Line 51"/>
          <p:cNvSpPr>
            <a:spLocks noChangeShapeType="1"/>
          </p:cNvSpPr>
          <p:nvPr/>
        </p:nvSpPr>
        <p:spPr bwMode="auto">
          <a:xfrm>
            <a:off x="3797418" y="4642791"/>
            <a:ext cx="1308100" cy="184150"/>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8" name="Line 52"/>
          <p:cNvSpPr>
            <a:spLocks noChangeShapeType="1"/>
          </p:cNvSpPr>
          <p:nvPr/>
        </p:nvSpPr>
        <p:spPr bwMode="auto">
          <a:xfrm>
            <a:off x="4133969" y="2604442"/>
            <a:ext cx="1144587" cy="441325"/>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19" name="Line 53"/>
          <p:cNvSpPr>
            <a:spLocks noChangeShapeType="1"/>
          </p:cNvSpPr>
          <p:nvPr/>
        </p:nvSpPr>
        <p:spPr bwMode="auto">
          <a:xfrm flipH="1" flipV="1">
            <a:off x="5302369" y="3033067"/>
            <a:ext cx="185737" cy="1227137"/>
          </a:xfrm>
          <a:prstGeom prst="line">
            <a:avLst/>
          </a:prstGeom>
          <a:noFill/>
          <a:ln w="25400">
            <a:solidFill>
              <a:srgbClr val="969696"/>
            </a:solidFill>
            <a:round/>
            <a:headEnd/>
            <a:tailEnd/>
          </a:ln>
        </p:spPr>
        <p:txBody>
          <a:bodyPr/>
          <a:lstStyle/>
          <a:p>
            <a:endParaRPr lang="en-US">
              <a:latin typeface="Arial Narrow" panose="020B0606020202030204" pitchFamily="34" charset="0"/>
            </a:endParaRPr>
          </a:p>
        </p:txBody>
      </p:sp>
      <p:sp>
        <p:nvSpPr>
          <p:cNvPr id="93220" name="Oval 10"/>
          <p:cNvSpPr>
            <a:spLocks noChangeArrowheads="1"/>
          </p:cNvSpPr>
          <p:nvPr/>
        </p:nvSpPr>
        <p:spPr bwMode="auto">
          <a:xfrm>
            <a:off x="3149718" y="2118666"/>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1" name="Oval 11"/>
          <p:cNvSpPr>
            <a:spLocks noChangeArrowheads="1"/>
          </p:cNvSpPr>
          <p:nvPr/>
        </p:nvSpPr>
        <p:spPr bwMode="auto">
          <a:xfrm>
            <a:off x="3962518" y="2445691"/>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2" name="Oval 12"/>
          <p:cNvSpPr>
            <a:spLocks noChangeArrowheads="1"/>
          </p:cNvSpPr>
          <p:nvPr/>
        </p:nvSpPr>
        <p:spPr bwMode="auto">
          <a:xfrm>
            <a:off x="5408730" y="2118666"/>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3" name="Oval 13"/>
          <p:cNvSpPr>
            <a:spLocks noChangeArrowheads="1"/>
          </p:cNvSpPr>
          <p:nvPr/>
        </p:nvSpPr>
        <p:spPr bwMode="auto">
          <a:xfrm>
            <a:off x="5142030" y="28663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4" name="Oval 14"/>
          <p:cNvSpPr>
            <a:spLocks noChangeArrowheads="1"/>
          </p:cNvSpPr>
          <p:nvPr/>
        </p:nvSpPr>
        <p:spPr bwMode="auto">
          <a:xfrm>
            <a:off x="4494330" y="37045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5" name="Oval 15"/>
          <p:cNvSpPr>
            <a:spLocks noChangeArrowheads="1"/>
          </p:cNvSpPr>
          <p:nvPr/>
        </p:nvSpPr>
        <p:spPr bwMode="auto">
          <a:xfrm>
            <a:off x="3046530" y="37045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6" name="Oval 16"/>
          <p:cNvSpPr>
            <a:spLocks noChangeArrowheads="1"/>
          </p:cNvSpPr>
          <p:nvPr/>
        </p:nvSpPr>
        <p:spPr bwMode="auto">
          <a:xfrm>
            <a:off x="3656130" y="4515791"/>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7" name="Oval 18"/>
          <p:cNvSpPr>
            <a:spLocks noChangeArrowheads="1"/>
          </p:cNvSpPr>
          <p:nvPr/>
        </p:nvSpPr>
        <p:spPr bwMode="auto">
          <a:xfrm>
            <a:off x="4978518" y="46570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8" name="Oval 19"/>
          <p:cNvSpPr>
            <a:spLocks noChangeArrowheads="1"/>
          </p:cNvSpPr>
          <p:nvPr/>
        </p:nvSpPr>
        <p:spPr bwMode="auto">
          <a:xfrm>
            <a:off x="5332530" y="40855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29" name="Oval 20"/>
          <p:cNvSpPr>
            <a:spLocks noChangeArrowheads="1"/>
          </p:cNvSpPr>
          <p:nvPr/>
        </p:nvSpPr>
        <p:spPr bwMode="auto">
          <a:xfrm>
            <a:off x="3198930" y="2866378"/>
            <a:ext cx="304800" cy="304800"/>
          </a:xfrm>
          <a:prstGeom prst="ellipse">
            <a:avLst/>
          </a:prstGeom>
          <a:solidFill>
            <a:schemeClr val="bg1"/>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93230" name="Line 55"/>
          <p:cNvSpPr>
            <a:spLocks noChangeShapeType="1"/>
          </p:cNvSpPr>
          <p:nvPr/>
        </p:nvSpPr>
        <p:spPr bwMode="auto">
          <a:xfrm flipV="1">
            <a:off x="7542213" y="3859214"/>
            <a:ext cx="806450" cy="306387"/>
          </a:xfrm>
          <a:prstGeom prst="line">
            <a:avLst/>
          </a:prstGeom>
          <a:noFill/>
          <a:ln w="63500">
            <a:solidFill>
              <a:srgbClr val="969696"/>
            </a:solidFill>
            <a:round/>
            <a:headEnd/>
            <a:tailEnd/>
          </a:ln>
        </p:spPr>
        <p:txBody>
          <a:bodyPr wrap="none" anchor="ctr"/>
          <a:lstStyle/>
          <a:p>
            <a:endParaRPr lang="en-US">
              <a:latin typeface="Arial Narrow" panose="020B0606020202030204" pitchFamily="34" charset="0"/>
            </a:endParaRPr>
          </a:p>
        </p:txBody>
      </p:sp>
      <p:sp>
        <p:nvSpPr>
          <p:cNvPr id="93231" name="Line 56"/>
          <p:cNvSpPr>
            <a:spLocks noChangeShapeType="1"/>
          </p:cNvSpPr>
          <p:nvPr/>
        </p:nvSpPr>
        <p:spPr bwMode="auto">
          <a:xfrm flipV="1">
            <a:off x="7162801" y="2930391"/>
            <a:ext cx="446087" cy="590684"/>
          </a:xfrm>
          <a:prstGeom prst="line">
            <a:avLst/>
          </a:prstGeom>
          <a:noFill/>
          <a:ln w="63500">
            <a:solidFill>
              <a:srgbClr val="969696"/>
            </a:solidFill>
            <a:round/>
            <a:headEnd/>
            <a:tailEnd/>
          </a:ln>
        </p:spPr>
        <p:txBody>
          <a:bodyPr wrap="none" anchor="ctr"/>
          <a:lstStyle/>
          <a:p>
            <a:endParaRPr lang="en-US">
              <a:latin typeface="Arial Narrow" panose="020B0606020202030204" pitchFamily="34" charset="0"/>
            </a:endParaRPr>
          </a:p>
        </p:txBody>
      </p:sp>
      <p:sp>
        <p:nvSpPr>
          <p:cNvPr id="50" name="Rounded Rectangle 49"/>
          <p:cNvSpPr/>
          <p:nvPr/>
        </p:nvSpPr>
        <p:spPr bwMode="auto">
          <a:xfrm>
            <a:off x="2698750" y="1873250"/>
            <a:ext cx="3383280" cy="3200400"/>
          </a:xfrm>
          <a:prstGeom prst="roundRect">
            <a:avLst>
              <a:gd name="adj" fmla="val 819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1" name="Rounded Rectangle 50"/>
          <p:cNvSpPr/>
          <p:nvPr/>
        </p:nvSpPr>
        <p:spPr bwMode="auto">
          <a:xfrm>
            <a:off x="6199188" y="1869033"/>
            <a:ext cx="3383280" cy="3200400"/>
          </a:xfrm>
          <a:prstGeom prst="roundRect">
            <a:avLst>
              <a:gd name="adj" fmla="val 8196"/>
            </a:avLst>
          </a:prstGeom>
          <a:noFill/>
          <a:ln w="1905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3232" name="Text Box 57"/>
          <p:cNvSpPr txBox="1">
            <a:spLocks noChangeArrowheads="1"/>
          </p:cNvSpPr>
          <p:nvPr/>
        </p:nvSpPr>
        <p:spPr bwMode="auto">
          <a:xfrm>
            <a:off x="6420085" y="1734320"/>
            <a:ext cx="1365117" cy="276999"/>
          </a:xfrm>
          <a:prstGeom prst="rect">
            <a:avLst/>
          </a:prstGeom>
          <a:solidFill>
            <a:schemeClr val="bg1"/>
          </a:solidFill>
          <a:ln w="9525">
            <a:noFill/>
            <a:miter lim="800000"/>
            <a:headEnd/>
            <a:tailEnd/>
          </a:ln>
        </p:spPr>
        <p:txBody>
          <a:bodyPr wrap="none" lIns="45720" tIns="0" rIns="45720" bIns="0">
            <a:spAutoFit/>
          </a:bodyPr>
          <a:lstStyle/>
          <a:p>
            <a:r>
              <a:rPr lang="en-US" b="1" dirty="0">
                <a:latin typeface="Arial Narrow" panose="020B0606020202030204" pitchFamily="34" charset="0"/>
              </a:rPr>
              <a:t>Agglomerated</a:t>
            </a:r>
          </a:p>
        </p:txBody>
      </p:sp>
      <p:sp>
        <p:nvSpPr>
          <p:cNvPr id="93233" name="Text Box 58"/>
          <p:cNvSpPr txBox="1">
            <a:spLocks noChangeArrowheads="1"/>
          </p:cNvSpPr>
          <p:nvPr/>
        </p:nvSpPr>
        <p:spPr bwMode="auto">
          <a:xfrm>
            <a:off x="2908387" y="1734320"/>
            <a:ext cx="848950" cy="276999"/>
          </a:xfrm>
          <a:prstGeom prst="rect">
            <a:avLst/>
          </a:prstGeom>
          <a:solidFill>
            <a:schemeClr val="bg1"/>
          </a:solidFill>
          <a:ln w="9525">
            <a:noFill/>
            <a:miter lim="800000"/>
            <a:headEnd/>
            <a:tailEnd/>
          </a:ln>
        </p:spPr>
        <p:txBody>
          <a:bodyPr wrap="none" lIns="45720" tIns="0" rIns="45720" bIns="0">
            <a:spAutoFit/>
          </a:bodyPr>
          <a:lstStyle/>
          <a:p>
            <a:r>
              <a:rPr lang="en-US" b="1" dirty="0">
                <a:latin typeface="Arial Narrow" panose="020B0606020202030204" pitchFamily="34" charset="0"/>
              </a:rPr>
              <a:t>Diffused</a:t>
            </a:r>
          </a:p>
        </p:txBody>
      </p:sp>
      <p:sp>
        <p:nvSpPr>
          <p:cNvPr id="53" name="Text Box 58"/>
          <p:cNvSpPr txBox="1">
            <a:spLocks noChangeArrowheads="1"/>
          </p:cNvSpPr>
          <p:nvPr/>
        </p:nvSpPr>
        <p:spPr bwMode="auto">
          <a:xfrm>
            <a:off x="2937572" y="4549719"/>
            <a:ext cx="698268" cy="246221"/>
          </a:xfrm>
          <a:prstGeom prst="rect">
            <a:avLst/>
          </a:prstGeom>
          <a:noFill/>
          <a:ln w="9525">
            <a:noFill/>
            <a:miter lim="800000"/>
            <a:headEnd/>
            <a:tailEnd/>
          </a:ln>
        </p:spPr>
        <p:txBody>
          <a:bodyPr wrap="none" lIns="45720" tIns="0" rIns="45720" bIns="0">
            <a:spAutoFit/>
          </a:bodyPr>
          <a:lstStyle/>
          <a:p>
            <a:r>
              <a:rPr lang="en-US" sz="1600" b="1" dirty="0">
                <a:latin typeface="Arial Narrow" panose="020B0606020202030204" pitchFamily="34" charset="0"/>
              </a:rPr>
              <a:t>Factory</a:t>
            </a:r>
          </a:p>
        </p:txBody>
      </p:sp>
      <p:sp>
        <p:nvSpPr>
          <p:cNvPr id="54" name="Text Box 58"/>
          <p:cNvSpPr txBox="1">
            <a:spLocks noChangeArrowheads="1"/>
          </p:cNvSpPr>
          <p:nvPr/>
        </p:nvSpPr>
        <p:spPr bwMode="auto">
          <a:xfrm>
            <a:off x="7415854" y="4689177"/>
            <a:ext cx="1844416" cy="246221"/>
          </a:xfrm>
          <a:prstGeom prst="rect">
            <a:avLst/>
          </a:prstGeom>
          <a:noFill/>
          <a:ln w="9525">
            <a:noFill/>
            <a:miter lim="800000"/>
            <a:headEnd/>
            <a:tailEnd/>
          </a:ln>
        </p:spPr>
        <p:txBody>
          <a:bodyPr wrap="none" lIns="45720" tIns="0" rIns="45720" bIns="0">
            <a:spAutoFit/>
          </a:bodyPr>
          <a:lstStyle/>
          <a:p>
            <a:r>
              <a:rPr lang="en-US" sz="1600" b="1" dirty="0">
                <a:latin typeface="Arial Narrow" panose="020B0606020202030204" pitchFamily="34" charset="0"/>
              </a:rPr>
              <a:t>Manufacturing cluster</a:t>
            </a:r>
          </a:p>
        </p:txBody>
      </p:sp>
      <p:sp>
        <p:nvSpPr>
          <p:cNvPr id="55" name="Text Box 58"/>
          <p:cNvSpPr txBox="1">
            <a:spLocks noChangeArrowheads="1"/>
          </p:cNvSpPr>
          <p:nvPr/>
        </p:nvSpPr>
        <p:spPr bwMode="auto">
          <a:xfrm>
            <a:off x="6713723" y="2933749"/>
            <a:ext cx="765594" cy="246221"/>
          </a:xfrm>
          <a:prstGeom prst="rect">
            <a:avLst/>
          </a:prstGeom>
          <a:noFill/>
          <a:ln w="9525">
            <a:noFill/>
            <a:miter lim="800000"/>
            <a:headEnd/>
            <a:tailEnd/>
          </a:ln>
        </p:spPr>
        <p:txBody>
          <a:bodyPr wrap="none" lIns="45720" tIns="0" rIns="45720" bIns="0">
            <a:spAutoFit/>
          </a:bodyPr>
          <a:lstStyle/>
          <a:p>
            <a:r>
              <a:rPr lang="en-US" sz="1600" b="1" dirty="0">
                <a:latin typeface="Arial Narrow" panose="020B0606020202030204" pitchFamily="34" charset="0"/>
              </a:rPr>
              <a:t>Corridor</a:t>
            </a:r>
          </a:p>
        </p:txBody>
      </p:sp>
    </p:spTree>
    <p:extLst>
      <p:ext uri="{BB962C8B-B14F-4D97-AF65-F5344CB8AC3E}">
        <p14:creationId xmlns:p14="http://schemas.microsoft.com/office/powerpoint/2010/main" val="25897048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logo&#10;&#10;Description automatically generated">
            <a:extLst>
              <a:ext uri="{FF2B5EF4-FFF2-40B4-BE49-F238E27FC236}">
                <a16:creationId xmlns:a16="http://schemas.microsoft.com/office/drawing/2014/main" id="{0B6AD42E-F48B-4E1D-941A-97E2FCF16F57}"/>
              </a:ext>
            </a:extLst>
          </p:cNvPr>
          <p:cNvPicPr>
            <a:picLocks noChangeAspect="1"/>
          </p:cNvPicPr>
          <p:nvPr/>
        </p:nvPicPr>
        <p:blipFill rotWithShape="1">
          <a:blip r:embed="rId3">
            <a:extLst>
              <a:ext uri="{28A0092B-C50C-407E-A947-70E740481C1C}">
                <a14:useLocalDpi xmlns:a14="http://schemas.microsoft.com/office/drawing/2010/main" val="0"/>
              </a:ext>
            </a:extLst>
          </a:blip>
          <a:srcRect l="15216" t="10529" r="15234" b="10529"/>
          <a:stretch/>
        </p:blipFill>
        <p:spPr>
          <a:xfrm>
            <a:off x="1667014" y="1642617"/>
            <a:ext cx="8686800" cy="4439361"/>
          </a:xfrm>
          <a:prstGeom prst="rect">
            <a:avLst/>
          </a:prstGeom>
        </p:spPr>
      </p:pic>
      <p:sp>
        <p:nvSpPr>
          <p:cNvPr id="2" name="Title 1"/>
          <p:cNvSpPr>
            <a:spLocks noGrp="1"/>
          </p:cNvSpPr>
          <p:nvPr>
            <p:ph type="title"/>
          </p:nvPr>
        </p:nvSpPr>
        <p:spPr/>
        <p:txBody>
          <a:bodyPr/>
          <a:lstStyle/>
          <a:p>
            <a:r>
              <a:rPr lang="en-US" dirty="0"/>
              <a:t>Disconnection of Global Production and Distribution</a:t>
            </a:r>
          </a:p>
        </p:txBody>
      </p:sp>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9" name="Oval 12"/>
          <p:cNvSpPr>
            <a:spLocks noChangeArrowheads="1"/>
          </p:cNvSpPr>
          <p:nvPr/>
        </p:nvSpPr>
        <p:spPr bwMode="auto">
          <a:xfrm>
            <a:off x="4527620" y="4789763"/>
            <a:ext cx="155575" cy="155575"/>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 name="Oval 13"/>
          <p:cNvSpPr>
            <a:spLocks noChangeArrowheads="1"/>
          </p:cNvSpPr>
          <p:nvPr/>
        </p:nvSpPr>
        <p:spPr bwMode="auto">
          <a:xfrm>
            <a:off x="8565267" y="3097759"/>
            <a:ext cx="206375" cy="206375"/>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1" name="Oval 14"/>
          <p:cNvSpPr>
            <a:spLocks noChangeArrowheads="1"/>
          </p:cNvSpPr>
          <p:nvPr/>
        </p:nvSpPr>
        <p:spPr bwMode="auto">
          <a:xfrm>
            <a:off x="8640038" y="2940166"/>
            <a:ext cx="206375" cy="206375"/>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2" name="Oval 15"/>
          <p:cNvSpPr>
            <a:spLocks noChangeArrowheads="1"/>
          </p:cNvSpPr>
          <p:nvPr/>
        </p:nvSpPr>
        <p:spPr bwMode="auto">
          <a:xfrm>
            <a:off x="8511416" y="2685171"/>
            <a:ext cx="155575" cy="155575"/>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3" name="Oval 16"/>
          <p:cNvSpPr>
            <a:spLocks noChangeArrowheads="1"/>
          </p:cNvSpPr>
          <p:nvPr/>
        </p:nvSpPr>
        <p:spPr bwMode="auto">
          <a:xfrm>
            <a:off x="8797712" y="3390177"/>
            <a:ext cx="155575" cy="155575"/>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4" name="Oval 17"/>
          <p:cNvSpPr>
            <a:spLocks noChangeArrowheads="1"/>
          </p:cNvSpPr>
          <p:nvPr/>
        </p:nvSpPr>
        <p:spPr bwMode="auto">
          <a:xfrm>
            <a:off x="8489542" y="3484632"/>
            <a:ext cx="120650" cy="122238"/>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5" name="Oval 18"/>
          <p:cNvSpPr>
            <a:spLocks noChangeArrowheads="1"/>
          </p:cNvSpPr>
          <p:nvPr/>
        </p:nvSpPr>
        <p:spPr bwMode="auto">
          <a:xfrm>
            <a:off x="8333615" y="3424307"/>
            <a:ext cx="120650" cy="120650"/>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6" name="Oval 19"/>
          <p:cNvSpPr>
            <a:spLocks noChangeArrowheads="1"/>
          </p:cNvSpPr>
          <p:nvPr/>
        </p:nvSpPr>
        <p:spPr bwMode="auto">
          <a:xfrm>
            <a:off x="4173572" y="4143650"/>
            <a:ext cx="120650" cy="120650"/>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7" name="Oval 20"/>
          <p:cNvSpPr>
            <a:spLocks noChangeArrowheads="1"/>
          </p:cNvSpPr>
          <p:nvPr/>
        </p:nvSpPr>
        <p:spPr bwMode="auto">
          <a:xfrm>
            <a:off x="7680360" y="3375254"/>
            <a:ext cx="153988" cy="153988"/>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8" name="Oval 17"/>
          <p:cNvSpPr>
            <a:spLocks noChangeArrowheads="1"/>
          </p:cNvSpPr>
          <p:nvPr/>
        </p:nvSpPr>
        <p:spPr bwMode="auto">
          <a:xfrm>
            <a:off x="6463927" y="2552138"/>
            <a:ext cx="120650" cy="122238"/>
          </a:xfrm>
          <a:prstGeom prst="ellipse">
            <a:avLst/>
          </a:prstGeom>
          <a:solidFill>
            <a:srgbClr val="99CC00"/>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21" name="Oval 22"/>
          <p:cNvSpPr>
            <a:spLocks noChangeArrowheads="1"/>
          </p:cNvSpPr>
          <p:nvPr/>
        </p:nvSpPr>
        <p:spPr bwMode="auto">
          <a:xfrm>
            <a:off x="3317356" y="2824396"/>
            <a:ext cx="214312" cy="214313"/>
          </a:xfrm>
          <a:prstGeom prst="ellipse">
            <a:avLst/>
          </a:prstGeom>
          <a:solidFill>
            <a:schemeClr val="bg1">
              <a:lumMod val="85000"/>
            </a:schemeClr>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22" name="Oval 23"/>
          <p:cNvSpPr>
            <a:spLocks noChangeArrowheads="1"/>
          </p:cNvSpPr>
          <p:nvPr/>
        </p:nvSpPr>
        <p:spPr bwMode="auto">
          <a:xfrm>
            <a:off x="9031534" y="2846407"/>
            <a:ext cx="179387" cy="179388"/>
          </a:xfrm>
          <a:prstGeom prst="ellipse">
            <a:avLst/>
          </a:prstGeom>
          <a:solidFill>
            <a:schemeClr val="bg1">
              <a:lumMod val="85000"/>
            </a:schemeClr>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23" name="Oval 24"/>
          <p:cNvSpPr>
            <a:spLocks noChangeArrowheads="1"/>
          </p:cNvSpPr>
          <p:nvPr/>
        </p:nvSpPr>
        <p:spPr bwMode="auto">
          <a:xfrm>
            <a:off x="6047417" y="2405243"/>
            <a:ext cx="214312" cy="214313"/>
          </a:xfrm>
          <a:prstGeom prst="ellipse">
            <a:avLst/>
          </a:prstGeom>
          <a:solidFill>
            <a:schemeClr val="bg1">
              <a:lumMod val="85000"/>
            </a:schemeClr>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26" name="Oval 28"/>
          <p:cNvSpPr>
            <a:spLocks noChangeArrowheads="1"/>
          </p:cNvSpPr>
          <p:nvPr/>
        </p:nvSpPr>
        <p:spPr bwMode="auto">
          <a:xfrm>
            <a:off x="3979261" y="2669656"/>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27" name="Oval 29"/>
          <p:cNvSpPr>
            <a:spLocks noChangeArrowheads="1"/>
          </p:cNvSpPr>
          <p:nvPr/>
        </p:nvSpPr>
        <p:spPr bwMode="auto">
          <a:xfrm>
            <a:off x="5859499" y="2717239"/>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28" name="Oval 30"/>
          <p:cNvSpPr>
            <a:spLocks noChangeArrowheads="1"/>
          </p:cNvSpPr>
          <p:nvPr/>
        </p:nvSpPr>
        <p:spPr bwMode="auto">
          <a:xfrm>
            <a:off x="6054864" y="2494196"/>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29" name="Oval 31"/>
          <p:cNvSpPr>
            <a:spLocks noChangeArrowheads="1"/>
          </p:cNvSpPr>
          <p:nvPr/>
        </p:nvSpPr>
        <p:spPr bwMode="auto">
          <a:xfrm>
            <a:off x="8837400" y="2795339"/>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0" name="Oval 32"/>
          <p:cNvSpPr>
            <a:spLocks noChangeArrowheads="1"/>
          </p:cNvSpPr>
          <p:nvPr/>
        </p:nvSpPr>
        <p:spPr bwMode="auto">
          <a:xfrm>
            <a:off x="6528327" y="4677805"/>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1" name="Oval 33"/>
          <p:cNvSpPr>
            <a:spLocks noChangeArrowheads="1"/>
          </p:cNvSpPr>
          <p:nvPr/>
        </p:nvSpPr>
        <p:spPr bwMode="auto">
          <a:xfrm>
            <a:off x="6348041" y="2378739"/>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2" name="Oval 34"/>
          <p:cNvSpPr>
            <a:spLocks noChangeArrowheads="1"/>
          </p:cNvSpPr>
          <p:nvPr/>
        </p:nvSpPr>
        <p:spPr bwMode="auto">
          <a:xfrm>
            <a:off x="4859284" y="4433369"/>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3" name="Oval 35"/>
          <p:cNvSpPr>
            <a:spLocks noChangeArrowheads="1"/>
          </p:cNvSpPr>
          <p:nvPr/>
        </p:nvSpPr>
        <p:spPr bwMode="auto">
          <a:xfrm>
            <a:off x="9303822" y="4763191"/>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4" name="Oval 36"/>
          <p:cNvSpPr>
            <a:spLocks noChangeArrowheads="1"/>
          </p:cNvSpPr>
          <p:nvPr/>
        </p:nvSpPr>
        <p:spPr bwMode="auto">
          <a:xfrm>
            <a:off x="4051109" y="2853283"/>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5" name="Oval 48"/>
          <p:cNvSpPr>
            <a:spLocks noChangeArrowheads="1"/>
          </p:cNvSpPr>
          <p:nvPr/>
        </p:nvSpPr>
        <p:spPr bwMode="auto">
          <a:xfrm>
            <a:off x="7209419" y="3154637"/>
            <a:ext cx="115887" cy="115887"/>
          </a:xfrm>
          <a:prstGeom prst="ellipse">
            <a:avLst/>
          </a:prstGeom>
          <a:solidFill>
            <a:schemeClr val="bg1">
              <a:lumMod val="85000"/>
            </a:schemeClr>
          </a:solidFill>
          <a:ln w="25400">
            <a:solidFill>
              <a:schemeClr val="tx1"/>
            </a:solidFill>
            <a:round/>
            <a:headEnd/>
            <a:tailEnd/>
          </a:ln>
        </p:spPr>
        <p:txBody>
          <a:bodyPr wrap="none" anchor="ctr"/>
          <a:lstStyle/>
          <a:p>
            <a:endParaRPr lang="en-US">
              <a:latin typeface="Arial Narrow" panose="020B0606020202030204" pitchFamily="34" charset="0"/>
            </a:endParaRPr>
          </a:p>
        </p:txBody>
      </p:sp>
      <p:sp>
        <p:nvSpPr>
          <p:cNvPr id="36" name="Oval 49"/>
          <p:cNvSpPr>
            <a:spLocks noChangeArrowheads="1"/>
          </p:cNvSpPr>
          <p:nvPr/>
        </p:nvSpPr>
        <p:spPr bwMode="auto">
          <a:xfrm>
            <a:off x="8396323" y="3745189"/>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37" name="Oval 50"/>
          <p:cNvSpPr>
            <a:spLocks noChangeArrowheads="1"/>
          </p:cNvSpPr>
          <p:nvPr/>
        </p:nvSpPr>
        <p:spPr bwMode="auto">
          <a:xfrm>
            <a:off x="3560796" y="3217138"/>
            <a:ext cx="115887" cy="115887"/>
          </a:xfrm>
          <a:prstGeom prst="ellipse">
            <a:avLst/>
          </a:prstGeom>
          <a:solidFill>
            <a:srgbClr val="FFFF99"/>
          </a:solidFill>
          <a:ln w="25400">
            <a:solidFill>
              <a:srgbClr val="FF9900"/>
            </a:solidFill>
            <a:round/>
            <a:headEnd/>
            <a:tailEnd/>
          </a:ln>
        </p:spPr>
        <p:txBody>
          <a:bodyPr wrap="none" anchor="ctr"/>
          <a:lstStyle/>
          <a:p>
            <a:endParaRPr lang="en-US">
              <a:latin typeface="Arial Narrow" panose="020B0606020202030204" pitchFamily="34" charset="0"/>
            </a:endParaRPr>
          </a:p>
        </p:txBody>
      </p:sp>
      <p:sp>
        <p:nvSpPr>
          <p:cNvPr id="40" name="Oval 27"/>
          <p:cNvSpPr>
            <a:spLocks noChangeArrowheads="1"/>
          </p:cNvSpPr>
          <p:nvPr/>
        </p:nvSpPr>
        <p:spPr bwMode="auto">
          <a:xfrm>
            <a:off x="4358516" y="2610083"/>
            <a:ext cx="214313" cy="214313"/>
          </a:xfrm>
          <a:prstGeom prst="ellipse">
            <a:avLst/>
          </a:prstGeom>
          <a:solidFill>
            <a:srgbClr val="00B0F0"/>
          </a:solidFill>
          <a:ln w="254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46" name="Rounded Rectangle 45"/>
          <p:cNvSpPr/>
          <p:nvPr/>
        </p:nvSpPr>
        <p:spPr bwMode="auto">
          <a:xfrm>
            <a:off x="2769704" y="1300369"/>
            <a:ext cx="6675120" cy="822960"/>
          </a:xfrm>
          <a:prstGeom prst="roundRect">
            <a:avLst/>
          </a:prstGeom>
          <a:noFill/>
          <a:ln w="38100" cap="flat" cmpd="sng" algn="ctr">
            <a:solidFill>
              <a:schemeClr val="bg1">
                <a:lumMod val="65000"/>
              </a:schemeClr>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1" name="Rounded Rectangle 40"/>
          <p:cNvSpPr/>
          <p:nvPr/>
        </p:nvSpPr>
        <p:spPr bwMode="auto">
          <a:xfrm>
            <a:off x="2892826" y="1599237"/>
            <a:ext cx="1737360" cy="365760"/>
          </a:xfrm>
          <a:prstGeom prst="roundRect">
            <a:avLst/>
          </a:prstGeom>
          <a:solidFill>
            <a:srgbClr val="00B0F0"/>
          </a:solidFill>
          <a:ln w="3810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latin typeface="Arial Narrow" panose="020B0606020202030204" pitchFamily="34" charset="0"/>
              </a:rPr>
              <a:t>R&amp;D</a:t>
            </a:r>
          </a:p>
        </p:txBody>
      </p:sp>
      <p:sp>
        <p:nvSpPr>
          <p:cNvPr id="42" name="Rounded Rectangle 41"/>
          <p:cNvSpPr/>
          <p:nvPr/>
        </p:nvSpPr>
        <p:spPr bwMode="auto">
          <a:xfrm>
            <a:off x="5172931" y="1599237"/>
            <a:ext cx="1737360" cy="365760"/>
          </a:xfrm>
          <a:prstGeom prst="roundRect">
            <a:avLst/>
          </a:prstGeom>
          <a:solidFill>
            <a:schemeClr val="bg1">
              <a:lumMod val="85000"/>
            </a:schemeClr>
          </a:solidFill>
          <a:ln w="38100"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latin typeface="Arial Narrow" panose="020B0606020202030204" pitchFamily="34" charset="0"/>
              </a:rPr>
              <a:t>Distribution</a:t>
            </a:r>
          </a:p>
        </p:txBody>
      </p:sp>
      <p:sp>
        <p:nvSpPr>
          <p:cNvPr id="43" name="Rounded Rectangle 42"/>
          <p:cNvSpPr/>
          <p:nvPr/>
        </p:nvSpPr>
        <p:spPr bwMode="auto">
          <a:xfrm>
            <a:off x="7428572" y="1599237"/>
            <a:ext cx="1920240" cy="365760"/>
          </a:xfrm>
          <a:prstGeom prst="roundRect">
            <a:avLst/>
          </a:prstGeom>
          <a:solidFill>
            <a:schemeClr val="accent4">
              <a:lumMod val="20000"/>
              <a:lumOff val="80000"/>
            </a:schemeClr>
          </a:solidFill>
          <a:ln w="38100" cap="flat" cmpd="sng" algn="ctr">
            <a:solidFill>
              <a:schemeClr val="accent4">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latin typeface="Arial Narrow" panose="020B0606020202030204" pitchFamily="34" charset="0"/>
              </a:rPr>
              <a:t>Marketing/Retail</a:t>
            </a:r>
          </a:p>
        </p:txBody>
      </p:sp>
      <p:cxnSp>
        <p:nvCxnSpPr>
          <p:cNvPr id="48" name="Elbow Connector 47"/>
          <p:cNvCxnSpPr>
            <a:stCxn id="46" idx="1"/>
            <a:endCxn id="45" idx="1"/>
          </p:cNvCxnSpPr>
          <p:nvPr/>
        </p:nvCxnSpPr>
        <p:spPr bwMode="auto">
          <a:xfrm rot="10800000" flipH="1" flipV="1">
            <a:off x="2769703" y="1711848"/>
            <a:ext cx="1742641" cy="3953377"/>
          </a:xfrm>
          <a:prstGeom prst="bentConnector3">
            <a:avLst>
              <a:gd name="adj1" fmla="val -13118"/>
            </a:avLst>
          </a:prstGeom>
          <a:solidFill>
            <a:schemeClr val="accent1"/>
          </a:solidFill>
          <a:ln w="38100" cap="flat" cmpd="sng" algn="ctr">
            <a:solidFill>
              <a:schemeClr val="bg1">
                <a:lumMod val="65000"/>
              </a:schemeClr>
            </a:solidFill>
            <a:prstDash val="solid"/>
            <a:round/>
            <a:headEnd type="none" w="med" len="med"/>
            <a:tailEnd type="none" w="med" len="med"/>
          </a:ln>
          <a:effectLst/>
        </p:spPr>
      </p:cxnSp>
      <p:sp>
        <p:nvSpPr>
          <p:cNvPr id="45" name="Rounded Rectangle 44"/>
          <p:cNvSpPr/>
          <p:nvPr/>
        </p:nvSpPr>
        <p:spPr bwMode="auto">
          <a:xfrm>
            <a:off x="4512345" y="5482346"/>
            <a:ext cx="2926080" cy="365760"/>
          </a:xfrm>
          <a:prstGeom prst="roundRect">
            <a:avLst/>
          </a:prstGeom>
          <a:solidFill>
            <a:schemeClr val="accent3">
              <a:lumMod val="60000"/>
              <a:lumOff val="40000"/>
            </a:schemeClr>
          </a:solidFill>
          <a:ln w="3810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latin typeface="Arial Narrow" panose="020B0606020202030204" pitchFamily="34" charset="0"/>
              </a:rPr>
              <a:t>Manufacturing Base</a:t>
            </a:r>
          </a:p>
        </p:txBody>
      </p:sp>
      <p:sp>
        <p:nvSpPr>
          <p:cNvPr id="38" name="Rectangle: Rounded Corners 37">
            <a:extLst>
              <a:ext uri="{FF2B5EF4-FFF2-40B4-BE49-F238E27FC236}">
                <a16:creationId xmlns:a16="http://schemas.microsoft.com/office/drawing/2014/main" id="{48220F5B-1A89-457B-B125-F9D27A40E7BD}"/>
              </a:ext>
            </a:extLst>
          </p:cNvPr>
          <p:cNvSpPr/>
          <p:nvPr/>
        </p:nvSpPr>
        <p:spPr>
          <a:xfrm>
            <a:off x="5001368" y="1105642"/>
            <a:ext cx="2011680" cy="365760"/>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t>Core Base</a:t>
            </a:r>
          </a:p>
        </p:txBody>
      </p:sp>
    </p:spTree>
    <p:extLst>
      <p:ext uri="{BB962C8B-B14F-4D97-AF65-F5344CB8AC3E}">
        <p14:creationId xmlns:p14="http://schemas.microsoft.com/office/powerpoint/2010/main" val="38414981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ounded Rectangle 21"/>
          <p:cNvSpPr/>
          <p:nvPr/>
        </p:nvSpPr>
        <p:spPr bwMode="auto">
          <a:xfrm>
            <a:off x="2862296" y="2835320"/>
            <a:ext cx="4297680" cy="2286000"/>
          </a:xfrm>
          <a:prstGeom prst="roundRect">
            <a:avLst>
              <a:gd name="adj" fmla="val 5302"/>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 name="Rounded Rectangle 2"/>
          <p:cNvSpPr/>
          <p:nvPr/>
        </p:nvSpPr>
        <p:spPr bwMode="auto">
          <a:xfrm>
            <a:off x="2862296" y="1277738"/>
            <a:ext cx="4297680" cy="1371600"/>
          </a:xfrm>
          <a:prstGeom prst="roundRect">
            <a:avLst>
              <a:gd name="adj" fmla="val 7431"/>
            </a:avLst>
          </a:prstGeom>
          <a:solidFill>
            <a:schemeClr val="bg2">
              <a:lumMod val="9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 name="Title 1"/>
          <p:cNvSpPr>
            <a:spLocks noGrp="1"/>
          </p:cNvSpPr>
          <p:nvPr>
            <p:ph type="title"/>
          </p:nvPr>
        </p:nvSpPr>
        <p:spPr>
          <a:xfrm>
            <a:off x="153351" y="189296"/>
            <a:ext cx="11887200" cy="731520"/>
          </a:xfrm>
        </p:spPr>
        <p:txBody>
          <a:bodyPr/>
          <a:lstStyle/>
          <a:p>
            <a:r>
              <a:rPr lang="en-US" dirty="0"/>
              <a:t>Manufacturing Cost Structure</a:t>
            </a:r>
          </a:p>
        </p:txBody>
      </p:sp>
      <p:sp>
        <p:nvSpPr>
          <p:cNvPr id="24" name="Footer Placeholder 2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Rounded Rectangle 5"/>
          <p:cNvSpPr/>
          <p:nvPr/>
        </p:nvSpPr>
        <p:spPr bwMode="auto">
          <a:xfrm>
            <a:off x="4380741" y="1371903"/>
            <a:ext cx="2651760" cy="365760"/>
          </a:xfrm>
          <a:prstGeom prst="roundRect">
            <a:avLst/>
          </a:prstGeom>
          <a:solidFill>
            <a:schemeClr val="bg1"/>
          </a:solid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Parts and materials</a:t>
            </a:r>
          </a:p>
        </p:txBody>
      </p:sp>
      <p:sp>
        <p:nvSpPr>
          <p:cNvPr id="7" name="Rounded Rectangle 6"/>
          <p:cNvSpPr/>
          <p:nvPr/>
        </p:nvSpPr>
        <p:spPr bwMode="auto">
          <a:xfrm>
            <a:off x="4387804" y="1793644"/>
            <a:ext cx="2651760" cy="365760"/>
          </a:xfrm>
          <a:prstGeom prst="roundRect">
            <a:avLst/>
          </a:prstGeom>
          <a:solidFill>
            <a:schemeClr val="bg1"/>
          </a:solid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Wages and benefits</a:t>
            </a:r>
          </a:p>
        </p:txBody>
      </p:sp>
      <p:sp>
        <p:nvSpPr>
          <p:cNvPr id="8" name="Rounded Rectangle 7"/>
          <p:cNvSpPr/>
          <p:nvPr/>
        </p:nvSpPr>
        <p:spPr bwMode="auto">
          <a:xfrm>
            <a:off x="4387804" y="2215385"/>
            <a:ext cx="2651760" cy="365760"/>
          </a:xfrm>
          <a:prstGeom prst="roundRect">
            <a:avLst/>
          </a:prstGeom>
          <a:solidFill>
            <a:schemeClr val="bg1"/>
          </a:solidFill>
          <a:ln w="19050" cap="flat" cmpd="sng" algn="ctr">
            <a:solidFill>
              <a:schemeClr val="accent2">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Operational expenses</a:t>
            </a:r>
          </a:p>
        </p:txBody>
      </p:sp>
      <p:sp>
        <p:nvSpPr>
          <p:cNvPr id="9" name="Rounded Rectangle 8"/>
          <p:cNvSpPr/>
          <p:nvPr/>
        </p:nvSpPr>
        <p:spPr bwMode="auto">
          <a:xfrm>
            <a:off x="4387804" y="2946906"/>
            <a:ext cx="2651760" cy="365760"/>
          </a:xfrm>
          <a:prstGeom prst="roundRect">
            <a:avLst/>
          </a:prstGeom>
          <a:solidFill>
            <a:schemeClr val="bg1"/>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Factory overheads</a:t>
            </a:r>
          </a:p>
        </p:txBody>
      </p:sp>
      <p:sp>
        <p:nvSpPr>
          <p:cNvPr id="10" name="Rounded Rectangle 9"/>
          <p:cNvSpPr/>
          <p:nvPr/>
        </p:nvSpPr>
        <p:spPr bwMode="auto">
          <a:xfrm>
            <a:off x="4380741" y="3371734"/>
            <a:ext cx="2651760" cy="365760"/>
          </a:xfrm>
          <a:prstGeom prst="roundRect">
            <a:avLst/>
          </a:prstGeom>
          <a:solidFill>
            <a:schemeClr val="bg1"/>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Administrative overheads</a:t>
            </a:r>
          </a:p>
        </p:txBody>
      </p:sp>
      <p:sp>
        <p:nvSpPr>
          <p:cNvPr id="11" name="Rounded Rectangle 10"/>
          <p:cNvSpPr/>
          <p:nvPr/>
        </p:nvSpPr>
        <p:spPr bwMode="auto">
          <a:xfrm>
            <a:off x="4380741" y="3798441"/>
            <a:ext cx="2651760" cy="365760"/>
          </a:xfrm>
          <a:prstGeom prst="roundRect">
            <a:avLst/>
          </a:prstGeom>
          <a:solidFill>
            <a:schemeClr val="bg1"/>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Selling overheads</a:t>
            </a:r>
          </a:p>
        </p:txBody>
      </p:sp>
      <p:sp>
        <p:nvSpPr>
          <p:cNvPr id="12" name="Rounded Rectangle 11"/>
          <p:cNvSpPr/>
          <p:nvPr/>
        </p:nvSpPr>
        <p:spPr bwMode="auto">
          <a:xfrm>
            <a:off x="4380741" y="4225148"/>
            <a:ext cx="2651760" cy="365760"/>
          </a:xfrm>
          <a:prstGeom prst="roundRect">
            <a:avLst/>
          </a:prstGeom>
          <a:solidFill>
            <a:schemeClr val="bg1"/>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Distribution costs</a:t>
            </a:r>
          </a:p>
        </p:txBody>
      </p:sp>
      <p:sp>
        <p:nvSpPr>
          <p:cNvPr id="19" name="Rounded Rectangle 18"/>
          <p:cNvSpPr/>
          <p:nvPr/>
        </p:nvSpPr>
        <p:spPr bwMode="auto">
          <a:xfrm>
            <a:off x="4815395" y="5291974"/>
            <a:ext cx="2286000" cy="365760"/>
          </a:xfrm>
          <a:prstGeom prst="roundRect">
            <a:avLst/>
          </a:prstGeom>
          <a:solidFill>
            <a:schemeClr val="bg1">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b="1" dirty="0">
                <a:solidFill>
                  <a:schemeClr val="bg1"/>
                </a:solidFill>
                <a:latin typeface="Arial Narrow" panose="020B0606020202030204" pitchFamily="34" charset="0"/>
              </a:rPr>
              <a:t>Profit</a:t>
            </a:r>
          </a:p>
        </p:txBody>
      </p:sp>
      <p:sp>
        <p:nvSpPr>
          <p:cNvPr id="23" name="Rounded Rectangle 22"/>
          <p:cNvSpPr/>
          <p:nvPr/>
        </p:nvSpPr>
        <p:spPr bwMode="auto">
          <a:xfrm>
            <a:off x="4387804" y="4664120"/>
            <a:ext cx="2651760" cy="365760"/>
          </a:xfrm>
          <a:prstGeom prst="roundRect">
            <a:avLst/>
          </a:prstGeom>
          <a:solidFill>
            <a:schemeClr val="bg1"/>
          </a:solidFill>
          <a:ln w="19050" cap="flat" cmpd="sng" algn="ctr">
            <a:solidFill>
              <a:schemeClr val="accent3">
                <a:lumMod val="5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sz="2000" dirty="0">
                <a:latin typeface="Arial Narrow" panose="020B0606020202030204" pitchFamily="34" charset="0"/>
              </a:rPr>
              <a:t>Research &amp; Development</a:t>
            </a:r>
          </a:p>
        </p:txBody>
      </p:sp>
      <p:sp>
        <p:nvSpPr>
          <p:cNvPr id="25" name="Rounded Rectangle 19">
            <a:extLst>
              <a:ext uri="{FF2B5EF4-FFF2-40B4-BE49-F238E27FC236}">
                <a16:creationId xmlns:a16="http://schemas.microsoft.com/office/drawing/2014/main" id="{2C833678-50DB-4A1E-B960-90F3FFD7D454}"/>
              </a:ext>
            </a:extLst>
          </p:cNvPr>
          <p:cNvSpPr/>
          <p:nvPr/>
        </p:nvSpPr>
        <p:spPr bwMode="auto">
          <a:xfrm>
            <a:off x="2984983" y="1374978"/>
            <a:ext cx="1280160" cy="365760"/>
          </a:xfrm>
          <a:prstGeom prst="roundRect">
            <a:avLst/>
          </a:prstGeom>
          <a:solidFill>
            <a:schemeClr val="accent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Narrow" panose="020B0606020202030204" pitchFamily="34" charset="0"/>
              </a:rPr>
              <a:t>Direct</a:t>
            </a:r>
          </a:p>
        </p:txBody>
      </p:sp>
      <p:sp>
        <p:nvSpPr>
          <p:cNvPr id="26" name="Rounded Rectangle 19">
            <a:extLst>
              <a:ext uri="{FF2B5EF4-FFF2-40B4-BE49-F238E27FC236}">
                <a16:creationId xmlns:a16="http://schemas.microsoft.com/office/drawing/2014/main" id="{E77379BD-CB11-4103-A29F-82B5AC162E39}"/>
              </a:ext>
            </a:extLst>
          </p:cNvPr>
          <p:cNvSpPr/>
          <p:nvPr/>
        </p:nvSpPr>
        <p:spPr bwMode="auto">
          <a:xfrm>
            <a:off x="2984983" y="2974638"/>
            <a:ext cx="128016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bg1"/>
                </a:solidFill>
                <a:latin typeface="Arial Narrow" panose="020B0606020202030204" pitchFamily="34" charset="0"/>
              </a:rPr>
              <a:t>Indirect</a:t>
            </a:r>
          </a:p>
        </p:txBody>
      </p:sp>
      <p:sp>
        <p:nvSpPr>
          <p:cNvPr id="27" name="Rectangle: Rounded Corners 26">
            <a:extLst>
              <a:ext uri="{FF2B5EF4-FFF2-40B4-BE49-F238E27FC236}">
                <a16:creationId xmlns:a16="http://schemas.microsoft.com/office/drawing/2014/main" id="{A5842835-C5B1-474D-8BC9-FF59E82DB9B8}"/>
              </a:ext>
            </a:extLst>
          </p:cNvPr>
          <p:cNvSpPr/>
          <p:nvPr/>
        </p:nvSpPr>
        <p:spPr>
          <a:xfrm rot="16200000">
            <a:off x="6813692" y="1839364"/>
            <a:ext cx="1280160" cy="274320"/>
          </a:xfrm>
          <a:prstGeom prst="roundRect">
            <a:avLst>
              <a:gd name="adj" fmla="val 382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latin typeface="Arial Narrow" panose="020B0606020202030204" pitchFamily="34" charset="0"/>
              </a:rPr>
              <a:t>Prime Costs</a:t>
            </a:r>
          </a:p>
        </p:txBody>
      </p:sp>
      <p:sp>
        <p:nvSpPr>
          <p:cNvPr id="28" name="Rectangle: Rounded Corners 27">
            <a:extLst>
              <a:ext uri="{FF2B5EF4-FFF2-40B4-BE49-F238E27FC236}">
                <a16:creationId xmlns:a16="http://schemas.microsoft.com/office/drawing/2014/main" id="{FD5AE42E-C27C-46FA-AF15-A310A1CDB0BF}"/>
              </a:ext>
            </a:extLst>
          </p:cNvPr>
          <p:cNvSpPr/>
          <p:nvPr/>
        </p:nvSpPr>
        <p:spPr>
          <a:xfrm rot="16200000">
            <a:off x="6909617" y="2159404"/>
            <a:ext cx="1920240" cy="274320"/>
          </a:xfrm>
          <a:prstGeom prst="roundRect">
            <a:avLst>
              <a:gd name="adj" fmla="val 382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latin typeface="Arial Narrow" panose="020B0606020202030204" pitchFamily="34" charset="0"/>
              </a:rPr>
              <a:t>Factory Costs</a:t>
            </a:r>
          </a:p>
        </p:txBody>
      </p:sp>
      <p:sp>
        <p:nvSpPr>
          <p:cNvPr id="29" name="Rectangle: Rounded Corners 28">
            <a:extLst>
              <a:ext uri="{FF2B5EF4-FFF2-40B4-BE49-F238E27FC236}">
                <a16:creationId xmlns:a16="http://schemas.microsoft.com/office/drawing/2014/main" id="{EA47C213-7EBB-4490-A23A-FCA433B60299}"/>
              </a:ext>
            </a:extLst>
          </p:cNvPr>
          <p:cNvSpPr/>
          <p:nvPr/>
        </p:nvSpPr>
        <p:spPr>
          <a:xfrm rot="16200000">
            <a:off x="6502156" y="3028084"/>
            <a:ext cx="3657600" cy="274320"/>
          </a:xfrm>
          <a:prstGeom prst="roundRect">
            <a:avLst>
              <a:gd name="adj" fmla="val 382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a:latin typeface="Arial Narrow" panose="020B0606020202030204" pitchFamily="34" charset="0"/>
              </a:rPr>
              <a:t>Total Costs</a:t>
            </a:r>
            <a:endParaRPr lang="en-US" sz="1600" b="1" dirty="0">
              <a:latin typeface="Arial Narrow" panose="020B0606020202030204" pitchFamily="34" charset="0"/>
            </a:endParaRPr>
          </a:p>
        </p:txBody>
      </p:sp>
      <p:sp>
        <p:nvSpPr>
          <p:cNvPr id="30" name="Rectangle: Rounded Corners 29">
            <a:extLst>
              <a:ext uri="{FF2B5EF4-FFF2-40B4-BE49-F238E27FC236}">
                <a16:creationId xmlns:a16="http://schemas.microsoft.com/office/drawing/2014/main" id="{98EEBAD9-E2C1-41C6-874A-103D8643D125}"/>
              </a:ext>
            </a:extLst>
          </p:cNvPr>
          <p:cNvSpPr/>
          <p:nvPr/>
        </p:nvSpPr>
        <p:spPr>
          <a:xfrm rot="16200000">
            <a:off x="6643335" y="3348124"/>
            <a:ext cx="4297680" cy="274320"/>
          </a:xfrm>
          <a:prstGeom prst="roundRect">
            <a:avLst>
              <a:gd name="adj" fmla="val 38250"/>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600" b="1" dirty="0">
                <a:latin typeface="Arial Narrow" panose="020B0606020202030204" pitchFamily="34" charset="0"/>
              </a:rPr>
              <a:t>Net Selling Price</a:t>
            </a:r>
          </a:p>
        </p:txBody>
      </p:sp>
    </p:spTree>
    <p:extLst>
      <p:ext uri="{BB962C8B-B14F-4D97-AF65-F5344CB8AC3E}">
        <p14:creationId xmlns:p14="http://schemas.microsoft.com/office/powerpoint/2010/main" val="37842893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14B775-4D9A-4B19-9AA8-089BC6F21933}"/>
              </a:ext>
            </a:extLst>
          </p:cNvPr>
          <p:cNvSpPr>
            <a:spLocks noGrp="1"/>
          </p:cNvSpPr>
          <p:nvPr>
            <p:ph type="title"/>
          </p:nvPr>
        </p:nvSpPr>
        <p:spPr/>
        <p:txBody>
          <a:bodyPr/>
          <a:lstStyle/>
          <a:p>
            <a:r>
              <a:rPr lang="en-US" dirty="0"/>
              <a:t>Types of Internationalization in Manufacturing</a:t>
            </a:r>
          </a:p>
        </p:txBody>
      </p:sp>
      <p:sp>
        <p:nvSpPr>
          <p:cNvPr id="3" name="Footer Placeholder 2">
            <a:extLst>
              <a:ext uri="{FF2B5EF4-FFF2-40B4-BE49-F238E27FC236}">
                <a16:creationId xmlns:a16="http://schemas.microsoft.com/office/drawing/2014/main" id="{B87A53BE-8E3E-4D70-A63C-B123C6E473FD}"/>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4" name="Rectangle: Rounded Corners 3">
            <a:extLst>
              <a:ext uri="{FF2B5EF4-FFF2-40B4-BE49-F238E27FC236}">
                <a16:creationId xmlns:a16="http://schemas.microsoft.com/office/drawing/2014/main" id="{C81289E5-29A0-41B8-9AAE-C373B350A846}"/>
              </a:ext>
            </a:extLst>
          </p:cNvPr>
          <p:cNvSpPr/>
          <p:nvPr/>
        </p:nvSpPr>
        <p:spPr bwMode="auto">
          <a:xfrm>
            <a:off x="3052223" y="1754991"/>
            <a:ext cx="2743200" cy="640080"/>
          </a:xfrm>
          <a:prstGeom prst="roundRect">
            <a:avLst>
              <a:gd name="adj" fmla="val 24847"/>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5" name="Rectangle: Rounded Corners 4">
            <a:extLst>
              <a:ext uri="{FF2B5EF4-FFF2-40B4-BE49-F238E27FC236}">
                <a16:creationId xmlns:a16="http://schemas.microsoft.com/office/drawing/2014/main" id="{8012C8F8-CA16-4B91-9765-D7BDCAC79516}"/>
              </a:ext>
            </a:extLst>
          </p:cNvPr>
          <p:cNvSpPr/>
          <p:nvPr/>
        </p:nvSpPr>
        <p:spPr bwMode="auto">
          <a:xfrm>
            <a:off x="262727" y="1754991"/>
            <a:ext cx="2743200" cy="640080"/>
          </a:xfrm>
          <a:prstGeom prst="roundRect">
            <a:avLst>
              <a:gd name="adj" fmla="val 24847"/>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6" name="Rectangle: Rounded Corners 5">
            <a:extLst>
              <a:ext uri="{FF2B5EF4-FFF2-40B4-BE49-F238E27FC236}">
                <a16:creationId xmlns:a16="http://schemas.microsoft.com/office/drawing/2014/main" id="{FBB79855-FC99-44A7-9138-A7C77F14F4E2}"/>
              </a:ext>
            </a:extLst>
          </p:cNvPr>
          <p:cNvSpPr/>
          <p:nvPr/>
        </p:nvSpPr>
        <p:spPr bwMode="auto">
          <a:xfrm>
            <a:off x="3061794" y="2436088"/>
            <a:ext cx="2743200" cy="3017520"/>
          </a:xfrm>
          <a:prstGeom prst="roundRect">
            <a:avLst>
              <a:gd name="adj" fmla="val 5473"/>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7" name="Rectangle: Rounded Corners 6">
            <a:extLst>
              <a:ext uri="{FF2B5EF4-FFF2-40B4-BE49-F238E27FC236}">
                <a16:creationId xmlns:a16="http://schemas.microsoft.com/office/drawing/2014/main" id="{47883DE5-45AB-469C-A52D-90D174D9A704}"/>
              </a:ext>
            </a:extLst>
          </p:cNvPr>
          <p:cNvSpPr/>
          <p:nvPr/>
        </p:nvSpPr>
        <p:spPr bwMode="auto">
          <a:xfrm>
            <a:off x="253651" y="2436088"/>
            <a:ext cx="2743200" cy="3017520"/>
          </a:xfrm>
          <a:prstGeom prst="roundRect">
            <a:avLst>
              <a:gd name="adj" fmla="val 5473"/>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8" name="Rectangle: Rounded Corners 7">
            <a:extLst>
              <a:ext uri="{FF2B5EF4-FFF2-40B4-BE49-F238E27FC236}">
                <a16:creationId xmlns:a16="http://schemas.microsoft.com/office/drawing/2014/main" id="{567AC249-9CD1-4010-A57D-5246C71DA2EE}"/>
              </a:ext>
            </a:extLst>
          </p:cNvPr>
          <p:cNvSpPr/>
          <p:nvPr/>
        </p:nvSpPr>
        <p:spPr bwMode="auto">
          <a:xfrm>
            <a:off x="9205608" y="3783727"/>
            <a:ext cx="2743200" cy="1828800"/>
          </a:xfrm>
          <a:prstGeom prst="roundRect">
            <a:avLst>
              <a:gd name="adj" fmla="val 9550"/>
            </a:avLst>
          </a:prstGeom>
          <a:solidFill>
            <a:schemeClr val="accent4">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9" name="Rectangle: Rounded Corners 8">
            <a:extLst>
              <a:ext uri="{FF2B5EF4-FFF2-40B4-BE49-F238E27FC236}">
                <a16:creationId xmlns:a16="http://schemas.microsoft.com/office/drawing/2014/main" id="{B9E9F086-66DB-4246-87B1-7A93E08F2353}"/>
              </a:ext>
            </a:extLst>
          </p:cNvPr>
          <p:cNvSpPr/>
          <p:nvPr/>
        </p:nvSpPr>
        <p:spPr bwMode="auto">
          <a:xfrm>
            <a:off x="6393408" y="3783727"/>
            <a:ext cx="2743200" cy="1828800"/>
          </a:xfrm>
          <a:prstGeom prst="roundRect">
            <a:avLst>
              <a:gd name="adj" fmla="val 9550"/>
            </a:avLst>
          </a:prstGeom>
          <a:solidFill>
            <a:schemeClr val="accent3">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10" name="Rectangle: Rounded Corners 9">
            <a:extLst>
              <a:ext uri="{FF2B5EF4-FFF2-40B4-BE49-F238E27FC236}">
                <a16:creationId xmlns:a16="http://schemas.microsoft.com/office/drawing/2014/main" id="{38B9EEFF-9FE1-450E-8136-612F4FDBEB2E}"/>
              </a:ext>
            </a:extLst>
          </p:cNvPr>
          <p:cNvSpPr/>
          <p:nvPr/>
        </p:nvSpPr>
        <p:spPr bwMode="auto">
          <a:xfrm>
            <a:off x="9205608" y="1900609"/>
            <a:ext cx="2743200" cy="1828800"/>
          </a:xfrm>
          <a:prstGeom prst="roundRect">
            <a:avLst>
              <a:gd name="adj" fmla="val 9550"/>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11" name="Rectangle: Rounded Corners 10">
            <a:extLst>
              <a:ext uri="{FF2B5EF4-FFF2-40B4-BE49-F238E27FC236}">
                <a16:creationId xmlns:a16="http://schemas.microsoft.com/office/drawing/2014/main" id="{76E7AC0E-6B3F-47EA-8B5B-B918D99E89FD}"/>
              </a:ext>
            </a:extLst>
          </p:cNvPr>
          <p:cNvSpPr/>
          <p:nvPr/>
        </p:nvSpPr>
        <p:spPr bwMode="auto">
          <a:xfrm>
            <a:off x="6381934" y="1900609"/>
            <a:ext cx="2743200" cy="1828800"/>
          </a:xfrm>
          <a:prstGeom prst="roundRect">
            <a:avLst>
              <a:gd name="adj" fmla="val 9550"/>
            </a:avLst>
          </a:prstGeom>
          <a:solidFill>
            <a:schemeClr val="accent1">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1" u="none" strike="noStrike" cap="none" normalizeH="0" baseline="0">
              <a:ln>
                <a:noFill/>
              </a:ln>
              <a:solidFill>
                <a:schemeClr val="tx1"/>
              </a:solidFill>
              <a:effectLst/>
              <a:latin typeface="Verdana" pitchFamily="34" charset="0"/>
            </a:endParaRPr>
          </a:p>
        </p:txBody>
      </p:sp>
      <p:sp>
        <p:nvSpPr>
          <p:cNvPr id="12" name="Rectangle 6">
            <a:extLst>
              <a:ext uri="{FF2B5EF4-FFF2-40B4-BE49-F238E27FC236}">
                <a16:creationId xmlns:a16="http://schemas.microsoft.com/office/drawing/2014/main" id="{E0915D97-F8FC-426C-824A-1642CCDBC733}"/>
              </a:ext>
            </a:extLst>
          </p:cNvPr>
          <p:cNvSpPr>
            <a:spLocks noChangeArrowheads="1"/>
          </p:cNvSpPr>
          <p:nvPr/>
        </p:nvSpPr>
        <p:spPr bwMode="auto">
          <a:xfrm rot="16200000">
            <a:off x="5001798" y="3637976"/>
            <a:ext cx="2133600" cy="381000"/>
          </a:xfrm>
          <a:prstGeom prst="rect">
            <a:avLst/>
          </a:prstGeom>
          <a:noFill/>
          <a:ln w="12700">
            <a:noFill/>
            <a:miter lim="800000"/>
            <a:headEnd/>
            <a:tailEnd/>
          </a:ln>
          <a:effectLst/>
        </p:spPr>
        <p:txBody>
          <a:bodyPr wrap="none" lIns="92075" tIns="46038" rIns="92075" bIns="46038" anchor="ctr"/>
          <a:lstStyle/>
          <a:p>
            <a:pPr algn="ctr"/>
            <a:r>
              <a:rPr lang="en-US" altLang="en-US" sz="1600" b="1" dirty="0">
                <a:latin typeface="Arial Narrow" panose="020B0606020202030204" pitchFamily="34" charset="0"/>
              </a:rPr>
              <a:t>International  Trade</a:t>
            </a:r>
          </a:p>
        </p:txBody>
      </p:sp>
      <p:sp>
        <p:nvSpPr>
          <p:cNvPr id="13" name="Rectangle 7">
            <a:extLst>
              <a:ext uri="{FF2B5EF4-FFF2-40B4-BE49-F238E27FC236}">
                <a16:creationId xmlns:a16="http://schemas.microsoft.com/office/drawing/2014/main" id="{8C235295-F640-40F4-9E63-0F88838AF576}"/>
              </a:ext>
            </a:extLst>
          </p:cNvPr>
          <p:cNvSpPr>
            <a:spLocks noChangeArrowheads="1"/>
          </p:cNvSpPr>
          <p:nvPr/>
        </p:nvSpPr>
        <p:spPr bwMode="auto">
          <a:xfrm>
            <a:off x="7414923" y="5816966"/>
            <a:ext cx="3048000" cy="381000"/>
          </a:xfrm>
          <a:prstGeom prst="rect">
            <a:avLst/>
          </a:prstGeom>
          <a:noFill/>
          <a:ln w="12700">
            <a:noFill/>
            <a:miter lim="800000"/>
            <a:headEnd/>
            <a:tailEnd/>
          </a:ln>
          <a:effectLst/>
        </p:spPr>
        <p:txBody>
          <a:bodyPr wrap="none" lIns="92075" tIns="46038" rIns="92075" bIns="46038" anchor="ctr"/>
          <a:lstStyle/>
          <a:p>
            <a:pPr algn="ctr"/>
            <a:r>
              <a:rPr lang="en-US" altLang="en-US" sz="1600" b="1" dirty="0">
                <a:latin typeface="Arial Narrow" panose="020B0606020202030204" pitchFamily="34" charset="0"/>
              </a:rPr>
              <a:t>Foreign Direct Investment</a:t>
            </a:r>
          </a:p>
        </p:txBody>
      </p:sp>
      <p:sp>
        <p:nvSpPr>
          <p:cNvPr id="14" name="Rectangle 8">
            <a:extLst>
              <a:ext uri="{FF2B5EF4-FFF2-40B4-BE49-F238E27FC236}">
                <a16:creationId xmlns:a16="http://schemas.microsoft.com/office/drawing/2014/main" id="{BAF67FA5-B70A-485C-965F-1D7E937E0E2A}"/>
              </a:ext>
            </a:extLst>
          </p:cNvPr>
          <p:cNvSpPr>
            <a:spLocks noChangeArrowheads="1"/>
          </p:cNvSpPr>
          <p:nvPr/>
        </p:nvSpPr>
        <p:spPr bwMode="auto">
          <a:xfrm rot="16200000">
            <a:off x="5794457" y="5312866"/>
            <a:ext cx="578685" cy="339196"/>
          </a:xfrm>
          <a:prstGeom prst="rect">
            <a:avLst/>
          </a:prstGeom>
          <a:noFill/>
          <a:ln>
            <a:noFill/>
          </a:ln>
          <a:effectLst/>
        </p:spPr>
        <p:txBody>
          <a:bodyPr wrap="none" lIns="92075" tIns="46038" rIns="92075" bIns="46038">
            <a:spAutoFit/>
          </a:bodyPr>
          <a:lstStyle/>
          <a:p>
            <a:r>
              <a:rPr lang="en-US" altLang="en-US" sz="1600" b="1" dirty="0">
                <a:latin typeface="Arial Narrow" panose="020B0606020202030204" pitchFamily="34" charset="0"/>
              </a:rPr>
              <a:t>LOW</a:t>
            </a:r>
          </a:p>
        </p:txBody>
      </p:sp>
      <p:sp>
        <p:nvSpPr>
          <p:cNvPr id="15" name="Rectangle 9">
            <a:extLst>
              <a:ext uri="{FF2B5EF4-FFF2-40B4-BE49-F238E27FC236}">
                <a16:creationId xmlns:a16="http://schemas.microsoft.com/office/drawing/2014/main" id="{65E5CAE7-B883-4AF9-85E3-DC50D73C64C6}"/>
              </a:ext>
            </a:extLst>
          </p:cNvPr>
          <p:cNvSpPr>
            <a:spLocks noChangeArrowheads="1"/>
          </p:cNvSpPr>
          <p:nvPr/>
        </p:nvSpPr>
        <p:spPr bwMode="auto">
          <a:xfrm>
            <a:off x="6271924" y="5816966"/>
            <a:ext cx="578685" cy="339196"/>
          </a:xfrm>
          <a:prstGeom prst="rect">
            <a:avLst/>
          </a:prstGeom>
          <a:noFill/>
          <a:ln>
            <a:noFill/>
          </a:ln>
          <a:effectLst/>
        </p:spPr>
        <p:txBody>
          <a:bodyPr wrap="none" lIns="92075" tIns="46038" rIns="92075" bIns="46038">
            <a:spAutoFit/>
          </a:bodyPr>
          <a:lstStyle/>
          <a:p>
            <a:r>
              <a:rPr lang="en-US" altLang="en-US" sz="1600" b="1">
                <a:latin typeface="Arial Narrow" panose="020B0606020202030204" pitchFamily="34" charset="0"/>
              </a:rPr>
              <a:t>LOW</a:t>
            </a:r>
          </a:p>
        </p:txBody>
      </p:sp>
      <p:sp>
        <p:nvSpPr>
          <p:cNvPr id="16" name="Rectangle 10">
            <a:extLst>
              <a:ext uri="{FF2B5EF4-FFF2-40B4-BE49-F238E27FC236}">
                <a16:creationId xmlns:a16="http://schemas.microsoft.com/office/drawing/2014/main" id="{DD3FACDC-2492-420C-A287-D4AD1602D2C1}"/>
              </a:ext>
            </a:extLst>
          </p:cNvPr>
          <p:cNvSpPr>
            <a:spLocks noChangeArrowheads="1"/>
          </p:cNvSpPr>
          <p:nvPr/>
        </p:nvSpPr>
        <p:spPr bwMode="auto">
          <a:xfrm rot="16200000">
            <a:off x="5737724" y="1949482"/>
            <a:ext cx="692150" cy="336550"/>
          </a:xfrm>
          <a:prstGeom prst="rect">
            <a:avLst/>
          </a:prstGeom>
          <a:noFill/>
          <a:ln>
            <a:noFill/>
          </a:ln>
          <a:effectLst/>
        </p:spPr>
        <p:txBody>
          <a:bodyPr lIns="92075" tIns="46038" rIns="92075" bIns="46038">
            <a:spAutoFit/>
          </a:bodyPr>
          <a:lstStyle/>
          <a:p>
            <a:r>
              <a:rPr lang="en-US" altLang="en-US" sz="1600" b="1">
                <a:latin typeface="Arial Narrow" panose="020B0606020202030204" pitchFamily="34" charset="0"/>
              </a:rPr>
              <a:t>HIGH</a:t>
            </a:r>
          </a:p>
        </p:txBody>
      </p:sp>
      <p:sp>
        <p:nvSpPr>
          <p:cNvPr id="17" name="Rectangle 11">
            <a:extLst>
              <a:ext uri="{FF2B5EF4-FFF2-40B4-BE49-F238E27FC236}">
                <a16:creationId xmlns:a16="http://schemas.microsoft.com/office/drawing/2014/main" id="{8FEEB3AC-297A-4930-BADD-1296174534AB}"/>
              </a:ext>
            </a:extLst>
          </p:cNvPr>
          <p:cNvSpPr>
            <a:spLocks noChangeArrowheads="1"/>
          </p:cNvSpPr>
          <p:nvPr/>
        </p:nvSpPr>
        <p:spPr bwMode="auto">
          <a:xfrm>
            <a:off x="11341143" y="5816966"/>
            <a:ext cx="607539" cy="339196"/>
          </a:xfrm>
          <a:prstGeom prst="rect">
            <a:avLst/>
          </a:prstGeom>
          <a:noFill/>
          <a:ln>
            <a:noFill/>
          </a:ln>
          <a:effectLst/>
        </p:spPr>
        <p:txBody>
          <a:bodyPr wrap="none" lIns="92075" tIns="46038" rIns="92075" bIns="46038">
            <a:spAutoFit/>
          </a:bodyPr>
          <a:lstStyle/>
          <a:p>
            <a:r>
              <a:rPr lang="en-US" altLang="en-US" sz="1600" b="1">
                <a:latin typeface="Arial Narrow" panose="020B0606020202030204" pitchFamily="34" charset="0"/>
              </a:rPr>
              <a:t>HIGH</a:t>
            </a:r>
          </a:p>
        </p:txBody>
      </p:sp>
      <p:sp>
        <p:nvSpPr>
          <p:cNvPr id="18" name="TextBox 17">
            <a:extLst>
              <a:ext uri="{FF2B5EF4-FFF2-40B4-BE49-F238E27FC236}">
                <a16:creationId xmlns:a16="http://schemas.microsoft.com/office/drawing/2014/main" id="{078D747D-80CD-45F5-82B4-816E6ECF1821}"/>
              </a:ext>
            </a:extLst>
          </p:cNvPr>
          <p:cNvSpPr txBox="1"/>
          <p:nvPr/>
        </p:nvSpPr>
        <p:spPr>
          <a:xfrm>
            <a:off x="6652651" y="1929932"/>
            <a:ext cx="2244525" cy="369332"/>
          </a:xfrm>
          <a:prstGeom prst="rect">
            <a:avLst/>
          </a:prstGeom>
          <a:noFill/>
        </p:spPr>
        <p:txBody>
          <a:bodyPr wrap="none" rtlCol="0">
            <a:spAutoFit/>
          </a:bodyPr>
          <a:lstStyle/>
          <a:p>
            <a:r>
              <a:rPr lang="en-US" b="1" i="0" dirty="0">
                <a:latin typeface="Arial Narrow" panose="020B0606020202030204" pitchFamily="34" charset="0"/>
              </a:rPr>
              <a:t>TRADING INDUSTRIES</a:t>
            </a:r>
          </a:p>
        </p:txBody>
      </p:sp>
      <p:sp>
        <p:nvSpPr>
          <p:cNvPr id="19" name="Rectangle 18">
            <a:extLst>
              <a:ext uri="{FF2B5EF4-FFF2-40B4-BE49-F238E27FC236}">
                <a16:creationId xmlns:a16="http://schemas.microsoft.com/office/drawing/2014/main" id="{8CA20B18-54B7-4EF0-B1F4-745FA8B3C66A}"/>
              </a:ext>
            </a:extLst>
          </p:cNvPr>
          <p:cNvSpPr/>
          <p:nvPr/>
        </p:nvSpPr>
        <p:spPr>
          <a:xfrm>
            <a:off x="6600629" y="2436089"/>
            <a:ext cx="2237009" cy="1200329"/>
          </a:xfrm>
          <a:prstGeom prst="rect">
            <a:avLst/>
          </a:prstGeom>
        </p:spPr>
        <p:txBody>
          <a:bodyPr wrap="square">
            <a:spAutoFit/>
          </a:bodyPr>
          <a:lstStyle/>
          <a:p>
            <a:pPr marL="285750" indent="-285750">
              <a:buFont typeface="Arial" panose="020B0604020202020204" pitchFamily="34" charset="0"/>
              <a:buChar char="•"/>
            </a:pPr>
            <a:r>
              <a:rPr lang="en-US" altLang="en-US" b="1" dirty="0">
                <a:latin typeface="Arial Narrow" panose="020B0606020202030204" pitchFamily="34" charset="0"/>
              </a:rPr>
              <a:t>Aerospace</a:t>
            </a:r>
          </a:p>
          <a:p>
            <a:pPr marL="285750" indent="-285750">
              <a:buFont typeface="Arial" panose="020B0604020202020204" pitchFamily="34" charset="0"/>
              <a:buChar char="•"/>
            </a:pPr>
            <a:r>
              <a:rPr lang="en-US" altLang="en-US" b="1" dirty="0">
                <a:latin typeface="Arial Narrow" panose="020B0606020202030204" pitchFamily="34" charset="0"/>
              </a:rPr>
              <a:t>Military hardware</a:t>
            </a:r>
          </a:p>
          <a:p>
            <a:pPr marL="285750" indent="-285750">
              <a:buFont typeface="Arial" panose="020B0604020202020204" pitchFamily="34" charset="0"/>
              <a:buChar char="•"/>
            </a:pPr>
            <a:r>
              <a:rPr lang="en-US" altLang="en-US" b="1" dirty="0">
                <a:latin typeface="Arial Narrow" panose="020B0606020202030204" pitchFamily="34" charset="0"/>
              </a:rPr>
              <a:t>Diamond mining</a:t>
            </a:r>
          </a:p>
          <a:p>
            <a:pPr marL="285750" indent="-285750">
              <a:buFont typeface="Arial" panose="020B0604020202020204" pitchFamily="34" charset="0"/>
              <a:buChar char="•"/>
            </a:pPr>
            <a:r>
              <a:rPr lang="en-US" altLang="en-US" b="1" dirty="0">
                <a:latin typeface="Arial Narrow" panose="020B0606020202030204" pitchFamily="34" charset="0"/>
              </a:rPr>
              <a:t>Agriculture</a:t>
            </a:r>
          </a:p>
        </p:txBody>
      </p:sp>
      <p:sp>
        <p:nvSpPr>
          <p:cNvPr id="20" name="TextBox 19">
            <a:extLst>
              <a:ext uri="{FF2B5EF4-FFF2-40B4-BE49-F238E27FC236}">
                <a16:creationId xmlns:a16="http://schemas.microsoft.com/office/drawing/2014/main" id="{965887B0-557A-4FC0-A7CA-BC712411B8B5}"/>
              </a:ext>
            </a:extLst>
          </p:cNvPr>
          <p:cNvSpPr txBox="1"/>
          <p:nvPr/>
        </p:nvSpPr>
        <p:spPr>
          <a:xfrm>
            <a:off x="9331709" y="1891696"/>
            <a:ext cx="2525820" cy="646331"/>
          </a:xfrm>
          <a:prstGeom prst="rect">
            <a:avLst/>
          </a:prstGeom>
          <a:noFill/>
        </p:spPr>
        <p:txBody>
          <a:bodyPr wrap="none" rtlCol="0">
            <a:spAutoFit/>
          </a:bodyPr>
          <a:lstStyle/>
          <a:p>
            <a:pPr algn="ctr"/>
            <a:r>
              <a:rPr lang="en-US" b="1" i="0" dirty="0">
                <a:latin typeface="Arial Narrow" panose="020B0606020202030204" pitchFamily="34" charset="0"/>
              </a:rPr>
              <a:t>GLOBALLY INTEGRATED </a:t>
            </a:r>
          </a:p>
          <a:p>
            <a:pPr algn="ctr"/>
            <a:r>
              <a:rPr lang="en-US" b="1" i="0" dirty="0">
                <a:latin typeface="Arial Narrow" panose="020B0606020202030204" pitchFamily="34" charset="0"/>
              </a:rPr>
              <a:t>INDUSTRIES</a:t>
            </a:r>
          </a:p>
        </p:txBody>
      </p:sp>
      <p:sp>
        <p:nvSpPr>
          <p:cNvPr id="21" name="Rectangle 20">
            <a:extLst>
              <a:ext uri="{FF2B5EF4-FFF2-40B4-BE49-F238E27FC236}">
                <a16:creationId xmlns:a16="http://schemas.microsoft.com/office/drawing/2014/main" id="{E89782C8-1912-4354-B878-D5BFD5E3AAFF}"/>
              </a:ext>
            </a:extLst>
          </p:cNvPr>
          <p:cNvSpPr/>
          <p:nvPr/>
        </p:nvSpPr>
        <p:spPr>
          <a:xfrm>
            <a:off x="9406745" y="2436088"/>
            <a:ext cx="2539221" cy="1200329"/>
          </a:xfrm>
          <a:prstGeom prst="rect">
            <a:avLst/>
          </a:prstGeom>
        </p:spPr>
        <p:txBody>
          <a:bodyPr wrap="square">
            <a:spAutoFit/>
          </a:bodyPr>
          <a:lstStyle/>
          <a:p>
            <a:pPr marL="285750" indent="-285750">
              <a:buFont typeface="Arial" panose="020B0604020202020204" pitchFamily="34" charset="0"/>
              <a:buChar char="•"/>
            </a:pPr>
            <a:r>
              <a:rPr lang="en-US" altLang="en-US" b="1" dirty="0">
                <a:latin typeface="Arial Narrow" panose="020B0606020202030204" pitchFamily="34" charset="0"/>
              </a:rPr>
              <a:t>Automotive</a:t>
            </a:r>
          </a:p>
          <a:p>
            <a:pPr marL="285750" indent="-285750">
              <a:buFont typeface="Arial" panose="020B0604020202020204" pitchFamily="34" charset="0"/>
              <a:buChar char="•"/>
            </a:pPr>
            <a:r>
              <a:rPr lang="en-US" altLang="en-US" b="1" dirty="0">
                <a:latin typeface="Arial Narrow" panose="020B0606020202030204" pitchFamily="34" charset="0"/>
              </a:rPr>
              <a:t>Petroleum</a:t>
            </a:r>
          </a:p>
          <a:p>
            <a:pPr marL="285750" indent="-285750">
              <a:buFont typeface="Arial" panose="020B0604020202020204" pitchFamily="34" charset="0"/>
              <a:buChar char="•"/>
            </a:pPr>
            <a:r>
              <a:rPr lang="en-US" altLang="en-US" b="1" dirty="0">
                <a:latin typeface="Arial Narrow" panose="020B0606020202030204" pitchFamily="34" charset="0"/>
              </a:rPr>
              <a:t>Semiconductors</a:t>
            </a:r>
          </a:p>
          <a:p>
            <a:pPr marL="285750" indent="-285750">
              <a:buFont typeface="Arial" panose="020B0604020202020204" pitchFamily="34" charset="0"/>
              <a:buChar char="•"/>
            </a:pPr>
            <a:r>
              <a:rPr lang="en-US" altLang="en-US" b="1" dirty="0">
                <a:latin typeface="Arial Narrow" panose="020B0606020202030204" pitchFamily="34" charset="0"/>
              </a:rPr>
              <a:t>Consumer electronics</a:t>
            </a:r>
          </a:p>
        </p:txBody>
      </p:sp>
      <p:sp>
        <p:nvSpPr>
          <p:cNvPr id="22" name="TextBox 21">
            <a:extLst>
              <a:ext uri="{FF2B5EF4-FFF2-40B4-BE49-F238E27FC236}">
                <a16:creationId xmlns:a16="http://schemas.microsoft.com/office/drawing/2014/main" id="{FE79DF20-7514-49A1-8B6B-E0FED7F27AB9}"/>
              </a:ext>
            </a:extLst>
          </p:cNvPr>
          <p:cNvSpPr txBox="1"/>
          <p:nvPr/>
        </p:nvSpPr>
        <p:spPr>
          <a:xfrm>
            <a:off x="6619762" y="3874788"/>
            <a:ext cx="2382383" cy="369332"/>
          </a:xfrm>
          <a:prstGeom prst="rect">
            <a:avLst/>
          </a:prstGeom>
          <a:noFill/>
        </p:spPr>
        <p:txBody>
          <a:bodyPr wrap="none" rtlCol="0">
            <a:spAutoFit/>
          </a:bodyPr>
          <a:lstStyle/>
          <a:p>
            <a:r>
              <a:rPr lang="en-US" b="1" i="0" dirty="0">
                <a:latin typeface="Arial Narrow" panose="020B0606020202030204" pitchFamily="34" charset="0"/>
              </a:rPr>
              <a:t>DOMESTIC INDUSTRIES</a:t>
            </a:r>
          </a:p>
        </p:txBody>
      </p:sp>
      <p:sp>
        <p:nvSpPr>
          <p:cNvPr id="23" name="TextBox 22">
            <a:extLst>
              <a:ext uri="{FF2B5EF4-FFF2-40B4-BE49-F238E27FC236}">
                <a16:creationId xmlns:a16="http://schemas.microsoft.com/office/drawing/2014/main" id="{8658D700-CB39-4F35-AC30-9FF3F2AD79AA}"/>
              </a:ext>
            </a:extLst>
          </p:cNvPr>
          <p:cNvSpPr txBox="1"/>
          <p:nvPr/>
        </p:nvSpPr>
        <p:spPr>
          <a:xfrm>
            <a:off x="9694885" y="3805461"/>
            <a:ext cx="1799467" cy="646331"/>
          </a:xfrm>
          <a:prstGeom prst="rect">
            <a:avLst/>
          </a:prstGeom>
          <a:noFill/>
        </p:spPr>
        <p:txBody>
          <a:bodyPr wrap="none" rtlCol="0">
            <a:spAutoFit/>
          </a:bodyPr>
          <a:lstStyle/>
          <a:p>
            <a:pPr algn="ctr"/>
            <a:r>
              <a:rPr lang="en-US" b="1" i="0" dirty="0">
                <a:latin typeface="Arial Narrow" panose="020B0606020202030204" pitchFamily="34" charset="0"/>
              </a:rPr>
              <a:t>MULTIDOMESTIC </a:t>
            </a:r>
          </a:p>
          <a:p>
            <a:pPr algn="ctr"/>
            <a:r>
              <a:rPr lang="en-US" b="1" i="0" dirty="0">
                <a:latin typeface="Arial Narrow" panose="020B0606020202030204" pitchFamily="34" charset="0"/>
              </a:rPr>
              <a:t>INDUSTRIES</a:t>
            </a:r>
          </a:p>
        </p:txBody>
      </p:sp>
      <p:sp>
        <p:nvSpPr>
          <p:cNvPr id="24" name="Rectangle 23">
            <a:extLst>
              <a:ext uri="{FF2B5EF4-FFF2-40B4-BE49-F238E27FC236}">
                <a16:creationId xmlns:a16="http://schemas.microsoft.com/office/drawing/2014/main" id="{6B067EDE-3A00-4E8F-9BAC-106F90BDF9A4}"/>
              </a:ext>
            </a:extLst>
          </p:cNvPr>
          <p:cNvSpPr/>
          <p:nvPr/>
        </p:nvSpPr>
        <p:spPr>
          <a:xfrm>
            <a:off x="6600630" y="4506110"/>
            <a:ext cx="1828800" cy="923330"/>
          </a:xfrm>
          <a:prstGeom prst="rect">
            <a:avLst/>
          </a:prstGeom>
        </p:spPr>
        <p:txBody>
          <a:bodyPr wrap="square">
            <a:spAutoFit/>
          </a:bodyPr>
          <a:lstStyle/>
          <a:p>
            <a:pPr marL="285750" indent="-285750">
              <a:buFont typeface="Arial" panose="020B0604020202020204" pitchFamily="34" charset="0"/>
              <a:buChar char="•"/>
            </a:pPr>
            <a:r>
              <a:rPr lang="en-US" altLang="en-US" b="1" dirty="0">
                <a:latin typeface="Arial Narrow" panose="020B0606020202030204" pitchFamily="34" charset="0"/>
              </a:rPr>
              <a:t>Railways</a:t>
            </a:r>
          </a:p>
          <a:p>
            <a:pPr marL="285750" indent="-285750">
              <a:buFont typeface="Arial" panose="020B0604020202020204" pitchFamily="34" charset="0"/>
              <a:buChar char="•"/>
            </a:pPr>
            <a:r>
              <a:rPr lang="en-US" altLang="en-US" b="1" dirty="0">
                <a:latin typeface="Arial Narrow" panose="020B0606020202030204" pitchFamily="34" charset="0"/>
              </a:rPr>
              <a:t>Hospitals</a:t>
            </a:r>
          </a:p>
          <a:p>
            <a:pPr marL="285750" indent="-285750">
              <a:buFont typeface="Arial" panose="020B0604020202020204" pitchFamily="34" charset="0"/>
              <a:buChar char="•"/>
            </a:pPr>
            <a:r>
              <a:rPr lang="en-US" altLang="en-US" b="1" dirty="0">
                <a:latin typeface="Arial Narrow" panose="020B0606020202030204" pitchFamily="34" charset="0"/>
              </a:rPr>
              <a:t>Personal care</a:t>
            </a:r>
          </a:p>
        </p:txBody>
      </p:sp>
      <p:sp>
        <p:nvSpPr>
          <p:cNvPr id="25" name="Rectangle 24">
            <a:extLst>
              <a:ext uri="{FF2B5EF4-FFF2-40B4-BE49-F238E27FC236}">
                <a16:creationId xmlns:a16="http://schemas.microsoft.com/office/drawing/2014/main" id="{08F54D1E-DDBF-4804-B47A-70AA099B26D7}"/>
              </a:ext>
            </a:extLst>
          </p:cNvPr>
          <p:cNvSpPr/>
          <p:nvPr/>
        </p:nvSpPr>
        <p:spPr>
          <a:xfrm>
            <a:off x="9406746" y="4506110"/>
            <a:ext cx="1828800" cy="923330"/>
          </a:xfrm>
          <a:prstGeom prst="rect">
            <a:avLst/>
          </a:prstGeom>
        </p:spPr>
        <p:txBody>
          <a:bodyPr wrap="square">
            <a:spAutoFit/>
          </a:bodyPr>
          <a:lstStyle/>
          <a:p>
            <a:pPr marL="285750" indent="-285750">
              <a:buFont typeface="Arial" panose="020B0604020202020204" pitchFamily="34" charset="0"/>
              <a:buChar char="•"/>
            </a:pPr>
            <a:r>
              <a:rPr lang="en-US" altLang="en-US" b="1" dirty="0">
                <a:latin typeface="Arial Narrow" panose="020B0606020202030204" pitchFamily="34" charset="0"/>
              </a:rPr>
              <a:t>Retail banking</a:t>
            </a:r>
          </a:p>
          <a:p>
            <a:pPr marL="285750" indent="-285750">
              <a:buFont typeface="Arial" panose="020B0604020202020204" pitchFamily="34" charset="0"/>
              <a:buChar char="•"/>
            </a:pPr>
            <a:r>
              <a:rPr lang="en-US" altLang="en-US" b="1" dirty="0">
                <a:latin typeface="Arial Narrow" panose="020B0606020202030204" pitchFamily="34" charset="0"/>
              </a:rPr>
              <a:t>Hotels</a:t>
            </a:r>
          </a:p>
          <a:p>
            <a:pPr marL="285750" indent="-285750">
              <a:buFont typeface="Arial" panose="020B0604020202020204" pitchFamily="34" charset="0"/>
              <a:buChar char="•"/>
            </a:pPr>
            <a:r>
              <a:rPr lang="en-US" altLang="en-US" b="1" dirty="0">
                <a:latin typeface="Arial Narrow" panose="020B0606020202030204" pitchFamily="34" charset="0"/>
              </a:rPr>
              <a:t>Consulting</a:t>
            </a:r>
          </a:p>
        </p:txBody>
      </p:sp>
      <p:sp>
        <p:nvSpPr>
          <p:cNvPr id="26" name="Freeform 1">
            <a:extLst>
              <a:ext uri="{FF2B5EF4-FFF2-40B4-BE49-F238E27FC236}">
                <a16:creationId xmlns:a16="http://schemas.microsoft.com/office/drawing/2014/main" id="{E5E0371A-C718-409D-87B6-3176B9195559}"/>
              </a:ext>
            </a:extLst>
          </p:cNvPr>
          <p:cNvSpPr/>
          <p:nvPr/>
        </p:nvSpPr>
        <p:spPr bwMode="auto">
          <a:xfrm>
            <a:off x="6276686" y="1771682"/>
            <a:ext cx="5669280" cy="4023360"/>
          </a:xfrm>
          <a:custGeom>
            <a:avLst/>
            <a:gdLst>
              <a:gd name="connsiteX0" fmla="*/ 0 w 5186362"/>
              <a:gd name="connsiteY0" fmla="*/ 0 h 3757613"/>
              <a:gd name="connsiteX1" fmla="*/ 0 w 5186362"/>
              <a:gd name="connsiteY1" fmla="*/ 3757613 h 3757613"/>
              <a:gd name="connsiteX2" fmla="*/ 5186362 w 5186362"/>
              <a:gd name="connsiteY2" fmla="*/ 3757613 h 3757613"/>
            </a:gdLst>
            <a:ahLst/>
            <a:cxnLst>
              <a:cxn ang="0">
                <a:pos x="connsiteX0" y="connsiteY0"/>
              </a:cxn>
              <a:cxn ang="0">
                <a:pos x="connsiteX1" y="connsiteY1"/>
              </a:cxn>
              <a:cxn ang="0">
                <a:pos x="connsiteX2" y="connsiteY2"/>
              </a:cxn>
            </a:cxnLst>
            <a:rect l="l" t="t" r="r" b="b"/>
            <a:pathLst>
              <a:path w="5186362" h="3757613">
                <a:moveTo>
                  <a:pt x="0" y="0"/>
                </a:moveTo>
                <a:lnTo>
                  <a:pt x="0" y="3757613"/>
                </a:lnTo>
                <a:lnTo>
                  <a:pt x="5186362" y="3757613"/>
                </a:lnTo>
              </a:path>
            </a:pathLst>
          </a:custGeom>
          <a:noFill/>
          <a:ln w="38100" cap="flat" cmpd="sng" algn="ctr">
            <a:solidFill>
              <a:schemeClr val="bg1">
                <a:lumMod val="50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endParaRPr lang="en-US">
              <a:latin typeface="Arial Narrow" panose="020B0606020202030204" pitchFamily="34" charset="0"/>
            </a:endParaRPr>
          </a:p>
        </p:txBody>
      </p:sp>
      <p:sp>
        <p:nvSpPr>
          <p:cNvPr id="28" name="Rectangle 27">
            <a:extLst>
              <a:ext uri="{FF2B5EF4-FFF2-40B4-BE49-F238E27FC236}">
                <a16:creationId xmlns:a16="http://schemas.microsoft.com/office/drawing/2014/main" id="{9FE4FD21-2D11-4EC1-86D6-28B818D0A94E}"/>
              </a:ext>
            </a:extLst>
          </p:cNvPr>
          <p:cNvSpPr/>
          <p:nvPr/>
        </p:nvSpPr>
        <p:spPr>
          <a:xfrm>
            <a:off x="373983" y="1748922"/>
            <a:ext cx="2472921" cy="646331"/>
          </a:xfrm>
          <a:prstGeom prst="rect">
            <a:avLst/>
          </a:prstGeom>
        </p:spPr>
        <p:txBody>
          <a:bodyPr wrap="none">
            <a:spAutoFit/>
          </a:bodyPr>
          <a:lstStyle/>
          <a:p>
            <a:pPr lvl="0" algn="ctr"/>
            <a:r>
              <a:rPr lang="en-US" b="1" i="0" dirty="0">
                <a:latin typeface="Arial Narrow" panose="020B0606020202030204" pitchFamily="34" charset="0"/>
              </a:rPr>
              <a:t>GLOBALLY INTEGRATED</a:t>
            </a:r>
          </a:p>
          <a:p>
            <a:pPr lvl="0" algn="ctr"/>
            <a:r>
              <a:rPr lang="en-US" b="1" i="0" dirty="0">
                <a:latin typeface="Arial Narrow" panose="020B0606020202030204" pitchFamily="34" charset="0"/>
              </a:rPr>
              <a:t>CORPORATION</a:t>
            </a:r>
          </a:p>
        </p:txBody>
      </p:sp>
      <p:sp>
        <p:nvSpPr>
          <p:cNvPr id="29" name="Rectangle 28">
            <a:extLst>
              <a:ext uri="{FF2B5EF4-FFF2-40B4-BE49-F238E27FC236}">
                <a16:creationId xmlns:a16="http://schemas.microsoft.com/office/drawing/2014/main" id="{4D1C7871-4F18-423E-9BD0-A6277D3965E8}"/>
              </a:ext>
            </a:extLst>
          </p:cNvPr>
          <p:cNvSpPr/>
          <p:nvPr/>
        </p:nvSpPr>
        <p:spPr>
          <a:xfrm>
            <a:off x="3532882" y="1760384"/>
            <a:ext cx="1746568" cy="646331"/>
          </a:xfrm>
          <a:prstGeom prst="rect">
            <a:avLst/>
          </a:prstGeom>
        </p:spPr>
        <p:txBody>
          <a:bodyPr wrap="none">
            <a:spAutoFit/>
          </a:bodyPr>
          <a:lstStyle/>
          <a:p>
            <a:pPr lvl="0" algn="ctr"/>
            <a:r>
              <a:rPr lang="en-US" b="1" i="0" dirty="0">
                <a:latin typeface="Arial Narrow" panose="020B0606020202030204" pitchFamily="34" charset="0"/>
              </a:rPr>
              <a:t>MULTIDOMESTIC</a:t>
            </a:r>
          </a:p>
          <a:p>
            <a:pPr lvl="0" algn="ctr"/>
            <a:r>
              <a:rPr lang="en-US" b="1" i="0" dirty="0">
                <a:latin typeface="Arial Narrow" panose="020B0606020202030204" pitchFamily="34" charset="0"/>
              </a:rPr>
              <a:t>CORPORATION</a:t>
            </a:r>
          </a:p>
        </p:txBody>
      </p:sp>
      <p:sp>
        <p:nvSpPr>
          <p:cNvPr id="30" name="Rectangle 29">
            <a:extLst>
              <a:ext uri="{FF2B5EF4-FFF2-40B4-BE49-F238E27FC236}">
                <a16:creationId xmlns:a16="http://schemas.microsoft.com/office/drawing/2014/main" id="{E89E59E1-1D3B-442B-BCDC-11F517BAF75E}"/>
              </a:ext>
            </a:extLst>
          </p:cNvPr>
          <p:cNvSpPr/>
          <p:nvPr/>
        </p:nvSpPr>
        <p:spPr>
          <a:xfrm>
            <a:off x="265498" y="2501398"/>
            <a:ext cx="2705041" cy="2031325"/>
          </a:xfrm>
          <a:prstGeom prst="rect">
            <a:avLst/>
          </a:prstGeom>
        </p:spPr>
        <p:txBody>
          <a:bodyPr wrap="square">
            <a:spAutoFit/>
          </a:bodyPr>
          <a:lstStyle/>
          <a:p>
            <a:pPr marL="285750" lvl="0" indent="-285750">
              <a:buFont typeface="Arial" panose="020B0604020202020204" pitchFamily="34" charset="0"/>
              <a:buChar char="•"/>
            </a:pPr>
            <a:r>
              <a:rPr lang="en-US" i="0" dirty="0">
                <a:latin typeface="Arial Narrow" panose="020B0606020202030204" pitchFamily="34" charset="0"/>
              </a:rPr>
              <a:t>Production system located in several countries.</a:t>
            </a:r>
          </a:p>
          <a:p>
            <a:pPr marL="285750" lvl="0" indent="-285750">
              <a:buFont typeface="Arial" panose="020B0604020202020204" pitchFamily="34" charset="0"/>
              <a:buChar char="•"/>
            </a:pPr>
            <a:r>
              <a:rPr lang="en-US" i="0" dirty="0">
                <a:latin typeface="Arial Narrow" panose="020B0606020202030204" pitchFamily="34" charset="0"/>
              </a:rPr>
              <a:t>Complex products or resources.</a:t>
            </a:r>
          </a:p>
          <a:p>
            <a:pPr marL="285750" lvl="0" indent="-285750">
              <a:buFont typeface="Arial" panose="020B0604020202020204" pitchFamily="34" charset="0"/>
              <a:buChar char="•"/>
            </a:pPr>
            <a:r>
              <a:rPr lang="en-US" i="0" dirty="0">
                <a:latin typeface="Arial Narrow" panose="020B0606020202030204" pitchFamily="34" charset="0"/>
              </a:rPr>
              <a:t>Interdependency in productivity.</a:t>
            </a:r>
          </a:p>
          <a:p>
            <a:pPr marL="285750" lvl="0" indent="-285750">
              <a:buFont typeface="Arial" panose="020B0604020202020204" pitchFamily="34" charset="0"/>
              <a:buChar char="•"/>
            </a:pPr>
            <a:r>
              <a:rPr lang="en-US" i="0" dirty="0">
                <a:latin typeface="Arial Narrow" panose="020B0606020202030204" pitchFamily="34" charset="0"/>
              </a:rPr>
              <a:t>Importance of logistics.</a:t>
            </a:r>
          </a:p>
        </p:txBody>
      </p:sp>
      <p:sp>
        <p:nvSpPr>
          <p:cNvPr id="31" name="Rectangle 30">
            <a:extLst>
              <a:ext uri="{FF2B5EF4-FFF2-40B4-BE49-F238E27FC236}">
                <a16:creationId xmlns:a16="http://schemas.microsoft.com/office/drawing/2014/main" id="{45359BA4-C3A7-4C65-A7A6-849010E7EAD2}"/>
              </a:ext>
            </a:extLst>
          </p:cNvPr>
          <p:cNvSpPr/>
          <p:nvPr/>
        </p:nvSpPr>
        <p:spPr>
          <a:xfrm>
            <a:off x="3094313" y="2501398"/>
            <a:ext cx="2673255" cy="2862322"/>
          </a:xfrm>
          <a:prstGeom prst="rect">
            <a:avLst/>
          </a:prstGeom>
        </p:spPr>
        <p:txBody>
          <a:bodyPr wrap="square">
            <a:spAutoFit/>
          </a:bodyPr>
          <a:lstStyle/>
          <a:p>
            <a:pPr marL="285750" lvl="0" indent="-285750">
              <a:buFont typeface="Arial" panose="020B0604020202020204" pitchFamily="34" charset="0"/>
              <a:buChar char="•"/>
            </a:pPr>
            <a:r>
              <a:rPr lang="en-US" i="0" dirty="0">
                <a:latin typeface="Arial Narrow" panose="020B0606020202030204" pitchFamily="34" charset="0"/>
              </a:rPr>
              <a:t>Independent operations.</a:t>
            </a:r>
          </a:p>
          <a:p>
            <a:pPr marL="285750" lvl="0" indent="-285750">
              <a:buFont typeface="Arial" panose="020B0604020202020204" pitchFamily="34" charset="0"/>
              <a:buChar char="•"/>
            </a:pPr>
            <a:r>
              <a:rPr lang="en-US" i="0" dirty="0">
                <a:latin typeface="Arial Narrow" panose="020B0606020202030204" pitchFamily="34" charset="0"/>
              </a:rPr>
              <a:t>Simple products.</a:t>
            </a:r>
          </a:p>
          <a:p>
            <a:pPr marL="285750" lvl="0" indent="-285750">
              <a:buFont typeface="Arial" panose="020B0604020202020204" pitchFamily="34" charset="0"/>
              <a:buChar char="•"/>
            </a:pPr>
            <a:r>
              <a:rPr lang="en-US" i="0" dirty="0">
                <a:latin typeface="Arial Narrow" panose="020B0606020202030204" pitchFamily="34" charset="0"/>
              </a:rPr>
              <a:t>Production can be integrated globally, while the marketing is multidomestic.</a:t>
            </a:r>
          </a:p>
          <a:p>
            <a:pPr marL="285750" lvl="0" indent="-285750">
              <a:buFont typeface="Arial" panose="020B0604020202020204" pitchFamily="34" charset="0"/>
              <a:buChar char="•"/>
            </a:pPr>
            <a:r>
              <a:rPr lang="en-US" i="0" dirty="0">
                <a:latin typeface="Arial Narrow" panose="020B0606020202030204" pitchFamily="34" charset="0"/>
              </a:rPr>
              <a:t>Better answer the needs of every market.</a:t>
            </a:r>
          </a:p>
          <a:p>
            <a:pPr marL="285750" lvl="0" indent="-285750">
              <a:buFont typeface="Arial" panose="020B0604020202020204" pitchFamily="34" charset="0"/>
              <a:buChar char="•"/>
            </a:pPr>
            <a:r>
              <a:rPr lang="en-US" i="0" dirty="0">
                <a:latin typeface="Arial Narrow" panose="020B0606020202030204" pitchFamily="34" charset="0"/>
              </a:rPr>
              <a:t>Independency in productivity.</a:t>
            </a:r>
          </a:p>
        </p:txBody>
      </p:sp>
    </p:spTree>
    <p:extLst>
      <p:ext uri="{BB962C8B-B14F-4D97-AF65-F5344CB8AC3E}">
        <p14:creationId xmlns:p14="http://schemas.microsoft.com/office/powerpoint/2010/main" val="25040340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Major Components to Price Reductions by the Chinese Manufacturing Sector, 2005</a:t>
            </a:r>
          </a:p>
        </p:txBody>
      </p:sp>
      <p:graphicFrame>
        <p:nvGraphicFramePr>
          <p:cNvPr id="5" name="Object 5"/>
          <p:cNvGraphicFramePr>
            <a:graphicFrameLocks noGrp="1" noChangeAspect="1"/>
          </p:cNvGraphicFramePr>
          <p:nvPr>
            <p:ph idx="1"/>
            <p:extLst>
              <p:ext uri="{D42A27DB-BD31-4B8C-83A1-F6EECF244321}">
                <p14:modId xmlns:p14="http://schemas.microsoft.com/office/powerpoint/2010/main" val="3316819407"/>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1226339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Share of the World Commodity Consumption, China and United States, c2009/10</a:t>
            </a:r>
          </a:p>
        </p:txBody>
      </p:sp>
      <p:graphicFrame>
        <p:nvGraphicFramePr>
          <p:cNvPr id="5" name="Content Placeholder 3"/>
          <p:cNvGraphicFramePr>
            <a:graphicFrameLocks noGrp="1"/>
          </p:cNvGraphicFramePr>
          <p:nvPr>
            <p:ph idx="1"/>
            <p:extLst>
              <p:ext uri="{D42A27DB-BD31-4B8C-83A1-F6EECF244321}">
                <p14:modId xmlns:p14="http://schemas.microsoft.com/office/powerpoint/2010/main" val="1956224952"/>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632089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Sectors of American Imports of Asian Goods Through Maritime Container Shipping, 2004 (in TEUs)</a:t>
            </a:r>
          </a:p>
        </p:txBody>
      </p:sp>
      <p:graphicFrame>
        <p:nvGraphicFramePr>
          <p:cNvPr id="5" name="Object 5"/>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2582433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6"/>
          <p:cNvSpPr>
            <a:spLocks noGrp="1"/>
          </p:cNvSpPr>
          <p:nvPr>
            <p:ph type="title"/>
          </p:nvPr>
        </p:nvSpPr>
        <p:spPr/>
        <p:txBody>
          <a:bodyPr/>
          <a:lstStyle/>
          <a:p>
            <a:r>
              <a:rPr lang="en-US"/>
              <a:t>Geostrategy of International Transportation</a:t>
            </a:r>
          </a:p>
        </p:txBody>
      </p:sp>
      <p:graphicFrame>
        <p:nvGraphicFramePr>
          <p:cNvPr id="6" name="Group 3"/>
          <p:cNvGraphicFramePr>
            <a:graphicFrameLocks noGrp="1"/>
          </p:cNvGraphicFramePr>
          <p:nvPr>
            <p:ph idx="1"/>
          </p:nvPr>
        </p:nvGraphicFramePr>
        <p:xfrm>
          <a:off x="152400" y="914400"/>
          <a:ext cx="11887834" cy="5197475"/>
        </p:xfrm>
        <a:graphic>
          <a:graphicData uri="http://schemas.openxmlformats.org/drawingml/2006/table">
            <a:tbl>
              <a:tblPr firstRow="1" bandRow="1">
                <a:tableStyleId>{37CE84F3-28C3-443E-9E96-99CF82512B78}</a:tableStyleId>
              </a:tblPr>
              <a:tblGrid>
                <a:gridCol w="2761625">
                  <a:extLst>
                    <a:ext uri="{9D8B030D-6E8A-4147-A177-3AD203B41FA5}">
                      <a16:colId xmlns:a16="http://schemas.microsoft.com/office/drawing/2014/main" val="20000"/>
                    </a:ext>
                  </a:extLst>
                </a:gridCol>
                <a:gridCol w="9126209">
                  <a:extLst>
                    <a:ext uri="{9D8B030D-6E8A-4147-A177-3AD203B41FA5}">
                      <a16:colId xmlns:a16="http://schemas.microsoft.com/office/drawing/2014/main" val="20001"/>
                    </a:ext>
                  </a:extLst>
                </a:gridCol>
              </a:tblGrid>
              <a:tr h="496412">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400" u="none" strike="noStrike" cap="none" normalizeH="0" baseline="0" dirty="0">
                          <a:ln>
                            <a:noFill/>
                          </a:ln>
                          <a:effectLst/>
                        </a:rPr>
                        <a:t>Perspective</a:t>
                      </a:r>
                      <a:endParaRPr kumimoji="0" lang="en-US" sz="2400" b="1"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400" u="none" strike="noStrike" cap="none" normalizeH="0" baseline="0" dirty="0">
                          <a:ln>
                            <a:noFill/>
                          </a:ln>
                          <a:effectLst/>
                        </a:rPr>
                        <a:t>Issues</a:t>
                      </a:r>
                      <a:endParaRPr kumimoji="0" lang="en-US" sz="2400" b="1"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0"/>
                  </a:ext>
                </a:extLst>
              </a:tr>
              <a:tr h="763479">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lang="en-US" sz="2000" dirty="0"/>
                        <a:t>Conquest</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Acquire and conquer oceans, territories and resources.</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Maritime and railroad technology.</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1"/>
                  </a:ext>
                </a:extLst>
              </a:tr>
              <a:tr h="1118587">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Competition</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Mean to compete on the global economy.</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Prevalent force in shaping modern transportation systems.</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Right to carry national passengers and freight.</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2"/>
                  </a:ext>
                </a:extLst>
              </a:tr>
              <a:tr h="647297">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Jurisdiction</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Subject to national rules and regulations.</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Territorial sea (22 km); complete jurisdiction.</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Exclusive Economic Zone (340 km); access to resources.</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3"/>
                  </a:ext>
                </a:extLst>
              </a:tr>
              <a:tr h="1108307">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Cooperation</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Common interests favor agreements.</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Involving access to infrastructures or setting standards (river navigation, rail gauge, trade agreements, </a:t>
                      </a:r>
                      <a:r>
                        <a:rPr kumimoji="0" lang="en-US" sz="2000" u="none" strike="noStrike" cap="none" normalizeH="0" baseline="0" dirty="0" err="1">
                          <a:ln>
                            <a:noFill/>
                          </a:ln>
                          <a:effectLst/>
                        </a:rPr>
                        <a:t>transborder</a:t>
                      </a:r>
                      <a:r>
                        <a:rPr kumimoji="0" lang="en-US" sz="2000" u="none" strike="noStrike" cap="none" normalizeH="0" baseline="0" dirty="0">
                          <a:ln>
                            <a:noFill/>
                          </a:ln>
                          <a:effectLst/>
                        </a:rPr>
                        <a:t> transportation).</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4"/>
                  </a:ext>
                </a:extLst>
              </a:tr>
              <a:tr h="704850">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Control</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tc>
                  <a:txBody>
                    <a:bodyPr/>
                    <a:lstStyle/>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Controlling strategic locations.</a:t>
                      </a:r>
                    </a:p>
                    <a:p>
                      <a:pPr marL="0" marR="0" lvl="0" indent="0" algn="l" defTabSz="914400" rtl="0" eaLnBrk="1" fontAlgn="base" latinLnBrk="0" hangingPunct="1">
                        <a:lnSpc>
                          <a:spcPct val="100000"/>
                        </a:lnSpc>
                        <a:spcBef>
                          <a:spcPct val="0"/>
                        </a:spcBef>
                        <a:spcAft>
                          <a:spcPct val="0"/>
                        </a:spcAft>
                        <a:buClr>
                          <a:srgbClr val="FFCC00"/>
                        </a:buClr>
                        <a:buSzTx/>
                        <a:buFont typeface="Arial Narrow" pitchFamily="34" charset="0"/>
                        <a:buNone/>
                        <a:tabLst/>
                      </a:pPr>
                      <a:r>
                        <a:rPr kumimoji="0" lang="en-US" sz="2000" u="none" strike="noStrike" cap="none" normalizeH="0" baseline="0" dirty="0">
                          <a:ln>
                            <a:noFill/>
                          </a:ln>
                          <a:effectLst/>
                        </a:rPr>
                        <a:t>Reduce vulnerability to disruptions.</a:t>
                      </a:r>
                      <a:endParaRPr kumimoji="0" lang="en-US" sz="2000" b="0" i="0" u="none" strike="noStrike" cap="none" normalizeH="0" baseline="0" dirty="0">
                        <a:ln>
                          <a:noFill/>
                        </a:ln>
                        <a:solidFill>
                          <a:srgbClr val="080808"/>
                        </a:solidFill>
                        <a:effectLst/>
                        <a:latin typeface="Arial Narrow" pitchFamily="34" charset="0"/>
                      </a:endParaRPr>
                    </a:p>
                  </a:txBody>
                  <a:tcPr marL="134865" marR="134865" horzOverflow="overflow"/>
                </a:tc>
                <a:extLst>
                  <a:ext uri="{0D108BD9-81ED-4DB2-BD59-A6C34878D82A}">
                    <a16:rowId xmlns:a16="http://schemas.microsoft.com/office/drawing/2014/main" val="10005"/>
                  </a:ext>
                </a:extLst>
              </a:tr>
            </a:tbl>
          </a:graphicData>
        </a:graphic>
      </p:graphicFrame>
      <p:sp>
        <p:nvSpPr>
          <p:cNvPr id="3"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68358264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Benefits of Improved Freight Transportation on Value Chains</a:t>
            </a:r>
          </a:p>
        </p:txBody>
      </p:sp>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6" name="Down Arrow 5"/>
          <p:cNvSpPr/>
          <p:nvPr/>
        </p:nvSpPr>
        <p:spPr>
          <a:xfrm>
            <a:off x="3291016" y="1729946"/>
            <a:ext cx="1097280" cy="4206240"/>
          </a:xfrm>
          <a:prstGeom prst="downArrow">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ed Rectangle 7"/>
          <p:cNvSpPr/>
          <p:nvPr/>
        </p:nvSpPr>
        <p:spPr>
          <a:xfrm>
            <a:off x="2907956" y="1546757"/>
            <a:ext cx="1828800" cy="457200"/>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Direct</a:t>
            </a:r>
          </a:p>
        </p:txBody>
      </p:sp>
      <p:sp>
        <p:nvSpPr>
          <p:cNvPr id="9" name="Rounded Rectangle 8"/>
          <p:cNvSpPr/>
          <p:nvPr/>
        </p:nvSpPr>
        <p:spPr>
          <a:xfrm>
            <a:off x="2925256" y="3116881"/>
            <a:ext cx="1828800" cy="457200"/>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Indirect</a:t>
            </a:r>
          </a:p>
        </p:txBody>
      </p:sp>
      <p:sp>
        <p:nvSpPr>
          <p:cNvPr id="10" name="Rounded Rectangle 9"/>
          <p:cNvSpPr/>
          <p:nvPr/>
        </p:nvSpPr>
        <p:spPr>
          <a:xfrm>
            <a:off x="2942556" y="4621101"/>
            <a:ext cx="1828800" cy="457200"/>
          </a:xfrm>
          <a:prstGeom prst="roundRect">
            <a:avLst/>
          </a:prstGeom>
          <a:solidFill>
            <a:schemeClr val="tx1"/>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chemeClr val="bg1"/>
                </a:solidFill>
              </a:rPr>
              <a:t>Induced</a:t>
            </a:r>
          </a:p>
        </p:txBody>
      </p:sp>
      <p:sp>
        <p:nvSpPr>
          <p:cNvPr id="11" name="Rectangle 10"/>
          <p:cNvSpPr/>
          <p:nvPr/>
        </p:nvSpPr>
        <p:spPr>
          <a:xfrm>
            <a:off x="4736756" y="2029161"/>
            <a:ext cx="4139130" cy="1034129"/>
          </a:xfrm>
          <a:prstGeom prst="rect">
            <a:avLst/>
          </a:prstGeom>
        </p:spPr>
        <p:txBody>
          <a:bodyPr wrap="square">
            <a:spAutoFit/>
          </a:bodyPr>
          <a:lstStyle/>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Cost reductions to carriers and shippers.</a:t>
            </a:r>
          </a:p>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Reduced transit times.</a:t>
            </a:r>
          </a:p>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Increased reliability of shipments.</a:t>
            </a:r>
          </a:p>
        </p:txBody>
      </p:sp>
      <p:sp>
        <p:nvSpPr>
          <p:cNvPr id="12" name="Rectangle 11"/>
          <p:cNvSpPr/>
          <p:nvPr/>
        </p:nvSpPr>
        <p:spPr>
          <a:xfrm>
            <a:off x="4736755" y="3699522"/>
            <a:ext cx="3828343" cy="701731"/>
          </a:xfrm>
          <a:prstGeom prst="rect">
            <a:avLst/>
          </a:prstGeom>
        </p:spPr>
        <p:txBody>
          <a:bodyPr wrap="square">
            <a:spAutoFit/>
          </a:bodyPr>
          <a:lstStyle/>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Improvements in logistics and sourcing.</a:t>
            </a:r>
          </a:p>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Lower inventory levels and costs.</a:t>
            </a:r>
          </a:p>
        </p:txBody>
      </p:sp>
      <p:sp>
        <p:nvSpPr>
          <p:cNvPr id="13" name="Rectangle 12"/>
          <p:cNvSpPr/>
          <p:nvPr/>
        </p:nvSpPr>
        <p:spPr>
          <a:xfrm>
            <a:off x="4736755" y="5078301"/>
            <a:ext cx="4027297" cy="701731"/>
          </a:xfrm>
          <a:prstGeom prst="rect">
            <a:avLst/>
          </a:prstGeom>
        </p:spPr>
        <p:txBody>
          <a:bodyPr wrap="square">
            <a:spAutoFit/>
          </a:bodyPr>
          <a:lstStyle/>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Lower costs for suppliers and customers.</a:t>
            </a:r>
          </a:p>
          <a:p>
            <a:pPr marL="285750" lvl="0" indent="-285750" eaLnBrk="0" fontAlgn="base" hangingPunct="0">
              <a:spcBef>
                <a:spcPct val="20000"/>
              </a:spcBef>
              <a:spcAft>
                <a:spcPct val="0"/>
              </a:spcAft>
              <a:buFont typeface="Arial" panose="020B0604020202020204" pitchFamily="34" charset="0"/>
              <a:buChar char="•"/>
            </a:pPr>
            <a:r>
              <a:rPr lang="en-US" dirty="0">
                <a:latin typeface="Arial Narrow" panose="020B0606020202030204" pitchFamily="34" charset="0"/>
              </a:rPr>
              <a:t>Improved diversity of parts and goods.</a:t>
            </a:r>
          </a:p>
        </p:txBody>
      </p:sp>
    </p:spTree>
    <p:extLst>
      <p:ext uri="{BB962C8B-B14F-4D97-AF65-F5344CB8AC3E}">
        <p14:creationId xmlns:p14="http://schemas.microsoft.com/office/powerpoint/2010/main" val="260334919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Transition Towards Manufacturing Capabilities</a:t>
            </a:r>
          </a:p>
        </p:txBody>
      </p:sp>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6" name="Straight Connector 5"/>
          <p:cNvCxnSpPr/>
          <p:nvPr/>
        </p:nvCxnSpPr>
        <p:spPr>
          <a:xfrm>
            <a:off x="7389885" y="1905030"/>
            <a:ext cx="0" cy="365760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4722885" y="1905030"/>
            <a:ext cx="0" cy="3657600"/>
          </a:xfrm>
          <a:prstGeom prst="line">
            <a:avLst/>
          </a:prstGeom>
          <a:ln w="25400">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sp>
        <p:nvSpPr>
          <p:cNvPr id="8" name="Freeform 7"/>
          <p:cNvSpPr/>
          <p:nvPr/>
        </p:nvSpPr>
        <p:spPr>
          <a:xfrm>
            <a:off x="2741685" y="1752630"/>
            <a:ext cx="6217920" cy="3840480"/>
          </a:xfrm>
          <a:custGeom>
            <a:avLst/>
            <a:gdLst>
              <a:gd name="connsiteX0" fmla="*/ 0 w 6211329"/>
              <a:gd name="connsiteY0" fmla="*/ 0 h 3748216"/>
              <a:gd name="connsiteX1" fmla="*/ 0 w 6211329"/>
              <a:gd name="connsiteY1" fmla="*/ 3748216 h 3748216"/>
              <a:gd name="connsiteX2" fmla="*/ 6211329 w 6211329"/>
              <a:gd name="connsiteY2" fmla="*/ 3748216 h 3748216"/>
            </a:gdLst>
            <a:ahLst/>
            <a:cxnLst>
              <a:cxn ang="0">
                <a:pos x="connsiteX0" y="connsiteY0"/>
              </a:cxn>
              <a:cxn ang="0">
                <a:pos x="connsiteX1" y="connsiteY1"/>
              </a:cxn>
              <a:cxn ang="0">
                <a:pos x="connsiteX2" y="connsiteY2"/>
              </a:cxn>
            </a:cxnLst>
            <a:rect l="l" t="t" r="r" b="b"/>
            <a:pathLst>
              <a:path w="6211329" h="3748216">
                <a:moveTo>
                  <a:pt x="0" y="0"/>
                </a:moveTo>
                <a:lnTo>
                  <a:pt x="0" y="3748216"/>
                </a:lnTo>
                <a:lnTo>
                  <a:pt x="6211329" y="3748216"/>
                </a:lnTo>
              </a:path>
            </a:pathLst>
          </a:custGeom>
          <a:noFill/>
          <a:ln w="31750">
            <a:solidFill>
              <a:schemeClr val="tx1"/>
            </a:solidFill>
            <a:headEnd type="triangle"/>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9" name="Freeform 8"/>
          <p:cNvSpPr/>
          <p:nvPr/>
        </p:nvSpPr>
        <p:spPr>
          <a:xfrm>
            <a:off x="3056781" y="2536292"/>
            <a:ext cx="5669280" cy="2011680"/>
          </a:xfrm>
          <a:custGeom>
            <a:avLst/>
            <a:gdLst>
              <a:gd name="connsiteX0" fmla="*/ 0 w 5634681"/>
              <a:gd name="connsiteY0" fmla="*/ 1967776 h 1967776"/>
              <a:gd name="connsiteX1" fmla="*/ 2883244 w 5634681"/>
              <a:gd name="connsiteY1" fmla="*/ 48360 h 1967776"/>
              <a:gd name="connsiteX2" fmla="*/ 5634681 w 5634681"/>
              <a:gd name="connsiteY2" fmla="*/ 765052 h 1967776"/>
            </a:gdLst>
            <a:ahLst/>
            <a:cxnLst>
              <a:cxn ang="0">
                <a:pos x="connsiteX0" y="connsiteY0"/>
              </a:cxn>
              <a:cxn ang="0">
                <a:pos x="connsiteX1" y="connsiteY1"/>
              </a:cxn>
              <a:cxn ang="0">
                <a:pos x="connsiteX2" y="connsiteY2"/>
              </a:cxn>
            </a:cxnLst>
            <a:rect l="l" t="t" r="r" b="b"/>
            <a:pathLst>
              <a:path w="5634681" h="1967776">
                <a:moveTo>
                  <a:pt x="0" y="1967776"/>
                </a:moveTo>
                <a:cubicBezTo>
                  <a:pt x="972065" y="1108295"/>
                  <a:pt x="1944130" y="248814"/>
                  <a:pt x="2883244" y="48360"/>
                </a:cubicBezTo>
                <a:cubicBezTo>
                  <a:pt x="3822358" y="-152094"/>
                  <a:pt x="4728519" y="306479"/>
                  <a:pt x="5634681" y="765052"/>
                </a:cubicBezTo>
              </a:path>
            </a:pathLst>
          </a:custGeom>
          <a:no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cxnSp>
        <p:nvCxnSpPr>
          <p:cNvPr id="10" name="Straight Connector 9"/>
          <p:cNvCxnSpPr/>
          <p:nvPr/>
        </p:nvCxnSpPr>
        <p:spPr>
          <a:xfrm flipV="1">
            <a:off x="3056781" y="1984514"/>
            <a:ext cx="5669280" cy="3100764"/>
          </a:xfrm>
          <a:prstGeom prst="line">
            <a:avLst/>
          </a:prstGeom>
          <a:ln w="38100">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200889" y="4946780"/>
            <a:ext cx="1332416" cy="646331"/>
          </a:xfrm>
          <a:prstGeom prst="rect">
            <a:avLst/>
          </a:prstGeom>
          <a:noFill/>
        </p:spPr>
        <p:txBody>
          <a:bodyPr wrap="none" rtlCol="0">
            <a:spAutoFit/>
          </a:bodyPr>
          <a:lstStyle/>
          <a:p>
            <a:r>
              <a:rPr lang="en-US" b="1" dirty="0">
                <a:solidFill>
                  <a:schemeClr val="tx1">
                    <a:lumMod val="65000"/>
                    <a:lumOff val="35000"/>
                  </a:schemeClr>
                </a:solidFill>
                <a:latin typeface="Arial Narrow" panose="020B0606020202030204" pitchFamily="34" charset="0"/>
              </a:rPr>
              <a:t>Comparative</a:t>
            </a:r>
          </a:p>
          <a:p>
            <a:r>
              <a:rPr lang="en-US" b="1" dirty="0">
                <a:solidFill>
                  <a:schemeClr val="tx1">
                    <a:lumMod val="65000"/>
                    <a:lumOff val="35000"/>
                  </a:schemeClr>
                </a:solidFill>
                <a:latin typeface="Arial Narrow" panose="020B0606020202030204" pitchFamily="34" charset="0"/>
              </a:rPr>
              <a:t>Advantages</a:t>
            </a:r>
          </a:p>
        </p:txBody>
      </p:sp>
      <p:sp>
        <p:nvSpPr>
          <p:cNvPr id="12" name="TextBox 11"/>
          <p:cNvSpPr txBox="1"/>
          <p:nvPr/>
        </p:nvSpPr>
        <p:spPr>
          <a:xfrm>
            <a:off x="5229777" y="5071456"/>
            <a:ext cx="1701107" cy="369332"/>
          </a:xfrm>
          <a:prstGeom prst="rect">
            <a:avLst/>
          </a:prstGeom>
          <a:noFill/>
        </p:spPr>
        <p:txBody>
          <a:bodyPr wrap="none" rtlCol="0">
            <a:spAutoFit/>
          </a:bodyPr>
          <a:lstStyle/>
          <a:p>
            <a:r>
              <a:rPr lang="en-US" b="1" dirty="0">
                <a:solidFill>
                  <a:schemeClr val="tx1">
                    <a:lumMod val="65000"/>
                    <a:lumOff val="35000"/>
                  </a:schemeClr>
                </a:solidFill>
                <a:latin typeface="Arial Narrow" panose="020B0606020202030204" pitchFamily="34" charset="0"/>
              </a:rPr>
              <a:t>Competitiveness</a:t>
            </a:r>
          </a:p>
        </p:txBody>
      </p:sp>
      <p:sp>
        <p:nvSpPr>
          <p:cNvPr id="13" name="TextBox 12"/>
          <p:cNvSpPr txBox="1"/>
          <p:nvPr/>
        </p:nvSpPr>
        <p:spPr>
          <a:xfrm>
            <a:off x="7635699" y="5071456"/>
            <a:ext cx="1249060" cy="369332"/>
          </a:xfrm>
          <a:prstGeom prst="rect">
            <a:avLst/>
          </a:prstGeom>
          <a:noFill/>
        </p:spPr>
        <p:txBody>
          <a:bodyPr wrap="none" rtlCol="0">
            <a:spAutoFit/>
          </a:bodyPr>
          <a:lstStyle/>
          <a:p>
            <a:r>
              <a:rPr lang="en-US" b="1" dirty="0">
                <a:solidFill>
                  <a:schemeClr val="tx1">
                    <a:lumMod val="65000"/>
                    <a:lumOff val="35000"/>
                  </a:schemeClr>
                </a:solidFill>
                <a:latin typeface="Arial Narrow" panose="020B0606020202030204" pitchFamily="34" charset="0"/>
              </a:rPr>
              <a:t>Capabilities</a:t>
            </a:r>
          </a:p>
        </p:txBody>
      </p:sp>
      <p:sp>
        <p:nvSpPr>
          <p:cNvPr id="14" name="TextBox 13"/>
          <p:cNvSpPr txBox="1"/>
          <p:nvPr/>
        </p:nvSpPr>
        <p:spPr>
          <a:xfrm>
            <a:off x="5400792" y="3818971"/>
            <a:ext cx="2234907" cy="338554"/>
          </a:xfrm>
          <a:prstGeom prst="rect">
            <a:avLst/>
          </a:prstGeom>
          <a:noFill/>
        </p:spPr>
        <p:txBody>
          <a:bodyPr wrap="none" rtlCol="0">
            <a:spAutoFit/>
          </a:bodyPr>
          <a:lstStyle/>
          <a:p>
            <a:r>
              <a:rPr lang="en-US" sz="1600" b="1" dirty="0">
                <a:solidFill>
                  <a:schemeClr val="accent3">
                    <a:lumMod val="50000"/>
                  </a:schemeClr>
                </a:solidFill>
                <a:latin typeface="Arial Narrow" panose="020B0606020202030204" pitchFamily="34" charset="0"/>
              </a:rPr>
              <a:t>Added-value / Complexity</a:t>
            </a:r>
          </a:p>
        </p:txBody>
      </p:sp>
      <p:sp>
        <p:nvSpPr>
          <p:cNvPr id="15" name="TextBox 14"/>
          <p:cNvSpPr txBox="1"/>
          <p:nvPr/>
        </p:nvSpPr>
        <p:spPr>
          <a:xfrm>
            <a:off x="5328393" y="2104145"/>
            <a:ext cx="2105063" cy="338554"/>
          </a:xfrm>
          <a:prstGeom prst="rect">
            <a:avLst/>
          </a:prstGeom>
          <a:noFill/>
        </p:spPr>
        <p:txBody>
          <a:bodyPr wrap="none" rtlCol="0">
            <a:spAutoFit/>
          </a:bodyPr>
          <a:lstStyle/>
          <a:p>
            <a:r>
              <a:rPr lang="en-US" sz="1600" b="1" dirty="0">
                <a:solidFill>
                  <a:schemeClr val="accent2">
                    <a:lumMod val="50000"/>
                  </a:schemeClr>
                </a:solidFill>
                <a:latin typeface="Arial Narrow" panose="020B0606020202030204" pitchFamily="34" charset="0"/>
              </a:rPr>
              <a:t>Share of Manufacturing</a:t>
            </a:r>
          </a:p>
        </p:txBody>
      </p:sp>
      <p:sp>
        <p:nvSpPr>
          <p:cNvPr id="16" name="TextBox 15"/>
          <p:cNvSpPr txBox="1"/>
          <p:nvPr/>
        </p:nvSpPr>
        <p:spPr>
          <a:xfrm>
            <a:off x="6326725" y="5593110"/>
            <a:ext cx="1478225" cy="369332"/>
          </a:xfrm>
          <a:prstGeom prst="rect">
            <a:avLst/>
          </a:prstGeom>
          <a:noFill/>
        </p:spPr>
        <p:txBody>
          <a:bodyPr wrap="none" rtlCol="0">
            <a:spAutoFit/>
          </a:bodyPr>
          <a:lstStyle/>
          <a:p>
            <a:r>
              <a:rPr lang="en-US" dirty="0">
                <a:latin typeface="Arial Narrow" panose="020B0606020202030204" pitchFamily="34" charset="0"/>
              </a:rPr>
              <a:t>GDP per capita</a:t>
            </a:r>
          </a:p>
        </p:txBody>
      </p:sp>
      <p:sp>
        <p:nvSpPr>
          <p:cNvPr id="17" name="TextBox 16"/>
          <p:cNvSpPr txBox="1"/>
          <p:nvPr/>
        </p:nvSpPr>
        <p:spPr>
          <a:xfrm>
            <a:off x="2172833" y="1587073"/>
            <a:ext cx="574196" cy="369332"/>
          </a:xfrm>
          <a:prstGeom prst="rect">
            <a:avLst/>
          </a:prstGeom>
          <a:noFill/>
        </p:spPr>
        <p:txBody>
          <a:bodyPr wrap="none" rtlCol="0">
            <a:spAutoFit/>
          </a:bodyPr>
          <a:lstStyle/>
          <a:p>
            <a:r>
              <a:rPr lang="en-US" dirty="0">
                <a:latin typeface="Arial Narrow" panose="020B0606020202030204" pitchFamily="34" charset="0"/>
              </a:rPr>
              <a:t>High</a:t>
            </a:r>
          </a:p>
        </p:txBody>
      </p:sp>
      <p:sp>
        <p:nvSpPr>
          <p:cNvPr id="18" name="TextBox 17"/>
          <p:cNvSpPr txBox="1"/>
          <p:nvPr/>
        </p:nvSpPr>
        <p:spPr>
          <a:xfrm>
            <a:off x="2212300" y="5269498"/>
            <a:ext cx="532518" cy="369332"/>
          </a:xfrm>
          <a:prstGeom prst="rect">
            <a:avLst/>
          </a:prstGeom>
          <a:noFill/>
        </p:spPr>
        <p:txBody>
          <a:bodyPr wrap="none" rtlCol="0">
            <a:spAutoFit/>
          </a:bodyPr>
          <a:lstStyle/>
          <a:p>
            <a:r>
              <a:rPr lang="en-US" dirty="0">
                <a:latin typeface="Arial Narrow" panose="020B0606020202030204" pitchFamily="34" charset="0"/>
              </a:rPr>
              <a:t>Low</a:t>
            </a:r>
          </a:p>
        </p:txBody>
      </p:sp>
      <p:sp>
        <p:nvSpPr>
          <p:cNvPr id="2" name="Oval 1">
            <a:extLst>
              <a:ext uri="{FF2B5EF4-FFF2-40B4-BE49-F238E27FC236}">
                <a16:creationId xmlns:a16="http://schemas.microsoft.com/office/drawing/2014/main" id="{48EEDB3F-79EE-4D50-9019-61949A1AD397}"/>
              </a:ext>
            </a:extLst>
          </p:cNvPr>
          <p:cNvSpPr/>
          <p:nvPr/>
        </p:nvSpPr>
        <p:spPr>
          <a:xfrm>
            <a:off x="6030482" y="2418997"/>
            <a:ext cx="274320" cy="274320"/>
          </a:xfrm>
          <a:prstGeom prst="ellipse">
            <a:avLst/>
          </a:prstGeom>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A</a:t>
            </a:r>
          </a:p>
        </p:txBody>
      </p:sp>
      <p:sp>
        <p:nvSpPr>
          <p:cNvPr id="19" name="Oval 18">
            <a:extLst>
              <a:ext uri="{FF2B5EF4-FFF2-40B4-BE49-F238E27FC236}">
                <a16:creationId xmlns:a16="http://schemas.microsoft.com/office/drawing/2014/main" id="{7ACB2225-7AC3-440F-B113-404F00EE6227}"/>
              </a:ext>
            </a:extLst>
          </p:cNvPr>
          <p:cNvSpPr/>
          <p:nvPr/>
        </p:nvSpPr>
        <p:spPr>
          <a:xfrm>
            <a:off x="5229777" y="3661946"/>
            <a:ext cx="274320" cy="274320"/>
          </a:xfrm>
          <a:prstGeom prst="ellipse">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600" b="1" dirty="0"/>
              <a:t>B</a:t>
            </a:r>
          </a:p>
        </p:txBody>
      </p:sp>
    </p:spTree>
    <p:extLst>
      <p:ext uri="{BB962C8B-B14F-4D97-AF65-F5344CB8AC3E}">
        <p14:creationId xmlns:p14="http://schemas.microsoft.com/office/powerpoint/2010/main" val="259074559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08AF9DFD-7742-4D39-9873-6E5E9EFD73AB}"/>
              </a:ext>
            </a:extLst>
          </p:cNvPr>
          <p:cNvSpPr/>
          <p:nvPr/>
        </p:nvSpPr>
        <p:spPr>
          <a:xfrm>
            <a:off x="1882664" y="3018512"/>
            <a:ext cx="2468880" cy="1188720"/>
          </a:xfrm>
          <a:prstGeom prst="roundRect">
            <a:avLst>
              <a:gd name="adj" fmla="val 75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282" name="Rectangle 1076"/>
          <p:cNvSpPr>
            <a:spLocks noGrp="1" noChangeArrowheads="1"/>
          </p:cNvSpPr>
          <p:nvPr>
            <p:ph type="title"/>
          </p:nvPr>
        </p:nvSpPr>
        <p:spPr/>
        <p:txBody>
          <a:bodyPr/>
          <a:lstStyle/>
          <a:p>
            <a:pPr eaLnBrk="1" hangingPunct="1"/>
            <a:r>
              <a:rPr lang="en-US" dirty="0"/>
              <a:t>The Value Chain (or Commodity Chain)</a:t>
            </a:r>
          </a:p>
        </p:txBody>
      </p:sp>
      <p:sp>
        <p:nvSpPr>
          <p:cNvPr id="22"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23" name="AutoShape 1027"/>
          <p:cNvSpPr>
            <a:spLocks noChangeArrowheads="1"/>
          </p:cNvSpPr>
          <p:nvPr/>
        </p:nvSpPr>
        <p:spPr bwMode="auto">
          <a:xfrm>
            <a:off x="2126180" y="4985324"/>
            <a:ext cx="7589520" cy="548640"/>
          </a:xfrm>
          <a:prstGeom prst="rightArrow">
            <a:avLst>
              <a:gd name="adj1" fmla="val 44444"/>
              <a:gd name="adj2" fmla="val 149205"/>
            </a:avLst>
          </a:prstGeom>
          <a:gradFill rotWithShape="0">
            <a:gsLst>
              <a:gs pos="0">
                <a:schemeClr val="bg2">
                  <a:lumMod val="75000"/>
                </a:schemeClr>
              </a:gs>
              <a:gs pos="100000">
                <a:schemeClr val="bg2">
                  <a:lumMod val="25000"/>
                </a:schemeClr>
              </a:gs>
            </a:gsLst>
            <a:lin ang="0" scaled="1"/>
          </a:gradFill>
          <a:ln w="25400">
            <a:solidFill>
              <a:schemeClr val="bg2">
                <a:lumMod val="75000"/>
              </a:schemeClr>
            </a:solidFill>
            <a:miter lim="800000"/>
            <a:headEnd type="none" w="sm" len="sm"/>
            <a:tailEnd type="none" w="sm" len="sm"/>
          </a:ln>
          <a:effectLst/>
        </p:spPr>
        <p:txBody>
          <a:bodyPr wrap="none" anchor="ctr"/>
          <a:lstStyle/>
          <a:p>
            <a:pPr algn="ctr">
              <a:defRPr/>
            </a:pPr>
            <a:endParaRPr lang="en-US">
              <a:effectLst>
                <a:outerShdw blurRad="38100" dist="38100" dir="2700000" algn="tl">
                  <a:srgbClr val="FFFFFF"/>
                </a:outerShdw>
              </a:effectLst>
              <a:latin typeface="Arial Narrow" panose="020B0606020202030204" pitchFamily="34" charset="0"/>
              <a:cs typeface="Calibri" pitchFamily="34" charset="0"/>
            </a:endParaRPr>
          </a:p>
        </p:txBody>
      </p:sp>
      <p:sp>
        <p:nvSpPr>
          <p:cNvPr id="97289" name="Text Box 1060"/>
          <p:cNvSpPr txBox="1">
            <a:spLocks noChangeArrowheads="1"/>
          </p:cNvSpPr>
          <p:nvPr/>
        </p:nvSpPr>
        <p:spPr bwMode="auto">
          <a:xfrm>
            <a:off x="4964458" y="5083951"/>
            <a:ext cx="1472263" cy="338554"/>
          </a:xfrm>
          <a:prstGeom prst="rect">
            <a:avLst/>
          </a:prstGeom>
          <a:noFill/>
          <a:ln w="12700">
            <a:noFill/>
            <a:miter lim="800000"/>
            <a:headEnd type="none" w="sm" len="sm"/>
            <a:tailEnd type="none" w="sm" len="sm"/>
          </a:ln>
        </p:spPr>
        <p:txBody>
          <a:bodyPr wrap="none">
            <a:spAutoFit/>
          </a:bodyPr>
          <a:lstStyle/>
          <a:p>
            <a:r>
              <a:rPr lang="en-US" sz="1600" b="1" dirty="0">
                <a:solidFill>
                  <a:srgbClr val="FFFFFF"/>
                </a:solidFill>
                <a:latin typeface="Arial Narrow" panose="020B0606020202030204" pitchFamily="34" charset="0"/>
                <a:cs typeface="Calibri" pitchFamily="34" charset="0"/>
              </a:rPr>
              <a:t>Transport Chain</a:t>
            </a:r>
          </a:p>
        </p:txBody>
      </p:sp>
      <p:sp>
        <p:nvSpPr>
          <p:cNvPr id="97299" name="Rectangle 1117"/>
          <p:cNvSpPr>
            <a:spLocks noChangeArrowheads="1"/>
          </p:cNvSpPr>
          <p:nvPr/>
        </p:nvSpPr>
        <p:spPr bwMode="auto">
          <a:xfrm>
            <a:off x="2377447" y="5429705"/>
            <a:ext cx="1370568" cy="536173"/>
          </a:xfrm>
          <a:prstGeom prst="rect">
            <a:avLst/>
          </a:prstGeom>
          <a:noFill/>
          <a:ln w="9525">
            <a:noFill/>
            <a:miter lim="800000"/>
            <a:headEnd/>
            <a:tailEnd/>
          </a:ln>
        </p:spPr>
        <p:txBody>
          <a:bodyPr wrap="none" lIns="92075" tIns="46038" rIns="92075" bIns="46038">
            <a:spAutoFit/>
          </a:bodyPr>
          <a:lstStyle/>
          <a:p>
            <a:pPr algn="ctr" defTabSz="762000">
              <a:lnSpc>
                <a:spcPct val="90000"/>
              </a:lnSpc>
            </a:pPr>
            <a:r>
              <a:rPr lang="en-US" sz="1600" b="1" dirty="0">
                <a:latin typeface="Arial Narrow" panose="020B0606020202030204" pitchFamily="34" charset="0"/>
                <a:cs typeface="Calibri" pitchFamily="34" charset="0"/>
              </a:rPr>
              <a:t>High volumes</a:t>
            </a:r>
          </a:p>
          <a:p>
            <a:pPr algn="ctr" defTabSz="762000">
              <a:lnSpc>
                <a:spcPct val="90000"/>
              </a:lnSpc>
            </a:pPr>
            <a:r>
              <a:rPr lang="en-US" sz="1600" b="1" dirty="0">
                <a:latin typeface="Arial Narrow" panose="020B0606020202030204" pitchFamily="34" charset="0"/>
                <a:cs typeface="Calibri" pitchFamily="34" charset="0"/>
              </a:rPr>
              <a:t>Low frequency</a:t>
            </a:r>
          </a:p>
        </p:txBody>
      </p:sp>
      <p:sp>
        <p:nvSpPr>
          <p:cNvPr id="97300" name="Rectangle 1118"/>
          <p:cNvSpPr>
            <a:spLocks noChangeArrowheads="1"/>
          </p:cNvSpPr>
          <p:nvPr/>
        </p:nvSpPr>
        <p:spPr bwMode="auto">
          <a:xfrm>
            <a:off x="7481130" y="5429705"/>
            <a:ext cx="1407438" cy="536173"/>
          </a:xfrm>
          <a:prstGeom prst="rect">
            <a:avLst/>
          </a:prstGeom>
          <a:noFill/>
          <a:ln w="9525">
            <a:noFill/>
            <a:miter lim="800000"/>
            <a:headEnd/>
            <a:tailEnd/>
          </a:ln>
        </p:spPr>
        <p:txBody>
          <a:bodyPr wrap="none" lIns="92075" tIns="46038" rIns="92075" bIns="46038">
            <a:spAutoFit/>
          </a:bodyPr>
          <a:lstStyle/>
          <a:p>
            <a:pPr algn="ctr" defTabSz="762000">
              <a:lnSpc>
                <a:spcPct val="90000"/>
              </a:lnSpc>
            </a:pPr>
            <a:r>
              <a:rPr lang="en-US" sz="1600" b="1" dirty="0">
                <a:latin typeface="Arial Narrow" panose="020B0606020202030204" pitchFamily="34" charset="0"/>
                <a:cs typeface="Calibri" pitchFamily="34" charset="0"/>
              </a:rPr>
              <a:t>Low volumes</a:t>
            </a:r>
          </a:p>
          <a:p>
            <a:pPr algn="ctr" defTabSz="762000">
              <a:lnSpc>
                <a:spcPct val="90000"/>
              </a:lnSpc>
            </a:pPr>
            <a:r>
              <a:rPr lang="en-US" sz="1600" b="1" dirty="0">
                <a:latin typeface="Arial Narrow" panose="020B0606020202030204" pitchFamily="34" charset="0"/>
                <a:cs typeface="Calibri" pitchFamily="34" charset="0"/>
              </a:rPr>
              <a:t>High frequency</a:t>
            </a:r>
          </a:p>
        </p:txBody>
      </p:sp>
      <p:sp>
        <p:nvSpPr>
          <p:cNvPr id="97302" name="Rectangle 1120"/>
          <p:cNvSpPr>
            <a:spLocks noChangeArrowheads="1"/>
          </p:cNvSpPr>
          <p:nvPr/>
        </p:nvSpPr>
        <p:spPr bwMode="auto">
          <a:xfrm>
            <a:off x="4872720" y="5429705"/>
            <a:ext cx="1568058" cy="536173"/>
          </a:xfrm>
          <a:prstGeom prst="rect">
            <a:avLst/>
          </a:prstGeom>
          <a:noFill/>
          <a:ln w="9525">
            <a:noFill/>
            <a:miter lim="800000"/>
            <a:headEnd/>
            <a:tailEnd/>
          </a:ln>
        </p:spPr>
        <p:txBody>
          <a:bodyPr wrap="none" lIns="92075" tIns="46038" rIns="92075" bIns="46038">
            <a:spAutoFit/>
          </a:bodyPr>
          <a:lstStyle/>
          <a:p>
            <a:pPr algn="ctr" defTabSz="762000">
              <a:lnSpc>
                <a:spcPct val="90000"/>
              </a:lnSpc>
            </a:pPr>
            <a:r>
              <a:rPr lang="en-US" sz="1600" b="1" dirty="0">
                <a:latin typeface="Arial Narrow" panose="020B0606020202030204" pitchFamily="34" charset="0"/>
                <a:cs typeface="Calibri" pitchFamily="34" charset="0"/>
              </a:rPr>
              <a:t>Average volumes</a:t>
            </a:r>
          </a:p>
          <a:p>
            <a:pPr algn="ctr" defTabSz="762000">
              <a:lnSpc>
                <a:spcPct val="90000"/>
              </a:lnSpc>
            </a:pPr>
            <a:r>
              <a:rPr lang="en-US" sz="1600" b="1" dirty="0">
                <a:latin typeface="Arial Narrow" panose="020B0606020202030204" pitchFamily="34" charset="0"/>
                <a:cs typeface="Calibri" pitchFamily="34" charset="0"/>
              </a:rPr>
              <a:t>High frequency</a:t>
            </a:r>
          </a:p>
        </p:txBody>
      </p:sp>
      <p:sp>
        <p:nvSpPr>
          <p:cNvPr id="29" name="Rounded Rectangle 28"/>
          <p:cNvSpPr/>
          <p:nvPr/>
        </p:nvSpPr>
        <p:spPr bwMode="auto">
          <a:xfrm>
            <a:off x="1801452" y="1379428"/>
            <a:ext cx="9144000" cy="15544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5" name="Text Box 1098"/>
          <p:cNvSpPr txBox="1">
            <a:spLocks noChangeArrowheads="1"/>
          </p:cNvSpPr>
          <p:nvPr/>
        </p:nvSpPr>
        <p:spPr bwMode="auto">
          <a:xfrm>
            <a:off x="1940527" y="1279712"/>
            <a:ext cx="783228" cy="246221"/>
          </a:xfrm>
          <a:prstGeom prst="rect">
            <a:avLst/>
          </a:prstGeom>
          <a:solidFill>
            <a:schemeClr val="bg1"/>
          </a:solidFill>
          <a:ln w="12700">
            <a:noFill/>
            <a:miter lim="800000"/>
            <a:headEnd type="none" w="sm" len="sm"/>
            <a:tailEnd type="none" w="sm" len="sm"/>
          </a:ln>
        </p:spPr>
        <p:txBody>
          <a:bodyPr wrap="none" lIns="45720" tIns="0" rIns="45720" bIns="0">
            <a:spAutoFit/>
          </a:bodyPr>
          <a:lstStyle/>
          <a:p>
            <a:pPr>
              <a:lnSpc>
                <a:spcPct val="80000"/>
              </a:lnSpc>
              <a:defRPr/>
            </a:pPr>
            <a:r>
              <a:rPr lang="en-US" sz="2000" b="1" dirty="0">
                <a:latin typeface="Arial Narrow" panose="020B0606020202030204" pitchFamily="34" charset="0"/>
                <a:cs typeface="Calibri" pitchFamily="34" charset="0"/>
              </a:rPr>
              <a:t>Stages</a:t>
            </a:r>
          </a:p>
        </p:txBody>
      </p:sp>
      <p:sp>
        <p:nvSpPr>
          <p:cNvPr id="3" name="Rounded Rectangle 2"/>
          <p:cNvSpPr/>
          <p:nvPr/>
        </p:nvSpPr>
        <p:spPr bwMode="auto">
          <a:xfrm>
            <a:off x="9783907" y="1990577"/>
            <a:ext cx="1005840" cy="640080"/>
          </a:xfrm>
          <a:prstGeom prst="roundRect">
            <a:avLst>
              <a:gd name="adj" fmla="val 14005"/>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Market</a:t>
            </a:r>
          </a:p>
        </p:txBody>
      </p:sp>
      <p:sp>
        <p:nvSpPr>
          <p:cNvPr id="32" name="Rounded Rectangle 31"/>
          <p:cNvSpPr/>
          <p:nvPr/>
        </p:nvSpPr>
        <p:spPr bwMode="auto">
          <a:xfrm>
            <a:off x="1801452" y="4371060"/>
            <a:ext cx="9144000" cy="164592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33" name="Text Box 1098"/>
          <p:cNvSpPr txBox="1">
            <a:spLocks noChangeArrowheads="1"/>
          </p:cNvSpPr>
          <p:nvPr/>
        </p:nvSpPr>
        <p:spPr bwMode="auto">
          <a:xfrm>
            <a:off x="1940528" y="4271345"/>
            <a:ext cx="687048" cy="246221"/>
          </a:xfrm>
          <a:prstGeom prst="rect">
            <a:avLst/>
          </a:prstGeom>
          <a:solidFill>
            <a:schemeClr val="bg1"/>
          </a:solidFill>
          <a:ln w="12700">
            <a:noFill/>
            <a:miter lim="800000"/>
            <a:headEnd type="none" w="sm" len="sm"/>
            <a:tailEnd type="none" w="sm" len="sm"/>
          </a:ln>
        </p:spPr>
        <p:txBody>
          <a:bodyPr wrap="none" lIns="45720" tIns="0" rIns="45720" bIns="0">
            <a:spAutoFit/>
          </a:bodyPr>
          <a:lstStyle/>
          <a:p>
            <a:pPr>
              <a:lnSpc>
                <a:spcPct val="80000"/>
              </a:lnSpc>
              <a:defRPr/>
            </a:pPr>
            <a:r>
              <a:rPr lang="en-US" sz="2000" b="1" dirty="0">
                <a:latin typeface="Arial Narrow" panose="020B0606020202030204" pitchFamily="34" charset="0"/>
                <a:cs typeface="Calibri" pitchFamily="34" charset="0"/>
              </a:rPr>
              <a:t>Flows</a:t>
            </a:r>
          </a:p>
        </p:txBody>
      </p:sp>
      <p:sp>
        <p:nvSpPr>
          <p:cNvPr id="30" name="Rectangle 1115"/>
          <p:cNvSpPr>
            <a:spLocks noChangeArrowheads="1"/>
          </p:cNvSpPr>
          <p:nvPr/>
        </p:nvSpPr>
        <p:spPr bwMode="auto">
          <a:xfrm>
            <a:off x="3571450" y="2649504"/>
            <a:ext cx="625171"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dirty="0">
                <a:latin typeface="Arial Narrow" panose="020B0606020202030204" pitchFamily="34" charset="0"/>
                <a:cs typeface="Calibri" pitchFamily="34" charset="0"/>
              </a:rPr>
              <a:t>Storage</a:t>
            </a:r>
          </a:p>
        </p:txBody>
      </p:sp>
      <p:sp>
        <p:nvSpPr>
          <p:cNvPr id="34" name="Rectangle 1115"/>
          <p:cNvSpPr>
            <a:spLocks noChangeArrowheads="1"/>
          </p:cNvSpPr>
          <p:nvPr/>
        </p:nvSpPr>
        <p:spPr bwMode="auto">
          <a:xfrm>
            <a:off x="6016972" y="2649504"/>
            <a:ext cx="898003"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dirty="0">
                <a:latin typeface="Arial Narrow" panose="020B0606020202030204" pitchFamily="34" charset="0"/>
                <a:cs typeface="Calibri" pitchFamily="34" charset="0"/>
              </a:rPr>
              <a:t>Warehouse</a:t>
            </a:r>
          </a:p>
        </p:txBody>
      </p:sp>
      <p:sp>
        <p:nvSpPr>
          <p:cNvPr id="39" name="Rectangle 1115"/>
          <p:cNvSpPr>
            <a:spLocks noChangeArrowheads="1"/>
          </p:cNvSpPr>
          <p:nvPr/>
        </p:nvSpPr>
        <p:spPr bwMode="auto">
          <a:xfrm>
            <a:off x="8338547" y="2649504"/>
            <a:ext cx="1492396"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dirty="0">
                <a:latin typeface="Arial Narrow" panose="020B0606020202030204" pitchFamily="34" charset="0"/>
                <a:cs typeface="Calibri" pitchFamily="34" charset="0"/>
              </a:rPr>
              <a:t>Distribution center</a:t>
            </a:r>
          </a:p>
        </p:txBody>
      </p:sp>
      <p:sp>
        <p:nvSpPr>
          <p:cNvPr id="41" name="Rounded Rectangle 2">
            <a:extLst>
              <a:ext uri="{FF2B5EF4-FFF2-40B4-BE49-F238E27FC236}">
                <a16:creationId xmlns:a16="http://schemas.microsoft.com/office/drawing/2014/main" id="{34BA0F11-A12D-4F85-B8CA-B8149FF6D7D6}"/>
              </a:ext>
            </a:extLst>
          </p:cNvPr>
          <p:cNvSpPr/>
          <p:nvPr/>
        </p:nvSpPr>
        <p:spPr bwMode="auto">
          <a:xfrm>
            <a:off x="1992235" y="1995720"/>
            <a:ext cx="1463040" cy="640080"/>
          </a:xfrm>
          <a:prstGeom prst="roundRect">
            <a:avLst>
              <a:gd name="adj" fmla="val 10456"/>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Raw Materials</a:t>
            </a:r>
          </a:p>
        </p:txBody>
      </p:sp>
      <p:sp>
        <p:nvSpPr>
          <p:cNvPr id="45" name="Rounded Rectangle 2">
            <a:extLst>
              <a:ext uri="{FF2B5EF4-FFF2-40B4-BE49-F238E27FC236}">
                <a16:creationId xmlns:a16="http://schemas.microsoft.com/office/drawing/2014/main" id="{AC7F1F1A-F4ED-40BC-A7E3-A6C8A2D8F268}"/>
              </a:ext>
            </a:extLst>
          </p:cNvPr>
          <p:cNvSpPr/>
          <p:nvPr/>
        </p:nvSpPr>
        <p:spPr bwMode="auto">
          <a:xfrm>
            <a:off x="4553932" y="1995720"/>
            <a:ext cx="1463040" cy="640080"/>
          </a:xfrm>
          <a:prstGeom prst="roundRect">
            <a:avLst>
              <a:gd name="adj" fmla="val 10456"/>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Manufacturing and Assembly</a:t>
            </a:r>
          </a:p>
        </p:txBody>
      </p:sp>
      <p:sp>
        <p:nvSpPr>
          <p:cNvPr id="46" name="Rounded Rectangle 2">
            <a:extLst>
              <a:ext uri="{FF2B5EF4-FFF2-40B4-BE49-F238E27FC236}">
                <a16:creationId xmlns:a16="http://schemas.microsoft.com/office/drawing/2014/main" id="{8738A914-4AA5-4CF5-B1FF-96041864A12A}"/>
              </a:ext>
            </a:extLst>
          </p:cNvPr>
          <p:cNvSpPr/>
          <p:nvPr/>
        </p:nvSpPr>
        <p:spPr bwMode="auto">
          <a:xfrm>
            <a:off x="7159280" y="1995720"/>
            <a:ext cx="1463040" cy="640080"/>
          </a:xfrm>
          <a:prstGeom prst="roundRect">
            <a:avLst>
              <a:gd name="adj" fmla="val 10456"/>
            </a:avLst>
          </a:prstGeom>
          <a:solidFill>
            <a:schemeClr val="bg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Distribution</a:t>
            </a:r>
          </a:p>
        </p:txBody>
      </p:sp>
      <p:sp>
        <p:nvSpPr>
          <p:cNvPr id="48" name="TextBox 47">
            <a:extLst>
              <a:ext uri="{FF2B5EF4-FFF2-40B4-BE49-F238E27FC236}">
                <a16:creationId xmlns:a16="http://schemas.microsoft.com/office/drawing/2014/main" id="{F2C04F4F-A30A-4A1A-B0B8-FB11A7D925E1}"/>
              </a:ext>
            </a:extLst>
          </p:cNvPr>
          <p:cNvSpPr txBox="1"/>
          <p:nvPr/>
        </p:nvSpPr>
        <p:spPr>
          <a:xfrm>
            <a:off x="1897152" y="3080275"/>
            <a:ext cx="2426858" cy="1077218"/>
          </a:xfrm>
          <a:prstGeom prst="rect">
            <a:avLst/>
          </a:prstGeom>
          <a:noFill/>
        </p:spPr>
        <p:txBody>
          <a:bodyPr wrap="square">
            <a:spAutoFit/>
          </a:bodyPr>
          <a:lstStyle/>
          <a:p>
            <a:r>
              <a:rPr lang="en-US" sz="1600" dirty="0"/>
              <a:t>Attributable to climatic (agricultural products, forestry products) or geological (ores and fossil fuels) conditions.</a:t>
            </a:r>
          </a:p>
        </p:txBody>
      </p:sp>
      <p:sp>
        <p:nvSpPr>
          <p:cNvPr id="49" name="Rectangle: Rounded Corners 48">
            <a:extLst>
              <a:ext uri="{FF2B5EF4-FFF2-40B4-BE49-F238E27FC236}">
                <a16:creationId xmlns:a16="http://schemas.microsoft.com/office/drawing/2014/main" id="{67598EDE-F7D0-4C24-BDF5-6185BFECC8AC}"/>
              </a:ext>
            </a:extLst>
          </p:cNvPr>
          <p:cNvSpPr/>
          <p:nvPr/>
        </p:nvSpPr>
        <p:spPr>
          <a:xfrm>
            <a:off x="4485480" y="3018512"/>
            <a:ext cx="2468880" cy="1188720"/>
          </a:xfrm>
          <a:prstGeom prst="roundRect">
            <a:avLst>
              <a:gd name="adj" fmla="val 75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C4F2A99D-935F-4659-BC94-FC19E6DE4FA1}"/>
              </a:ext>
            </a:extLst>
          </p:cNvPr>
          <p:cNvSpPr txBox="1"/>
          <p:nvPr/>
        </p:nvSpPr>
        <p:spPr>
          <a:xfrm>
            <a:off x="4485480" y="3080275"/>
            <a:ext cx="2468880" cy="1077218"/>
          </a:xfrm>
          <a:prstGeom prst="rect">
            <a:avLst/>
          </a:prstGeom>
          <a:noFill/>
        </p:spPr>
        <p:txBody>
          <a:bodyPr wrap="square">
            <a:spAutoFit/>
          </a:bodyPr>
          <a:lstStyle/>
          <a:p>
            <a:r>
              <a:rPr lang="en-US" sz="1600" dirty="0">
                <a:latin typeface="Arial Narrow" panose="020B0606020202030204" pitchFamily="34" charset="0"/>
                <a:cs typeface="Calibri" pitchFamily="34" charset="0"/>
              </a:rPr>
              <a:t>Transformation conferring added value. Materials and parts used to make other goods.</a:t>
            </a:r>
          </a:p>
        </p:txBody>
      </p:sp>
      <p:sp>
        <p:nvSpPr>
          <p:cNvPr id="52" name="Rectangle: Rounded Corners 51">
            <a:extLst>
              <a:ext uri="{FF2B5EF4-FFF2-40B4-BE49-F238E27FC236}">
                <a16:creationId xmlns:a16="http://schemas.microsoft.com/office/drawing/2014/main" id="{90F65218-26B0-45B2-AB8B-B647A5F2F3A5}"/>
              </a:ext>
            </a:extLst>
          </p:cNvPr>
          <p:cNvSpPr/>
          <p:nvPr/>
        </p:nvSpPr>
        <p:spPr>
          <a:xfrm>
            <a:off x="7093500" y="3018512"/>
            <a:ext cx="2468880" cy="1188720"/>
          </a:xfrm>
          <a:prstGeom prst="roundRect">
            <a:avLst>
              <a:gd name="adj" fmla="val 7512"/>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TextBox 52">
            <a:extLst>
              <a:ext uri="{FF2B5EF4-FFF2-40B4-BE49-F238E27FC236}">
                <a16:creationId xmlns:a16="http://schemas.microsoft.com/office/drawing/2014/main" id="{24065F97-DCEE-4BAB-9B39-253D5F4A5E81}"/>
              </a:ext>
            </a:extLst>
          </p:cNvPr>
          <p:cNvSpPr txBox="1"/>
          <p:nvPr/>
        </p:nvSpPr>
        <p:spPr>
          <a:xfrm>
            <a:off x="7093500" y="3069640"/>
            <a:ext cx="2468880" cy="1077218"/>
          </a:xfrm>
          <a:prstGeom prst="rect">
            <a:avLst/>
          </a:prstGeom>
          <a:noFill/>
        </p:spPr>
        <p:txBody>
          <a:bodyPr wrap="square">
            <a:spAutoFit/>
          </a:bodyPr>
          <a:lstStyle/>
          <a:p>
            <a:r>
              <a:rPr lang="en-US" sz="1600" dirty="0">
                <a:latin typeface="Arial Narrow" panose="020B0606020202030204" pitchFamily="34" charset="0"/>
                <a:cs typeface="Calibri" pitchFamily="34" charset="0"/>
              </a:rPr>
              <a:t>Goods shipped to large consumption markets (cities). Flow and inventory management.</a:t>
            </a:r>
          </a:p>
        </p:txBody>
      </p:sp>
      <p:sp>
        <p:nvSpPr>
          <p:cNvPr id="8" name="Rounded Rectangle 19">
            <a:extLst>
              <a:ext uri="{FF2B5EF4-FFF2-40B4-BE49-F238E27FC236}">
                <a16:creationId xmlns:a16="http://schemas.microsoft.com/office/drawing/2014/main" id="{44E178CC-8BF8-407A-9474-E294A75D3D2A}"/>
              </a:ext>
            </a:extLst>
          </p:cNvPr>
          <p:cNvSpPr/>
          <p:nvPr/>
        </p:nvSpPr>
        <p:spPr bwMode="auto">
          <a:xfrm>
            <a:off x="1978806" y="158862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1. Commodities</a:t>
            </a:r>
          </a:p>
        </p:txBody>
      </p:sp>
      <p:sp>
        <p:nvSpPr>
          <p:cNvPr id="55" name="Rounded Rectangle 19">
            <a:extLst>
              <a:ext uri="{FF2B5EF4-FFF2-40B4-BE49-F238E27FC236}">
                <a16:creationId xmlns:a16="http://schemas.microsoft.com/office/drawing/2014/main" id="{23EA2833-EF65-461E-859A-50071966840A}"/>
              </a:ext>
            </a:extLst>
          </p:cNvPr>
          <p:cNvSpPr/>
          <p:nvPr/>
        </p:nvSpPr>
        <p:spPr bwMode="auto">
          <a:xfrm>
            <a:off x="4553932" y="158862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2. Intermediate Goods</a:t>
            </a:r>
          </a:p>
        </p:txBody>
      </p:sp>
      <p:sp>
        <p:nvSpPr>
          <p:cNvPr id="56" name="Rounded Rectangle 19">
            <a:extLst>
              <a:ext uri="{FF2B5EF4-FFF2-40B4-BE49-F238E27FC236}">
                <a16:creationId xmlns:a16="http://schemas.microsoft.com/office/drawing/2014/main" id="{1A653004-8644-4A99-BB95-A9119BD6A1CC}"/>
              </a:ext>
            </a:extLst>
          </p:cNvPr>
          <p:cNvSpPr/>
          <p:nvPr/>
        </p:nvSpPr>
        <p:spPr bwMode="auto">
          <a:xfrm>
            <a:off x="7148264" y="1588032"/>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3. Final Goods</a:t>
            </a:r>
          </a:p>
        </p:txBody>
      </p:sp>
      <p:sp>
        <p:nvSpPr>
          <p:cNvPr id="9" name="Rectangle: Rounded Corners 8">
            <a:extLst>
              <a:ext uri="{FF2B5EF4-FFF2-40B4-BE49-F238E27FC236}">
                <a16:creationId xmlns:a16="http://schemas.microsoft.com/office/drawing/2014/main" id="{1AE67D84-A35B-4081-AF93-2743AC42F484}"/>
              </a:ext>
            </a:extLst>
          </p:cNvPr>
          <p:cNvSpPr/>
          <p:nvPr/>
        </p:nvSpPr>
        <p:spPr>
          <a:xfrm>
            <a:off x="3501541" y="1991674"/>
            <a:ext cx="764990" cy="640080"/>
          </a:xfrm>
          <a:prstGeom prst="roundRect">
            <a:avLst>
              <a:gd name="adj" fmla="val 1255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S</a:t>
            </a:r>
          </a:p>
        </p:txBody>
      </p:sp>
      <p:sp>
        <p:nvSpPr>
          <p:cNvPr id="57" name="Rectangle: Rounded Corners 56">
            <a:extLst>
              <a:ext uri="{FF2B5EF4-FFF2-40B4-BE49-F238E27FC236}">
                <a16:creationId xmlns:a16="http://schemas.microsoft.com/office/drawing/2014/main" id="{74A9974C-2B95-4988-A58F-D3EFF7C01BCC}"/>
              </a:ext>
            </a:extLst>
          </p:cNvPr>
          <p:cNvSpPr/>
          <p:nvPr/>
        </p:nvSpPr>
        <p:spPr>
          <a:xfrm>
            <a:off x="6074942" y="1997062"/>
            <a:ext cx="764990" cy="640080"/>
          </a:xfrm>
          <a:prstGeom prst="roundRect">
            <a:avLst>
              <a:gd name="adj" fmla="val 1255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WH</a:t>
            </a:r>
          </a:p>
        </p:txBody>
      </p:sp>
      <p:sp>
        <p:nvSpPr>
          <p:cNvPr id="58" name="Rectangle: Rounded Corners 57">
            <a:extLst>
              <a:ext uri="{FF2B5EF4-FFF2-40B4-BE49-F238E27FC236}">
                <a16:creationId xmlns:a16="http://schemas.microsoft.com/office/drawing/2014/main" id="{1160D8ED-E876-45AE-BCBA-BE1989316C12}"/>
              </a:ext>
            </a:extLst>
          </p:cNvPr>
          <p:cNvSpPr/>
          <p:nvPr/>
        </p:nvSpPr>
        <p:spPr>
          <a:xfrm>
            <a:off x="8684136" y="1991674"/>
            <a:ext cx="764990" cy="640080"/>
          </a:xfrm>
          <a:prstGeom prst="roundRect">
            <a:avLst>
              <a:gd name="adj" fmla="val 12556"/>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DC</a:t>
            </a:r>
          </a:p>
        </p:txBody>
      </p:sp>
      <p:sp>
        <p:nvSpPr>
          <p:cNvPr id="97294" name="AutoShape 1084"/>
          <p:cNvSpPr>
            <a:spLocks noChangeArrowheads="1"/>
          </p:cNvSpPr>
          <p:nvPr/>
        </p:nvSpPr>
        <p:spPr bwMode="auto">
          <a:xfrm>
            <a:off x="4076013" y="2141250"/>
            <a:ext cx="457200" cy="365760"/>
          </a:xfrm>
          <a:prstGeom prst="rightArrow">
            <a:avLst>
              <a:gd name="adj1" fmla="val 50000"/>
              <a:gd name="adj2" fmla="val 56591"/>
            </a:avLst>
          </a:prstGeom>
          <a:solidFill>
            <a:schemeClr val="bg1">
              <a:lumMod val="50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59" name="AutoShape 1084">
            <a:extLst>
              <a:ext uri="{FF2B5EF4-FFF2-40B4-BE49-F238E27FC236}">
                <a16:creationId xmlns:a16="http://schemas.microsoft.com/office/drawing/2014/main" id="{EB81FF75-7B9A-4E9B-9486-E677EB9D924E}"/>
              </a:ext>
            </a:extLst>
          </p:cNvPr>
          <p:cNvSpPr>
            <a:spLocks noChangeArrowheads="1"/>
          </p:cNvSpPr>
          <p:nvPr/>
        </p:nvSpPr>
        <p:spPr bwMode="auto">
          <a:xfrm>
            <a:off x="6665796" y="2129088"/>
            <a:ext cx="457200" cy="365760"/>
          </a:xfrm>
          <a:prstGeom prst="rightArrow">
            <a:avLst>
              <a:gd name="adj1" fmla="val 50000"/>
              <a:gd name="adj2" fmla="val 56591"/>
            </a:avLst>
          </a:prstGeom>
          <a:solidFill>
            <a:schemeClr val="bg1">
              <a:lumMod val="50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0" name="AutoShape 1084">
            <a:extLst>
              <a:ext uri="{FF2B5EF4-FFF2-40B4-BE49-F238E27FC236}">
                <a16:creationId xmlns:a16="http://schemas.microsoft.com/office/drawing/2014/main" id="{42BF981D-BDB2-4519-A2D7-F154C67DCEDC}"/>
              </a:ext>
            </a:extLst>
          </p:cNvPr>
          <p:cNvSpPr>
            <a:spLocks noChangeArrowheads="1"/>
          </p:cNvSpPr>
          <p:nvPr/>
        </p:nvSpPr>
        <p:spPr bwMode="auto">
          <a:xfrm>
            <a:off x="9282342" y="2137767"/>
            <a:ext cx="457200" cy="365760"/>
          </a:xfrm>
          <a:prstGeom prst="rightArrow">
            <a:avLst>
              <a:gd name="adj1" fmla="val 50000"/>
              <a:gd name="adj2" fmla="val 56591"/>
            </a:avLst>
          </a:prstGeom>
          <a:solidFill>
            <a:schemeClr val="bg1">
              <a:lumMod val="50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61" name="Rounded Rectangle 19">
            <a:extLst>
              <a:ext uri="{FF2B5EF4-FFF2-40B4-BE49-F238E27FC236}">
                <a16:creationId xmlns:a16="http://schemas.microsoft.com/office/drawing/2014/main" id="{AF7423D3-DF7B-4657-BAC1-B392DD571F73}"/>
              </a:ext>
            </a:extLst>
          </p:cNvPr>
          <p:cNvSpPr/>
          <p:nvPr/>
        </p:nvSpPr>
        <p:spPr bwMode="auto">
          <a:xfrm>
            <a:off x="1978806" y="455411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Bulk Shipping</a:t>
            </a:r>
          </a:p>
        </p:txBody>
      </p:sp>
      <p:sp>
        <p:nvSpPr>
          <p:cNvPr id="62" name="Rounded Rectangle 19">
            <a:extLst>
              <a:ext uri="{FF2B5EF4-FFF2-40B4-BE49-F238E27FC236}">
                <a16:creationId xmlns:a16="http://schemas.microsoft.com/office/drawing/2014/main" id="{31A15442-2CAD-4614-86E5-B8418CC1B22A}"/>
              </a:ext>
            </a:extLst>
          </p:cNvPr>
          <p:cNvSpPr/>
          <p:nvPr/>
        </p:nvSpPr>
        <p:spPr bwMode="auto">
          <a:xfrm>
            <a:off x="4553932" y="455411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Unit Shipping</a:t>
            </a:r>
          </a:p>
        </p:txBody>
      </p:sp>
      <p:sp>
        <p:nvSpPr>
          <p:cNvPr id="63" name="Rounded Rectangle 19">
            <a:extLst>
              <a:ext uri="{FF2B5EF4-FFF2-40B4-BE49-F238E27FC236}">
                <a16:creationId xmlns:a16="http://schemas.microsoft.com/office/drawing/2014/main" id="{FBD6A2EA-186B-45AB-9758-517CBE7930D3}"/>
              </a:ext>
            </a:extLst>
          </p:cNvPr>
          <p:cNvSpPr/>
          <p:nvPr/>
        </p:nvSpPr>
        <p:spPr bwMode="auto">
          <a:xfrm>
            <a:off x="7115276" y="4554113"/>
            <a:ext cx="228600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LTL Shipping</a:t>
            </a:r>
          </a:p>
        </p:txBody>
      </p:sp>
      <p:sp>
        <p:nvSpPr>
          <p:cNvPr id="64" name="Rounded Rectangle 2">
            <a:extLst>
              <a:ext uri="{FF2B5EF4-FFF2-40B4-BE49-F238E27FC236}">
                <a16:creationId xmlns:a16="http://schemas.microsoft.com/office/drawing/2014/main" id="{177E4E8A-AFC9-4254-BBAD-E4F95AC381A6}"/>
              </a:ext>
            </a:extLst>
          </p:cNvPr>
          <p:cNvSpPr/>
          <p:nvPr/>
        </p:nvSpPr>
        <p:spPr bwMode="auto">
          <a:xfrm>
            <a:off x="9783298" y="4919873"/>
            <a:ext cx="1005840" cy="640080"/>
          </a:xfrm>
          <a:prstGeom prst="roundRect">
            <a:avLst>
              <a:gd name="adj" fmla="val 14005"/>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Market</a:t>
            </a:r>
          </a:p>
        </p:txBody>
      </p:sp>
    </p:spTree>
    <p:extLst>
      <p:ext uri="{BB962C8B-B14F-4D97-AF65-F5344CB8AC3E}">
        <p14:creationId xmlns:p14="http://schemas.microsoft.com/office/powerpoint/2010/main" val="225028768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Value Chains and Types of Transported Freight</a:t>
            </a:r>
          </a:p>
        </p:txBody>
      </p:sp>
      <p:sp>
        <p:nvSpPr>
          <p:cNvPr id="88"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6500" name="Freeform 82"/>
          <p:cNvSpPr>
            <a:spLocks/>
          </p:cNvSpPr>
          <p:nvPr/>
        </p:nvSpPr>
        <p:spPr bwMode="auto">
          <a:xfrm>
            <a:off x="8312150" y="2641600"/>
            <a:ext cx="1860550" cy="2006600"/>
          </a:xfrm>
          <a:custGeom>
            <a:avLst/>
            <a:gdLst>
              <a:gd name="T0" fmla="*/ 2147483647 w 1172"/>
              <a:gd name="T1" fmla="*/ 2147483647 h 1264"/>
              <a:gd name="T2" fmla="*/ 2147483647 w 1172"/>
              <a:gd name="T3" fmla="*/ 2147483647 h 1264"/>
              <a:gd name="T4" fmla="*/ 2147483647 w 1172"/>
              <a:gd name="T5" fmla="*/ 2147483647 h 1264"/>
              <a:gd name="T6" fmla="*/ 0 w 1172"/>
              <a:gd name="T7" fmla="*/ 2147483647 h 1264"/>
              <a:gd name="T8" fmla="*/ 2147483647 w 1172"/>
              <a:gd name="T9" fmla="*/ 0 h 1264"/>
              <a:gd name="T10" fmla="*/ 2147483647 w 1172"/>
              <a:gd name="T11" fmla="*/ 2147483647 h 1264"/>
              <a:gd name="T12" fmla="*/ 2147483647 w 1172"/>
              <a:gd name="T13" fmla="*/ 2147483647 h 1264"/>
              <a:gd name="T14" fmla="*/ 2147483647 w 1172"/>
              <a:gd name="T15" fmla="*/ 2147483647 h 1264"/>
              <a:gd name="T16" fmla="*/ 2147483647 w 1172"/>
              <a:gd name="T17" fmla="*/ 2147483647 h 12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172"/>
              <a:gd name="T28" fmla="*/ 0 h 1264"/>
              <a:gd name="T29" fmla="*/ 1172 w 1172"/>
              <a:gd name="T30" fmla="*/ 1264 h 12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172" h="1264">
                <a:moveTo>
                  <a:pt x="732" y="1120"/>
                </a:moveTo>
                <a:lnTo>
                  <a:pt x="471" y="757"/>
                </a:lnTo>
                <a:lnTo>
                  <a:pt x="56" y="548"/>
                </a:lnTo>
                <a:lnTo>
                  <a:pt x="0" y="396"/>
                </a:lnTo>
                <a:lnTo>
                  <a:pt x="548" y="0"/>
                </a:lnTo>
                <a:lnTo>
                  <a:pt x="1172" y="216"/>
                </a:lnTo>
                <a:lnTo>
                  <a:pt x="1152" y="740"/>
                </a:lnTo>
                <a:lnTo>
                  <a:pt x="932" y="1264"/>
                </a:lnTo>
                <a:lnTo>
                  <a:pt x="732" y="1120"/>
                </a:lnTo>
                <a:close/>
              </a:path>
            </a:pathLst>
          </a:custGeom>
          <a:solidFill>
            <a:schemeClr val="accent4">
              <a:lumMod val="20000"/>
              <a:lumOff val="80000"/>
            </a:schemeClr>
          </a:solidFill>
          <a:ln w="25400">
            <a:solidFill>
              <a:schemeClr val="bg1">
                <a:lumMod val="65000"/>
              </a:schemeClr>
            </a:solidFill>
            <a:prstDash val="sysDot"/>
            <a:round/>
            <a:headEnd/>
            <a:tailEnd/>
          </a:ln>
        </p:spPr>
        <p:txBody>
          <a:bodyPr/>
          <a:lstStyle/>
          <a:p>
            <a:endParaRPr lang="en-US">
              <a:latin typeface="Arial Narrow" panose="020B0606020202030204" pitchFamily="34" charset="0"/>
            </a:endParaRPr>
          </a:p>
        </p:txBody>
      </p:sp>
      <p:sp>
        <p:nvSpPr>
          <p:cNvPr id="106501" name="Freeform 61"/>
          <p:cNvSpPr>
            <a:spLocks/>
          </p:cNvSpPr>
          <p:nvPr/>
        </p:nvSpPr>
        <p:spPr bwMode="auto">
          <a:xfrm>
            <a:off x="5054600" y="2736850"/>
            <a:ext cx="1422400" cy="1517650"/>
          </a:xfrm>
          <a:custGeom>
            <a:avLst/>
            <a:gdLst>
              <a:gd name="T0" fmla="*/ 0 w 896"/>
              <a:gd name="T1" fmla="*/ 2147483647 h 956"/>
              <a:gd name="T2" fmla="*/ 2147483647 w 896"/>
              <a:gd name="T3" fmla="*/ 2147483647 h 956"/>
              <a:gd name="T4" fmla="*/ 2147483647 w 896"/>
              <a:gd name="T5" fmla="*/ 0 h 956"/>
              <a:gd name="T6" fmla="*/ 2147483647 w 896"/>
              <a:gd name="T7" fmla="*/ 2147483647 h 956"/>
              <a:gd name="T8" fmla="*/ 2147483647 w 896"/>
              <a:gd name="T9" fmla="*/ 2147483647 h 956"/>
              <a:gd name="T10" fmla="*/ 2147483647 w 896"/>
              <a:gd name="T11" fmla="*/ 2147483647 h 956"/>
              <a:gd name="T12" fmla="*/ 2147483647 w 896"/>
              <a:gd name="T13" fmla="*/ 2147483647 h 956"/>
              <a:gd name="T14" fmla="*/ 0 w 896"/>
              <a:gd name="T15" fmla="*/ 2147483647 h 956"/>
              <a:gd name="T16" fmla="*/ 0 60000 65536"/>
              <a:gd name="T17" fmla="*/ 0 60000 65536"/>
              <a:gd name="T18" fmla="*/ 0 60000 65536"/>
              <a:gd name="T19" fmla="*/ 0 60000 65536"/>
              <a:gd name="T20" fmla="*/ 0 60000 65536"/>
              <a:gd name="T21" fmla="*/ 0 60000 65536"/>
              <a:gd name="T22" fmla="*/ 0 60000 65536"/>
              <a:gd name="T23" fmla="*/ 0 60000 65536"/>
              <a:gd name="T24" fmla="*/ 0 w 896"/>
              <a:gd name="T25" fmla="*/ 0 h 956"/>
              <a:gd name="T26" fmla="*/ 896 w 896"/>
              <a:gd name="T27" fmla="*/ 956 h 95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896" h="956">
                <a:moveTo>
                  <a:pt x="0" y="424"/>
                </a:moveTo>
                <a:lnTo>
                  <a:pt x="268" y="44"/>
                </a:lnTo>
                <a:lnTo>
                  <a:pt x="668" y="0"/>
                </a:lnTo>
                <a:lnTo>
                  <a:pt x="896" y="260"/>
                </a:lnTo>
                <a:lnTo>
                  <a:pt x="740" y="768"/>
                </a:lnTo>
                <a:lnTo>
                  <a:pt x="220" y="956"/>
                </a:lnTo>
                <a:lnTo>
                  <a:pt x="96" y="888"/>
                </a:lnTo>
                <a:lnTo>
                  <a:pt x="0" y="424"/>
                </a:lnTo>
                <a:close/>
              </a:path>
            </a:pathLst>
          </a:custGeom>
          <a:solidFill>
            <a:schemeClr val="accent4">
              <a:lumMod val="20000"/>
              <a:lumOff val="80000"/>
            </a:schemeClr>
          </a:solidFill>
          <a:ln w="19050">
            <a:solidFill>
              <a:schemeClr val="bg1">
                <a:lumMod val="65000"/>
              </a:schemeClr>
            </a:solidFill>
            <a:prstDash val="sysDot"/>
            <a:round/>
            <a:headEnd/>
            <a:tailEnd/>
          </a:ln>
        </p:spPr>
        <p:txBody>
          <a:bodyPr/>
          <a:lstStyle/>
          <a:p>
            <a:endParaRPr lang="en-US">
              <a:latin typeface="Arial Narrow" panose="020B0606020202030204" pitchFamily="34" charset="0"/>
            </a:endParaRPr>
          </a:p>
        </p:txBody>
      </p:sp>
      <p:sp>
        <p:nvSpPr>
          <p:cNvPr id="106502" name="Freeform 31"/>
          <p:cNvSpPr>
            <a:spLocks/>
          </p:cNvSpPr>
          <p:nvPr/>
        </p:nvSpPr>
        <p:spPr bwMode="auto">
          <a:xfrm>
            <a:off x="2287589" y="2605089"/>
            <a:ext cx="2187575" cy="1538287"/>
          </a:xfrm>
          <a:custGeom>
            <a:avLst/>
            <a:gdLst>
              <a:gd name="T0" fmla="*/ 2147483647 w 1378"/>
              <a:gd name="T1" fmla="*/ 2147483647 h 969"/>
              <a:gd name="T2" fmla="*/ 0 w 1378"/>
              <a:gd name="T3" fmla="*/ 2147483647 h 969"/>
              <a:gd name="T4" fmla="*/ 2147483647 w 1378"/>
              <a:gd name="T5" fmla="*/ 0 h 969"/>
              <a:gd name="T6" fmla="*/ 2147483647 w 1378"/>
              <a:gd name="T7" fmla="*/ 2147483647 h 969"/>
              <a:gd name="T8" fmla="*/ 2147483647 w 1378"/>
              <a:gd name="T9" fmla="*/ 2147483647 h 969"/>
              <a:gd name="T10" fmla="*/ 2147483647 w 1378"/>
              <a:gd name="T11" fmla="*/ 2147483647 h 969"/>
              <a:gd name="T12" fmla="*/ 2147483647 w 1378"/>
              <a:gd name="T13" fmla="*/ 2147483647 h 969"/>
              <a:gd name="T14" fmla="*/ 2147483647 w 1378"/>
              <a:gd name="T15" fmla="*/ 2147483647 h 969"/>
              <a:gd name="T16" fmla="*/ 2147483647 w 1378"/>
              <a:gd name="T17" fmla="*/ 2147483647 h 969"/>
              <a:gd name="T18" fmla="*/ 2147483647 w 1378"/>
              <a:gd name="T19" fmla="*/ 2147483647 h 969"/>
              <a:gd name="T20" fmla="*/ 2147483647 w 1378"/>
              <a:gd name="T21" fmla="*/ 2147483647 h 969"/>
              <a:gd name="T22" fmla="*/ 2147483647 w 1378"/>
              <a:gd name="T23" fmla="*/ 2147483647 h 969"/>
              <a:gd name="T24" fmla="*/ 2147483647 w 1378"/>
              <a:gd name="T25" fmla="*/ 2147483647 h 969"/>
              <a:gd name="T26" fmla="*/ 2147483647 w 1378"/>
              <a:gd name="T27" fmla="*/ 2147483647 h 969"/>
              <a:gd name="T28" fmla="*/ 2147483647 w 1378"/>
              <a:gd name="T29" fmla="*/ 2147483647 h 969"/>
              <a:gd name="T30" fmla="*/ 2147483647 w 1378"/>
              <a:gd name="T31" fmla="*/ 2147483647 h 969"/>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378"/>
              <a:gd name="T49" fmla="*/ 0 h 969"/>
              <a:gd name="T50" fmla="*/ 1378 w 1378"/>
              <a:gd name="T51" fmla="*/ 969 h 969"/>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378" h="969">
                <a:moveTo>
                  <a:pt x="15" y="306"/>
                </a:moveTo>
                <a:lnTo>
                  <a:pt x="0" y="109"/>
                </a:lnTo>
                <a:lnTo>
                  <a:pt x="88" y="0"/>
                </a:lnTo>
                <a:lnTo>
                  <a:pt x="234" y="51"/>
                </a:lnTo>
                <a:lnTo>
                  <a:pt x="336" y="342"/>
                </a:lnTo>
                <a:lnTo>
                  <a:pt x="941" y="627"/>
                </a:lnTo>
                <a:lnTo>
                  <a:pt x="1218" y="459"/>
                </a:lnTo>
                <a:lnTo>
                  <a:pt x="1371" y="539"/>
                </a:lnTo>
                <a:lnTo>
                  <a:pt x="1378" y="729"/>
                </a:lnTo>
                <a:lnTo>
                  <a:pt x="1364" y="911"/>
                </a:lnTo>
                <a:lnTo>
                  <a:pt x="1240" y="969"/>
                </a:lnTo>
                <a:lnTo>
                  <a:pt x="1057" y="860"/>
                </a:lnTo>
                <a:lnTo>
                  <a:pt x="890" y="896"/>
                </a:lnTo>
                <a:lnTo>
                  <a:pt x="350" y="648"/>
                </a:lnTo>
                <a:lnTo>
                  <a:pt x="131" y="648"/>
                </a:lnTo>
                <a:lnTo>
                  <a:pt x="15" y="306"/>
                </a:lnTo>
                <a:close/>
              </a:path>
            </a:pathLst>
          </a:custGeom>
          <a:solidFill>
            <a:schemeClr val="accent4">
              <a:lumMod val="20000"/>
              <a:lumOff val="80000"/>
            </a:schemeClr>
          </a:solidFill>
          <a:ln w="19050">
            <a:solidFill>
              <a:schemeClr val="bg1">
                <a:lumMod val="65000"/>
              </a:schemeClr>
            </a:solidFill>
            <a:prstDash val="sysDot"/>
            <a:round/>
            <a:headEnd/>
            <a:tailEnd/>
          </a:ln>
        </p:spPr>
        <p:txBody>
          <a:bodyPr/>
          <a:lstStyle/>
          <a:p>
            <a:endParaRPr lang="en-US">
              <a:latin typeface="Arial Narrow" panose="020B0606020202030204" pitchFamily="34" charset="0"/>
            </a:endParaRPr>
          </a:p>
        </p:txBody>
      </p:sp>
      <p:sp>
        <p:nvSpPr>
          <p:cNvPr id="106509" name="Oval 11"/>
          <p:cNvSpPr>
            <a:spLocks noChangeArrowheads="1"/>
          </p:cNvSpPr>
          <p:nvPr/>
        </p:nvSpPr>
        <p:spPr bwMode="auto">
          <a:xfrm>
            <a:off x="2484439" y="3217864"/>
            <a:ext cx="333375" cy="333375"/>
          </a:xfrm>
          <a:prstGeom prst="ellipse">
            <a:avLst/>
          </a:prstGeom>
          <a:solidFill>
            <a:schemeClr val="accent3">
              <a:lumMod val="75000"/>
            </a:schemeClr>
          </a:solidFill>
          <a:ln w="38100">
            <a:solidFill>
              <a:srgbClr val="003300"/>
            </a:solidFill>
            <a:round/>
            <a:headEnd/>
            <a:tailEnd/>
          </a:ln>
        </p:spPr>
        <p:txBody>
          <a:bodyPr wrap="none" anchor="ctr"/>
          <a:lstStyle/>
          <a:p>
            <a:endParaRPr lang="en-US">
              <a:latin typeface="Arial Narrow" panose="020B0606020202030204" pitchFamily="34" charset="0"/>
            </a:endParaRPr>
          </a:p>
        </p:txBody>
      </p:sp>
      <p:sp>
        <p:nvSpPr>
          <p:cNvPr id="106510" name="Oval 12"/>
          <p:cNvSpPr>
            <a:spLocks noChangeArrowheads="1"/>
          </p:cNvSpPr>
          <p:nvPr/>
        </p:nvSpPr>
        <p:spPr bwMode="auto">
          <a:xfrm>
            <a:off x="2406651" y="2709863"/>
            <a:ext cx="207963" cy="207962"/>
          </a:xfrm>
          <a:prstGeom prst="ellipse">
            <a:avLst/>
          </a:prstGeom>
          <a:solidFill>
            <a:schemeClr val="accent3">
              <a:lumMod val="40000"/>
              <a:lumOff val="6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1" name="Oval 13"/>
          <p:cNvSpPr>
            <a:spLocks noChangeArrowheads="1"/>
          </p:cNvSpPr>
          <p:nvPr/>
        </p:nvSpPr>
        <p:spPr bwMode="auto">
          <a:xfrm>
            <a:off x="1955800" y="3081339"/>
            <a:ext cx="173038" cy="173037"/>
          </a:xfrm>
          <a:prstGeom prst="ellipse">
            <a:avLst/>
          </a:prstGeom>
          <a:solidFill>
            <a:schemeClr val="accent3">
              <a:lumMod val="40000"/>
              <a:lumOff val="6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2" name="Oval 14"/>
          <p:cNvSpPr>
            <a:spLocks noChangeArrowheads="1"/>
          </p:cNvSpPr>
          <p:nvPr/>
        </p:nvSpPr>
        <p:spPr bwMode="auto">
          <a:xfrm>
            <a:off x="3656014" y="3683000"/>
            <a:ext cx="274637" cy="274638"/>
          </a:xfrm>
          <a:prstGeom prst="ellipse">
            <a:avLst/>
          </a:prstGeom>
          <a:solidFill>
            <a:schemeClr val="accent3">
              <a:lumMod val="75000"/>
            </a:schemeClr>
          </a:solidFill>
          <a:ln w="38100">
            <a:solidFill>
              <a:srgbClr val="003300"/>
            </a:solidFill>
            <a:round/>
            <a:headEnd/>
            <a:tailEnd/>
          </a:ln>
        </p:spPr>
        <p:txBody>
          <a:bodyPr wrap="none" anchor="ctr"/>
          <a:lstStyle/>
          <a:p>
            <a:endParaRPr lang="en-US">
              <a:latin typeface="Arial Narrow" panose="020B0606020202030204" pitchFamily="34" charset="0"/>
            </a:endParaRPr>
          </a:p>
        </p:txBody>
      </p:sp>
      <p:sp>
        <p:nvSpPr>
          <p:cNvPr id="106513" name="Oval 15"/>
          <p:cNvSpPr>
            <a:spLocks noChangeArrowheads="1"/>
          </p:cNvSpPr>
          <p:nvPr/>
        </p:nvSpPr>
        <p:spPr bwMode="auto">
          <a:xfrm>
            <a:off x="2732089" y="4451350"/>
            <a:ext cx="274637" cy="274638"/>
          </a:xfrm>
          <a:prstGeom prst="ellipse">
            <a:avLst/>
          </a:prstGeom>
          <a:solidFill>
            <a:schemeClr val="accent3">
              <a:lumMod val="75000"/>
            </a:schemeClr>
          </a:solidFill>
          <a:ln w="38100">
            <a:solidFill>
              <a:srgbClr val="003300"/>
            </a:solidFill>
            <a:round/>
            <a:headEnd/>
            <a:tailEnd/>
          </a:ln>
        </p:spPr>
        <p:txBody>
          <a:bodyPr wrap="none" anchor="ctr"/>
          <a:lstStyle/>
          <a:p>
            <a:endParaRPr lang="en-US">
              <a:latin typeface="Arial Narrow" panose="020B0606020202030204" pitchFamily="34" charset="0"/>
            </a:endParaRPr>
          </a:p>
        </p:txBody>
      </p:sp>
      <p:sp>
        <p:nvSpPr>
          <p:cNvPr id="106514" name="Oval 16"/>
          <p:cNvSpPr>
            <a:spLocks noChangeArrowheads="1"/>
          </p:cNvSpPr>
          <p:nvPr/>
        </p:nvSpPr>
        <p:spPr bwMode="auto">
          <a:xfrm>
            <a:off x="4168776" y="3451226"/>
            <a:ext cx="207963" cy="207963"/>
          </a:xfrm>
          <a:prstGeom prst="ellipse">
            <a:avLst/>
          </a:prstGeom>
          <a:solidFill>
            <a:schemeClr val="accent3">
              <a:lumMod val="5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5" name="Oval 17"/>
          <p:cNvSpPr>
            <a:spLocks noChangeArrowheads="1"/>
          </p:cNvSpPr>
          <p:nvPr/>
        </p:nvSpPr>
        <p:spPr bwMode="auto">
          <a:xfrm>
            <a:off x="4202114" y="3894139"/>
            <a:ext cx="173037" cy="173037"/>
          </a:xfrm>
          <a:prstGeom prst="ellipse">
            <a:avLst/>
          </a:prstGeom>
          <a:solidFill>
            <a:schemeClr val="accent3">
              <a:lumMod val="5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6" name="Oval 18"/>
          <p:cNvSpPr>
            <a:spLocks noChangeArrowheads="1"/>
          </p:cNvSpPr>
          <p:nvPr/>
        </p:nvSpPr>
        <p:spPr bwMode="auto">
          <a:xfrm>
            <a:off x="3890964" y="4127500"/>
            <a:ext cx="173037" cy="173038"/>
          </a:xfrm>
          <a:prstGeom prst="ellipse">
            <a:avLst/>
          </a:prstGeom>
          <a:solidFill>
            <a:schemeClr val="accent3">
              <a:lumMod val="5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7" name="Oval 19"/>
          <p:cNvSpPr>
            <a:spLocks noChangeArrowheads="1"/>
          </p:cNvSpPr>
          <p:nvPr/>
        </p:nvSpPr>
        <p:spPr bwMode="auto">
          <a:xfrm>
            <a:off x="3429000" y="4522789"/>
            <a:ext cx="173038" cy="173037"/>
          </a:xfrm>
          <a:prstGeom prst="ellipse">
            <a:avLst/>
          </a:prstGeom>
          <a:solidFill>
            <a:schemeClr val="accent3">
              <a:lumMod val="5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8" name="Oval 20"/>
          <p:cNvSpPr>
            <a:spLocks noChangeArrowheads="1"/>
          </p:cNvSpPr>
          <p:nvPr/>
        </p:nvSpPr>
        <p:spPr bwMode="auto">
          <a:xfrm>
            <a:off x="2738439" y="4987925"/>
            <a:ext cx="173037" cy="173038"/>
          </a:xfrm>
          <a:prstGeom prst="ellipse">
            <a:avLst/>
          </a:prstGeom>
          <a:solidFill>
            <a:schemeClr val="accent3">
              <a:lumMod val="50000"/>
            </a:schemeClr>
          </a:solidFill>
          <a:ln w="25400">
            <a:solidFill>
              <a:srgbClr val="003300"/>
            </a:solidFill>
            <a:round/>
            <a:headEnd/>
            <a:tailEnd/>
          </a:ln>
        </p:spPr>
        <p:txBody>
          <a:bodyPr wrap="none" anchor="ctr"/>
          <a:lstStyle/>
          <a:p>
            <a:endParaRPr lang="en-US">
              <a:latin typeface="Arial Narrow" panose="020B0606020202030204" pitchFamily="34" charset="0"/>
            </a:endParaRPr>
          </a:p>
        </p:txBody>
      </p:sp>
      <p:sp>
        <p:nvSpPr>
          <p:cNvPr id="106519" name="Line 21"/>
          <p:cNvSpPr>
            <a:spLocks noChangeShapeType="1"/>
          </p:cNvSpPr>
          <p:nvPr/>
        </p:nvSpPr>
        <p:spPr bwMode="auto">
          <a:xfrm>
            <a:off x="2530476" y="2951164"/>
            <a:ext cx="68263" cy="242887"/>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0" name="Line 22"/>
          <p:cNvSpPr>
            <a:spLocks noChangeShapeType="1"/>
          </p:cNvSpPr>
          <p:nvPr/>
        </p:nvSpPr>
        <p:spPr bwMode="auto">
          <a:xfrm>
            <a:off x="2166938" y="3217863"/>
            <a:ext cx="279400" cy="95250"/>
          </a:xfrm>
          <a:prstGeom prst="line">
            <a:avLst/>
          </a:prstGeom>
          <a:noFill/>
          <a:ln w="1270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1" name="Line 23"/>
          <p:cNvSpPr>
            <a:spLocks noChangeShapeType="1"/>
          </p:cNvSpPr>
          <p:nvPr/>
        </p:nvSpPr>
        <p:spPr bwMode="auto">
          <a:xfrm>
            <a:off x="2857501" y="3482975"/>
            <a:ext cx="728663" cy="255588"/>
          </a:xfrm>
          <a:prstGeom prst="line">
            <a:avLst/>
          </a:prstGeom>
          <a:noFill/>
          <a:ln w="5080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2" name="Line 24"/>
          <p:cNvSpPr>
            <a:spLocks noChangeShapeType="1"/>
          </p:cNvSpPr>
          <p:nvPr/>
        </p:nvSpPr>
        <p:spPr bwMode="auto">
          <a:xfrm>
            <a:off x="2662239" y="3578225"/>
            <a:ext cx="161925" cy="833438"/>
          </a:xfrm>
          <a:prstGeom prst="line">
            <a:avLst/>
          </a:prstGeom>
          <a:noFill/>
          <a:ln w="444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3" name="Line 25"/>
          <p:cNvSpPr>
            <a:spLocks noChangeShapeType="1"/>
          </p:cNvSpPr>
          <p:nvPr/>
        </p:nvSpPr>
        <p:spPr bwMode="auto">
          <a:xfrm flipV="1">
            <a:off x="3941763" y="3624264"/>
            <a:ext cx="195262" cy="92075"/>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4" name="Line 26"/>
          <p:cNvSpPr>
            <a:spLocks noChangeShapeType="1"/>
          </p:cNvSpPr>
          <p:nvPr/>
        </p:nvSpPr>
        <p:spPr bwMode="auto">
          <a:xfrm>
            <a:off x="3960814" y="3878263"/>
            <a:ext cx="217487" cy="57150"/>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5" name="Line 27"/>
          <p:cNvSpPr>
            <a:spLocks noChangeShapeType="1"/>
          </p:cNvSpPr>
          <p:nvPr/>
        </p:nvSpPr>
        <p:spPr bwMode="auto">
          <a:xfrm>
            <a:off x="3856039" y="3979864"/>
            <a:ext cx="71437" cy="136525"/>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6" name="Line 28"/>
          <p:cNvSpPr>
            <a:spLocks noChangeShapeType="1"/>
          </p:cNvSpPr>
          <p:nvPr/>
        </p:nvSpPr>
        <p:spPr bwMode="auto">
          <a:xfrm flipV="1">
            <a:off x="3059114" y="4611689"/>
            <a:ext cx="344487" cy="1587"/>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7" name="Line 29"/>
          <p:cNvSpPr>
            <a:spLocks noChangeShapeType="1"/>
          </p:cNvSpPr>
          <p:nvPr/>
        </p:nvSpPr>
        <p:spPr bwMode="auto">
          <a:xfrm flipH="1">
            <a:off x="2824163" y="4768850"/>
            <a:ext cx="30162" cy="185738"/>
          </a:xfrm>
          <a:prstGeom prst="line">
            <a:avLst/>
          </a:prstGeom>
          <a:noFill/>
          <a:ln w="19050">
            <a:solidFill>
              <a:srgbClr val="003300"/>
            </a:solidFill>
            <a:round/>
            <a:headEnd/>
            <a:tailEnd type="triangle" w="med" len="med"/>
          </a:ln>
        </p:spPr>
        <p:txBody>
          <a:bodyPr/>
          <a:lstStyle/>
          <a:p>
            <a:endParaRPr lang="en-US">
              <a:latin typeface="Arial Narrow" panose="020B0606020202030204" pitchFamily="34" charset="0"/>
            </a:endParaRPr>
          </a:p>
        </p:txBody>
      </p:sp>
      <p:sp>
        <p:nvSpPr>
          <p:cNvPr id="106528" name="Oval 30"/>
          <p:cNvSpPr>
            <a:spLocks noChangeArrowheads="1"/>
          </p:cNvSpPr>
          <p:nvPr/>
        </p:nvSpPr>
        <p:spPr bwMode="auto">
          <a:xfrm>
            <a:off x="5276851" y="3763964"/>
            <a:ext cx="333375" cy="333375"/>
          </a:xfrm>
          <a:prstGeom prst="ellipse">
            <a:avLst/>
          </a:prstGeom>
          <a:solidFill>
            <a:schemeClr val="accent4">
              <a:lumMod val="75000"/>
            </a:schemeClr>
          </a:solidFill>
          <a:ln w="381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29" name="Oval 32"/>
          <p:cNvSpPr>
            <a:spLocks noChangeArrowheads="1"/>
          </p:cNvSpPr>
          <p:nvPr/>
        </p:nvSpPr>
        <p:spPr bwMode="auto">
          <a:xfrm>
            <a:off x="5799139" y="3232151"/>
            <a:ext cx="276225" cy="276225"/>
          </a:xfrm>
          <a:prstGeom prst="ellipse">
            <a:avLst/>
          </a:prstGeom>
          <a:solidFill>
            <a:schemeClr val="accent4">
              <a:lumMod val="75000"/>
            </a:schemeClr>
          </a:solidFill>
          <a:ln w="381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0" name="Oval 33"/>
          <p:cNvSpPr>
            <a:spLocks noChangeArrowheads="1"/>
          </p:cNvSpPr>
          <p:nvPr/>
        </p:nvSpPr>
        <p:spPr bwMode="auto">
          <a:xfrm>
            <a:off x="5499101" y="2897189"/>
            <a:ext cx="206375" cy="2063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1" name="Oval 34"/>
          <p:cNvSpPr>
            <a:spLocks noChangeArrowheads="1"/>
          </p:cNvSpPr>
          <p:nvPr/>
        </p:nvSpPr>
        <p:spPr bwMode="auto">
          <a:xfrm>
            <a:off x="5940425" y="2840038"/>
            <a:ext cx="184150" cy="184150"/>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2" name="Oval 35"/>
          <p:cNvSpPr>
            <a:spLocks noChangeArrowheads="1"/>
          </p:cNvSpPr>
          <p:nvPr/>
        </p:nvSpPr>
        <p:spPr bwMode="auto">
          <a:xfrm>
            <a:off x="4865689" y="3813176"/>
            <a:ext cx="206375" cy="2063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3" name="Oval 36"/>
          <p:cNvSpPr>
            <a:spLocks noChangeArrowheads="1"/>
          </p:cNvSpPr>
          <p:nvPr/>
        </p:nvSpPr>
        <p:spPr bwMode="auto">
          <a:xfrm>
            <a:off x="5999164" y="3676651"/>
            <a:ext cx="206375" cy="2063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4" name="Oval 37"/>
          <p:cNvSpPr>
            <a:spLocks noChangeArrowheads="1"/>
          </p:cNvSpPr>
          <p:nvPr/>
        </p:nvSpPr>
        <p:spPr bwMode="auto">
          <a:xfrm>
            <a:off x="5156201" y="3363914"/>
            <a:ext cx="206375" cy="2063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5" name="Oval 38"/>
          <p:cNvSpPr>
            <a:spLocks noChangeArrowheads="1"/>
          </p:cNvSpPr>
          <p:nvPr/>
        </p:nvSpPr>
        <p:spPr bwMode="auto">
          <a:xfrm>
            <a:off x="6981825" y="3859214"/>
            <a:ext cx="217488" cy="217487"/>
          </a:xfrm>
          <a:prstGeom prst="ellipse">
            <a:avLst/>
          </a:prstGeom>
          <a:solidFill>
            <a:schemeClr val="accent4">
              <a:lumMod val="75000"/>
            </a:schemeClr>
          </a:solidFill>
          <a:ln w="381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6" name="Oval 39"/>
          <p:cNvSpPr>
            <a:spLocks noChangeArrowheads="1"/>
          </p:cNvSpPr>
          <p:nvPr/>
        </p:nvSpPr>
        <p:spPr bwMode="auto">
          <a:xfrm>
            <a:off x="6253164" y="4521200"/>
            <a:ext cx="217487" cy="217488"/>
          </a:xfrm>
          <a:prstGeom prst="ellipse">
            <a:avLst/>
          </a:prstGeom>
          <a:solidFill>
            <a:schemeClr val="accent4">
              <a:lumMod val="75000"/>
            </a:schemeClr>
          </a:solidFill>
          <a:ln w="381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7" name="Oval 40"/>
          <p:cNvSpPr>
            <a:spLocks noChangeArrowheads="1"/>
          </p:cNvSpPr>
          <p:nvPr/>
        </p:nvSpPr>
        <p:spPr bwMode="auto">
          <a:xfrm>
            <a:off x="6697663" y="4591050"/>
            <a:ext cx="171450" cy="171450"/>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8" name="Oval 41"/>
          <p:cNvSpPr>
            <a:spLocks noChangeArrowheads="1"/>
          </p:cNvSpPr>
          <p:nvPr/>
        </p:nvSpPr>
        <p:spPr bwMode="auto">
          <a:xfrm>
            <a:off x="6435726" y="4972051"/>
            <a:ext cx="180975" cy="1809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39" name="Oval 42"/>
          <p:cNvSpPr>
            <a:spLocks noChangeArrowheads="1"/>
          </p:cNvSpPr>
          <p:nvPr/>
        </p:nvSpPr>
        <p:spPr bwMode="auto">
          <a:xfrm>
            <a:off x="7118351" y="3457576"/>
            <a:ext cx="206375" cy="206375"/>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40" name="Oval 43"/>
          <p:cNvSpPr>
            <a:spLocks noChangeArrowheads="1"/>
          </p:cNvSpPr>
          <p:nvPr/>
        </p:nvSpPr>
        <p:spPr bwMode="auto">
          <a:xfrm>
            <a:off x="6232525" y="3119438"/>
            <a:ext cx="171450" cy="171450"/>
          </a:xfrm>
          <a:prstGeom prst="ellipse">
            <a:avLst/>
          </a:prstGeom>
          <a:solidFill>
            <a:schemeClr val="accent4">
              <a:lumMod val="75000"/>
            </a:schemeClr>
          </a:solidFill>
          <a:ln w="25400">
            <a:solidFill>
              <a:schemeClr val="accent5">
                <a:lumMod val="50000"/>
              </a:schemeClr>
            </a:solidFill>
            <a:round/>
            <a:headEnd/>
            <a:tailEnd/>
          </a:ln>
        </p:spPr>
        <p:txBody>
          <a:bodyPr wrap="none" anchor="ctr"/>
          <a:lstStyle/>
          <a:p>
            <a:endParaRPr lang="en-US">
              <a:latin typeface="Arial Narrow" panose="020B0606020202030204" pitchFamily="34" charset="0"/>
            </a:endParaRPr>
          </a:p>
        </p:txBody>
      </p:sp>
      <p:sp>
        <p:nvSpPr>
          <p:cNvPr id="106541" name="Line 44"/>
          <p:cNvSpPr>
            <a:spLocks noChangeShapeType="1"/>
          </p:cNvSpPr>
          <p:nvPr/>
        </p:nvSpPr>
        <p:spPr bwMode="auto">
          <a:xfrm flipV="1">
            <a:off x="5575300" y="3513139"/>
            <a:ext cx="261938" cy="269875"/>
          </a:xfrm>
          <a:prstGeom prst="line">
            <a:avLst/>
          </a:prstGeom>
          <a:noFill/>
          <a:ln w="38100">
            <a:solidFill>
              <a:srgbClr val="993300"/>
            </a:solidFill>
            <a:round/>
            <a:headEnd type="triangle" w="med" len="med"/>
            <a:tailEnd type="triangle" w="med" len="med"/>
          </a:ln>
        </p:spPr>
        <p:txBody>
          <a:bodyPr/>
          <a:lstStyle/>
          <a:p>
            <a:endParaRPr lang="en-US">
              <a:latin typeface="Arial Narrow" panose="020B0606020202030204" pitchFamily="34" charset="0"/>
            </a:endParaRPr>
          </a:p>
        </p:txBody>
      </p:sp>
      <p:sp>
        <p:nvSpPr>
          <p:cNvPr id="106542" name="Line 45"/>
          <p:cNvSpPr>
            <a:spLocks noChangeShapeType="1"/>
          </p:cNvSpPr>
          <p:nvPr/>
        </p:nvSpPr>
        <p:spPr bwMode="auto">
          <a:xfrm flipH="1">
            <a:off x="5965825" y="3049589"/>
            <a:ext cx="39688" cy="1555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3" name="Line 46"/>
          <p:cNvSpPr>
            <a:spLocks noChangeShapeType="1"/>
          </p:cNvSpPr>
          <p:nvPr/>
        </p:nvSpPr>
        <p:spPr bwMode="auto">
          <a:xfrm flipH="1">
            <a:off x="6099175" y="3259139"/>
            <a:ext cx="122238" cy="603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4" name="Line 47"/>
          <p:cNvSpPr>
            <a:spLocks noChangeShapeType="1"/>
          </p:cNvSpPr>
          <p:nvPr/>
        </p:nvSpPr>
        <p:spPr bwMode="auto">
          <a:xfrm flipH="1" flipV="1">
            <a:off x="6416675" y="3281364"/>
            <a:ext cx="674688" cy="2127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5" name="Line 48"/>
          <p:cNvSpPr>
            <a:spLocks noChangeShapeType="1"/>
          </p:cNvSpPr>
          <p:nvPr/>
        </p:nvSpPr>
        <p:spPr bwMode="auto">
          <a:xfrm flipH="1">
            <a:off x="7121525" y="3681414"/>
            <a:ext cx="46038" cy="1428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6" name="Line 49"/>
          <p:cNvSpPr>
            <a:spLocks noChangeShapeType="1"/>
          </p:cNvSpPr>
          <p:nvPr/>
        </p:nvSpPr>
        <p:spPr bwMode="auto">
          <a:xfrm flipH="1" flipV="1">
            <a:off x="6105525" y="3440114"/>
            <a:ext cx="858838" cy="428625"/>
          </a:xfrm>
          <a:prstGeom prst="line">
            <a:avLst/>
          </a:prstGeom>
          <a:noFill/>
          <a:ln w="2540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7" name="Line 50"/>
          <p:cNvSpPr>
            <a:spLocks noChangeShapeType="1"/>
          </p:cNvSpPr>
          <p:nvPr/>
        </p:nvSpPr>
        <p:spPr bwMode="auto">
          <a:xfrm flipH="1" flipV="1">
            <a:off x="5622925" y="4037014"/>
            <a:ext cx="604838" cy="485775"/>
          </a:xfrm>
          <a:prstGeom prst="line">
            <a:avLst/>
          </a:prstGeom>
          <a:noFill/>
          <a:ln w="2540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8" name="Line 51"/>
          <p:cNvSpPr>
            <a:spLocks noChangeShapeType="1"/>
          </p:cNvSpPr>
          <p:nvPr/>
        </p:nvSpPr>
        <p:spPr bwMode="auto">
          <a:xfrm flipH="1">
            <a:off x="6607175" y="4779964"/>
            <a:ext cx="109538" cy="1809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49" name="Line 52"/>
          <p:cNvSpPr>
            <a:spLocks noChangeShapeType="1"/>
          </p:cNvSpPr>
          <p:nvPr/>
        </p:nvSpPr>
        <p:spPr bwMode="auto">
          <a:xfrm flipH="1" flipV="1">
            <a:off x="6511925" y="4643439"/>
            <a:ext cx="141288" cy="31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0" name="Line 53"/>
          <p:cNvSpPr>
            <a:spLocks noChangeShapeType="1"/>
          </p:cNvSpPr>
          <p:nvPr/>
        </p:nvSpPr>
        <p:spPr bwMode="auto">
          <a:xfrm flipH="1" flipV="1">
            <a:off x="6403975" y="4776789"/>
            <a:ext cx="77788" cy="1746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1" name="Line 54"/>
          <p:cNvSpPr>
            <a:spLocks noChangeShapeType="1"/>
          </p:cNvSpPr>
          <p:nvPr/>
        </p:nvSpPr>
        <p:spPr bwMode="auto">
          <a:xfrm flipH="1" flipV="1">
            <a:off x="6010275" y="3529014"/>
            <a:ext cx="39688" cy="1238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2" name="Line 55"/>
          <p:cNvSpPr>
            <a:spLocks noChangeShapeType="1"/>
          </p:cNvSpPr>
          <p:nvPr/>
        </p:nvSpPr>
        <p:spPr bwMode="auto">
          <a:xfrm>
            <a:off x="5694363" y="3094039"/>
            <a:ext cx="138112" cy="1365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3" name="Line 56"/>
          <p:cNvSpPr>
            <a:spLocks noChangeShapeType="1"/>
          </p:cNvSpPr>
          <p:nvPr/>
        </p:nvSpPr>
        <p:spPr bwMode="auto">
          <a:xfrm flipH="1">
            <a:off x="5654675" y="3817939"/>
            <a:ext cx="312738" cy="666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4" name="Line 57"/>
          <p:cNvSpPr>
            <a:spLocks noChangeShapeType="1"/>
          </p:cNvSpPr>
          <p:nvPr/>
        </p:nvSpPr>
        <p:spPr bwMode="auto">
          <a:xfrm>
            <a:off x="5318126" y="3595689"/>
            <a:ext cx="49213" cy="1428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5" name="Line 58"/>
          <p:cNvSpPr>
            <a:spLocks noChangeShapeType="1"/>
          </p:cNvSpPr>
          <p:nvPr/>
        </p:nvSpPr>
        <p:spPr bwMode="auto">
          <a:xfrm flipV="1">
            <a:off x="5349876" y="3109914"/>
            <a:ext cx="176213" cy="25082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6" name="Line 59"/>
          <p:cNvSpPr>
            <a:spLocks noChangeShapeType="1"/>
          </p:cNvSpPr>
          <p:nvPr/>
        </p:nvSpPr>
        <p:spPr bwMode="auto">
          <a:xfrm flipV="1">
            <a:off x="5095876" y="3935414"/>
            <a:ext cx="150813" cy="31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7" name="Line 60"/>
          <p:cNvSpPr>
            <a:spLocks noChangeShapeType="1"/>
          </p:cNvSpPr>
          <p:nvPr/>
        </p:nvSpPr>
        <p:spPr bwMode="auto">
          <a:xfrm flipV="1">
            <a:off x="5407026" y="3408364"/>
            <a:ext cx="347663" cy="41275"/>
          </a:xfrm>
          <a:prstGeom prst="line">
            <a:avLst/>
          </a:prstGeom>
          <a:noFill/>
          <a:ln w="19050">
            <a:solidFill>
              <a:srgbClr val="800000"/>
            </a:solidFill>
            <a:round/>
            <a:headEnd/>
            <a:tailEnd type="triangle" w="med" len="med"/>
          </a:ln>
        </p:spPr>
        <p:txBody>
          <a:bodyPr/>
          <a:lstStyle/>
          <a:p>
            <a:endParaRPr lang="en-US">
              <a:latin typeface="Arial Narrow" panose="020B0606020202030204" pitchFamily="34" charset="0"/>
            </a:endParaRPr>
          </a:p>
        </p:txBody>
      </p:sp>
      <p:sp>
        <p:nvSpPr>
          <p:cNvPr id="106558" name="Oval 62"/>
          <p:cNvSpPr>
            <a:spLocks noChangeArrowheads="1"/>
          </p:cNvSpPr>
          <p:nvPr/>
        </p:nvSpPr>
        <p:spPr bwMode="auto">
          <a:xfrm>
            <a:off x="9137651" y="3357564"/>
            <a:ext cx="333375" cy="333375"/>
          </a:xfrm>
          <a:prstGeom prst="ellipse">
            <a:avLst/>
          </a:prstGeom>
          <a:solidFill>
            <a:schemeClr val="accent2">
              <a:lumMod val="75000"/>
            </a:schemeClr>
          </a:solidFill>
          <a:ln w="381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06559" name="Oval 63"/>
          <p:cNvSpPr>
            <a:spLocks noChangeArrowheads="1"/>
          </p:cNvSpPr>
          <p:nvPr/>
        </p:nvSpPr>
        <p:spPr bwMode="auto">
          <a:xfrm>
            <a:off x="9099551" y="279082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0" name="Oval 64"/>
          <p:cNvSpPr>
            <a:spLocks noChangeArrowheads="1"/>
          </p:cNvSpPr>
          <p:nvPr/>
        </p:nvSpPr>
        <p:spPr bwMode="auto">
          <a:xfrm>
            <a:off x="9899651" y="302577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1" name="Oval 65"/>
          <p:cNvSpPr>
            <a:spLocks noChangeArrowheads="1"/>
          </p:cNvSpPr>
          <p:nvPr/>
        </p:nvSpPr>
        <p:spPr bwMode="auto">
          <a:xfrm>
            <a:off x="8451851" y="324167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2" name="Oval 66"/>
          <p:cNvSpPr>
            <a:spLocks noChangeArrowheads="1"/>
          </p:cNvSpPr>
          <p:nvPr/>
        </p:nvSpPr>
        <p:spPr bwMode="auto">
          <a:xfrm>
            <a:off x="9848851" y="366077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3" name="Oval 67"/>
          <p:cNvSpPr>
            <a:spLocks noChangeArrowheads="1"/>
          </p:cNvSpPr>
          <p:nvPr/>
        </p:nvSpPr>
        <p:spPr bwMode="auto">
          <a:xfrm>
            <a:off x="9601201" y="424497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4" name="Oval 68"/>
          <p:cNvSpPr>
            <a:spLocks noChangeArrowheads="1"/>
          </p:cNvSpPr>
          <p:nvPr/>
        </p:nvSpPr>
        <p:spPr bwMode="auto">
          <a:xfrm>
            <a:off x="8280401" y="4316414"/>
            <a:ext cx="301625" cy="301625"/>
          </a:xfrm>
          <a:prstGeom prst="ellipse">
            <a:avLst/>
          </a:prstGeom>
          <a:solidFill>
            <a:schemeClr val="accent2">
              <a:lumMod val="75000"/>
            </a:schemeClr>
          </a:solidFill>
          <a:ln w="38100">
            <a:solidFill>
              <a:schemeClr val="accent2">
                <a:lumMod val="50000"/>
              </a:schemeClr>
            </a:solidFill>
            <a:round/>
            <a:headEnd/>
            <a:tailEnd/>
          </a:ln>
        </p:spPr>
        <p:txBody>
          <a:bodyPr wrap="none" anchor="ctr"/>
          <a:lstStyle/>
          <a:p>
            <a:endParaRPr lang="en-US">
              <a:latin typeface="Arial Narrow" panose="020B0606020202030204" pitchFamily="34" charset="0"/>
            </a:endParaRPr>
          </a:p>
        </p:txBody>
      </p:sp>
      <p:sp>
        <p:nvSpPr>
          <p:cNvPr id="106565" name="Oval 69"/>
          <p:cNvSpPr>
            <a:spLocks noChangeArrowheads="1"/>
          </p:cNvSpPr>
          <p:nvPr/>
        </p:nvSpPr>
        <p:spPr bwMode="auto">
          <a:xfrm>
            <a:off x="7981951" y="385127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6" name="Oval 70"/>
          <p:cNvSpPr>
            <a:spLocks noChangeArrowheads="1"/>
          </p:cNvSpPr>
          <p:nvPr/>
        </p:nvSpPr>
        <p:spPr bwMode="auto">
          <a:xfrm>
            <a:off x="7772401" y="459422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7" name="Oval 71"/>
          <p:cNvSpPr>
            <a:spLocks noChangeArrowheads="1"/>
          </p:cNvSpPr>
          <p:nvPr/>
        </p:nvSpPr>
        <p:spPr bwMode="auto">
          <a:xfrm>
            <a:off x="8769351" y="4822826"/>
            <a:ext cx="206375" cy="206375"/>
          </a:xfrm>
          <a:prstGeom prst="ellipse">
            <a:avLst/>
          </a:prstGeom>
          <a:solidFill>
            <a:schemeClr val="accent2">
              <a:lumMod val="40000"/>
              <a:lumOff val="60000"/>
            </a:schemeClr>
          </a:solidFill>
          <a:ln w="25400">
            <a:solidFill>
              <a:schemeClr val="accent2">
                <a:lumMod val="75000"/>
              </a:schemeClr>
            </a:solidFill>
            <a:round/>
            <a:headEnd/>
            <a:tailEnd/>
          </a:ln>
        </p:spPr>
        <p:txBody>
          <a:bodyPr wrap="none" anchor="ctr"/>
          <a:lstStyle/>
          <a:p>
            <a:endParaRPr lang="en-US">
              <a:latin typeface="Arial Narrow" panose="020B0606020202030204" pitchFamily="34" charset="0"/>
            </a:endParaRPr>
          </a:p>
        </p:txBody>
      </p:sp>
      <p:sp>
        <p:nvSpPr>
          <p:cNvPr id="106568" name="Line 72"/>
          <p:cNvSpPr>
            <a:spLocks noChangeShapeType="1"/>
          </p:cNvSpPr>
          <p:nvPr/>
        </p:nvSpPr>
        <p:spPr bwMode="auto">
          <a:xfrm flipV="1">
            <a:off x="8566150" y="3697289"/>
            <a:ext cx="604838" cy="625475"/>
          </a:xfrm>
          <a:prstGeom prst="line">
            <a:avLst/>
          </a:prstGeom>
          <a:noFill/>
          <a:ln w="38100">
            <a:solidFill>
              <a:srgbClr val="000080"/>
            </a:solidFill>
            <a:round/>
            <a:headEnd type="triangle" w="med" len="med"/>
            <a:tailEnd type="triangle" w="med" len="med"/>
          </a:ln>
        </p:spPr>
        <p:txBody>
          <a:bodyPr/>
          <a:lstStyle/>
          <a:p>
            <a:endParaRPr lang="en-US">
              <a:latin typeface="Arial Narrow" panose="020B0606020202030204" pitchFamily="34" charset="0"/>
            </a:endParaRPr>
          </a:p>
        </p:txBody>
      </p:sp>
      <p:sp>
        <p:nvSpPr>
          <p:cNvPr id="106569" name="Line 73"/>
          <p:cNvSpPr>
            <a:spLocks noChangeShapeType="1"/>
          </p:cNvSpPr>
          <p:nvPr/>
        </p:nvSpPr>
        <p:spPr bwMode="auto">
          <a:xfrm flipH="1" flipV="1">
            <a:off x="8677275" y="3414714"/>
            <a:ext cx="407988" cy="7302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0" name="Line 74"/>
          <p:cNvSpPr>
            <a:spLocks noChangeShapeType="1"/>
          </p:cNvSpPr>
          <p:nvPr/>
        </p:nvSpPr>
        <p:spPr bwMode="auto">
          <a:xfrm flipH="1" flipV="1">
            <a:off x="9210675" y="3033714"/>
            <a:ext cx="52388" cy="2698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1" name="Line 75"/>
          <p:cNvSpPr>
            <a:spLocks noChangeShapeType="1"/>
          </p:cNvSpPr>
          <p:nvPr/>
        </p:nvSpPr>
        <p:spPr bwMode="auto">
          <a:xfrm flipV="1">
            <a:off x="9491663" y="3198814"/>
            <a:ext cx="392112" cy="2317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2" name="Line 76"/>
          <p:cNvSpPr>
            <a:spLocks noChangeShapeType="1"/>
          </p:cNvSpPr>
          <p:nvPr/>
        </p:nvSpPr>
        <p:spPr bwMode="auto">
          <a:xfrm>
            <a:off x="9505951" y="3602039"/>
            <a:ext cx="315913" cy="12382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3" name="Line 77"/>
          <p:cNvSpPr>
            <a:spLocks noChangeShapeType="1"/>
          </p:cNvSpPr>
          <p:nvPr/>
        </p:nvSpPr>
        <p:spPr bwMode="auto">
          <a:xfrm>
            <a:off x="9412288" y="3725864"/>
            <a:ext cx="227012" cy="4857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4" name="Line 78"/>
          <p:cNvSpPr>
            <a:spLocks noChangeShapeType="1"/>
          </p:cNvSpPr>
          <p:nvPr/>
        </p:nvSpPr>
        <p:spPr bwMode="auto">
          <a:xfrm flipH="1" flipV="1">
            <a:off x="8194675" y="4056064"/>
            <a:ext cx="147638" cy="2444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5" name="Line 79"/>
          <p:cNvSpPr>
            <a:spLocks noChangeShapeType="1"/>
          </p:cNvSpPr>
          <p:nvPr/>
        </p:nvSpPr>
        <p:spPr bwMode="auto">
          <a:xfrm flipH="1">
            <a:off x="8004175" y="4541839"/>
            <a:ext cx="255588" cy="1174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6" name="Line 80"/>
          <p:cNvSpPr>
            <a:spLocks noChangeShapeType="1"/>
          </p:cNvSpPr>
          <p:nvPr/>
        </p:nvSpPr>
        <p:spPr bwMode="auto">
          <a:xfrm>
            <a:off x="8564563" y="4618039"/>
            <a:ext cx="182562" cy="193675"/>
          </a:xfrm>
          <a:prstGeom prst="line">
            <a:avLst/>
          </a:prstGeom>
          <a:noFill/>
          <a:ln w="19050">
            <a:solidFill>
              <a:srgbClr val="000080"/>
            </a:solidFill>
            <a:round/>
            <a:headEnd/>
            <a:tailEnd type="triangle" w="med" len="med"/>
          </a:ln>
        </p:spPr>
        <p:txBody>
          <a:bodyPr/>
          <a:lstStyle/>
          <a:p>
            <a:endParaRPr lang="en-US">
              <a:latin typeface="Arial Narrow" panose="020B0606020202030204" pitchFamily="34" charset="0"/>
            </a:endParaRPr>
          </a:p>
        </p:txBody>
      </p:sp>
      <p:sp>
        <p:nvSpPr>
          <p:cNvPr id="106577" name="Text Box 86"/>
          <p:cNvSpPr txBox="1">
            <a:spLocks noChangeArrowheads="1"/>
          </p:cNvSpPr>
          <p:nvPr/>
        </p:nvSpPr>
        <p:spPr bwMode="auto">
          <a:xfrm>
            <a:off x="2589214" y="2593976"/>
            <a:ext cx="906017"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Extraction</a:t>
            </a:r>
          </a:p>
        </p:txBody>
      </p:sp>
      <p:sp>
        <p:nvSpPr>
          <p:cNvPr id="106578" name="Text Box 87"/>
          <p:cNvSpPr txBox="1">
            <a:spLocks noChangeArrowheads="1"/>
          </p:cNvSpPr>
          <p:nvPr/>
        </p:nvSpPr>
        <p:spPr bwMode="auto">
          <a:xfrm>
            <a:off x="2001839" y="4429126"/>
            <a:ext cx="766492"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Transfer</a:t>
            </a:r>
          </a:p>
        </p:txBody>
      </p:sp>
      <p:sp>
        <p:nvSpPr>
          <p:cNvPr id="106579" name="Text Box 88"/>
          <p:cNvSpPr txBox="1">
            <a:spLocks noChangeArrowheads="1"/>
          </p:cNvSpPr>
          <p:nvPr/>
        </p:nvSpPr>
        <p:spPr bwMode="auto">
          <a:xfrm>
            <a:off x="3557589" y="4456114"/>
            <a:ext cx="978153"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Processing</a:t>
            </a:r>
          </a:p>
        </p:txBody>
      </p:sp>
      <p:sp>
        <p:nvSpPr>
          <p:cNvPr id="106580" name="Text Box 89"/>
          <p:cNvSpPr txBox="1">
            <a:spLocks noChangeArrowheads="1"/>
          </p:cNvSpPr>
          <p:nvPr/>
        </p:nvSpPr>
        <p:spPr bwMode="auto">
          <a:xfrm>
            <a:off x="2784476" y="2871789"/>
            <a:ext cx="1851789"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Intra-industrial linkages</a:t>
            </a:r>
          </a:p>
        </p:txBody>
      </p:sp>
      <p:sp>
        <p:nvSpPr>
          <p:cNvPr id="106581" name="Line 90"/>
          <p:cNvSpPr>
            <a:spLocks noChangeShapeType="1"/>
          </p:cNvSpPr>
          <p:nvPr/>
        </p:nvSpPr>
        <p:spPr bwMode="auto">
          <a:xfrm flipH="1">
            <a:off x="3313996" y="3119438"/>
            <a:ext cx="210254" cy="262731"/>
          </a:xfrm>
          <a:prstGeom prst="line">
            <a:avLst/>
          </a:prstGeom>
          <a:noFill/>
          <a:ln w="19050">
            <a:solidFill>
              <a:schemeClr val="tx1"/>
            </a:solidFill>
            <a:round/>
            <a:headEnd/>
            <a:tailEnd type="oval" w="med" len="med"/>
          </a:ln>
        </p:spPr>
        <p:txBody>
          <a:bodyPr/>
          <a:lstStyle/>
          <a:p>
            <a:endParaRPr lang="en-US">
              <a:latin typeface="Arial Narrow" panose="020B0606020202030204" pitchFamily="34" charset="0"/>
            </a:endParaRPr>
          </a:p>
        </p:txBody>
      </p:sp>
      <p:sp>
        <p:nvSpPr>
          <p:cNvPr id="106582" name="Text Box 91"/>
          <p:cNvSpPr txBox="1">
            <a:spLocks noChangeArrowheads="1"/>
          </p:cNvSpPr>
          <p:nvPr/>
        </p:nvSpPr>
        <p:spPr bwMode="auto">
          <a:xfrm>
            <a:off x="5137151" y="4584701"/>
            <a:ext cx="1200970"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Manufacturing</a:t>
            </a:r>
          </a:p>
        </p:txBody>
      </p:sp>
      <p:sp>
        <p:nvSpPr>
          <p:cNvPr id="106583" name="Text Box 92"/>
          <p:cNvSpPr txBox="1">
            <a:spLocks noChangeArrowheads="1"/>
          </p:cNvSpPr>
          <p:nvPr/>
        </p:nvSpPr>
        <p:spPr bwMode="auto">
          <a:xfrm>
            <a:off x="8948738" y="4773614"/>
            <a:ext cx="808235"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Retailing</a:t>
            </a:r>
          </a:p>
        </p:txBody>
      </p:sp>
      <p:sp>
        <p:nvSpPr>
          <p:cNvPr id="106584" name="Text Box 93"/>
          <p:cNvSpPr txBox="1">
            <a:spLocks noChangeArrowheads="1"/>
          </p:cNvSpPr>
          <p:nvPr/>
        </p:nvSpPr>
        <p:spPr bwMode="auto">
          <a:xfrm>
            <a:off x="8537576" y="4346576"/>
            <a:ext cx="1013419" cy="307777"/>
          </a:xfrm>
          <a:prstGeom prst="rect">
            <a:avLst/>
          </a:prstGeom>
          <a:noFill/>
          <a:ln w="12700">
            <a:noFill/>
            <a:miter lim="800000"/>
            <a:headEnd type="none" w="sm" len="sm"/>
            <a:tailEnd type="none" w="sm" len="sm"/>
          </a:ln>
        </p:spPr>
        <p:txBody>
          <a:bodyPr wrap="none">
            <a:spAutoFit/>
          </a:bodyPr>
          <a:lstStyle/>
          <a:p>
            <a:r>
              <a:rPr lang="en-US" sz="1400" b="1">
                <a:latin typeface="Arial Narrow" panose="020B0606020202030204" pitchFamily="34" charset="0"/>
              </a:rPr>
              <a:t>Distribution</a:t>
            </a:r>
          </a:p>
        </p:txBody>
      </p:sp>
      <p:sp>
        <p:nvSpPr>
          <p:cNvPr id="89" name="Rounded Rectangle 88"/>
          <p:cNvSpPr/>
          <p:nvPr/>
        </p:nvSpPr>
        <p:spPr bwMode="auto">
          <a:xfrm>
            <a:off x="1837102" y="2348556"/>
            <a:ext cx="2743200" cy="29260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49864" name="Text Box 8"/>
          <p:cNvSpPr txBox="1">
            <a:spLocks noChangeArrowheads="1"/>
          </p:cNvSpPr>
          <p:nvPr/>
        </p:nvSpPr>
        <p:spPr bwMode="auto">
          <a:xfrm>
            <a:off x="2069913" y="2223604"/>
            <a:ext cx="1220847" cy="246221"/>
          </a:xfrm>
          <a:prstGeom prst="rect">
            <a:avLst/>
          </a:prstGeom>
          <a:solidFill>
            <a:schemeClr val="bg1"/>
          </a:solidFill>
          <a:ln w="12700">
            <a:noFill/>
            <a:miter lim="800000"/>
            <a:headEnd type="none" w="sm" len="sm"/>
            <a:tailEnd type="none" w="sm" len="sm"/>
          </a:ln>
          <a:effectLst/>
        </p:spPr>
        <p:txBody>
          <a:bodyPr wrap="none" lIns="45720" tIns="0" rIns="45720" bIns="0">
            <a:spAutoFit/>
          </a:bodyPr>
          <a:lstStyle/>
          <a:p>
            <a:pPr>
              <a:defRPr/>
            </a:pPr>
            <a:r>
              <a:rPr lang="en-US" sz="1600" b="1" dirty="0">
                <a:latin typeface="Arial Narrow" panose="020B0606020202030204" pitchFamily="34" charset="0"/>
              </a:rPr>
              <a:t>Raw materials</a:t>
            </a:r>
          </a:p>
        </p:txBody>
      </p:sp>
      <p:sp>
        <p:nvSpPr>
          <p:cNvPr id="90" name="Rounded Rectangle 89"/>
          <p:cNvSpPr/>
          <p:nvPr/>
        </p:nvSpPr>
        <p:spPr bwMode="auto">
          <a:xfrm>
            <a:off x="4702176" y="2350135"/>
            <a:ext cx="2743200" cy="29260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91" name="Rounded Rectangle 90"/>
          <p:cNvSpPr/>
          <p:nvPr/>
        </p:nvSpPr>
        <p:spPr bwMode="auto">
          <a:xfrm>
            <a:off x="7567250" y="2351714"/>
            <a:ext cx="2743200" cy="29260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49865" name="Text Box 9"/>
          <p:cNvSpPr txBox="1">
            <a:spLocks noChangeArrowheads="1"/>
          </p:cNvSpPr>
          <p:nvPr/>
        </p:nvSpPr>
        <p:spPr bwMode="auto">
          <a:xfrm>
            <a:off x="4928019" y="2230439"/>
            <a:ext cx="1956626" cy="246221"/>
          </a:xfrm>
          <a:prstGeom prst="rect">
            <a:avLst/>
          </a:prstGeom>
          <a:solidFill>
            <a:schemeClr val="bg1"/>
          </a:solidFill>
          <a:ln w="12700">
            <a:noFill/>
            <a:miter lim="800000"/>
            <a:headEnd type="none" w="sm" len="sm"/>
            <a:tailEnd type="none" w="sm" len="sm"/>
          </a:ln>
          <a:effectLst/>
        </p:spPr>
        <p:txBody>
          <a:bodyPr wrap="none" lIns="45720" tIns="0" rIns="45720" bIns="0">
            <a:spAutoFit/>
          </a:bodyPr>
          <a:lstStyle/>
          <a:p>
            <a:pPr>
              <a:defRPr/>
            </a:pPr>
            <a:r>
              <a:rPr lang="en-US" sz="1600" b="1" dirty="0">
                <a:latin typeface="Arial Narrow" panose="020B0606020202030204" pitchFamily="34" charset="0"/>
              </a:rPr>
              <a:t>Semi-finished products</a:t>
            </a:r>
          </a:p>
        </p:txBody>
      </p:sp>
      <p:sp>
        <p:nvSpPr>
          <p:cNvPr id="249866" name="Text Box 10"/>
          <p:cNvSpPr txBox="1">
            <a:spLocks noChangeArrowheads="1"/>
          </p:cNvSpPr>
          <p:nvPr/>
        </p:nvSpPr>
        <p:spPr bwMode="auto">
          <a:xfrm>
            <a:off x="7799640" y="2230439"/>
            <a:ext cx="1741823" cy="246221"/>
          </a:xfrm>
          <a:prstGeom prst="rect">
            <a:avLst/>
          </a:prstGeom>
          <a:solidFill>
            <a:schemeClr val="bg1"/>
          </a:solidFill>
          <a:ln w="12700">
            <a:noFill/>
            <a:miter lim="800000"/>
            <a:headEnd type="none" w="sm" len="sm"/>
            <a:tailEnd type="none" w="sm" len="sm"/>
          </a:ln>
          <a:effectLst/>
        </p:spPr>
        <p:txBody>
          <a:bodyPr wrap="none" lIns="45720" tIns="0" rIns="45720" bIns="0">
            <a:spAutoFit/>
          </a:bodyPr>
          <a:lstStyle/>
          <a:p>
            <a:pPr>
              <a:defRPr/>
            </a:pPr>
            <a:r>
              <a:rPr lang="en-US" sz="1600" b="1">
                <a:latin typeface="Arial Narrow" panose="020B0606020202030204" pitchFamily="34" charset="0"/>
              </a:rPr>
              <a:t>Manufactured goods</a:t>
            </a:r>
          </a:p>
        </p:txBody>
      </p:sp>
    </p:spTree>
    <p:extLst>
      <p:ext uri="{BB962C8B-B14F-4D97-AF65-F5344CB8AC3E}">
        <p14:creationId xmlns:p14="http://schemas.microsoft.com/office/powerpoint/2010/main" val="4001966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69427-2165-4801-BFB9-DD0F8CDD1C20}"/>
              </a:ext>
            </a:extLst>
          </p:cNvPr>
          <p:cNvSpPr>
            <a:spLocks noGrp="1"/>
          </p:cNvSpPr>
          <p:nvPr>
            <p:ph type="title"/>
          </p:nvPr>
        </p:nvSpPr>
        <p:spPr/>
        <p:txBody>
          <a:bodyPr/>
          <a:lstStyle/>
          <a:p>
            <a:r>
              <a:rPr lang="en-US" dirty="0"/>
              <a:t>Commodity Chain Analysis</a:t>
            </a:r>
          </a:p>
        </p:txBody>
      </p:sp>
      <p:sp>
        <p:nvSpPr>
          <p:cNvPr id="3" name="Footer Placeholder 2">
            <a:extLst>
              <a:ext uri="{FF2B5EF4-FFF2-40B4-BE49-F238E27FC236}">
                <a16:creationId xmlns:a16="http://schemas.microsoft.com/office/drawing/2014/main" id="{C9952DFC-7D1E-4F70-8DCB-A7326056569C}"/>
              </a:ext>
            </a:extLst>
          </p:cNvPr>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8" name="AutoShape 1083">
            <a:extLst>
              <a:ext uri="{FF2B5EF4-FFF2-40B4-BE49-F238E27FC236}">
                <a16:creationId xmlns:a16="http://schemas.microsoft.com/office/drawing/2014/main" id="{6C599205-6FC0-4D79-8D1D-0DC4A0442DCA}"/>
              </a:ext>
            </a:extLst>
          </p:cNvPr>
          <p:cNvSpPr>
            <a:spLocks noChangeArrowheads="1"/>
          </p:cNvSpPr>
          <p:nvPr/>
        </p:nvSpPr>
        <p:spPr bwMode="auto">
          <a:xfrm>
            <a:off x="3976554" y="1576005"/>
            <a:ext cx="731520" cy="182880"/>
          </a:xfrm>
          <a:prstGeom prst="rightArrow">
            <a:avLst>
              <a:gd name="adj1" fmla="val 50000"/>
              <a:gd name="adj2" fmla="val 56591"/>
            </a:avLst>
          </a:prstGeom>
          <a:solidFill>
            <a:schemeClr val="bg1">
              <a:lumMod val="6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19" name="AutoShape 1084">
            <a:extLst>
              <a:ext uri="{FF2B5EF4-FFF2-40B4-BE49-F238E27FC236}">
                <a16:creationId xmlns:a16="http://schemas.microsoft.com/office/drawing/2014/main" id="{6B47D8DB-E132-4013-BFE5-3B8414C7775A}"/>
              </a:ext>
            </a:extLst>
          </p:cNvPr>
          <p:cNvSpPr>
            <a:spLocks noChangeArrowheads="1"/>
          </p:cNvSpPr>
          <p:nvPr/>
        </p:nvSpPr>
        <p:spPr bwMode="auto">
          <a:xfrm>
            <a:off x="6371625" y="1576005"/>
            <a:ext cx="731520" cy="182880"/>
          </a:xfrm>
          <a:prstGeom prst="rightArrow">
            <a:avLst>
              <a:gd name="adj1" fmla="val 50000"/>
              <a:gd name="adj2" fmla="val 56591"/>
            </a:avLst>
          </a:prstGeom>
          <a:solidFill>
            <a:schemeClr val="bg1">
              <a:lumMod val="6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25" name="Rounded Rectangle 2">
            <a:extLst>
              <a:ext uri="{FF2B5EF4-FFF2-40B4-BE49-F238E27FC236}">
                <a16:creationId xmlns:a16="http://schemas.microsoft.com/office/drawing/2014/main" id="{101D32EC-3B94-4A71-B509-9475EA55303B}"/>
              </a:ext>
            </a:extLst>
          </p:cNvPr>
          <p:cNvSpPr/>
          <p:nvPr/>
        </p:nvSpPr>
        <p:spPr bwMode="auto">
          <a:xfrm>
            <a:off x="9719643" y="1398447"/>
            <a:ext cx="1005840" cy="548640"/>
          </a:xfrm>
          <a:prstGeom prst="roundRect">
            <a:avLst>
              <a:gd name="adj" fmla="val 14005"/>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Market</a:t>
            </a:r>
          </a:p>
        </p:txBody>
      </p:sp>
      <p:sp>
        <p:nvSpPr>
          <p:cNvPr id="28" name="AutoShape 1084">
            <a:extLst>
              <a:ext uri="{FF2B5EF4-FFF2-40B4-BE49-F238E27FC236}">
                <a16:creationId xmlns:a16="http://schemas.microsoft.com/office/drawing/2014/main" id="{1FDA8866-79A6-4655-9CA2-ED6C11CAC1D5}"/>
              </a:ext>
            </a:extLst>
          </p:cNvPr>
          <p:cNvSpPr>
            <a:spLocks noChangeArrowheads="1"/>
          </p:cNvSpPr>
          <p:nvPr/>
        </p:nvSpPr>
        <p:spPr bwMode="auto">
          <a:xfrm>
            <a:off x="8877939" y="1576005"/>
            <a:ext cx="731520" cy="182880"/>
          </a:xfrm>
          <a:prstGeom prst="rightArrow">
            <a:avLst>
              <a:gd name="adj1" fmla="val 50000"/>
              <a:gd name="adj2" fmla="val 56591"/>
            </a:avLst>
          </a:prstGeom>
          <a:solidFill>
            <a:schemeClr val="bg1">
              <a:lumMod val="6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30" name="Rounded Rectangle 2">
            <a:extLst>
              <a:ext uri="{FF2B5EF4-FFF2-40B4-BE49-F238E27FC236}">
                <a16:creationId xmlns:a16="http://schemas.microsoft.com/office/drawing/2014/main" id="{6BF4BB04-B6D0-4668-8218-33B3823E7B18}"/>
              </a:ext>
            </a:extLst>
          </p:cNvPr>
          <p:cNvSpPr/>
          <p:nvPr/>
        </p:nvSpPr>
        <p:spPr bwMode="auto">
          <a:xfrm>
            <a:off x="2401159" y="1398447"/>
            <a:ext cx="1463040" cy="548640"/>
          </a:xfrm>
          <a:prstGeom prst="roundRect">
            <a:avLst>
              <a:gd name="adj" fmla="val 10456"/>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Raw Materials</a:t>
            </a:r>
          </a:p>
        </p:txBody>
      </p:sp>
      <p:sp>
        <p:nvSpPr>
          <p:cNvPr id="31" name="Rounded Rectangle 2">
            <a:extLst>
              <a:ext uri="{FF2B5EF4-FFF2-40B4-BE49-F238E27FC236}">
                <a16:creationId xmlns:a16="http://schemas.microsoft.com/office/drawing/2014/main" id="{FF38A2CC-B455-422D-AAA3-B75CCD5F3B4F}"/>
              </a:ext>
            </a:extLst>
          </p:cNvPr>
          <p:cNvSpPr/>
          <p:nvPr/>
        </p:nvSpPr>
        <p:spPr bwMode="auto">
          <a:xfrm>
            <a:off x="4798401" y="1398447"/>
            <a:ext cx="1463040" cy="548640"/>
          </a:xfrm>
          <a:prstGeom prst="roundRect">
            <a:avLst>
              <a:gd name="adj" fmla="val 10456"/>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Manufacturing and Assembly</a:t>
            </a:r>
          </a:p>
        </p:txBody>
      </p:sp>
      <p:sp>
        <p:nvSpPr>
          <p:cNvPr id="32" name="Rounded Rectangle 2">
            <a:extLst>
              <a:ext uri="{FF2B5EF4-FFF2-40B4-BE49-F238E27FC236}">
                <a16:creationId xmlns:a16="http://schemas.microsoft.com/office/drawing/2014/main" id="{BE503F25-4809-42AD-AB5D-56FD3CAAC94F}"/>
              </a:ext>
            </a:extLst>
          </p:cNvPr>
          <p:cNvSpPr/>
          <p:nvPr/>
        </p:nvSpPr>
        <p:spPr bwMode="auto">
          <a:xfrm>
            <a:off x="7259022" y="1398447"/>
            <a:ext cx="1463040" cy="548640"/>
          </a:xfrm>
          <a:prstGeom prst="roundRect">
            <a:avLst>
              <a:gd name="adj" fmla="val 10456"/>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Distribution</a:t>
            </a:r>
          </a:p>
        </p:txBody>
      </p:sp>
      <p:cxnSp>
        <p:nvCxnSpPr>
          <p:cNvPr id="39" name="Straight Arrow Connector 38">
            <a:extLst>
              <a:ext uri="{FF2B5EF4-FFF2-40B4-BE49-F238E27FC236}">
                <a16:creationId xmlns:a16="http://schemas.microsoft.com/office/drawing/2014/main" id="{EE790742-61A0-4268-B78A-8D934628F995}"/>
              </a:ext>
            </a:extLst>
          </p:cNvPr>
          <p:cNvCxnSpPr>
            <a:stCxn id="34" idx="6"/>
            <a:endCxn id="35" idx="2"/>
          </p:cNvCxnSpPr>
          <p:nvPr/>
        </p:nvCxnSpPr>
        <p:spPr>
          <a:xfrm>
            <a:off x="3302631" y="2431909"/>
            <a:ext cx="1955643"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8EA8D6A6-4608-4559-936B-5B06EE3FB9DF}"/>
              </a:ext>
            </a:extLst>
          </p:cNvPr>
          <p:cNvCxnSpPr>
            <a:cxnSpLocks/>
            <a:stCxn id="35" idx="6"/>
            <a:endCxn id="36" idx="2"/>
          </p:cNvCxnSpPr>
          <p:nvPr/>
        </p:nvCxnSpPr>
        <p:spPr>
          <a:xfrm>
            <a:off x="5715474" y="2431909"/>
            <a:ext cx="2046468"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43CB4C5-3D52-4D9F-82DC-7B3D1F85F634}"/>
              </a:ext>
            </a:extLst>
          </p:cNvPr>
          <p:cNvCxnSpPr>
            <a:cxnSpLocks/>
            <a:stCxn id="36" idx="6"/>
            <a:endCxn id="37" idx="2"/>
          </p:cNvCxnSpPr>
          <p:nvPr/>
        </p:nvCxnSpPr>
        <p:spPr>
          <a:xfrm>
            <a:off x="8219142" y="2431909"/>
            <a:ext cx="1774821" cy="0"/>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Oval 46">
            <a:extLst>
              <a:ext uri="{FF2B5EF4-FFF2-40B4-BE49-F238E27FC236}">
                <a16:creationId xmlns:a16="http://schemas.microsoft.com/office/drawing/2014/main" id="{AD465C8B-E814-4B8A-BD31-E8D6B1FD63AD}"/>
              </a:ext>
            </a:extLst>
          </p:cNvPr>
          <p:cNvSpPr/>
          <p:nvPr/>
        </p:nvSpPr>
        <p:spPr>
          <a:xfrm>
            <a:off x="9308348" y="2287761"/>
            <a:ext cx="254151" cy="254151"/>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5BE7A0F8-36B1-4859-97AB-851795C401CE}"/>
              </a:ext>
            </a:extLst>
          </p:cNvPr>
          <p:cNvSpPr/>
          <p:nvPr/>
        </p:nvSpPr>
        <p:spPr>
          <a:xfrm>
            <a:off x="3722403" y="2304832"/>
            <a:ext cx="254151" cy="254151"/>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248F9C29-1060-45DC-ACC3-75D53F533395}"/>
              </a:ext>
            </a:extLst>
          </p:cNvPr>
          <p:cNvSpPr/>
          <p:nvPr/>
        </p:nvSpPr>
        <p:spPr>
          <a:xfrm>
            <a:off x="4457275" y="2301601"/>
            <a:ext cx="254151" cy="254151"/>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9AEBC37D-B359-4504-96DC-E08AB7A68213}"/>
              </a:ext>
            </a:extLst>
          </p:cNvPr>
          <p:cNvSpPr/>
          <p:nvPr/>
        </p:nvSpPr>
        <p:spPr>
          <a:xfrm>
            <a:off x="6611632" y="2282421"/>
            <a:ext cx="254151" cy="254151"/>
          </a:xfrm>
          <a:prstGeom prst="ellipse">
            <a:avLst/>
          </a:prstGeom>
          <a:solidFill>
            <a:schemeClr val="bg1"/>
          </a:solidFill>
          <a:ln w="3810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896C719-81D0-4B44-9B60-0595749F33B3}"/>
              </a:ext>
            </a:extLst>
          </p:cNvPr>
          <p:cNvSpPr/>
          <p:nvPr/>
        </p:nvSpPr>
        <p:spPr>
          <a:xfrm>
            <a:off x="2845431" y="2203309"/>
            <a:ext cx="457200" cy="457200"/>
          </a:xfrm>
          <a:prstGeom prst="ellipse">
            <a:avLst/>
          </a:prstGeom>
          <a:noFill/>
          <a:ln w="50800">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99927D8C-5602-4B79-9CDD-5111C826B891}"/>
              </a:ext>
            </a:extLst>
          </p:cNvPr>
          <p:cNvSpPr/>
          <p:nvPr/>
        </p:nvSpPr>
        <p:spPr>
          <a:xfrm>
            <a:off x="5258274" y="2203309"/>
            <a:ext cx="457200" cy="457200"/>
          </a:xfrm>
          <a:prstGeom prst="ellipse">
            <a:avLst/>
          </a:prstGeom>
          <a:noFill/>
          <a:ln w="50800">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5AF2ED1F-9309-4D43-9F16-787D033C0F58}"/>
              </a:ext>
            </a:extLst>
          </p:cNvPr>
          <p:cNvSpPr/>
          <p:nvPr/>
        </p:nvSpPr>
        <p:spPr>
          <a:xfrm>
            <a:off x="7761942" y="2203309"/>
            <a:ext cx="457200" cy="457200"/>
          </a:xfrm>
          <a:prstGeom prst="ellipse">
            <a:avLst/>
          </a:prstGeom>
          <a:noFill/>
          <a:ln w="508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F04BDB4E-91F8-4442-8C13-2C6B3E789E14}"/>
              </a:ext>
            </a:extLst>
          </p:cNvPr>
          <p:cNvSpPr/>
          <p:nvPr/>
        </p:nvSpPr>
        <p:spPr>
          <a:xfrm>
            <a:off x="9993963" y="2203309"/>
            <a:ext cx="457200" cy="457200"/>
          </a:xfrm>
          <a:prstGeom prst="ellipse">
            <a:avLst/>
          </a:prstGeom>
          <a:noFill/>
          <a:ln w="50800">
            <a:solidFill>
              <a:schemeClr val="bg2">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ounded Rectangle 2">
            <a:extLst>
              <a:ext uri="{FF2B5EF4-FFF2-40B4-BE49-F238E27FC236}">
                <a16:creationId xmlns:a16="http://schemas.microsoft.com/office/drawing/2014/main" id="{ECCC56EB-D584-40D4-B34C-918A3541FC70}"/>
              </a:ext>
            </a:extLst>
          </p:cNvPr>
          <p:cNvSpPr/>
          <p:nvPr/>
        </p:nvSpPr>
        <p:spPr bwMode="auto">
          <a:xfrm>
            <a:off x="2401159" y="4386285"/>
            <a:ext cx="1463040" cy="548640"/>
          </a:xfrm>
          <a:prstGeom prst="roundRect">
            <a:avLst>
              <a:gd name="adj" fmla="val 10456"/>
            </a:avLst>
          </a:prstGeom>
          <a:solidFill>
            <a:schemeClr val="accent5">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Procurement Costs</a:t>
            </a:r>
          </a:p>
        </p:txBody>
      </p:sp>
      <p:sp>
        <p:nvSpPr>
          <p:cNvPr id="53" name="Rounded Rectangle 2">
            <a:extLst>
              <a:ext uri="{FF2B5EF4-FFF2-40B4-BE49-F238E27FC236}">
                <a16:creationId xmlns:a16="http://schemas.microsoft.com/office/drawing/2014/main" id="{2DFA7764-4895-48E5-9F9A-C3B52456BA9E}"/>
              </a:ext>
            </a:extLst>
          </p:cNvPr>
          <p:cNvSpPr/>
          <p:nvPr/>
        </p:nvSpPr>
        <p:spPr bwMode="auto">
          <a:xfrm>
            <a:off x="4798401" y="4386285"/>
            <a:ext cx="1463040" cy="548640"/>
          </a:xfrm>
          <a:prstGeom prst="roundRect">
            <a:avLst>
              <a:gd name="adj" fmla="val 10456"/>
            </a:avLst>
          </a:prstGeom>
          <a:solidFill>
            <a:schemeClr val="accent3">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Manufacturing</a:t>
            </a:r>
          </a:p>
          <a:p>
            <a:pPr algn="ctr" eaLnBrk="0" fontAlgn="base" hangingPunct="0">
              <a:spcBef>
                <a:spcPct val="0"/>
              </a:spcBef>
              <a:spcAft>
                <a:spcPct val="0"/>
              </a:spcAft>
            </a:pPr>
            <a:r>
              <a:rPr lang="en-US" sz="1600" b="1" dirty="0">
                <a:solidFill>
                  <a:schemeClr val="bg1"/>
                </a:solidFill>
                <a:latin typeface="Arial Narrow" panose="020B0606020202030204" pitchFamily="34" charset="0"/>
              </a:rPr>
              <a:t>Costs</a:t>
            </a:r>
          </a:p>
        </p:txBody>
      </p:sp>
      <p:sp>
        <p:nvSpPr>
          <p:cNvPr id="54" name="Rounded Rectangle 2">
            <a:extLst>
              <a:ext uri="{FF2B5EF4-FFF2-40B4-BE49-F238E27FC236}">
                <a16:creationId xmlns:a16="http://schemas.microsoft.com/office/drawing/2014/main" id="{92B03F6F-E61B-4DE7-8200-4B1F9438082C}"/>
              </a:ext>
            </a:extLst>
          </p:cNvPr>
          <p:cNvSpPr/>
          <p:nvPr/>
        </p:nvSpPr>
        <p:spPr bwMode="auto">
          <a:xfrm>
            <a:off x="7259022" y="4396659"/>
            <a:ext cx="1463040" cy="548640"/>
          </a:xfrm>
          <a:prstGeom prst="roundRect">
            <a:avLst>
              <a:gd name="adj" fmla="val 10456"/>
            </a:avLst>
          </a:prstGeom>
          <a:solidFill>
            <a:schemeClr val="accent2">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Distribution</a:t>
            </a:r>
          </a:p>
          <a:p>
            <a:pPr algn="ctr" eaLnBrk="0" fontAlgn="base" hangingPunct="0">
              <a:spcBef>
                <a:spcPct val="0"/>
              </a:spcBef>
              <a:spcAft>
                <a:spcPct val="0"/>
              </a:spcAft>
            </a:pPr>
            <a:r>
              <a:rPr lang="en-US" sz="1600" b="1" dirty="0">
                <a:solidFill>
                  <a:schemeClr val="bg1"/>
                </a:solidFill>
                <a:latin typeface="Arial Narrow" panose="020B0606020202030204" pitchFamily="34" charset="0"/>
              </a:rPr>
              <a:t>Costs</a:t>
            </a:r>
          </a:p>
        </p:txBody>
      </p:sp>
      <p:sp>
        <p:nvSpPr>
          <p:cNvPr id="55" name="Rounded Rectangle 2">
            <a:extLst>
              <a:ext uri="{FF2B5EF4-FFF2-40B4-BE49-F238E27FC236}">
                <a16:creationId xmlns:a16="http://schemas.microsoft.com/office/drawing/2014/main" id="{497D8040-8885-4A2A-B567-3D2B97073EC3}"/>
              </a:ext>
            </a:extLst>
          </p:cNvPr>
          <p:cNvSpPr/>
          <p:nvPr/>
        </p:nvSpPr>
        <p:spPr bwMode="auto">
          <a:xfrm>
            <a:off x="9467979" y="4386285"/>
            <a:ext cx="1463040" cy="548640"/>
          </a:xfrm>
          <a:prstGeom prst="roundRect">
            <a:avLst>
              <a:gd name="adj" fmla="val 10456"/>
            </a:avLst>
          </a:prstGeom>
          <a:solidFill>
            <a:schemeClr val="bg2">
              <a:lumMod val="2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1600" b="1" dirty="0">
                <a:solidFill>
                  <a:schemeClr val="bg1"/>
                </a:solidFill>
                <a:latin typeface="Arial Narrow" panose="020B0606020202030204" pitchFamily="34" charset="0"/>
              </a:rPr>
              <a:t>Retailing Costs</a:t>
            </a:r>
          </a:p>
        </p:txBody>
      </p:sp>
      <p:sp>
        <p:nvSpPr>
          <p:cNvPr id="57" name="Rectangle 1115">
            <a:extLst>
              <a:ext uri="{FF2B5EF4-FFF2-40B4-BE49-F238E27FC236}">
                <a16:creationId xmlns:a16="http://schemas.microsoft.com/office/drawing/2014/main" id="{50BB2F79-1B38-4950-96E7-267871382DAA}"/>
              </a:ext>
            </a:extLst>
          </p:cNvPr>
          <p:cNvSpPr>
            <a:spLocks noChangeArrowheads="1"/>
          </p:cNvSpPr>
          <p:nvPr/>
        </p:nvSpPr>
        <p:spPr bwMode="auto">
          <a:xfrm>
            <a:off x="2601659" y="3850835"/>
            <a:ext cx="1109278"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i="1" dirty="0">
                <a:latin typeface="Arial Narrow" panose="020B0606020202030204" pitchFamily="34" charset="0"/>
                <a:cs typeface="Calibri" pitchFamily="34" charset="0"/>
              </a:rPr>
              <a:t>Bulk shipping</a:t>
            </a:r>
          </a:p>
        </p:txBody>
      </p:sp>
      <p:sp>
        <p:nvSpPr>
          <p:cNvPr id="58" name="Rectangle 1116">
            <a:extLst>
              <a:ext uri="{FF2B5EF4-FFF2-40B4-BE49-F238E27FC236}">
                <a16:creationId xmlns:a16="http://schemas.microsoft.com/office/drawing/2014/main" id="{245B7C43-CB43-474B-8EFA-B98BA394AF67}"/>
              </a:ext>
            </a:extLst>
          </p:cNvPr>
          <p:cNvSpPr>
            <a:spLocks noChangeArrowheads="1"/>
          </p:cNvSpPr>
          <p:nvPr/>
        </p:nvSpPr>
        <p:spPr bwMode="auto">
          <a:xfrm>
            <a:off x="5524171" y="3850837"/>
            <a:ext cx="1072409"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i="1" dirty="0">
                <a:latin typeface="Arial Narrow" panose="020B0606020202030204" pitchFamily="34" charset="0"/>
                <a:cs typeface="Calibri" pitchFamily="34" charset="0"/>
              </a:rPr>
              <a:t>Unit shipping</a:t>
            </a:r>
          </a:p>
        </p:txBody>
      </p:sp>
      <p:sp>
        <p:nvSpPr>
          <p:cNvPr id="59" name="Rectangle 1119">
            <a:extLst>
              <a:ext uri="{FF2B5EF4-FFF2-40B4-BE49-F238E27FC236}">
                <a16:creationId xmlns:a16="http://schemas.microsoft.com/office/drawing/2014/main" id="{F90BBFC9-DB1C-4EF1-89A2-D78F1EBA42A6}"/>
              </a:ext>
            </a:extLst>
          </p:cNvPr>
          <p:cNvSpPr>
            <a:spLocks noChangeArrowheads="1"/>
          </p:cNvSpPr>
          <p:nvPr/>
        </p:nvSpPr>
        <p:spPr bwMode="auto">
          <a:xfrm>
            <a:off x="7942914" y="3845156"/>
            <a:ext cx="1285865"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i="1" dirty="0">
                <a:latin typeface="Arial Narrow" panose="020B0606020202030204" pitchFamily="34" charset="0"/>
                <a:cs typeface="Calibri" pitchFamily="34" charset="0"/>
              </a:rPr>
              <a:t>TL/LTL shipping</a:t>
            </a:r>
          </a:p>
        </p:txBody>
      </p:sp>
      <p:sp>
        <p:nvSpPr>
          <p:cNvPr id="61" name="Rectangle 1119">
            <a:extLst>
              <a:ext uri="{FF2B5EF4-FFF2-40B4-BE49-F238E27FC236}">
                <a16:creationId xmlns:a16="http://schemas.microsoft.com/office/drawing/2014/main" id="{6DE063F7-60BD-4BF2-ADAB-FEBE2F69B575}"/>
              </a:ext>
            </a:extLst>
          </p:cNvPr>
          <p:cNvSpPr>
            <a:spLocks noChangeArrowheads="1"/>
          </p:cNvSpPr>
          <p:nvPr/>
        </p:nvSpPr>
        <p:spPr bwMode="auto">
          <a:xfrm>
            <a:off x="9622589" y="3850831"/>
            <a:ext cx="1034194" cy="2215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600" b="1" i="1" dirty="0">
                <a:latin typeface="Arial Narrow" panose="020B0606020202030204" pitchFamily="34" charset="0"/>
                <a:cs typeface="Calibri" pitchFamily="34" charset="0"/>
              </a:rPr>
              <a:t>LTL shipping</a:t>
            </a:r>
          </a:p>
        </p:txBody>
      </p:sp>
      <p:cxnSp>
        <p:nvCxnSpPr>
          <p:cNvPr id="63" name="Straight Arrow Connector 62">
            <a:extLst>
              <a:ext uri="{FF2B5EF4-FFF2-40B4-BE49-F238E27FC236}">
                <a16:creationId xmlns:a16="http://schemas.microsoft.com/office/drawing/2014/main" id="{B8670BA4-982D-4A25-872B-10E9F5AD702C}"/>
              </a:ext>
            </a:extLst>
          </p:cNvPr>
          <p:cNvCxnSpPr>
            <a:cxnSpLocks/>
            <a:stCxn id="64" idx="3"/>
            <a:endCxn id="71" idx="1"/>
          </p:cNvCxnSpPr>
          <p:nvPr/>
        </p:nvCxnSpPr>
        <p:spPr>
          <a:xfrm flipV="1">
            <a:off x="3216301" y="5393648"/>
            <a:ext cx="6864963" cy="13474"/>
          </a:xfrm>
          <a:prstGeom prst="straightConnector1">
            <a:avLst/>
          </a:prstGeom>
          <a:ln w="381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738C332C-9119-4B5B-BDBB-FAB67DE13EA4}"/>
              </a:ext>
            </a:extLst>
          </p:cNvPr>
          <p:cNvSpPr/>
          <p:nvPr/>
        </p:nvSpPr>
        <p:spPr>
          <a:xfrm>
            <a:off x="2941981" y="5269962"/>
            <a:ext cx="274320" cy="27432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6359E49E-E113-47B6-95A8-31796B471CFE}"/>
              </a:ext>
            </a:extLst>
          </p:cNvPr>
          <p:cNvSpPr/>
          <p:nvPr/>
        </p:nvSpPr>
        <p:spPr>
          <a:xfrm>
            <a:off x="3668572" y="5360836"/>
            <a:ext cx="274320" cy="9144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EA93F89F-09E3-46B6-99D8-EAA48C155F1A}"/>
              </a:ext>
            </a:extLst>
          </p:cNvPr>
          <p:cNvSpPr/>
          <p:nvPr/>
        </p:nvSpPr>
        <p:spPr>
          <a:xfrm>
            <a:off x="4433754" y="5312992"/>
            <a:ext cx="274320" cy="182880"/>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7A2CD846-EDFD-4565-B840-787B09C6E50A}"/>
              </a:ext>
            </a:extLst>
          </p:cNvPr>
          <p:cNvSpPr/>
          <p:nvPr/>
        </p:nvSpPr>
        <p:spPr>
          <a:xfrm>
            <a:off x="5349714" y="5221552"/>
            <a:ext cx="274320" cy="36576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9EE3C079-1E5B-4319-A21D-4A1142335583}"/>
              </a:ext>
            </a:extLst>
          </p:cNvPr>
          <p:cNvSpPr/>
          <p:nvPr/>
        </p:nvSpPr>
        <p:spPr>
          <a:xfrm>
            <a:off x="6600225" y="5312992"/>
            <a:ext cx="274320" cy="182880"/>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BC8AAE-CDD5-4695-9769-F7D9E7EDDC1F}"/>
              </a:ext>
            </a:extLst>
          </p:cNvPr>
          <p:cNvSpPr/>
          <p:nvPr/>
        </p:nvSpPr>
        <p:spPr>
          <a:xfrm>
            <a:off x="7853382" y="5168902"/>
            <a:ext cx="274320" cy="4572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38A8773A-3D9E-471C-808B-25C92B4F03C0}"/>
              </a:ext>
            </a:extLst>
          </p:cNvPr>
          <p:cNvSpPr/>
          <p:nvPr/>
        </p:nvSpPr>
        <p:spPr>
          <a:xfrm>
            <a:off x="9204174" y="5256488"/>
            <a:ext cx="274320" cy="274320"/>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23B15355-7840-495F-A99A-1A84A331D3E9}"/>
              </a:ext>
            </a:extLst>
          </p:cNvPr>
          <p:cNvSpPr/>
          <p:nvPr/>
        </p:nvSpPr>
        <p:spPr>
          <a:xfrm>
            <a:off x="10081264" y="5027888"/>
            <a:ext cx="274320" cy="731520"/>
          </a:xfrm>
          <a:prstGeom prst="rect">
            <a:avLst/>
          </a:prstGeom>
          <a:solidFill>
            <a:schemeClr val="bg2">
              <a:lumMod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ounded Rectangle 2">
            <a:extLst>
              <a:ext uri="{FF2B5EF4-FFF2-40B4-BE49-F238E27FC236}">
                <a16:creationId xmlns:a16="http://schemas.microsoft.com/office/drawing/2014/main" id="{998FA6F0-1B6C-452A-B249-65C775ADD1F3}"/>
              </a:ext>
            </a:extLst>
          </p:cNvPr>
          <p:cNvSpPr/>
          <p:nvPr/>
        </p:nvSpPr>
        <p:spPr bwMode="auto">
          <a:xfrm>
            <a:off x="2408187" y="3229562"/>
            <a:ext cx="1097280" cy="182880"/>
          </a:xfrm>
          <a:prstGeom prst="roundRect">
            <a:avLst>
              <a:gd name="adj" fmla="val 10456"/>
            </a:avLst>
          </a:prstGeom>
          <a:solidFill>
            <a:schemeClr val="accent5">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76" name="Rounded Rectangle 2">
            <a:extLst>
              <a:ext uri="{FF2B5EF4-FFF2-40B4-BE49-F238E27FC236}">
                <a16:creationId xmlns:a16="http://schemas.microsoft.com/office/drawing/2014/main" id="{E8C4A96E-FE60-4DA4-9901-B91D3448FDDF}"/>
              </a:ext>
            </a:extLst>
          </p:cNvPr>
          <p:cNvSpPr/>
          <p:nvPr/>
        </p:nvSpPr>
        <p:spPr bwMode="auto">
          <a:xfrm>
            <a:off x="3579600" y="3229562"/>
            <a:ext cx="1005840" cy="182880"/>
          </a:xfrm>
          <a:prstGeom prst="roundRect">
            <a:avLst>
              <a:gd name="adj" fmla="val 10456"/>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77" name="Rounded Rectangle 2">
            <a:extLst>
              <a:ext uri="{FF2B5EF4-FFF2-40B4-BE49-F238E27FC236}">
                <a16:creationId xmlns:a16="http://schemas.microsoft.com/office/drawing/2014/main" id="{CE436DF3-03FE-4500-A85E-B2ADD456EADC}"/>
              </a:ext>
            </a:extLst>
          </p:cNvPr>
          <p:cNvSpPr/>
          <p:nvPr/>
        </p:nvSpPr>
        <p:spPr bwMode="auto">
          <a:xfrm>
            <a:off x="4755701" y="3229562"/>
            <a:ext cx="914400" cy="182880"/>
          </a:xfrm>
          <a:prstGeom prst="roundRect">
            <a:avLst>
              <a:gd name="adj" fmla="val 10456"/>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78" name="Rounded Rectangle 2">
            <a:extLst>
              <a:ext uri="{FF2B5EF4-FFF2-40B4-BE49-F238E27FC236}">
                <a16:creationId xmlns:a16="http://schemas.microsoft.com/office/drawing/2014/main" id="{1FC71F12-E997-439A-8C1B-D7DB17957904}"/>
              </a:ext>
            </a:extLst>
          </p:cNvPr>
          <p:cNvSpPr/>
          <p:nvPr/>
        </p:nvSpPr>
        <p:spPr bwMode="auto">
          <a:xfrm>
            <a:off x="5717089" y="3229562"/>
            <a:ext cx="2743200" cy="182880"/>
          </a:xfrm>
          <a:prstGeom prst="roundRect">
            <a:avLst>
              <a:gd name="adj" fmla="val 10456"/>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79" name="Rounded Rectangle 2">
            <a:extLst>
              <a:ext uri="{FF2B5EF4-FFF2-40B4-BE49-F238E27FC236}">
                <a16:creationId xmlns:a16="http://schemas.microsoft.com/office/drawing/2014/main" id="{11F55E94-2174-4039-88A7-23D063298404}"/>
              </a:ext>
            </a:extLst>
          </p:cNvPr>
          <p:cNvSpPr/>
          <p:nvPr/>
        </p:nvSpPr>
        <p:spPr bwMode="auto">
          <a:xfrm>
            <a:off x="8643130" y="3229562"/>
            <a:ext cx="1371600" cy="182880"/>
          </a:xfrm>
          <a:prstGeom prst="roundRect">
            <a:avLst>
              <a:gd name="adj" fmla="val 10456"/>
            </a:avLst>
          </a:prstGeom>
          <a:solidFill>
            <a:schemeClr val="accent3">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80" name="Rounded Rectangle 2">
            <a:extLst>
              <a:ext uri="{FF2B5EF4-FFF2-40B4-BE49-F238E27FC236}">
                <a16:creationId xmlns:a16="http://schemas.microsoft.com/office/drawing/2014/main" id="{993CFBEE-CB4D-4737-8A5D-C436AA2E1CBB}"/>
              </a:ext>
            </a:extLst>
          </p:cNvPr>
          <p:cNvSpPr/>
          <p:nvPr/>
        </p:nvSpPr>
        <p:spPr bwMode="auto">
          <a:xfrm>
            <a:off x="10140908" y="3229562"/>
            <a:ext cx="731520" cy="182880"/>
          </a:xfrm>
          <a:prstGeom prst="roundRect">
            <a:avLst>
              <a:gd name="adj" fmla="val 10456"/>
            </a:avLst>
          </a:prstGeom>
          <a:solidFill>
            <a:schemeClr val="accent3">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81" name="Rounded Rectangle 2">
            <a:extLst>
              <a:ext uri="{FF2B5EF4-FFF2-40B4-BE49-F238E27FC236}">
                <a16:creationId xmlns:a16="http://schemas.microsoft.com/office/drawing/2014/main" id="{80C613F2-D34A-4DC5-920B-EE66D7DA72D6}"/>
              </a:ext>
            </a:extLst>
          </p:cNvPr>
          <p:cNvSpPr/>
          <p:nvPr/>
        </p:nvSpPr>
        <p:spPr bwMode="auto">
          <a:xfrm>
            <a:off x="2288206" y="3128789"/>
            <a:ext cx="2377440" cy="548640"/>
          </a:xfrm>
          <a:prstGeom prst="roundRect">
            <a:avLst>
              <a:gd name="adj" fmla="val 10456"/>
            </a:avLst>
          </a:prstGeom>
          <a:no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82" name="Rounded Rectangle 2">
            <a:extLst>
              <a:ext uri="{FF2B5EF4-FFF2-40B4-BE49-F238E27FC236}">
                <a16:creationId xmlns:a16="http://schemas.microsoft.com/office/drawing/2014/main" id="{EA8FC0DC-B3AB-4FFE-9922-211A1D3F1A24}"/>
              </a:ext>
            </a:extLst>
          </p:cNvPr>
          <p:cNvSpPr/>
          <p:nvPr/>
        </p:nvSpPr>
        <p:spPr bwMode="auto">
          <a:xfrm>
            <a:off x="8596907" y="3128789"/>
            <a:ext cx="1463040" cy="548640"/>
          </a:xfrm>
          <a:prstGeom prst="roundRect">
            <a:avLst>
              <a:gd name="adj" fmla="val 10456"/>
            </a:avLst>
          </a:prstGeom>
          <a:no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83" name="Rounded Rectangle 2">
            <a:extLst>
              <a:ext uri="{FF2B5EF4-FFF2-40B4-BE49-F238E27FC236}">
                <a16:creationId xmlns:a16="http://schemas.microsoft.com/office/drawing/2014/main" id="{B1E6DAEE-DE2A-4190-B2A4-C543E380DADB}"/>
              </a:ext>
            </a:extLst>
          </p:cNvPr>
          <p:cNvSpPr/>
          <p:nvPr/>
        </p:nvSpPr>
        <p:spPr bwMode="auto">
          <a:xfrm>
            <a:off x="10118032" y="3128789"/>
            <a:ext cx="803662" cy="548640"/>
          </a:xfrm>
          <a:prstGeom prst="roundRect">
            <a:avLst>
              <a:gd name="adj" fmla="val 10456"/>
            </a:avLst>
          </a:prstGeom>
          <a:no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84" name="Rectangle 1115">
            <a:extLst>
              <a:ext uri="{FF2B5EF4-FFF2-40B4-BE49-F238E27FC236}">
                <a16:creationId xmlns:a16="http://schemas.microsoft.com/office/drawing/2014/main" id="{272CDFE4-A7F7-4A9C-8456-0DCC572F9F4F}"/>
              </a:ext>
            </a:extLst>
          </p:cNvPr>
          <p:cNvSpPr>
            <a:spLocks noChangeArrowheads="1"/>
          </p:cNvSpPr>
          <p:nvPr/>
        </p:nvSpPr>
        <p:spPr bwMode="auto">
          <a:xfrm>
            <a:off x="2831821" y="3451970"/>
            <a:ext cx="270908"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Rail</a:t>
            </a:r>
          </a:p>
        </p:txBody>
      </p:sp>
      <p:sp>
        <p:nvSpPr>
          <p:cNvPr id="85" name="Rectangle 1115">
            <a:extLst>
              <a:ext uri="{FF2B5EF4-FFF2-40B4-BE49-F238E27FC236}">
                <a16:creationId xmlns:a16="http://schemas.microsoft.com/office/drawing/2014/main" id="{49F3EC50-2881-4CF7-969D-B1AD6DC6C76E}"/>
              </a:ext>
            </a:extLst>
          </p:cNvPr>
          <p:cNvSpPr>
            <a:spLocks noChangeArrowheads="1"/>
          </p:cNvSpPr>
          <p:nvPr/>
        </p:nvSpPr>
        <p:spPr bwMode="auto">
          <a:xfrm>
            <a:off x="3968732" y="3451970"/>
            <a:ext cx="270908"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Rail</a:t>
            </a:r>
          </a:p>
        </p:txBody>
      </p:sp>
      <p:sp>
        <p:nvSpPr>
          <p:cNvPr id="86" name="Rectangle 1115">
            <a:extLst>
              <a:ext uri="{FF2B5EF4-FFF2-40B4-BE49-F238E27FC236}">
                <a16:creationId xmlns:a16="http://schemas.microsoft.com/office/drawing/2014/main" id="{AC296F47-7A54-4A35-B3AF-911A5985C309}"/>
              </a:ext>
            </a:extLst>
          </p:cNvPr>
          <p:cNvSpPr>
            <a:spLocks noChangeArrowheads="1"/>
          </p:cNvSpPr>
          <p:nvPr/>
        </p:nvSpPr>
        <p:spPr bwMode="auto">
          <a:xfrm>
            <a:off x="4875563" y="3451970"/>
            <a:ext cx="609141"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Maritime</a:t>
            </a:r>
          </a:p>
        </p:txBody>
      </p:sp>
      <p:sp>
        <p:nvSpPr>
          <p:cNvPr id="87" name="Rectangle 1115">
            <a:extLst>
              <a:ext uri="{FF2B5EF4-FFF2-40B4-BE49-F238E27FC236}">
                <a16:creationId xmlns:a16="http://schemas.microsoft.com/office/drawing/2014/main" id="{5934A653-EEAD-4182-A2EF-42DABF626A28}"/>
              </a:ext>
            </a:extLst>
          </p:cNvPr>
          <p:cNvSpPr>
            <a:spLocks noChangeArrowheads="1"/>
          </p:cNvSpPr>
          <p:nvPr/>
        </p:nvSpPr>
        <p:spPr bwMode="auto">
          <a:xfrm>
            <a:off x="6878673" y="3451970"/>
            <a:ext cx="609141"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Maritime</a:t>
            </a:r>
          </a:p>
        </p:txBody>
      </p:sp>
      <p:sp>
        <p:nvSpPr>
          <p:cNvPr id="88" name="Rectangle 1115">
            <a:extLst>
              <a:ext uri="{FF2B5EF4-FFF2-40B4-BE49-F238E27FC236}">
                <a16:creationId xmlns:a16="http://schemas.microsoft.com/office/drawing/2014/main" id="{DA7B2F33-A72B-4506-ACBB-FA9EE926D405}"/>
              </a:ext>
            </a:extLst>
          </p:cNvPr>
          <p:cNvSpPr>
            <a:spLocks noChangeArrowheads="1"/>
          </p:cNvSpPr>
          <p:nvPr/>
        </p:nvSpPr>
        <p:spPr bwMode="auto">
          <a:xfrm>
            <a:off x="9164952" y="3451970"/>
            <a:ext cx="367088"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Road</a:t>
            </a:r>
          </a:p>
        </p:txBody>
      </p:sp>
      <p:sp>
        <p:nvSpPr>
          <p:cNvPr id="89" name="Rectangle 1115">
            <a:extLst>
              <a:ext uri="{FF2B5EF4-FFF2-40B4-BE49-F238E27FC236}">
                <a16:creationId xmlns:a16="http://schemas.microsoft.com/office/drawing/2014/main" id="{FCE7B5D8-7B2D-4109-BBAE-47CB8DBE0A3C}"/>
              </a:ext>
            </a:extLst>
          </p:cNvPr>
          <p:cNvSpPr>
            <a:spLocks noChangeArrowheads="1"/>
          </p:cNvSpPr>
          <p:nvPr/>
        </p:nvSpPr>
        <p:spPr bwMode="auto">
          <a:xfrm>
            <a:off x="10328004" y="3451970"/>
            <a:ext cx="367088"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Road</a:t>
            </a:r>
          </a:p>
        </p:txBody>
      </p:sp>
      <p:sp>
        <p:nvSpPr>
          <p:cNvPr id="90" name="Rectangle 1115">
            <a:extLst>
              <a:ext uri="{FF2B5EF4-FFF2-40B4-BE49-F238E27FC236}">
                <a16:creationId xmlns:a16="http://schemas.microsoft.com/office/drawing/2014/main" id="{7D34A1AC-9C9F-4C52-8697-58051B228C20}"/>
              </a:ext>
            </a:extLst>
          </p:cNvPr>
          <p:cNvSpPr>
            <a:spLocks noChangeArrowheads="1"/>
          </p:cNvSpPr>
          <p:nvPr/>
        </p:nvSpPr>
        <p:spPr bwMode="auto">
          <a:xfrm>
            <a:off x="3291350" y="2933578"/>
            <a:ext cx="458459"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Nation</a:t>
            </a:r>
          </a:p>
        </p:txBody>
      </p:sp>
      <p:sp>
        <p:nvSpPr>
          <p:cNvPr id="91" name="Rectangle 1115">
            <a:extLst>
              <a:ext uri="{FF2B5EF4-FFF2-40B4-BE49-F238E27FC236}">
                <a16:creationId xmlns:a16="http://schemas.microsoft.com/office/drawing/2014/main" id="{7CA0F971-A531-4E79-A3DF-66AFA442A10B}"/>
              </a:ext>
            </a:extLst>
          </p:cNvPr>
          <p:cNvSpPr>
            <a:spLocks noChangeArrowheads="1"/>
          </p:cNvSpPr>
          <p:nvPr/>
        </p:nvSpPr>
        <p:spPr bwMode="auto">
          <a:xfrm>
            <a:off x="9151489" y="2941616"/>
            <a:ext cx="458459"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Nation</a:t>
            </a:r>
          </a:p>
        </p:txBody>
      </p:sp>
      <p:sp>
        <p:nvSpPr>
          <p:cNvPr id="92" name="Rounded Rectangle 2">
            <a:extLst>
              <a:ext uri="{FF2B5EF4-FFF2-40B4-BE49-F238E27FC236}">
                <a16:creationId xmlns:a16="http://schemas.microsoft.com/office/drawing/2014/main" id="{96B358E7-D3B8-472C-9476-787DC9F6FDFE}"/>
              </a:ext>
            </a:extLst>
          </p:cNvPr>
          <p:cNvSpPr/>
          <p:nvPr/>
        </p:nvSpPr>
        <p:spPr bwMode="auto">
          <a:xfrm>
            <a:off x="4702550" y="3128789"/>
            <a:ext cx="3840480" cy="548640"/>
          </a:xfrm>
          <a:prstGeom prst="roundRect">
            <a:avLst>
              <a:gd name="adj" fmla="val 10456"/>
            </a:avLst>
          </a:prstGeom>
          <a:noFill/>
          <a:ln w="9525" cap="flat" cmpd="sng" algn="ctr">
            <a:solidFill>
              <a:schemeClr val="bg1">
                <a:lumMod val="65000"/>
              </a:schemeClr>
            </a:solidFill>
            <a:prstDash val="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endParaRPr lang="en-US" sz="1600" b="1" dirty="0">
              <a:solidFill>
                <a:schemeClr val="bg1"/>
              </a:solidFill>
              <a:latin typeface="Arial Narrow" panose="020B0606020202030204" pitchFamily="34" charset="0"/>
            </a:endParaRPr>
          </a:p>
        </p:txBody>
      </p:sp>
      <p:sp>
        <p:nvSpPr>
          <p:cNvPr id="93" name="Rectangle 1115">
            <a:extLst>
              <a:ext uri="{FF2B5EF4-FFF2-40B4-BE49-F238E27FC236}">
                <a16:creationId xmlns:a16="http://schemas.microsoft.com/office/drawing/2014/main" id="{9D53E57B-0152-445F-AD79-7C892531E142}"/>
              </a:ext>
            </a:extLst>
          </p:cNvPr>
          <p:cNvSpPr>
            <a:spLocks noChangeArrowheads="1"/>
          </p:cNvSpPr>
          <p:nvPr/>
        </p:nvSpPr>
        <p:spPr bwMode="auto">
          <a:xfrm>
            <a:off x="10341848" y="2939348"/>
            <a:ext cx="278923"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City</a:t>
            </a:r>
          </a:p>
        </p:txBody>
      </p:sp>
      <p:sp>
        <p:nvSpPr>
          <p:cNvPr id="94" name="Rectangle 1115">
            <a:extLst>
              <a:ext uri="{FF2B5EF4-FFF2-40B4-BE49-F238E27FC236}">
                <a16:creationId xmlns:a16="http://schemas.microsoft.com/office/drawing/2014/main" id="{4B5F1E5D-78F5-467E-9ADD-634AE2B4DBDE}"/>
              </a:ext>
            </a:extLst>
          </p:cNvPr>
          <p:cNvSpPr>
            <a:spLocks noChangeArrowheads="1"/>
          </p:cNvSpPr>
          <p:nvPr/>
        </p:nvSpPr>
        <p:spPr bwMode="auto">
          <a:xfrm>
            <a:off x="5915135" y="2939258"/>
            <a:ext cx="886461"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International</a:t>
            </a:r>
          </a:p>
        </p:txBody>
      </p:sp>
      <p:sp>
        <p:nvSpPr>
          <p:cNvPr id="103" name="Rounded Rectangle 88">
            <a:extLst>
              <a:ext uri="{FF2B5EF4-FFF2-40B4-BE49-F238E27FC236}">
                <a16:creationId xmlns:a16="http://schemas.microsoft.com/office/drawing/2014/main" id="{CB282862-C1A8-4BBA-81D0-49369EFC1D98}"/>
              </a:ext>
            </a:extLst>
          </p:cNvPr>
          <p:cNvSpPr/>
          <p:nvPr/>
        </p:nvSpPr>
        <p:spPr bwMode="auto">
          <a:xfrm>
            <a:off x="2131072" y="1267754"/>
            <a:ext cx="8961120" cy="1554480"/>
          </a:xfrm>
          <a:prstGeom prst="roundRect">
            <a:avLst>
              <a:gd name="adj" fmla="val 4469"/>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5" name="Rounded Rectangle 88">
            <a:extLst>
              <a:ext uri="{FF2B5EF4-FFF2-40B4-BE49-F238E27FC236}">
                <a16:creationId xmlns:a16="http://schemas.microsoft.com/office/drawing/2014/main" id="{498FD183-946D-4B2E-BACE-113FDA4B31B1}"/>
              </a:ext>
            </a:extLst>
          </p:cNvPr>
          <p:cNvSpPr/>
          <p:nvPr/>
        </p:nvSpPr>
        <p:spPr bwMode="auto">
          <a:xfrm>
            <a:off x="2131072" y="2915612"/>
            <a:ext cx="8961120" cy="1280160"/>
          </a:xfrm>
          <a:prstGeom prst="roundRect">
            <a:avLst>
              <a:gd name="adj" fmla="val 4469"/>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7" name="Rounded Rectangle 88">
            <a:extLst>
              <a:ext uri="{FF2B5EF4-FFF2-40B4-BE49-F238E27FC236}">
                <a16:creationId xmlns:a16="http://schemas.microsoft.com/office/drawing/2014/main" id="{B18DEE3C-A456-4AE9-9269-9E4BC536221D}"/>
              </a:ext>
            </a:extLst>
          </p:cNvPr>
          <p:cNvSpPr/>
          <p:nvPr/>
        </p:nvSpPr>
        <p:spPr bwMode="auto">
          <a:xfrm>
            <a:off x="2131072" y="4278002"/>
            <a:ext cx="8961120" cy="1828800"/>
          </a:xfrm>
          <a:prstGeom prst="roundRect">
            <a:avLst>
              <a:gd name="adj" fmla="val 4469"/>
            </a:avLst>
          </a:prstGeom>
          <a:noFill/>
          <a:ln w="12700" cap="flat" cmpd="sng" algn="ctr">
            <a:solidFill>
              <a:schemeClr val="bg1">
                <a:lumMod val="7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8" name="Rectangle 107">
            <a:extLst>
              <a:ext uri="{FF2B5EF4-FFF2-40B4-BE49-F238E27FC236}">
                <a16:creationId xmlns:a16="http://schemas.microsoft.com/office/drawing/2014/main" id="{FEF11C73-1332-4FF4-8E74-F7905701904B}"/>
              </a:ext>
            </a:extLst>
          </p:cNvPr>
          <p:cNvSpPr/>
          <p:nvPr/>
        </p:nvSpPr>
        <p:spPr>
          <a:xfrm>
            <a:off x="3794865" y="3807459"/>
            <a:ext cx="45720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a:extLst>
              <a:ext uri="{FF2B5EF4-FFF2-40B4-BE49-F238E27FC236}">
                <a16:creationId xmlns:a16="http://schemas.microsoft.com/office/drawing/2014/main" id="{4541D1B7-3EA5-45E5-B314-1B29191C616C}"/>
              </a:ext>
            </a:extLst>
          </p:cNvPr>
          <p:cNvSpPr/>
          <p:nvPr/>
        </p:nvSpPr>
        <p:spPr>
          <a:xfrm>
            <a:off x="3794865" y="3914699"/>
            <a:ext cx="45720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8E157BA1-F918-4AC6-B0CA-902EC15CD5EF}"/>
              </a:ext>
            </a:extLst>
          </p:cNvPr>
          <p:cNvSpPr/>
          <p:nvPr/>
        </p:nvSpPr>
        <p:spPr>
          <a:xfrm>
            <a:off x="3794865" y="4025876"/>
            <a:ext cx="45720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E89D3614-B9BE-45EE-BAB4-EC045E823BB5}"/>
              </a:ext>
            </a:extLst>
          </p:cNvPr>
          <p:cNvSpPr/>
          <p:nvPr/>
        </p:nvSpPr>
        <p:spPr>
          <a:xfrm>
            <a:off x="6674921" y="379882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11FBAD41-BBF3-4E61-9594-638DE6D2287C}"/>
              </a:ext>
            </a:extLst>
          </p:cNvPr>
          <p:cNvSpPr/>
          <p:nvPr/>
        </p:nvSpPr>
        <p:spPr>
          <a:xfrm>
            <a:off x="6674921" y="390606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819CB7A5-860B-4F74-B8E6-E92D8B35D970}"/>
              </a:ext>
            </a:extLst>
          </p:cNvPr>
          <p:cNvSpPr/>
          <p:nvPr/>
        </p:nvSpPr>
        <p:spPr>
          <a:xfrm>
            <a:off x="6674921" y="4017246"/>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60B4711E-61EF-4EC1-9560-4107B480E824}"/>
              </a:ext>
            </a:extLst>
          </p:cNvPr>
          <p:cNvSpPr/>
          <p:nvPr/>
        </p:nvSpPr>
        <p:spPr>
          <a:xfrm>
            <a:off x="6881605" y="379882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E50A8196-E9F4-4EA0-8646-688B2FEEE951}"/>
              </a:ext>
            </a:extLst>
          </p:cNvPr>
          <p:cNvSpPr/>
          <p:nvPr/>
        </p:nvSpPr>
        <p:spPr>
          <a:xfrm>
            <a:off x="6881605" y="390606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E7C2CC00-36C3-46CC-B7AB-255A42DC7DF8}"/>
              </a:ext>
            </a:extLst>
          </p:cNvPr>
          <p:cNvSpPr/>
          <p:nvPr/>
        </p:nvSpPr>
        <p:spPr>
          <a:xfrm>
            <a:off x="6881605" y="4017246"/>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00730404-C6A9-425E-8C27-249D9EACD0D2}"/>
              </a:ext>
            </a:extLst>
          </p:cNvPr>
          <p:cNvSpPr/>
          <p:nvPr/>
        </p:nvSpPr>
        <p:spPr>
          <a:xfrm>
            <a:off x="7088289" y="379882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80BA0C35-E87B-4E9C-BF29-04C65F1E8CC6}"/>
              </a:ext>
            </a:extLst>
          </p:cNvPr>
          <p:cNvSpPr/>
          <p:nvPr/>
        </p:nvSpPr>
        <p:spPr>
          <a:xfrm>
            <a:off x="7088289" y="3906069"/>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EE2DC7AC-3207-47CB-A9E8-CB66973C61DF}"/>
              </a:ext>
            </a:extLst>
          </p:cNvPr>
          <p:cNvSpPr/>
          <p:nvPr/>
        </p:nvSpPr>
        <p:spPr>
          <a:xfrm>
            <a:off x="7088289" y="4017246"/>
            <a:ext cx="18288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C1FF00B3-09C5-405A-9C40-6E717EBE8F2C}"/>
              </a:ext>
            </a:extLst>
          </p:cNvPr>
          <p:cNvSpPr/>
          <p:nvPr/>
        </p:nvSpPr>
        <p:spPr>
          <a:xfrm>
            <a:off x="9295608" y="3801352"/>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a:extLst>
              <a:ext uri="{FF2B5EF4-FFF2-40B4-BE49-F238E27FC236}">
                <a16:creationId xmlns:a16="http://schemas.microsoft.com/office/drawing/2014/main" id="{19D7B91F-3CF4-45C1-95FC-5563195D1DCE}"/>
              </a:ext>
            </a:extLst>
          </p:cNvPr>
          <p:cNvSpPr/>
          <p:nvPr/>
        </p:nvSpPr>
        <p:spPr>
          <a:xfrm>
            <a:off x="9295608" y="3911189"/>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a:extLst>
              <a:ext uri="{FF2B5EF4-FFF2-40B4-BE49-F238E27FC236}">
                <a16:creationId xmlns:a16="http://schemas.microsoft.com/office/drawing/2014/main" id="{83223589-29F0-45A9-A547-A3B545FDA78F}"/>
              </a:ext>
            </a:extLst>
          </p:cNvPr>
          <p:cNvSpPr/>
          <p:nvPr/>
        </p:nvSpPr>
        <p:spPr>
          <a:xfrm>
            <a:off x="9294581" y="4016264"/>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a:extLst>
              <a:ext uri="{FF2B5EF4-FFF2-40B4-BE49-F238E27FC236}">
                <a16:creationId xmlns:a16="http://schemas.microsoft.com/office/drawing/2014/main" id="{3FE4AC54-E2B2-4FC1-B66D-8A51AD89B8EF}"/>
              </a:ext>
            </a:extLst>
          </p:cNvPr>
          <p:cNvSpPr/>
          <p:nvPr/>
        </p:nvSpPr>
        <p:spPr>
          <a:xfrm>
            <a:off x="9414508" y="3801352"/>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a:extLst>
              <a:ext uri="{FF2B5EF4-FFF2-40B4-BE49-F238E27FC236}">
                <a16:creationId xmlns:a16="http://schemas.microsoft.com/office/drawing/2014/main" id="{A7A03424-D208-4787-A98E-AD61DB6ECC51}"/>
              </a:ext>
            </a:extLst>
          </p:cNvPr>
          <p:cNvSpPr/>
          <p:nvPr/>
        </p:nvSpPr>
        <p:spPr>
          <a:xfrm>
            <a:off x="9460228" y="3801352"/>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a:extLst>
              <a:ext uri="{FF2B5EF4-FFF2-40B4-BE49-F238E27FC236}">
                <a16:creationId xmlns:a16="http://schemas.microsoft.com/office/drawing/2014/main" id="{26863E8F-2BDD-4C18-A9AD-190D8A6F6E68}"/>
              </a:ext>
            </a:extLst>
          </p:cNvPr>
          <p:cNvSpPr/>
          <p:nvPr/>
        </p:nvSpPr>
        <p:spPr>
          <a:xfrm>
            <a:off x="9414508" y="3911189"/>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a:extLst>
              <a:ext uri="{FF2B5EF4-FFF2-40B4-BE49-F238E27FC236}">
                <a16:creationId xmlns:a16="http://schemas.microsoft.com/office/drawing/2014/main" id="{796F83F7-DFE8-4147-A2F3-A4D5A75503FA}"/>
              </a:ext>
            </a:extLst>
          </p:cNvPr>
          <p:cNvSpPr/>
          <p:nvPr/>
        </p:nvSpPr>
        <p:spPr>
          <a:xfrm>
            <a:off x="9460228" y="3911189"/>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a:extLst>
              <a:ext uri="{FF2B5EF4-FFF2-40B4-BE49-F238E27FC236}">
                <a16:creationId xmlns:a16="http://schemas.microsoft.com/office/drawing/2014/main" id="{1949D8BA-DDBF-414C-B511-C0BDF1809732}"/>
              </a:ext>
            </a:extLst>
          </p:cNvPr>
          <p:cNvSpPr/>
          <p:nvPr/>
        </p:nvSpPr>
        <p:spPr>
          <a:xfrm>
            <a:off x="9414508" y="4016264"/>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a:extLst>
              <a:ext uri="{FF2B5EF4-FFF2-40B4-BE49-F238E27FC236}">
                <a16:creationId xmlns:a16="http://schemas.microsoft.com/office/drawing/2014/main" id="{A8AA0533-1F21-403B-B5E6-6D6ED54687F8}"/>
              </a:ext>
            </a:extLst>
          </p:cNvPr>
          <p:cNvSpPr/>
          <p:nvPr/>
        </p:nvSpPr>
        <p:spPr>
          <a:xfrm>
            <a:off x="9460228" y="4016264"/>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a:extLst>
              <a:ext uri="{FF2B5EF4-FFF2-40B4-BE49-F238E27FC236}">
                <a16:creationId xmlns:a16="http://schemas.microsoft.com/office/drawing/2014/main" id="{D976F0FF-CEDB-4FBA-97FD-CBB41C438339}"/>
              </a:ext>
            </a:extLst>
          </p:cNvPr>
          <p:cNvSpPr/>
          <p:nvPr/>
        </p:nvSpPr>
        <p:spPr>
          <a:xfrm>
            <a:off x="10717959" y="3799907"/>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a:extLst>
              <a:ext uri="{FF2B5EF4-FFF2-40B4-BE49-F238E27FC236}">
                <a16:creationId xmlns:a16="http://schemas.microsoft.com/office/drawing/2014/main" id="{CA3711DE-E962-4790-90DD-CB76EF053D98}"/>
              </a:ext>
            </a:extLst>
          </p:cNvPr>
          <p:cNvSpPr/>
          <p:nvPr/>
        </p:nvSpPr>
        <p:spPr>
          <a:xfrm>
            <a:off x="10763679" y="3799907"/>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2" name="Rectangle 131">
            <a:extLst>
              <a:ext uri="{FF2B5EF4-FFF2-40B4-BE49-F238E27FC236}">
                <a16:creationId xmlns:a16="http://schemas.microsoft.com/office/drawing/2014/main" id="{085050FC-E235-4D4F-8D44-5D785FDE8A79}"/>
              </a:ext>
            </a:extLst>
          </p:cNvPr>
          <p:cNvSpPr/>
          <p:nvPr/>
        </p:nvSpPr>
        <p:spPr>
          <a:xfrm>
            <a:off x="10717959" y="3909744"/>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3" name="Rectangle 132">
            <a:extLst>
              <a:ext uri="{FF2B5EF4-FFF2-40B4-BE49-F238E27FC236}">
                <a16:creationId xmlns:a16="http://schemas.microsoft.com/office/drawing/2014/main" id="{1850761A-FA35-4331-94AC-4E085F6596BB}"/>
              </a:ext>
            </a:extLst>
          </p:cNvPr>
          <p:cNvSpPr/>
          <p:nvPr/>
        </p:nvSpPr>
        <p:spPr>
          <a:xfrm>
            <a:off x="10763679" y="3909744"/>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4" name="Rectangle 133">
            <a:extLst>
              <a:ext uri="{FF2B5EF4-FFF2-40B4-BE49-F238E27FC236}">
                <a16:creationId xmlns:a16="http://schemas.microsoft.com/office/drawing/2014/main" id="{53B47C57-EDDE-4C93-918C-612D87C4C8A4}"/>
              </a:ext>
            </a:extLst>
          </p:cNvPr>
          <p:cNvSpPr/>
          <p:nvPr/>
        </p:nvSpPr>
        <p:spPr>
          <a:xfrm>
            <a:off x="10717959" y="4014819"/>
            <a:ext cx="91440" cy="914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5" name="Rectangle 134">
            <a:extLst>
              <a:ext uri="{FF2B5EF4-FFF2-40B4-BE49-F238E27FC236}">
                <a16:creationId xmlns:a16="http://schemas.microsoft.com/office/drawing/2014/main" id="{FBBDE959-36F1-47F6-9A33-A7FE7B855BFA}"/>
              </a:ext>
            </a:extLst>
          </p:cNvPr>
          <p:cNvSpPr/>
          <p:nvPr/>
        </p:nvSpPr>
        <p:spPr>
          <a:xfrm>
            <a:off x="10763679" y="4014819"/>
            <a:ext cx="45720" cy="9144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6" name="Rectangle 135">
            <a:extLst>
              <a:ext uri="{FF2B5EF4-FFF2-40B4-BE49-F238E27FC236}">
                <a16:creationId xmlns:a16="http://schemas.microsoft.com/office/drawing/2014/main" id="{833AAFD9-14A9-47E2-A867-9AED2E8561D0}"/>
              </a:ext>
            </a:extLst>
          </p:cNvPr>
          <p:cNvSpPr/>
          <p:nvPr/>
        </p:nvSpPr>
        <p:spPr>
          <a:xfrm>
            <a:off x="4545443" y="3195252"/>
            <a:ext cx="274320" cy="274320"/>
          </a:xfrm>
          <a:prstGeom prst="rect">
            <a:avLst/>
          </a:prstGeom>
          <a:solidFill>
            <a:schemeClr val="bg1"/>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6360E275-E586-4D3C-AAE4-B05525695C4C}"/>
              </a:ext>
            </a:extLst>
          </p:cNvPr>
          <p:cNvSpPr/>
          <p:nvPr/>
        </p:nvSpPr>
        <p:spPr>
          <a:xfrm>
            <a:off x="5539544" y="3189570"/>
            <a:ext cx="274320" cy="274320"/>
          </a:xfrm>
          <a:prstGeom prst="rect">
            <a:avLst/>
          </a:prstGeom>
          <a:solidFill>
            <a:schemeClr val="bg1"/>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8EBFA9E3-73F6-4A24-9487-3A67BFA58BD3}"/>
              </a:ext>
            </a:extLst>
          </p:cNvPr>
          <p:cNvSpPr/>
          <p:nvPr/>
        </p:nvSpPr>
        <p:spPr>
          <a:xfrm>
            <a:off x="8433694" y="3195253"/>
            <a:ext cx="274320" cy="274320"/>
          </a:xfrm>
          <a:prstGeom prst="rect">
            <a:avLst/>
          </a:prstGeom>
          <a:solidFill>
            <a:schemeClr val="bg1"/>
          </a:solidFill>
          <a:ln w="254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9D49E283-8CE8-4904-A0BD-50DB6294D402}"/>
              </a:ext>
            </a:extLst>
          </p:cNvPr>
          <p:cNvSpPr/>
          <p:nvPr/>
        </p:nvSpPr>
        <p:spPr>
          <a:xfrm>
            <a:off x="10004363" y="3238061"/>
            <a:ext cx="182880" cy="1828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F6857ADF-E57E-46A4-9F7C-EA944D012DB2}"/>
              </a:ext>
            </a:extLst>
          </p:cNvPr>
          <p:cNvSpPr/>
          <p:nvPr/>
        </p:nvSpPr>
        <p:spPr>
          <a:xfrm>
            <a:off x="3424756" y="3235010"/>
            <a:ext cx="182880" cy="182880"/>
          </a:xfrm>
          <a:prstGeom prst="rect">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115">
            <a:extLst>
              <a:ext uri="{FF2B5EF4-FFF2-40B4-BE49-F238E27FC236}">
                <a16:creationId xmlns:a16="http://schemas.microsoft.com/office/drawing/2014/main" id="{342F6970-14FA-4D5B-AB76-EFDEA6C8AD20}"/>
              </a:ext>
            </a:extLst>
          </p:cNvPr>
          <p:cNvSpPr>
            <a:spLocks noChangeArrowheads="1"/>
          </p:cNvSpPr>
          <p:nvPr/>
        </p:nvSpPr>
        <p:spPr bwMode="auto">
          <a:xfrm>
            <a:off x="2728637" y="5585929"/>
            <a:ext cx="721351"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Extraction</a:t>
            </a:r>
          </a:p>
        </p:txBody>
      </p:sp>
      <p:sp>
        <p:nvSpPr>
          <p:cNvPr id="142" name="Rectangle 1115">
            <a:extLst>
              <a:ext uri="{FF2B5EF4-FFF2-40B4-BE49-F238E27FC236}">
                <a16:creationId xmlns:a16="http://schemas.microsoft.com/office/drawing/2014/main" id="{0B9ACAF3-771B-404A-8027-70452E5CE568}"/>
              </a:ext>
            </a:extLst>
          </p:cNvPr>
          <p:cNvSpPr>
            <a:spLocks noChangeArrowheads="1"/>
          </p:cNvSpPr>
          <p:nvPr/>
        </p:nvSpPr>
        <p:spPr bwMode="auto">
          <a:xfrm>
            <a:off x="3449063" y="5132437"/>
            <a:ext cx="713337"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Collection</a:t>
            </a:r>
          </a:p>
        </p:txBody>
      </p:sp>
      <p:sp>
        <p:nvSpPr>
          <p:cNvPr id="143" name="Rectangle 1115">
            <a:extLst>
              <a:ext uri="{FF2B5EF4-FFF2-40B4-BE49-F238E27FC236}">
                <a16:creationId xmlns:a16="http://schemas.microsoft.com/office/drawing/2014/main" id="{A6712E74-87BA-423F-807B-8220A73DD89E}"/>
              </a:ext>
            </a:extLst>
          </p:cNvPr>
          <p:cNvSpPr>
            <a:spLocks noChangeArrowheads="1"/>
          </p:cNvSpPr>
          <p:nvPr/>
        </p:nvSpPr>
        <p:spPr bwMode="auto">
          <a:xfrm>
            <a:off x="4297296" y="5098357"/>
            <a:ext cx="548227"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Storage</a:t>
            </a:r>
          </a:p>
        </p:txBody>
      </p:sp>
      <p:sp>
        <p:nvSpPr>
          <p:cNvPr id="144" name="Rectangle 1115">
            <a:extLst>
              <a:ext uri="{FF2B5EF4-FFF2-40B4-BE49-F238E27FC236}">
                <a16:creationId xmlns:a16="http://schemas.microsoft.com/office/drawing/2014/main" id="{874DA121-4754-4C9E-9AA9-0B16C3E5F8EB}"/>
              </a:ext>
            </a:extLst>
          </p:cNvPr>
          <p:cNvSpPr>
            <a:spLocks noChangeArrowheads="1"/>
          </p:cNvSpPr>
          <p:nvPr/>
        </p:nvSpPr>
        <p:spPr bwMode="auto">
          <a:xfrm>
            <a:off x="4981095" y="5592042"/>
            <a:ext cx="1016304"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Manufacturing</a:t>
            </a:r>
          </a:p>
        </p:txBody>
      </p:sp>
      <p:sp>
        <p:nvSpPr>
          <p:cNvPr id="145" name="Rectangle 1115">
            <a:extLst>
              <a:ext uri="{FF2B5EF4-FFF2-40B4-BE49-F238E27FC236}">
                <a16:creationId xmlns:a16="http://schemas.microsoft.com/office/drawing/2014/main" id="{13A8EF86-68AD-42BD-BC30-87CBABF5BD3D}"/>
              </a:ext>
            </a:extLst>
          </p:cNvPr>
          <p:cNvSpPr>
            <a:spLocks noChangeArrowheads="1"/>
          </p:cNvSpPr>
          <p:nvPr/>
        </p:nvSpPr>
        <p:spPr bwMode="auto">
          <a:xfrm>
            <a:off x="6405717" y="5539975"/>
            <a:ext cx="695703"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Assembly</a:t>
            </a:r>
          </a:p>
        </p:txBody>
      </p:sp>
      <p:sp>
        <p:nvSpPr>
          <p:cNvPr id="146" name="Rectangle 1115">
            <a:extLst>
              <a:ext uri="{FF2B5EF4-FFF2-40B4-BE49-F238E27FC236}">
                <a16:creationId xmlns:a16="http://schemas.microsoft.com/office/drawing/2014/main" id="{69C59CE7-4DFF-4A03-9ACC-774AA132571E}"/>
              </a:ext>
            </a:extLst>
          </p:cNvPr>
          <p:cNvSpPr>
            <a:spLocks noChangeArrowheads="1"/>
          </p:cNvSpPr>
          <p:nvPr/>
        </p:nvSpPr>
        <p:spPr bwMode="auto">
          <a:xfrm>
            <a:off x="9709739" y="5759408"/>
            <a:ext cx="1099660"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Sales / services</a:t>
            </a:r>
          </a:p>
        </p:txBody>
      </p:sp>
      <p:sp>
        <p:nvSpPr>
          <p:cNvPr id="147" name="Rectangle 1115">
            <a:extLst>
              <a:ext uri="{FF2B5EF4-FFF2-40B4-BE49-F238E27FC236}">
                <a16:creationId xmlns:a16="http://schemas.microsoft.com/office/drawing/2014/main" id="{A5522451-137D-4C11-9EFD-490BA0C7366B}"/>
              </a:ext>
            </a:extLst>
          </p:cNvPr>
          <p:cNvSpPr>
            <a:spLocks noChangeArrowheads="1"/>
          </p:cNvSpPr>
          <p:nvPr/>
        </p:nvSpPr>
        <p:spPr bwMode="auto">
          <a:xfrm>
            <a:off x="7509738" y="5636924"/>
            <a:ext cx="1016304"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Customization</a:t>
            </a:r>
          </a:p>
        </p:txBody>
      </p:sp>
      <p:sp>
        <p:nvSpPr>
          <p:cNvPr id="148" name="Rounded Rectangle 19">
            <a:extLst>
              <a:ext uri="{FF2B5EF4-FFF2-40B4-BE49-F238E27FC236}">
                <a16:creationId xmlns:a16="http://schemas.microsoft.com/office/drawing/2014/main" id="{36B4D608-C728-42D9-BAA4-EFC274F3CD26}"/>
              </a:ext>
            </a:extLst>
          </p:cNvPr>
          <p:cNvSpPr/>
          <p:nvPr/>
        </p:nvSpPr>
        <p:spPr bwMode="auto">
          <a:xfrm>
            <a:off x="355642" y="1505851"/>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Stages</a:t>
            </a:r>
          </a:p>
        </p:txBody>
      </p:sp>
      <p:sp>
        <p:nvSpPr>
          <p:cNvPr id="149" name="Rounded Rectangle 19">
            <a:extLst>
              <a:ext uri="{FF2B5EF4-FFF2-40B4-BE49-F238E27FC236}">
                <a16:creationId xmlns:a16="http://schemas.microsoft.com/office/drawing/2014/main" id="{6F84B35B-354F-4DBB-AE58-2DBCE0910650}"/>
              </a:ext>
            </a:extLst>
          </p:cNvPr>
          <p:cNvSpPr/>
          <p:nvPr/>
        </p:nvSpPr>
        <p:spPr bwMode="auto">
          <a:xfrm>
            <a:off x="355642" y="2250403"/>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Locations</a:t>
            </a:r>
          </a:p>
        </p:txBody>
      </p:sp>
      <p:sp>
        <p:nvSpPr>
          <p:cNvPr id="150" name="Rounded Rectangle 19">
            <a:extLst>
              <a:ext uri="{FF2B5EF4-FFF2-40B4-BE49-F238E27FC236}">
                <a16:creationId xmlns:a16="http://schemas.microsoft.com/office/drawing/2014/main" id="{9424FEDC-2881-4A55-8371-4522C9B4D473}"/>
              </a:ext>
            </a:extLst>
          </p:cNvPr>
          <p:cNvSpPr/>
          <p:nvPr/>
        </p:nvSpPr>
        <p:spPr bwMode="auto">
          <a:xfrm>
            <a:off x="355642" y="2981035"/>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Channels</a:t>
            </a:r>
          </a:p>
        </p:txBody>
      </p:sp>
      <p:sp>
        <p:nvSpPr>
          <p:cNvPr id="151" name="Rounded Rectangle 19">
            <a:extLst>
              <a:ext uri="{FF2B5EF4-FFF2-40B4-BE49-F238E27FC236}">
                <a16:creationId xmlns:a16="http://schemas.microsoft.com/office/drawing/2014/main" id="{26E0054E-0834-4646-B96B-FCEB1E0DB12A}"/>
              </a:ext>
            </a:extLst>
          </p:cNvPr>
          <p:cNvSpPr/>
          <p:nvPr/>
        </p:nvSpPr>
        <p:spPr bwMode="auto">
          <a:xfrm>
            <a:off x="355642" y="3773075"/>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Load units</a:t>
            </a:r>
          </a:p>
        </p:txBody>
      </p:sp>
      <p:sp>
        <p:nvSpPr>
          <p:cNvPr id="152" name="Rounded Rectangle 19">
            <a:extLst>
              <a:ext uri="{FF2B5EF4-FFF2-40B4-BE49-F238E27FC236}">
                <a16:creationId xmlns:a16="http://schemas.microsoft.com/office/drawing/2014/main" id="{92237C46-6ADF-4361-B7B1-A710DC76A1B4}"/>
              </a:ext>
            </a:extLst>
          </p:cNvPr>
          <p:cNvSpPr/>
          <p:nvPr/>
        </p:nvSpPr>
        <p:spPr bwMode="auto">
          <a:xfrm>
            <a:off x="355642" y="4478395"/>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Costs</a:t>
            </a:r>
          </a:p>
        </p:txBody>
      </p:sp>
      <p:sp>
        <p:nvSpPr>
          <p:cNvPr id="153" name="Rounded Rectangle 19">
            <a:extLst>
              <a:ext uri="{FF2B5EF4-FFF2-40B4-BE49-F238E27FC236}">
                <a16:creationId xmlns:a16="http://schemas.microsoft.com/office/drawing/2014/main" id="{C186576B-FC74-4197-91C9-62DBF9D26E75}"/>
              </a:ext>
            </a:extLst>
          </p:cNvPr>
          <p:cNvSpPr/>
          <p:nvPr/>
        </p:nvSpPr>
        <p:spPr bwMode="auto">
          <a:xfrm>
            <a:off x="355642" y="5230670"/>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Added value</a:t>
            </a:r>
          </a:p>
        </p:txBody>
      </p:sp>
      <p:sp>
        <p:nvSpPr>
          <p:cNvPr id="154" name="Rectangle 1115">
            <a:extLst>
              <a:ext uri="{FF2B5EF4-FFF2-40B4-BE49-F238E27FC236}">
                <a16:creationId xmlns:a16="http://schemas.microsoft.com/office/drawing/2014/main" id="{8763C11B-97C5-4364-9DF1-5E5ACB6EF451}"/>
              </a:ext>
            </a:extLst>
          </p:cNvPr>
          <p:cNvSpPr>
            <a:spLocks noChangeArrowheads="1"/>
          </p:cNvSpPr>
          <p:nvPr/>
        </p:nvSpPr>
        <p:spPr bwMode="auto">
          <a:xfrm>
            <a:off x="9061558" y="5557544"/>
            <a:ext cx="573875" cy="193899"/>
          </a:xfrm>
          <a:prstGeom prst="rect">
            <a:avLst/>
          </a:prstGeom>
          <a:noFill/>
          <a:ln w="9525">
            <a:noFill/>
            <a:miter lim="800000"/>
            <a:headEnd/>
            <a:tailEnd/>
          </a:ln>
          <a:effectLst/>
        </p:spPr>
        <p:txBody>
          <a:bodyPr wrap="none" lIns="0" tIns="0" rIns="0" bIns="0">
            <a:spAutoFit/>
          </a:bodyPr>
          <a:lstStyle/>
          <a:p>
            <a:pPr defTabSz="762000">
              <a:lnSpc>
                <a:spcPct val="90000"/>
              </a:lnSpc>
              <a:defRPr/>
            </a:pPr>
            <a:r>
              <a:rPr lang="en-US" sz="1400" b="1" i="1" dirty="0">
                <a:latin typeface="Arial Narrow" panose="020B0606020202030204" pitchFamily="34" charset="0"/>
                <a:cs typeface="Calibri" pitchFamily="34" charset="0"/>
              </a:rPr>
              <a:t>Delivery</a:t>
            </a:r>
          </a:p>
        </p:txBody>
      </p:sp>
      <p:sp>
        <p:nvSpPr>
          <p:cNvPr id="155" name="Rounded Rectangle 19">
            <a:extLst>
              <a:ext uri="{FF2B5EF4-FFF2-40B4-BE49-F238E27FC236}">
                <a16:creationId xmlns:a16="http://schemas.microsoft.com/office/drawing/2014/main" id="{F90CB5CE-4CE8-41F6-9A87-89552EAFB38C}"/>
              </a:ext>
            </a:extLst>
          </p:cNvPr>
          <p:cNvSpPr/>
          <p:nvPr/>
        </p:nvSpPr>
        <p:spPr bwMode="auto">
          <a:xfrm>
            <a:off x="355642" y="3371719"/>
            <a:ext cx="1645920" cy="365760"/>
          </a:xfrm>
          <a:prstGeom prst="roundRect">
            <a:avLst/>
          </a:prstGeom>
          <a:solidFill>
            <a:schemeClr val="tx1"/>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Modes</a:t>
            </a:r>
          </a:p>
        </p:txBody>
      </p:sp>
    </p:spTree>
    <p:extLst>
      <p:ext uri="{BB962C8B-B14F-4D97-AF65-F5344CB8AC3E}">
        <p14:creationId xmlns:p14="http://schemas.microsoft.com/office/powerpoint/2010/main" val="339074817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Generic Smile Curve in a Value Chain</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5" name="Freeform 5"/>
          <p:cNvSpPr>
            <a:spLocks/>
          </p:cNvSpPr>
          <p:nvPr/>
        </p:nvSpPr>
        <p:spPr bwMode="auto">
          <a:xfrm>
            <a:off x="3516302" y="1486441"/>
            <a:ext cx="5029200" cy="3657600"/>
          </a:xfrm>
          <a:custGeom>
            <a:avLst/>
            <a:gdLst>
              <a:gd name="T0" fmla="*/ 0 w 3727"/>
              <a:gd name="T1" fmla="*/ 0 h 2027"/>
              <a:gd name="T2" fmla="*/ 0 w 3727"/>
              <a:gd name="T3" fmla="*/ 2147483647 h 2027"/>
              <a:gd name="T4" fmla="*/ 2147483647 w 3727"/>
              <a:gd name="T5" fmla="*/ 2147483647 h 2027"/>
              <a:gd name="T6" fmla="*/ 0 60000 65536"/>
              <a:gd name="T7" fmla="*/ 0 60000 65536"/>
              <a:gd name="T8" fmla="*/ 0 60000 65536"/>
              <a:gd name="T9" fmla="*/ 0 w 3727"/>
              <a:gd name="T10" fmla="*/ 0 h 2027"/>
              <a:gd name="T11" fmla="*/ 3727 w 3727"/>
              <a:gd name="T12" fmla="*/ 2027 h 2027"/>
            </a:gdLst>
            <a:ahLst/>
            <a:cxnLst>
              <a:cxn ang="T6">
                <a:pos x="T0" y="T1"/>
              </a:cxn>
              <a:cxn ang="T7">
                <a:pos x="T2" y="T3"/>
              </a:cxn>
              <a:cxn ang="T8">
                <a:pos x="T4" y="T5"/>
              </a:cxn>
            </a:cxnLst>
            <a:rect l="T9" t="T10" r="T11" b="T12"/>
            <a:pathLst>
              <a:path w="3727" h="2027">
                <a:moveTo>
                  <a:pt x="0" y="0"/>
                </a:moveTo>
                <a:lnTo>
                  <a:pt x="0" y="2027"/>
                </a:lnTo>
                <a:lnTo>
                  <a:pt x="3727" y="2027"/>
                </a:lnTo>
              </a:path>
            </a:pathLst>
          </a:custGeom>
          <a:noFill/>
          <a:ln w="38100">
            <a:solidFill>
              <a:srgbClr val="808080"/>
            </a:solidFill>
            <a:round/>
            <a:headEnd type="none" w="med" len="med"/>
            <a:tailEnd type="none" w="med" len="med"/>
          </a:ln>
        </p:spPr>
        <p:txBody>
          <a:bodyPr/>
          <a:lstStyle/>
          <a:p>
            <a:endParaRPr lang="en-US">
              <a:latin typeface="Arial Narrow" panose="020B0606020202030204" pitchFamily="34" charset="0"/>
              <a:cs typeface="Calibri" pitchFamily="34" charset="0"/>
            </a:endParaRPr>
          </a:p>
        </p:txBody>
      </p:sp>
      <p:sp>
        <p:nvSpPr>
          <p:cNvPr id="6" name="Text Box 7"/>
          <p:cNvSpPr txBox="1">
            <a:spLocks noChangeArrowheads="1"/>
          </p:cNvSpPr>
          <p:nvPr/>
        </p:nvSpPr>
        <p:spPr bwMode="auto">
          <a:xfrm rot="5400000">
            <a:off x="2731793" y="3092680"/>
            <a:ext cx="1261243" cy="307777"/>
          </a:xfrm>
          <a:prstGeom prst="rect">
            <a:avLst/>
          </a:prstGeom>
          <a:noFill/>
          <a:ln w="9525">
            <a:noFill/>
            <a:miter lim="800000"/>
            <a:headEnd/>
            <a:tailEnd/>
          </a:ln>
        </p:spPr>
        <p:txBody>
          <a:bodyPr wrap="none" lIns="0" tIns="0" rIns="0" bIns="0">
            <a:spAutoFit/>
          </a:bodyPr>
          <a:lstStyle/>
          <a:p>
            <a:r>
              <a:rPr lang="en-US" sz="2000" b="1" dirty="0">
                <a:latin typeface="Arial Narrow" panose="020B0606020202030204" pitchFamily="34" charset="0"/>
                <a:cs typeface="Calibri" pitchFamily="34" charset="0"/>
              </a:rPr>
              <a:t>Added Value</a:t>
            </a:r>
          </a:p>
        </p:txBody>
      </p:sp>
      <p:sp>
        <p:nvSpPr>
          <p:cNvPr id="7" name="Text Box 14"/>
          <p:cNvSpPr txBox="1">
            <a:spLocks noChangeArrowheads="1"/>
          </p:cNvSpPr>
          <p:nvPr/>
        </p:nvSpPr>
        <p:spPr bwMode="auto">
          <a:xfrm>
            <a:off x="5539582" y="3620869"/>
            <a:ext cx="1021113" cy="276999"/>
          </a:xfrm>
          <a:prstGeom prst="rect">
            <a:avLst/>
          </a:prstGeom>
          <a:noFill/>
          <a:ln w="9525">
            <a:noFill/>
            <a:miter lim="800000"/>
            <a:headEnd/>
            <a:tailEnd/>
          </a:ln>
        </p:spPr>
        <p:txBody>
          <a:bodyPr wrap="none" lIns="0" tIns="0" rIns="0" bIns="0">
            <a:spAutoFit/>
          </a:bodyPr>
          <a:lstStyle/>
          <a:p>
            <a:r>
              <a:rPr lang="en-US" b="1" i="1" dirty="0">
                <a:solidFill>
                  <a:srgbClr val="4D4D4D"/>
                </a:solidFill>
                <a:latin typeface="Arial Narrow" panose="020B0606020202030204" pitchFamily="34" charset="0"/>
                <a:cs typeface="Calibri" pitchFamily="34" charset="0"/>
              </a:rPr>
              <a:t>Fabrication</a:t>
            </a:r>
          </a:p>
        </p:txBody>
      </p:sp>
      <p:cxnSp>
        <p:nvCxnSpPr>
          <p:cNvPr id="9" name="Straight Connector 8"/>
          <p:cNvCxnSpPr/>
          <p:nvPr/>
        </p:nvCxnSpPr>
        <p:spPr>
          <a:xfrm>
            <a:off x="5139211" y="1486441"/>
            <a:ext cx="0" cy="3588176"/>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6932686" y="1521153"/>
            <a:ext cx="0" cy="3588176"/>
          </a:xfrm>
          <a:prstGeom prst="line">
            <a:avLst/>
          </a:prstGeom>
          <a:ln w="15875">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3601081" y="3280529"/>
            <a:ext cx="4826336" cy="0"/>
          </a:xfrm>
          <a:prstGeom prst="line">
            <a:avLst/>
          </a:prstGeom>
          <a:ln w="19050">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4" name="Freeform 13"/>
          <p:cNvSpPr/>
          <p:nvPr/>
        </p:nvSpPr>
        <p:spPr>
          <a:xfrm>
            <a:off x="3940197" y="2240583"/>
            <a:ext cx="4190495" cy="2574419"/>
          </a:xfrm>
          <a:custGeom>
            <a:avLst/>
            <a:gdLst>
              <a:gd name="connsiteX0" fmla="*/ 0 w 4190495"/>
              <a:gd name="connsiteY0" fmla="*/ 30278 h 2573302"/>
              <a:gd name="connsiteX1" fmla="*/ 1350405 w 4190495"/>
              <a:gd name="connsiteY1" fmla="*/ 2246638 h 2573302"/>
              <a:gd name="connsiteX2" fmla="*/ 2064970 w 4190495"/>
              <a:gd name="connsiteY2" fmla="*/ 2543364 h 2573302"/>
              <a:gd name="connsiteX3" fmla="*/ 2991481 w 4190495"/>
              <a:gd name="connsiteY3" fmla="*/ 2064969 h 2573302"/>
              <a:gd name="connsiteX4" fmla="*/ 4190495 w 4190495"/>
              <a:gd name="connsiteY4" fmla="*/ 0 h 2573302"/>
              <a:gd name="connsiteX0" fmla="*/ 0 w 4190495"/>
              <a:gd name="connsiteY0" fmla="*/ 30278 h 2543643"/>
              <a:gd name="connsiteX1" fmla="*/ 1102124 w 4190495"/>
              <a:gd name="connsiteY1" fmla="*/ 2034691 h 2543643"/>
              <a:gd name="connsiteX2" fmla="*/ 2064970 w 4190495"/>
              <a:gd name="connsiteY2" fmla="*/ 2543364 h 2543643"/>
              <a:gd name="connsiteX3" fmla="*/ 2991481 w 4190495"/>
              <a:gd name="connsiteY3" fmla="*/ 2064969 h 2543643"/>
              <a:gd name="connsiteX4" fmla="*/ 4190495 w 4190495"/>
              <a:gd name="connsiteY4" fmla="*/ 0 h 2543643"/>
              <a:gd name="connsiteX0" fmla="*/ 0 w 4190495"/>
              <a:gd name="connsiteY0" fmla="*/ 30278 h 2573849"/>
              <a:gd name="connsiteX1" fmla="*/ 1102124 w 4190495"/>
              <a:gd name="connsiteY1" fmla="*/ 2034691 h 2573849"/>
              <a:gd name="connsiteX2" fmla="*/ 2064970 w 4190495"/>
              <a:gd name="connsiteY2" fmla="*/ 2573642 h 2573849"/>
              <a:gd name="connsiteX3" fmla="*/ 2991481 w 4190495"/>
              <a:gd name="connsiteY3" fmla="*/ 2064969 h 2573849"/>
              <a:gd name="connsiteX4" fmla="*/ 4190495 w 4190495"/>
              <a:gd name="connsiteY4" fmla="*/ 0 h 2573849"/>
              <a:gd name="connsiteX0" fmla="*/ 0 w 4190495"/>
              <a:gd name="connsiteY0" fmla="*/ 30278 h 2574419"/>
              <a:gd name="connsiteX1" fmla="*/ 1102124 w 4190495"/>
              <a:gd name="connsiteY1" fmla="*/ 2034691 h 2574419"/>
              <a:gd name="connsiteX2" fmla="*/ 2064970 w 4190495"/>
              <a:gd name="connsiteY2" fmla="*/ 2573642 h 2574419"/>
              <a:gd name="connsiteX3" fmla="*/ 3082316 w 4190495"/>
              <a:gd name="connsiteY3" fmla="*/ 1962023 h 2574419"/>
              <a:gd name="connsiteX4" fmla="*/ 4190495 w 4190495"/>
              <a:gd name="connsiteY4" fmla="*/ 0 h 2574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0495" h="2574419">
                <a:moveTo>
                  <a:pt x="0" y="30278"/>
                </a:moveTo>
                <a:cubicBezTo>
                  <a:pt x="503121" y="929034"/>
                  <a:pt x="757962" y="1610797"/>
                  <a:pt x="1102124" y="2034691"/>
                </a:cubicBezTo>
                <a:cubicBezTo>
                  <a:pt x="1446286" y="2458585"/>
                  <a:pt x="1734938" y="2585753"/>
                  <a:pt x="2064970" y="2573642"/>
                </a:cubicBezTo>
                <a:cubicBezTo>
                  <a:pt x="2395002" y="2561531"/>
                  <a:pt x="2728062" y="2390963"/>
                  <a:pt x="3082316" y="1962023"/>
                </a:cubicBezTo>
                <a:cubicBezTo>
                  <a:pt x="3436570" y="1533083"/>
                  <a:pt x="3768115" y="820537"/>
                  <a:pt x="4190495" y="0"/>
                </a:cubicBezTo>
              </a:path>
            </a:pathLst>
          </a:custGeom>
          <a:noFill/>
          <a:ln w="508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Narrow" panose="020B0606020202030204" pitchFamily="34" charset="0"/>
            </a:endParaRPr>
          </a:p>
        </p:txBody>
      </p:sp>
      <p:sp>
        <p:nvSpPr>
          <p:cNvPr id="15" name="Text Box 14"/>
          <p:cNvSpPr txBox="1">
            <a:spLocks noChangeArrowheads="1"/>
          </p:cNvSpPr>
          <p:nvPr/>
        </p:nvSpPr>
        <p:spPr bwMode="auto">
          <a:xfrm>
            <a:off x="3747788" y="1563000"/>
            <a:ext cx="1045672" cy="553998"/>
          </a:xfrm>
          <a:prstGeom prst="rect">
            <a:avLst/>
          </a:prstGeom>
          <a:noFill/>
          <a:ln w="9525">
            <a:noFill/>
            <a:miter lim="800000"/>
            <a:headEnd/>
            <a:tailEnd/>
          </a:ln>
        </p:spPr>
        <p:txBody>
          <a:bodyPr wrap="none" lIns="0" tIns="0" rIns="0" bIns="0">
            <a:spAutoFit/>
          </a:bodyPr>
          <a:lstStyle/>
          <a:p>
            <a:pPr algn="ctr"/>
            <a:r>
              <a:rPr lang="en-US" b="1" i="1" dirty="0">
                <a:solidFill>
                  <a:srgbClr val="4D4D4D"/>
                </a:solidFill>
                <a:latin typeface="Arial Narrow" panose="020B0606020202030204" pitchFamily="34" charset="0"/>
                <a:cs typeface="Calibri" pitchFamily="34" charset="0"/>
              </a:rPr>
              <a:t>Patent &amp; </a:t>
            </a:r>
          </a:p>
          <a:p>
            <a:pPr algn="ctr"/>
            <a:r>
              <a:rPr lang="en-US" b="1" i="1" dirty="0">
                <a:solidFill>
                  <a:srgbClr val="4D4D4D"/>
                </a:solidFill>
                <a:latin typeface="Arial Narrow" panose="020B0606020202030204" pitchFamily="34" charset="0"/>
                <a:cs typeface="Calibri" pitchFamily="34" charset="0"/>
              </a:rPr>
              <a:t>Technology</a:t>
            </a:r>
          </a:p>
        </p:txBody>
      </p:sp>
      <p:sp>
        <p:nvSpPr>
          <p:cNvPr id="16" name="Text Box 14"/>
          <p:cNvSpPr txBox="1">
            <a:spLocks noChangeArrowheads="1"/>
          </p:cNvSpPr>
          <p:nvPr/>
        </p:nvSpPr>
        <p:spPr bwMode="auto">
          <a:xfrm>
            <a:off x="7140205" y="1703968"/>
            <a:ext cx="1465145" cy="276999"/>
          </a:xfrm>
          <a:prstGeom prst="rect">
            <a:avLst/>
          </a:prstGeom>
          <a:noFill/>
          <a:ln w="9525">
            <a:noFill/>
            <a:miter lim="800000"/>
            <a:headEnd/>
            <a:tailEnd/>
          </a:ln>
        </p:spPr>
        <p:txBody>
          <a:bodyPr wrap="none" lIns="0" tIns="0" rIns="0" bIns="0">
            <a:spAutoFit/>
          </a:bodyPr>
          <a:lstStyle/>
          <a:p>
            <a:r>
              <a:rPr lang="en-US" b="1" i="1" dirty="0">
                <a:solidFill>
                  <a:srgbClr val="4D4D4D"/>
                </a:solidFill>
                <a:latin typeface="Arial Narrow" panose="020B0606020202030204" pitchFamily="34" charset="0"/>
                <a:cs typeface="Calibri" pitchFamily="34" charset="0"/>
              </a:rPr>
              <a:t>Brand &amp; Service</a:t>
            </a:r>
          </a:p>
        </p:txBody>
      </p:sp>
      <p:sp>
        <p:nvSpPr>
          <p:cNvPr id="17" name="Text Box 14"/>
          <p:cNvSpPr txBox="1">
            <a:spLocks noChangeArrowheads="1"/>
          </p:cNvSpPr>
          <p:nvPr/>
        </p:nvSpPr>
        <p:spPr bwMode="auto">
          <a:xfrm>
            <a:off x="3407968" y="5175375"/>
            <a:ext cx="1870705" cy="553998"/>
          </a:xfrm>
          <a:prstGeom prst="rect">
            <a:avLst/>
          </a:prstGeom>
          <a:noFill/>
          <a:ln w="9525">
            <a:noFill/>
            <a:miter lim="800000"/>
            <a:headEnd/>
            <a:tailEnd/>
          </a:ln>
        </p:spPr>
        <p:txBody>
          <a:bodyPr wrap="none" lIns="0" tIns="0" rIns="0" bIns="0">
            <a:spAutoFit/>
          </a:bodyPr>
          <a:lstStyle/>
          <a:p>
            <a:pPr algn="ctr"/>
            <a:r>
              <a:rPr lang="en-US" b="1" dirty="0">
                <a:solidFill>
                  <a:srgbClr val="4D4D4D"/>
                </a:solidFill>
                <a:latin typeface="Arial Narrow" panose="020B0606020202030204" pitchFamily="34" charset="0"/>
                <a:cs typeface="Calibri" pitchFamily="34" charset="0"/>
              </a:rPr>
              <a:t>R&amp;D</a:t>
            </a:r>
          </a:p>
          <a:p>
            <a:pPr algn="ctr"/>
            <a:r>
              <a:rPr lang="en-US" b="1" dirty="0">
                <a:solidFill>
                  <a:srgbClr val="4D4D4D"/>
                </a:solidFill>
                <a:latin typeface="Arial Narrow" panose="020B0606020202030204" pitchFamily="34" charset="0"/>
                <a:cs typeface="Calibri" pitchFamily="34" charset="0"/>
              </a:rPr>
              <a:t>(Global Competition)</a:t>
            </a:r>
          </a:p>
        </p:txBody>
      </p:sp>
      <p:sp>
        <p:nvSpPr>
          <p:cNvPr id="18" name="Text Box 14"/>
          <p:cNvSpPr txBox="1">
            <a:spLocks noChangeArrowheads="1"/>
          </p:cNvSpPr>
          <p:nvPr/>
        </p:nvSpPr>
        <p:spPr bwMode="auto">
          <a:xfrm>
            <a:off x="6883799" y="5175375"/>
            <a:ext cx="1702389" cy="553998"/>
          </a:xfrm>
          <a:prstGeom prst="rect">
            <a:avLst/>
          </a:prstGeom>
          <a:noFill/>
          <a:ln w="9525">
            <a:noFill/>
            <a:miter lim="800000"/>
            <a:headEnd/>
            <a:tailEnd/>
          </a:ln>
        </p:spPr>
        <p:txBody>
          <a:bodyPr wrap="none" lIns="0" tIns="0" rIns="0" bIns="0">
            <a:spAutoFit/>
          </a:bodyPr>
          <a:lstStyle/>
          <a:p>
            <a:pPr algn="ctr"/>
            <a:r>
              <a:rPr lang="en-US" b="1" dirty="0">
                <a:solidFill>
                  <a:srgbClr val="4D4D4D"/>
                </a:solidFill>
                <a:latin typeface="Arial Narrow" panose="020B0606020202030204" pitchFamily="34" charset="0"/>
                <a:cs typeface="Calibri" pitchFamily="34" charset="0"/>
              </a:rPr>
              <a:t>Marketing</a:t>
            </a:r>
          </a:p>
          <a:p>
            <a:pPr algn="ctr"/>
            <a:r>
              <a:rPr lang="en-US" b="1" dirty="0">
                <a:solidFill>
                  <a:srgbClr val="4D4D4D"/>
                </a:solidFill>
                <a:latin typeface="Arial Narrow" panose="020B0606020202030204" pitchFamily="34" charset="0"/>
                <a:cs typeface="Calibri" pitchFamily="34" charset="0"/>
              </a:rPr>
              <a:t>(Area Competition)</a:t>
            </a:r>
          </a:p>
        </p:txBody>
      </p:sp>
    </p:spTree>
    <p:extLst>
      <p:ext uri="{BB962C8B-B14F-4D97-AF65-F5344CB8AC3E}">
        <p14:creationId xmlns:p14="http://schemas.microsoft.com/office/powerpoint/2010/main" val="11936555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7" name="Straight Connector 26"/>
          <p:cNvCxnSpPr/>
          <p:nvPr/>
        </p:nvCxnSpPr>
        <p:spPr bwMode="auto">
          <a:xfrm>
            <a:off x="5685407" y="1864120"/>
            <a:ext cx="0" cy="3072984"/>
          </a:xfrm>
          <a:prstGeom prst="line">
            <a:avLst/>
          </a:prstGeom>
          <a:solidFill>
            <a:schemeClr val="accent1"/>
          </a:solidFill>
          <a:ln w="25400" cap="flat" cmpd="sng" algn="ctr">
            <a:solidFill>
              <a:schemeClr val="bg1">
                <a:lumMod val="75000"/>
              </a:schemeClr>
            </a:solidFill>
            <a:prstDash val="sysDash"/>
            <a:round/>
            <a:headEnd type="none" w="med" len="med"/>
            <a:tailEnd type="none" w="med" len="med"/>
          </a:ln>
          <a:effectLst/>
        </p:spPr>
      </p:cxnSp>
      <p:sp>
        <p:nvSpPr>
          <p:cNvPr id="5" name="Arrow: Down 4">
            <a:extLst>
              <a:ext uri="{FF2B5EF4-FFF2-40B4-BE49-F238E27FC236}">
                <a16:creationId xmlns:a16="http://schemas.microsoft.com/office/drawing/2014/main" id="{9D650E20-F161-4240-8BA4-77E980770FCC}"/>
              </a:ext>
            </a:extLst>
          </p:cNvPr>
          <p:cNvSpPr/>
          <p:nvPr/>
        </p:nvSpPr>
        <p:spPr>
          <a:xfrm>
            <a:off x="8968988" y="1564540"/>
            <a:ext cx="914400" cy="3657600"/>
          </a:xfrm>
          <a:prstGeom prst="downArrow">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p:cNvCxnSpPr/>
          <p:nvPr/>
        </p:nvCxnSpPr>
        <p:spPr bwMode="auto">
          <a:xfrm>
            <a:off x="3615937" y="1864120"/>
            <a:ext cx="0" cy="3072984"/>
          </a:xfrm>
          <a:prstGeom prst="line">
            <a:avLst/>
          </a:prstGeom>
          <a:solidFill>
            <a:schemeClr val="accent1"/>
          </a:solidFill>
          <a:ln w="25400" cap="flat" cmpd="sng" algn="ctr">
            <a:solidFill>
              <a:schemeClr val="bg1">
                <a:lumMod val="75000"/>
              </a:schemeClr>
            </a:solidFill>
            <a:prstDash val="sysDash"/>
            <a:round/>
            <a:headEnd type="none" w="med" len="med"/>
            <a:tailEnd type="none" w="med" len="med"/>
          </a:ln>
          <a:effectLst/>
        </p:spPr>
      </p:cxnSp>
      <p:sp>
        <p:nvSpPr>
          <p:cNvPr id="98306" name="Rectangle 4"/>
          <p:cNvSpPr>
            <a:spLocks noGrp="1" noChangeArrowheads="1"/>
          </p:cNvSpPr>
          <p:nvPr>
            <p:ph type="title"/>
          </p:nvPr>
        </p:nvSpPr>
        <p:spPr/>
        <p:txBody>
          <a:bodyPr/>
          <a:lstStyle/>
          <a:p>
            <a:pPr eaLnBrk="1" hangingPunct="1"/>
            <a:r>
              <a:rPr lang="en-US" dirty="0"/>
              <a:t>The Value Chain and its Added Value</a:t>
            </a:r>
          </a:p>
        </p:txBody>
      </p:sp>
      <p:sp>
        <p:nvSpPr>
          <p:cNvPr id="24" name="Footer Placeholder 2"/>
          <p:cNvSpPr>
            <a:spLocks noGrp="1"/>
          </p:cNvSpPr>
          <p:nvPr>
            <p:ph type="ftr" sz="quarter" idx="11"/>
          </p:nvPr>
        </p:nvSpPr>
        <p:spPr/>
        <p:txBody>
          <a:bodyPr/>
          <a:lstStyle/>
          <a:p>
            <a:pPr>
              <a:defRPr/>
            </a:pPr>
            <a:r>
              <a:rPr lang="en-US" dirty="0"/>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p>
        </p:txBody>
      </p:sp>
      <p:sp>
        <p:nvSpPr>
          <p:cNvPr id="98310" name="Freeform 5"/>
          <p:cNvSpPr>
            <a:spLocks/>
          </p:cNvSpPr>
          <p:nvPr/>
        </p:nvSpPr>
        <p:spPr bwMode="auto">
          <a:xfrm>
            <a:off x="1608022" y="1781820"/>
            <a:ext cx="6035040" cy="3200400"/>
          </a:xfrm>
          <a:custGeom>
            <a:avLst/>
            <a:gdLst>
              <a:gd name="T0" fmla="*/ 0 w 3727"/>
              <a:gd name="T1" fmla="*/ 0 h 2027"/>
              <a:gd name="T2" fmla="*/ 0 w 3727"/>
              <a:gd name="T3" fmla="*/ 2147483647 h 2027"/>
              <a:gd name="T4" fmla="*/ 2147483647 w 3727"/>
              <a:gd name="T5" fmla="*/ 2147483647 h 2027"/>
              <a:gd name="T6" fmla="*/ 0 60000 65536"/>
              <a:gd name="T7" fmla="*/ 0 60000 65536"/>
              <a:gd name="T8" fmla="*/ 0 60000 65536"/>
              <a:gd name="T9" fmla="*/ 0 w 3727"/>
              <a:gd name="T10" fmla="*/ 0 h 2027"/>
              <a:gd name="T11" fmla="*/ 3727 w 3727"/>
              <a:gd name="T12" fmla="*/ 2027 h 2027"/>
            </a:gdLst>
            <a:ahLst/>
            <a:cxnLst>
              <a:cxn ang="T6">
                <a:pos x="T0" y="T1"/>
              </a:cxn>
              <a:cxn ang="T7">
                <a:pos x="T2" y="T3"/>
              </a:cxn>
              <a:cxn ang="T8">
                <a:pos x="T4" y="T5"/>
              </a:cxn>
            </a:cxnLst>
            <a:rect l="T9" t="T10" r="T11" b="T12"/>
            <a:pathLst>
              <a:path w="3727" h="2027">
                <a:moveTo>
                  <a:pt x="0" y="0"/>
                </a:moveTo>
                <a:lnTo>
                  <a:pt x="0" y="2027"/>
                </a:lnTo>
                <a:lnTo>
                  <a:pt x="3727" y="2027"/>
                </a:lnTo>
              </a:path>
            </a:pathLst>
          </a:custGeom>
          <a:noFill/>
          <a:ln w="38100">
            <a:solidFill>
              <a:schemeClr val="tx1"/>
            </a:solidFill>
            <a:round/>
            <a:headEnd type="triangle" w="med" len="med"/>
            <a:tailEnd type="triangle" w="med" len="med"/>
          </a:ln>
        </p:spPr>
        <p:txBody>
          <a:bodyPr/>
          <a:lstStyle/>
          <a:p>
            <a:endParaRPr lang="en-US">
              <a:latin typeface="Arial Narrow" panose="020B0606020202030204" pitchFamily="34" charset="0"/>
              <a:cs typeface="Calibri" pitchFamily="34" charset="0"/>
            </a:endParaRPr>
          </a:p>
        </p:txBody>
      </p:sp>
      <p:sp>
        <p:nvSpPr>
          <p:cNvPr id="98311" name="Text Box 6"/>
          <p:cNvSpPr txBox="1">
            <a:spLocks noChangeArrowheads="1"/>
          </p:cNvSpPr>
          <p:nvPr/>
        </p:nvSpPr>
        <p:spPr bwMode="auto">
          <a:xfrm>
            <a:off x="8830832" y="5222428"/>
            <a:ext cx="1190711" cy="307777"/>
          </a:xfrm>
          <a:prstGeom prst="rect">
            <a:avLst/>
          </a:prstGeom>
          <a:noFill/>
          <a:ln w="9525">
            <a:noFill/>
            <a:miter lim="800000"/>
            <a:headEnd/>
            <a:tailEnd/>
          </a:ln>
        </p:spPr>
        <p:txBody>
          <a:bodyPr wrap="none" lIns="0" tIns="0" rIns="0" bIns="0">
            <a:spAutoFit/>
          </a:bodyPr>
          <a:lstStyle/>
          <a:p>
            <a:r>
              <a:rPr lang="en-US" sz="2000" b="1" dirty="0">
                <a:latin typeface="Arial Narrow" panose="020B0606020202030204" pitchFamily="34" charset="0"/>
                <a:cs typeface="Calibri" pitchFamily="34" charset="0"/>
              </a:rPr>
              <a:t>Value Chain</a:t>
            </a:r>
          </a:p>
        </p:txBody>
      </p:sp>
      <p:sp>
        <p:nvSpPr>
          <p:cNvPr id="98312" name="Text Box 7"/>
          <p:cNvSpPr txBox="1">
            <a:spLocks noChangeArrowheads="1"/>
          </p:cNvSpPr>
          <p:nvPr/>
        </p:nvSpPr>
        <p:spPr bwMode="auto">
          <a:xfrm rot="-5400000">
            <a:off x="758328" y="3184477"/>
            <a:ext cx="1261243" cy="307777"/>
          </a:xfrm>
          <a:prstGeom prst="rect">
            <a:avLst/>
          </a:prstGeom>
          <a:noFill/>
          <a:ln w="9525">
            <a:noFill/>
            <a:miter lim="800000"/>
            <a:headEnd/>
            <a:tailEnd/>
          </a:ln>
        </p:spPr>
        <p:txBody>
          <a:bodyPr wrap="none" lIns="0" tIns="0" rIns="0" bIns="0">
            <a:spAutoFit/>
          </a:bodyPr>
          <a:lstStyle/>
          <a:p>
            <a:r>
              <a:rPr lang="en-US" sz="2000" b="1" dirty="0">
                <a:latin typeface="Arial Narrow" panose="020B0606020202030204" pitchFamily="34" charset="0"/>
                <a:cs typeface="Calibri" pitchFamily="34" charset="0"/>
              </a:rPr>
              <a:t>Added Value</a:t>
            </a:r>
          </a:p>
        </p:txBody>
      </p:sp>
      <p:sp>
        <p:nvSpPr>
          <p:cNvPr id="98313" name="Text Box 8"/>
          <p:cNvSpPr txBox="1">
            <a:spLocks noChangeArrowheads="1"/>
          </p:cNvSpPr>
          <p:nvPr/>
        </p:nvSpPr>
        <p:spPr bwMode="auto">
          <a:xfrm>
            <a:off x="1195184" y="4631383"/>
            <a:ext cx="336631"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Low</a:t>
            </a:r>
          </a:p>
        </p:txBody>
      </p:sp>
      <p:sp>
        <p:nvSpPr>
          <p:cNvPr id="98314" name="Text Box 9"/>
          <p:cNvSpPr txBox="1">
            <a:spLocks noChangeArrowheads="1"/>
          </p:cNvSpPr>
          <p:nvPr/>
        </p:nvSpPr>
        <p:spPr bwMode="auto">
          <a:xfrm>
            <a:off x="1151006" y="1934221"/>
            <a:ext cx="373500" cy="246221"/>
          </a:xfrm>
          <a:prstGeom prst="rect">
            <a:avLst/>
          </a:prstGeom>
          <a:noFill/>
          <a:ln w="9525">
            <a:noFill/>
            <a:miter lim="800000"/>
            <a:headEnd/>
            <a:tailEnd/>
          </a:ln>
        </p:spPr>
        <p:txBody>
          <a:bodyPr wrap="none" lIns="0" tIns="0" rIns="0" bIns="0">
            <a:spAutoFit/>
          </a:bodyPr>
          <a:lstStyle/>
          <a:p>
            <a:r>
              <a:rPr lang="en-US" sz="1600" b="1" dirty="0">
                <a:latin typeface="Arial Narrow" panose="020B0606020202030204" pitchFamily="34" charset="0"/>
                <a:cs typeface="Calibri" pitchFamily="34" charset="0"/>
              </a:rPr>
              <a:t>High</a:t>
            </a:r>
          </a:p>
        </p:txBody>
      </p:sp>
      <p:sp>
        <p:nvSpPr>
          <p:cNvPr id="98315" name="Freeform 10"/>
          <p:cNvSpPr>
            <a:spLocks/>
          </p:cNvSpPr>
          <p:nvPr/>
        </p:nvSpPr>
        <p:spPr bwMode="auto">
          <a:xfrm>
            <a:off x="1795717" y="2022649"/>
            <a:ext cx="5669280" cy="2619846"/>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76200">
            <a:solidFill>
              <a:schemeClr val="bg1">
                <a:lumMod val="50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98318" name="AutoShape 13"/>
          <p:cNvSpPr>
            <a:spLocks noChangeArrowheads="1"/>
          </p:cNvSpPr>
          <p:nvPr/>
        </p:nvSpPr>
        <p:spPr bwMode="auto">
          <a:xfrm>
            <a:off x="4242961" y="2707744"/>
            <a:ext cx="822960" cy="1003300"/>
          </a:xfrm>
          <a:prstGeom prst="downArrow">
            <a:avLst>
              <a:gd name="adj1" fmla="val 54139"/>
              <a:gd name="adj2" fmla="val 50566"/>
            </a:avLst>
          </a:prstGeom>
          <a:solidFill>
            <a:schemeClr val="bg2">
              <a:lumMod val="7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98320" name="AutoShape 15"/>
          <p:cNvSpPr>
            <a:spLocks noChangeArrowheads="1"/>
          </p:cNvSpPr>
          <p:nvPr/>
        </p:nvSpPr>
        <p:spPr bwMode="auto">
          <a:xfrm rot="10800000">
            <a:off x="6408997" y="4056523"/>
            <a:ext cx="548640" cy="590550"/>
          </a:xfrm>
          <a:prstGeom prst="downArrow">
            <a:avLst>
              <a:gd name="adj1" fmla="val 50343"/>
              <a:gd name="adj2" fmla="val 39787"/>
            </a:avLst>
          </a:prstGeom>
          <a:solidFill>
            <a:schemeClr val="accent5">
              <a:lumMod val="7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98321" name="AutoShape 16"/>
          <p:cNvSpPr>
            <a:spLocks noChangeArrowheads="1"/>
          </p:cNvSpPr>
          <p:nvPr/>
        </p:nvSpPr>
        <p:spPr bwMode="auto">
          <a:xfrm rot="10800000">
            <a:off x="2299569" y="4056523"/>
            <a:ext cx="548640" cy="590550"/>
          </a:xfrm>
          <a:prstGeom prst="downArrow">
            <a:avLst>
              <a:gd name="adj1" fmla="val 50343"/>
              <a:gd name="adj2" fmla="val 39787"/>
            </a:avLst>
          </a:prstGeom>
          <a:solidFill>
            <a:schemeClr val="accent3">
              <a:lumMod val="75000"/>
            </a:schemeClr>
          </a:solidFill>
          <a:ln w="25400">
            <a:noFill/>
            <a:miter lim="800000"/>
            <a:headEnd/>
            <a:tailEnd/>
          </a:ln>
        </p:spPr>
        <p:txBody>
          <a:bodyPr wrap="none" anchor="ctr"/>
          <a:lstStyle/>
          <a:p>
            <a:endParaRPr lang="en-US">
              <a:latin typeface="Arial Narrow" panose="020B0606020202030204" pitchFamily="34" charset="0"/>
              <a:cs typeface="Calibri" pitchFamily="34" charset="0"/>
            </a:endParaRPr>
          </a:p>
        </p:txBody>
      </p:sp>
      <p:sp>
        <p:nvSpPr>
          <p:cNvPr id="25" name="Text Box 11"/>
          <p:cNvSpPr txBox="1">
            <a:spLocks noChangeArrowheads="1"/>
          </p:cNvSpPr>
          <p:nvPr/>
        </p:nvSpPr>
        <p:spPr bwMode="auto">
          <a:xfrm>
            <a:off x="3746092" y="5066764"/>
            <a:ext cx="1779461" cy="553998"/>
          </a:xfrm>
          <a:prstGeom prst="rect">
            <a:avLst/>
          </a:prstGeom>
          <a:noFill/>
          <a:ln w="9525">
            <a:noFill/>
            <a:miter lim="800000"/>
            <a:headEnd/>
            <a:tailEnd/>
          </a:ln>
        </p:spPr>
        <p:txBody>
          <a:bodyPr wrap="none" lIns="0" tIns="0" rIns="0" bIns="0">
            <a:spAutoFit/>
          </a:bodyPr>
          <a:lstStyle/>
          <a:p>
            <a:pPr algn="ctr"/>
            <a:r>
              <a:rPr lang="en-US" b="1" dirty="0">
                <a:latin typeface="Arial Narrow" panose="020B0606020202030204" pitchFamily="34" charset="0"/>
                <a:cs typeface="Calibri" pitchFamily="34" charset="0"/>
              </a:rPr>
              <a:t>Production</a:t>
            </a:r>
          </a:p>
          <a:p>
            <a:pPr algn="ctr"/>
            <a:r>
              <a:rPr lang="en-US" b="1" dirty="0">
                <a:latin typeface="Arial Narrow" panose="020B0606020202030204" pitchFamily="34" charset="0"/>
                <a:cs typeface="Calibri" pitchFamily="34" charset="0"/>
              </a:rPr>
              <a:t>(Tangible Activities)</a:t>
            </a:r>
          </a:p>
        </p:txBody>
      </p:sp>
      <p:sp>
        <p:nvSpPr>
          <p:cNvPr id="26" name="Text Box 11"/>
          <p:cNvSpPr txBox="1">
            <a:spLocks noChangeArrowheads="1"/>
          </p:cNvSpPr>
          <p:nvPr/>
        </p:nvSpPr>
        <p:spPr bwMode="auto">
          <a:xfrm>
            <a:off x="1916520" y="5066764"/>
            <a:ext cx="1367362" cy="553998"/>
          </a:xfrm>
          <a:prstGeom prst="rect">
            <a:avLst/>
          </a:prstGeom>
          <a:noFill/>
          <a:ln w="9525">
            <a:noFill/>
            <a:miter lim="800000"/>
            <a:headEnd/>
            <a:tailEnd/>
          </a:ln>
        </p:spPr>
        <p:txBody>
          <a:bodyPr wrap="none" lIns="0" tIns="0" rIns="0" bIns="0">
            <a:spAutoFit/>
          </a:bodyPr>
          <a:lstStyle/>
          <a:p>
            <a:pPr algn="ctr"/>
            <a:r>
              <a:rPr lang="en-US" b="1" dirty="0">
                <a:latin typeface="Arial Narrow" panose="020B0606020202030204" pitchFamily="34" charset="0"/>
                <a:cs typeface="Calibri" pitchFamily="34" charset="0"/>
              </a:rPr>
              <a:t>Pre-Production</a:t>
            </a:r>
          </a:p>
          <a:p>
            <a:pPr algn="ctr"/>
            <a:r>
              <a:rPr lang="en-US" b="1" dirty="0">
                <a:latin typeface="Arial Narrow" panose="020B0606020202030204" pitchFamily="34" charset="0"/>
                <a:cs typeface="Calibri" pitchFamily="34" charset="0"/>
              </a:rPr>
              <a:t>(Intangible)</a:t>
            </a:r>
          </a:p>
        </p:txBody>
      </p:sp>
      <p:sp>
        <p:nvSpPr>
          <p:cNvPr id="28" name="Text Box 11"/>
          <p:cNvSpPr txBox="1">
            <a:spLocks noChangeArrowheads="1"/>
          </p:cNvSpPr>
          <p:nvPr/>
        </p:nvSpPr>
        <p:spPr bwMode="auto">
          <a:xfrm>
            <a:off x="5878065" y="5066764"/>
            <a:ext cx="1471558" cy="553998"/>
          </a:xfrm>
          <a:prstGeom prst="rect">
            <a:avLst/>
          </a:prstGeom>
          <a:noFill/>
          <a:ln w="9525">
            <a:noFill/>
            <a:miter lim="800000"/>
            <a:headEnd/>
            <a:tailEnd/>
          </a:ln>
        </p:spPr>
        <p:txBody>
          <a:bodyPr wrap="none" lIns="0" tIns="0" rIns="0" bIns="0">
            <a:spAutoFit/>
          </a:bodyPr>
          <a:lstStyle/>
          <a:p>
            <a:pPr algn="ctr"/>
            <a:r>
              <a:rPr lang="en-US" b="1" dirty="0">
                <a:latin typeface="Arial Narrow" panose="020B0606020202030204" pitchFamily="34" charset="0"/>
                <a:cs typeface="Calibri" pitchFamily="34" charset="0"/>
              </a:rPr>
              <a:t>Post-Production</a:t>
            </a:r>
          </a:p>
          <a:p>
            <a:pPr algn="ctr"/>
            <a:r>
              <a:rPr lang="en-US" b="1" dirty="0">
                <a:latin typeface="Arial Narrow" panose="020B0606020202030204" pitchFamily="34" charset="0"/>
                <a:cs typeface="Calibri" pitchFamily="34" charset="0"/>
              </a:rPr>
              <a:t>(Intangible)</a:t>
            </a:r>
          </a:p>
        </p:txBody>
      </p:sp>
      <p:sp>
        <p:nvSpPr>
          <p:cNvPr id="2" name="Oval 1">
            <a:extLst>
              <a:ext uri="{FF2B5EF4-FFF2-40B4-BE49-F238E27FC236}">
                <a16:creationId xmlns:a16="http://schemas.microsoft.com/office/drawing/2014/main" id="{14AC3DDC-AD09-49ED-87EC-1B2F79F05397}"/>
              </a:ext>
            </a:extLst>
          </p:cNvPr>
          <p:cNvSpPr/>
          <p:nvPr/>
        </p:nvSpPr>
        <p:spPr>
          <a:xfrm>
            <a:off x="1795718" y="2193973"/>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1</a:t>
            </a:r>
          </a:p>
        </p:txBody>
      </p:sp>
      <p:sp>
        <p:nvSpPr>
          <p:cNvPr id="29" name="Oval 28">
            <a:extLst>
              <a:ext uri="{FF2B5EF4-FFF2-40B4-BE49-F238E27FC236}">
                <a16:creationId xmlns:a16="http://schemas.microsoft.com/office/drawing/2014/main" id="{EAC35A58-EC04-4164-98CC-B366E98C0399}"/>
              </a:ext>
            </a:extLst>
          </p:cNvPr>
          <p:cNvSpPr/>
          <p:nvPr/>
        </p:nvSpPr>
        <p:spPr>
          <a:xfrm>
            <a:off x="2293150" y="3015517"/>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2</a:t>
            </a:r>
          </a:p>
        </p:txBody>
      </p:sp>
      <p:sp>
        <p:nvSpPr>
          <p:cNvPr id="30" name="Oval 29">
            <a:extLst>
              <a:ext uri="{FF2B5EF4-FFF2-40B4-BE49-F238E27FC236}">
                <a16:creationId xmlns:a16="http://schemas.microsoft.com/office/drawing/2014/main" id="{B3046D69-50BB-4C52-AC6F-5F744368077B}"/>
              </a:ext>
            </a:extLst>
          </p:cNvPr>
          <p:cNvSpPr/>
          <p:nvPr/>
        </p:nvSpPr>
        <p:spPr>
          <a:xfrm>
            <a:off x="2838633" y="3668627"/>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3</a:t>
            </a:r>
          </a:p>
        </p:txBody>
      </p:sp>
      <p:sp>
        <p:nvSpPr>
          <p:cNvPr id="31" name="Oval 30">
            <a:extLst>
              <a:ext uri="{FF2B5EF4-FFF2-40B4-BE49-F238E27FC236}">
                <a16:creationId xmlns:a16="http://schemas.microsoft.com/office/drawing/2014/main" id="{CE3F1993-1E78-4A8F-A166-0597EB7C803C}"/>
              </a:ext>
            </a:extLst>
          </p:cNvPr>
          <p:cNvSpPr/>
          <p:nvPr/>
        </p:nvSpPr>
        <p:spPr>
          <a:xfrm>
            <a:off x="4472481" y="4444071"/>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4</a:t>
            </a:r>
          </a:p>
        </p:txBody>
      </p:sp>
      <p:sp>
        <p:nvSpPr>
          <p:cNvPr id="32" name="Oval 31">
            <a:extLst>
              <a:ext uri="{FF2B5EF4-FFF2-40B4-BE49-F238E27FC236}">
                <a16:creationId xmlns:a16="http://schemas.microsoft.com/office/drawing/2014/main" id="{46D0238F-A47C-4BBF-B6EF-4E050C8A2E1D}"/>
              </a:ext>
            </a:extLst>
          </p:cNvPr>
          <p:cNvSpPr/>
          <p:nvPr/>
        </p:nvSpPr>
        <p:spPr>
          <a:xfrm>
            <a:off x="5948325" y="3668627"/>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5</a:t>
            </a:r>
          </a:p>
        </p:txBody>
      </p:sp>
      <p:sp>
        <p:nvSpPr>
          <p:cNvPr id="33" name="Oval 32">
            <a:extLst>
              <a:ext uri="{FF2B5EF4-FFF2-40B4-BE49-F238E27FC236}">
                <a16:creationId xmlns:a16="http://schemas.microsoft.com/office/drawing/2014/main" id="{4487D37A-9E86-447D-96B4-32E00901A2FE}"/>
              </a:ext>
            </a:extLst>
          </p:cNvPr>
          <p:cNvSpPr/>
          <p:nvPr/>
        </p:nvSpPr>
        <p:spPr>
          <a:xfrm>
            <a:off x="6536431" y="3013589"/>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6</a:t>
            </a:r>
          </a:p>
        </p:txBody>
      </p:sp>
      <p:sp>
        <p:nvSpPr>
          <p:cNvPr id="34" name="Oval 33">
            <a:extLst>
              <a:ext uri="{FF2B5EF4-FFF2-40B4-BE49-F238E27FC236}">
                <a16:creationId xmlns:a16="http://schemas.microsoft.com/office/drawing/2014/main" id="{1DAD17C4-DADA-48DF-855B-608AAC54291E}"/>
              </a:ext>
            </a:extLst>
          </p:cNvPr>
          <p:cNvSpPr/>
          <p:nvPr/>
        </p:nvSpPr>
        <p:spPr>
          <a:xfrm>
            <a:off x="7061666" y="2193973"/>
            <a:ext cx="365760" cy="365760"/>
          </a:xfrm>
          <a:prstGeom prst="ellipse">
            <a:avLst/>
          </a:prstGeom>
          <a:solidFill>
            <a:schemeClr val="bg1"/>
          </a:solidFill>
          <a:ln w="254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7</a:t>
            </a:r>
          </a:p>
        </p:txBody>
      </p:sp>
      <p:sp>
        <p:nvSpPr>
          <p:cNvPr id="4" name="Rounded Rectangle 19">
            <a:extLst>
              <a:ext uri="{FF2B5EF4-FFF2-40B4-BE49-F238E27FC236}">
                <a16:creationId xmlns:a16="http://schemas.microsoft.com/office/drawing/2014/main" id="{E5073411-D9D5-4919-8D8E-F3E14ED0C10E}"/>
              </a:ext>
            </a:extLst>
          </p:cNvPr>
          <p:cNvSpPr/>
          <p:nvPr/>
        </p:nvSpPr>
        <p:spPr bwMode="auto">
          <a:xfrm>
            <a:off x="1685801" y="1407141"/>
            <a:ext cx="182880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Concept</a:t>
            </a:r>
          </a:p>
        </p:txBody>
      </p:sp>
      <p:sp>
        <p:nvSpPr>
          <p:cNvPr id="37" name="Rounded Rectangle 19">
            <a:extLst>
              <a:ext uri="{FF2B5EF4-FFF2-40B4-BE49-F238E27FC236}">
                <a16:creationId xmlns:a16="http://schemas.microsoft.com/office/drawing/2014/main" id="{7739EA08-D01A-4B1F-A509-384A108E94B6}"/>
              </a:ext>
            </a:extLst>
          </p:cNvPr>
          <p:cNvSpPr/>
          <p:nvPr/>
        </p:nvSpPr>
        <p:spPr bwMode="auto">
          <a:xfrm>
            <a:off x="3746092" y="1406059"/>
            <a:ext cx="1828800" cy="365760"/>
          </a:xfrm>
          <a:prstGeom prst="roundRect">
            <a:avLst/>
          </a:prstGeom>
          <a:solidFill>
            <a:schemeClr val="bg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a:solidFill>
                  <a:schemeClr val="bg1"/>
                </a:solidFill>
                <a:latin typeface="Arial Narrow" panose="020B0606020202030204" pitchFamily="34" charset="0"/>
              </a:rPr>
              <a:t>Fabrication</a:t>
            </a:r>
            <a:endParaRPr lang="en-US" sz="2000" b="1" dirty="0">
              <a:solidFill>
                <a:schemeClr val="bg1"/>
              </a:solidFill>
              <a:latin typeface="Arial Narrow" panose="020B0606020202030204" pitchFamily="34" charset="0"/>
            </a:endParaRPr>
          </a:p>
        </p:txBody>
      </p:sp>
      <p:sp>
        <p:nvSpPr>
          <p:cNvPr id="38" name="Rounded Rectangle 19">
            <a:extLst>
              <a:ext uri="{FF2B5EF4-FFF2-40B4-BE49-F238E27FC236}">
                <a16:creationId xmlns:a16="http://schemas.microsoft.com/office/drawing/2014/main" id="{03C87521-011F-4BAE-B6A1-7A5C0B68FF31}"/>
              </a:ext>
            </a:extLst>
          </p:cNvPr>
          <p:cNvSpPr/>
          <p:nvPr/>
        </p:nvSpPr>
        <p:spPr bwMode="auto">
          <a:xfrm>
            <a:off x="5806383" y="1406059"/>
            <a:ext cx="1828800" cy="365760"/>
          </a:xfrm>
          <a:prstGeom prst="roundRect">
            <a:avLst/>
          </a:prstGeom>
          <a:solidFill>
            <a:schemeClr val="accent5">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bg1"/>
                </a:solidFill>
                <a:latin typeface="Arial Narrow" panose="020B0606020202030204" pitchFamily="34" charset="0"/>
              </a:rPr>
              <a:t>Logistics</a:t>
            </a:r>
          </a:p>
        </p:txBody>
      </p:sp>
      <p:sp>
        <p:nvSpPr>
          <p:cNvPr id="39" name="Rounded Rectangle 19">
            <a:extLst>
              <a:ext uri="{FF2B5EF4-FFF2-40B4-BE49-F238E27FC236}">
                <a16:creationId xmlns:a16="http://schemas.microsoft.com/office/drawing/2014/main" id="{41EEB8E9-18AE-4C19-8A3C-D0F000146407}"/>
              </a:ext>
            </a:extLst>
          </p:cNvPr>
          <p:cNvSpPr/>
          <p:nvPr/>
        </p:nvSpPr>
        <p:spPr bwMode="auto">
          <a:xfrm>
            <a:off x="8378276" y="1726916"/>
            <a:ext cx="2103120" cy="365760"/>
          </a:xfrm>
          <a:prstGeom prst="roundRect">
            <a:avLst/>
          </a:prstGeom>
          <a:solidFill>
            <a:schemeClr val="accent3">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1. R&amp;D</a:t>
            </a:r>
          </a:p>
        </p:txBody>
      </p:sp>
      <p:sp>
        <p:nvSpPr>
          <p:cNvPr id="40" name="Rounded Rectangle 19">
            <a:extLst>
              <a:ext uri="{FF2B5EF4-FFF2-40B4-BE49-F238E27FC236}">
                <a16:creationId xmlns:a16="http://schemas.microsoft.com/office/drawing/2014/main" id="{297A95C9-CB41-4FCD-8D20-734339ECDDE3}"/>
              </a:ext>
            </a:extLst>
          </p:cNvPr>
          <p:cNvSpPr/>
          <p:nvPr/>
        </p:nvSpPr>
        <p:spPr bwMode="auto">
          <a:xfrm>
            <a:off x="8378276" y="2153472"/>
            <a:ext cx="2103120" cy="365760"/>
          </a:xfrm>
          <a:prstGeom prst="roundRect">
            <a:avLst/>
          </a:prstGeom>
          <a:solidFill>
            <a:schemeClr val="accent3">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2. Design / Branding</a:t>
            </a:r>
          </a:p>
        </p:txBody>
      </p:sp>
      <p:sp>
        <p:nvSpPr>
          <p:cNvPr id="41" name="Rounded Rectangle 19">
            <a:extLst>
              <a:ext uri="{FF2B5EF4-FFF2-40B4-BE49-F238E27FC236}">
                <a16:creationId xmlns:a16="http://schemas.microsoft.com/office/drawing/2014/main" id="{68E403C7-9983-4619-8913-B93A6D7153A8}"/>
              </a:ext>
            </a:extLst>
          </p:cNvPr>
          <p:cNvSpPr/>
          <p:nvPr/>
        </p:nvSpPr>
        <p:spPr bwMode="auto">
          <a:xfrm>
            <a:off x="8378276" y="2575851"/>
            <a:ext cx="2103120" cy="365760"/>
          </a:xfrm>
          <a:prstGeom prst="roundRect">
            <a:avLst/>
          </a:prstGeom>
          <a:solidFill>
            <a:schemeClr val="accent3">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3. Procurement</a:t>
            </a:r>
          </a:p>
        </p:txBody>
      </p:sp>
      <p:sp>
        <p:nvSpPr>
          <p:cNvPr id="42" name="Rounded Rectangle 19">
            <a:extLst>
              <a:ext uri="{FF2B5EF4-FFF2-40B4-BE49-F238E27FC236}">
                <a16:creationId xmlns:a16="http://schemas.microsoft.com/office/drawing/2014/main" id="{BD795373-1D70-4835-BF03-8DDABD604F6A}"/>
              </a:ext>
            </a:extLst>
          </p:cNvPr>
          <p:cNvSpPr/>
          <p:nvPr/>
        </p:nvSpPr>
        <p:spPr bwMode="auto">
          <a:xfrm>
            <a:off x="8378276" y="3005071"/>
            <a:ext cx="2103120" cy="365760"/>
          </a:xfrm>
          <a:prstGeom prst="roundRect">
            <a:avLst/>
          </a:prstGeom>
          <a:solidFill>
            <a:schemeClr val="bg2">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4. Manufacturing</a:t>
            </a:r>
          </a:p>
        </p:txBody>
      </p:sp>
      <p:sp>
        <p:nvSpPr>
          <p:cNvPr id="43" name="Rounded Rectangle 19">
            <a:extLst>
              <a:ext uri="{FF2B5EF4-FFF2-40B4-BE49-F238E27FC236}">
                <a16:creationId xmlns:a16="http://schemas.microsoft.com/office/drawing/2014/main" id="{1A571B73-58DF-4B93-9358-4BF356D2230B}"/>
              </a:ext>
            </a:extLst>
          </p:cNvPr>
          <p:cNvSpPr/>
          <p:nvPr/>
        </p:nvSpPr>
        <p:spPr bwMode="auto">
          <a:xfrm>
            <a:off x="8378276" y="3436391"/>
            <a:ext cx="2103120" cy="365760"/>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5. Distribution</a:t>
            </a:r>
          </a:p>
        </p:txBody>
      </p:sp>
      <p:sp>
        <p:nvSpPr>
          <p:cNvPr id="44" name="Rounded Rectangle 19">
            <a:extLst>
              <a:ext uri="{FF2B5EF4-FFF2-40B4-BE49-F238E27FC236}">
                <a16:creationId xmlns:a16="http://schemas.microsoft.com/office/drawing/2014/main" id="{874401B1-8576-4855-AEFC-5079F9A086FB}"/>
              </a:ext>
            </a:extLst>
          </p:cNvPr>
          <p:cNvSpPr/>
          <p:nvPr/>
        </p:nvSpPr>
        <p:spPr bwMode="auto">
          <a:xfrm>
            <a:off x="8378276" y="3865506"/>
            <a:ext cx="2103120" cy="365760"/>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6. Marketing</a:t>
            </a:r>
          </a:p>
        </p:txBody>
      </p:sp>
      <p:sp>
        <p:nvSpPr>
          <p:cNvPr id="45" name="Rounded Rectangle 19">
            <a:extLst>
              <a:ext uri="{FF2B5EF4-FFF2-40B4-BE49-F238E27FC236}">
                <a16:creationId xmlns:a16="http://schemas.microsoft.com/office/drawing/2014/main" id="{3ACB333C-113A-4F06-ACF6-2FF00A2FE788}"/>
              </a:ext>
            </a:extLst>
          </p:cNvPr>
          <p:cNvSpPr/>
          <p:nvPr/>
        </p:nvSpPr>
        <p:spPr bwMode="auto">
          <a:xfrm>
            <a:off x="8378276" y="4298470"/>
            <a:ext cx="2103120" cy="365760"/>
          </a:xfrm>
          <a:prstGeom prst="roundRect">
            <a:avLst/>
          </a:prstGeom>
          <a:solidFill>
            <a:schemeClr val="accent5">
              <a:lumMod val="75000"/>
            </a:schemeClr>
          </a:solidFill>
          <a:ln w="1270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eaLnBrk="0" fontAlgn="base" hangingPunct="0">
              <a:spcBef>
                <a:spcPct val="0"/>
              </a:spcBef>
              <a:spcAft>
                <a:spcPct val="0"/>
              </a:spcAft>
            </a:pPr>
            <a:r>
              <a:rPr lang="en-US" b="1" dirty="0">
                <a:latin typeface="Arial Narrow" panose="020B0606020202030204" pitchFamily="34" charset="0"/>
              </a:rPr>
              <a:t>7. Sales / Services</a:t>
            </a:r>
          </a:p>
        </p:txBody>
      </p:sp>
    </p:spTree>
    <p:extLst>
      <p:ext uri="{BB962C8B-B14F-4D97-AF65-F5344CB8AC3E}">
        <p14:creationId xmlns:p14="http://schemas.microsoft.com/office/powerpoint/2010/main" val="16702327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10"/>
          <p:cNvSpPr>
            <a:spLocks/>
          </p:cNvSpPr>
          <p:nvPr/>
        </p:nvSpPr>
        <p:spPr bwMode="auto">
          <a:xfrm>
            <a:off x="3953801" y="5617802"/>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76" name="Freeform 10"/>
          <p:cNvSpPr>
            <a:spLocks/>
          </p:cNvSpPr>
          <p:nvPr/>
        </p:nvSpPr>
        <p:spPr bwMode="auto">
          <a:xfrm>
            <a:off x="4161063" y="5617803"/>
            <a:ext cx="1436611" cy="635471"/>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 name="connsiteX0" fmla="*/ 0 w 9352"/>
              <a:gd name="connsiteY0" fmla="*/ 3031 h 9928"/>
              <a:gd name="connsiteX1" fmla="*/ 1152 w 9352"/>
              <a:gd name="connsiteY1" fmla="*/ 6076 h 9928"/>
              <a:gd name="connsiteX2" fmla="*/ 4288 w 9352"/>
              <a:gd name="connsiteY2" fmla="*/ 9926 h 9928"/>
              <a:gd name="connsiteX3" fmla="*/ 7247 w 9352"/>
              <a:gd name="connsiteY3" fmla="*/ 6517 h 9928"/>
              <a:gd name="connsiteX4" fmla="*/ 9352 w 9352"/>
              <a:gd name="connsiteY4" fmla="*/ 0 h 9928"/>
              <a:gd name="connsiteX0" fmla="*/ 0 w 9604"/>
              <a:gd name="connsiteY0" fmla="*/ 4072 h 10000"/>
              <a:gd name="connsiteX1" fmla="*/ 836 w 9604"/>
              <a:gd name="connsiteY1" fmla="*/ 6120 h 10000"/>
              <a:gd name="connsiteX2" fmla="*/ 4189 w 9604"/>
              <a:gd name="connsiteY2" fmla="*/ 9998 h 10000"/>
              <a:gd name="connsiteX3" fmla="*/ 7353 w 9604"/>
              <a:gd name="connsiteY3" fmla="*/ 6564 h 10000"/>
              <a:gd name="connsiteX4" fmla="*/ 9604 w 9604"/>
              <a:gd name="connsiteY4" fmla="*/ 0 h 10000"/>
              <a:gd name="connsiteX0" fmla="*/ 0 w 9923"/>
              <a:gd name="connsiteY0" fmla="*/ 3293 h 10000"/>
              <a:gd name="connsiteX1" fmla="*/ 793 w 9923"/>
              <a:gd name="connsiteY1" fmla="*/ 6120 h 10000"/>
              <a:gd name="connsiteX2" fmla="*/ 4285 w 9923"/>
              <a:gd name="connsiteY2" fmla="*/ 9998 h 10000"/>
              <a:gd name="connsiteX3" fmla="*/ 7579 w 9923"/>
              <a:gd name="connsiteY3" fmla="*/ 6564 h 10000"/>
              <a:gd name="connsiteX4" fmla="*/ 9923 w 9923"/>
              <a:gd name="connsiteY4" fmla="*/ 0 h 10000"/>
              <a:gd name="connsiteX0" fmla="*/ 0 w 10052"/>
              <a:gd name="connsiteY0" fmla="*/ 3353 h 10000"/>
              <a:gd name="connsiteX1" fmla="*/ 851 w 10052"/>
              <a:gd name="connsiteY1" fmla="*/ 6120 h 10000"/>
              <a:gd name="connsiteX2" fmla="*/ 4370 w 10052"/>
              <a:gd name="connsiteY2" fmla="*/ 9998 h 10000"/>
              <a:gd name="connsiteX3" fmla="*/ 7690 w 10052"/>
              <a:gd name="connsiteY3" fmla="*/ 6564 h 10000"/>
              <a:gd name="connsiteX4" fmla="*/ 10052 w 10052"/>
              <a:gd name="connsiteY4" fmla="*/ 0 h 10000"/>
              <a:gd name="connsiteX0" fmla="*/ 108 w 9433"/>
              <a:gd name="connsiteY0" fmla="*/ 2933 h 10000"/>
              <a:gd name="connsiteX1" fmla="*/ 232 w 9433"/>
              <a:gd name="connsiteY1" fmla="*/ 6120 h 10000"/>
              <a:gd name="connsiteX2" fmla="*/ 3751 w 9433"/>
              <a:gd name="connsiteY2" fmla="*/ 9998 h 10000"/>
              <a:gd name="connsiteX3" fmla="*/ 7071 w 9433"/>
              <a:gd name="connsiteY3" fmla="*/ 6564 h 10000"/>
              <a:gd name="connsiteX4" fmla="*/ 9433 w 9433"/>
              <a:gd name="connsiteY4" fmla="*/ 0 h 10000"/>
              <a:gd name="connsiteX0" fmla="*/ 0 w 10354"/>
              <a:gd name="connsiteY0" fmla="*/ 4192 h 10000"/>
              <a:gd name="connsiteX1" fmla="*/ 600 w 10354"/>
              <a:gd name="connsiteY1" fmla="*/ 6120 h 10000"/>
              <a:gd name="connsiteX2" fmla="*/ 4330 w 10354"/>
              <a:gd name="connsiteY2" fmla="*/ 9998 h 10000"/>
              <a:gd name="connsiteX3" fmla="*/ 7850 w 10354"/>
              <a:gd name="connsiteY3" fmla="*/ 6564 h 10000"/>
              <a:gd name="connsiteX4" fmla="*/ 10354 w 10354"/>
              <a:gd name="connsiteY4" fmla="*/ 0 h 10000"/>
              <a:gd name="connsiteX0" fmla="*/ 128 w 10482"/>
              <a:gd name="connsiteY0" fmla="*/ 4192 h 10000"/>
              <a:gd name="connsiteX1" fmla="*/ 728 w 10482"/>
              <a:gd name="connsiteY1" fmla="*/ 6120 h 10000"/>
              <a:gd name="connsiteX2" fmla="*/ 4458 w 10482"/>
              <a:gd name="connsiteY2" fmla="*/ 9998 h 10000"/>
              <a:gd name="connsiteX3" fmla="*/ 7978 w 10482"/>
              <a:gd name="connsiteY3" fmla="*/ 6564 h 10000"/>
              <a:gd name="connsiteX4" fmla="*/ 10482 w 10482"/>
              <a:gd name="connsiteY4" fmla="*/ 0 h 10000"/>
              <a:gd name="connsiteX0" fmla="*/ 153 w 10397"/>
              <a:gd name="connsiteY0" fmla="*/ 4672 h 10000"/>
              <a:gd name="connsiteX1" fmla="*/ 643 w 10397"/>
              <a:gd name="connsiteY1" fmla="*/ 6120 h 10000"/>
              <a:gd name="connsiteX2" fmla="*/ 4373 w 10397"/>
              <a:gd name="connsiteY2" fmla="*/ 9998 h 10000"/>
              <a:gd name="connsiteX3" fmla="*/ 7893 w 10397"/>
              <a:gd name="connsiteY3" fmla="*/ 6564 h 10000"/>
              <a:gd name="connsiteX4" fmla="*/ 10397 w 10397"/>
              <a:gd name="connsiteY4" fmla="*/ 0 h 10000"/>
              <a:gd name="connsiteX0" fmla="*/ 1 w 10245"/>
              <a:gd name="connsiteY0" fmla="*/ 4672 h 10000"/>
              <a:gd name="connsiteX1" fmla="*/ 491 w 10245"/>
              <a:gd name="connsiteY1" fmla="*/ 6120 h 10000"/>
              <a:gd name="connsiteX2" fmla="*/ 4221 w 10245"/>
              <a:gd name="connsiteY2" fmla="*/ 9998 h 10000"/>
              <a:gd name="connsiteX3" fmla="*/ 7741 w 10245"/>
              <a:gd name="connsiteY3" fmla="*/ 6564 h 10000"/>
              <a:gd name="connsiteX4" fmla="*/ 10245 w 10245"/>
              <a:gd name="connsiteY4" fmla="*/ 0 h 10000"/>
              <a:gd name="connsiteX0" fmla="*/ 0 w 10244"/>
              <a:gd name="connsiteY0" fmla="*/ 4672 h 10000"/>
              <a:gd name="connsiteX1" fmla="*/ 490 w 10244"/>
              <a:gd name="connsiteY1" fmla="*/ 6120 h 10000"/>
              <a:gd name="connsiteX2" fmla="*/ 4220 w 10244"/>
              <a:gd name="connsiteY2" fmla="*/ 9998 h 10000"/>
              <a:gd name="connsiteX3" fmla="*/ 7740 w 10244"/>
              <a:gd name="connsiteY3" fmla="*/ 6564 h 10000"/>
              <a:gd name="connsiteX4" fmla="*/ 10244 w 10244"/>
              <a:gd name="connsiteY4" fmla="*/ 0 h 10000"/>
              <a:gd name="connsiteX0" fmla="*/ 0 w 10244"/>
              <a:gd name="connsiteY0" fmla="*/ 4672 h 10000"/>
              <a:gd name="connsiteX1" fmla="*/ 490 w 10244"/>
              <a:gd name="connsiteY1" fmla="*/ 6120 h 10000"/>
              <a:gd name="connsiteX2" fmla="*/ 4220 w 10244"/>
              <a:gd name="connsiteY2" fmla="*/ 9998 h 10000"/>
              <a:gd name="connsiteX3" fmla="*/ 7740 w 10244"/>
              <a:gd name="connsiteY3" fmla="*/ 6564 h 10000"/>
              <a:gd name="connsiteX4" fmla="*/ 10244 w 10244"/>
              <a:gd name="connsiteY4" fmla="*/ 0 h 10000"/>
              <a:gd name="connsiteX0" fmla="*/ 0 w 10382"/>
              <a:gd name="connsiteY0" fmla="*/ 4732 h 10000"/>
              <a:gd name="connsiteX1" fmla="*/ 628 w 10382"/>
              <a:gd name="connsiteY1" fmla="*/ 6120 h 10000"/>
              <a:gd name="connsiteX2" fmla="*/ 4358 w 10382"/>
              <a:gd name="connsiteY2" fmla="*/ 9998 h 10000"/>
              <a:gd name="connsiteX3" fmla="*/ 7878 w 10382"/>
              <a:gd name="connsiteY3" fmla="*/ 6564 h 10000"/>
              <a:gd name="connsiteX4" fmla="*/ 10382 w 10382"/>
              <a:gd name="connsiteY4" fmla="*/ 0 h 10000"/>
              <a:gd name="connsiteX0" fmla="*/ 0 w 10382"/>
              <a:gd name="connsiteY0" fmla="*/ 4732 h 10000"/>
              <a:gd name="connsiteX1" fmla="*/ 628 w 10382"/>
              <a:gd name="connsiteY1" fmla="*/ 6120 h 10000"/>
              <a:gd name="connsiteX2" fmla="*/ 4358 w 10382"/>
              <a:gd name="connsiteY2" fmla="*/ 9998 h 10000"/>
              <a:gd name="connsiteX3" fmla="*/ 7878 w 10382"/>
              <a:gd name="connsiteY3" fmla="*/ 6564 h 10000"/>
              <a:gd name="connsiteX4" fmla="*/ 10382 w 10382"/>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82" h="10000">
                <a:moveTo>
                  <a:pt x="0" y="4732"/>
                </a:moveTo>
                <a:cubicBezTo>
                  <a:pt x="302" y="5525"/>
                  <a:pt x="-98" y="5242"/>
                  <a:pt x="628" y="6120"/>
                </a:cubicBezTo>
                <a:cubicBezTo>
                  <a:pt x="1354" y="6998"/>
                  <a:pt x="3150" y="9924"/>
                  <a:pt x="4358" y="9998"/>
                </a:cubicBezTo>
                <a:cubicBezTo>
                  <a:pt x="5568" y="10073"/>
                  <a:pt x="6874" y="8234"/>
                  <a:pt x="7878" y="6564"/>
                </a:cubicBezTo>
                <a:cubicBezTo>
                  <a:pt x="8883" y="4895"/>
                  <a:pt x="9861" y="1367"/>
                  <a:pt x="10382" y="0"/>
                </a:cubicBezTo>
              </a:path>
            </a:pathLst>
          </a:custGeom>
          <a:noFill/>
          <a:ln w="76200">
            <a:solidFill>
              <a:schemeClr val="bg1">
                <a:lumMod val="6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49" name="Freeform 10"/>
          <p:cNvSpPr>
            <a:spLocks/>
          </p:cNvSpPr>
          <p:nvPr/>
        </p:nvSpPr>
        <p:spPr bwMode="auto">
          <a:xfrm>
            <a:off x="3935550" y="4731567"/>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75" name="Freeform 10"/>
          <p:cNvSpPr>
            <a:spLocks/>
          </p:cNvSpPr>
          <p:nvPr/>
        </p:nvSpPr>
        <p:spPr bwMode="auto">
          <a:xfrm>
            <a:off x="3935550" y="4728710"/>
            <a:ext cx="1433926" cy="628174"/>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 name="connsiteX0" fmla="*/ 0 w 8712"/>
              <a:gd name="connsiteY0" fmla="*/ 0 h 9814"/>
              <a:gd name="connsiteX1" fmla="*/ 1800 w 8712"/>
              <a:gd name="connsiteY1" fmla="*/ 5962 h 9814"/>
              <a:gd name="connsiteX2" fmla="*/ 4936 w 8712"/>
              <a:gd name="connsiteY2" fmla="*/ 9812 h 9814"/>
              <a:gd name="connsiteX3" fmla="*/ 7895 w 8712"/>
              <a:gd name="connsiteY3" fmla="*/ 6403 h 9814"/>
              <a:gd name="connsiteX4" fmla="*/ 8712 w 8712"/>
              <a:gd name="connsiteY4" fmla="*/ 4238 h 98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2" h="9814">
                <a:moveTo>
                  <a:pt x="0" y="0"/>
                </a:moveTo>
                <a:cubicBezTo>
                  <a:pt x="299" y="996"/>
                  <a:pt x="979" y="4325"/>
                  <a:pt x="1800" y="5962"/>
                </a:cubicBezTo>
                <a:cubicBezTo>
                  <a:pt x="2622" y="7600"/>
                  <a:pt x="3920" y="9739"/>
                  <a:pt x="4936" y="9812"/>
                </a:cubicBezTo>
                <a:cubicBezTo>
                  <a:pt x="5952" y="9886"/>
                  <a:pt x="7050" y="8061"/>
                  <a:pt x="7895" y="6403"/>
                </a:cubicBezTo>
                <a:cubicBezTo>
                  <a:pt x="8740" y="4746"/>
                  <a:pt x="8274" y="5595"/>
                  <a:pt x="8712" y="4238"/>
                </a:cubicBezTo>
              </a:path>
            </a:pathLst>
          </a:custGeom>
          <a:noFill/>
          <a:ln w="76200">
            <a:solidFill>
              <a:schemeClr val="bg1">
                <a:lumMod val="6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2" name="Title 1"/>
          <p:cNvSpPr>
            <a:spLocks noGrp="1"/>
          </p:cNvSpPr>
          <p:nvPr>
            <p:ph type="title"/>
          </p:nvPr>
        </p:nvSpPr>
        <p:spPr/>
        <p:txBody>
          <a:bodyPr/>
          <a:lstStyle/>
          <a:p>
            <a:r>
              <a:rPr lang="en-US" dirty="0"/>
              <a:t>Upgrading the Value Chain</a:t>
            </a:r>
          </a:p>
        </p:txBody>
      </p:sp>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1" name="Rounded Rectangle 10"/>
          <p:cNvSpPr/>
          <p:nvPr/>
        </p:nvSpPr>
        <p:spPr bwMode="auto">
          <a:xfrm>
            <a:off x="3830852" y="1044533"/>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 name="Rounded Rectangle 11"/>
          <p:cNvSpPr/>
          <p:nvPr/>
        </p:nvSpPr>
        <p:spPr bwMode="auto">
          <a:xfrm>
            <a:off x="3830852" y="1946869"/>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3" name="Rounded Rectangle 12"/>
          <p:cNvSpPr/>
          <p:nvPr/>
        </p:nvSpPr>
        <p:spPr bwMode="auto">
          <a:xfrm>
            <a:off x="3830851" y="2854643"/>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4" name="Rounded Rectangle 13"/>
          <p:cNvSpPr/>
          <p:nvPr/>
        </p:nvSpPr>
        <p:spPr bwMode="auto">
          <a:xfrm>
            <a:off x="3830851" y="3762721"/>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5" name="Rounded Rectangle 14"/>
          <p:cNvSpPr/>
          <p:nvPr/>
        </p:nvSpPr>
        <p:spPr bwMode="auto">
          <a:xfrm>
            <a:off x="3830852" y="4665623"/>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6" name="Rounded Rectangle 15"/>
          <p:cNvSpPr/>
          <p:nvPr/>
        </p:nvSpPr>
        <p:spPr bwMode="auto">
          <a:xfrm>
            <a:off x="3830852" y="5556344"/>
            <a:ext cx="1920240" cy="82296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6" name="TextBox 5"/>
          <p:cNvSpPr txBox="1"/>
          <p:nvPr/>
        </p:nvSpPr>
        <p:spPr>
          <a:xfrm>
            <a:off x="2036265" y="1234091"/>
            <a:ext cx="1497461" cy="523220"/>
          </a:xfrm>
          <a:prstGeom prst="rect">
            <a:avLst/>
          </a:prstGeom>
          <a:noFill/>
        </p:spPr>
        <p:txBody>
          <a:bodyPr wrap="none" rtlCol="0">
            <a:spAutoFit/>
          </a:bodyPr>
          <a:lstStyle/>
          <a:p>
            <a:r>
              <a:rPr lang="en-US" sz="1400" b="1" dirty="0">
                <a:latin typeface="Arial Narrow" panose="020B0606020202030204" pitchFamily="34" charset="0"/>
              </a:rPr>
              <a:t>1. Fabrication</a:t>
            </a:r>
          </a:p>
          <a:p>
            <a:r>
              <a:rPr lang="en-US" sz="1400" b="1" dirty="0">
                <a:latin typeface="Arial Narrow" panose="020B0606020202030204" pitchFamily="34" charset="0"/>
              </a:rPr>
              <a:t>(Value chain entry)</a:t>
            </a:r>
          </a:p>
        </p:txBody>
      </p:sp>
      <p:sp>
        <p:nvSpPr>
          <p:cNvPr id="19" name="Freeform 10"/>
          <p:cNvSpPr>
            <a:spLocks/>
          </p:cNvSpPr>
          <p:nvPr/>
        </p:nvSpPr>
        <p:spPr bwMode="auto">
          <a:xfrm>
            <a:off x="3936233" y="1107988"/>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5" name="Oval 4"/>
          <p:cNvSpPr/>
          <p:nvPr/>
        </p:nvSpPr>
        <p:spPr>
          <a:xfrm>
            <a:off x="4612649" y="1635882"/>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20" name="TextBox 19"/>
          <p:cNvSpPr txBox="1"/>
          <p:nvPr/>
        </p:nvSpPr>
        <p:spPr>
          <a:xfrm>
            <a:off x="2036265" y="2090767"/>
            <a:ext cx="1790875" cy="523220"/>
          </a:xfrm>
          <a:prstGeom prst="rect">
            <a:avLst/>
          </a:prstGeom>
          <a:noFill/>
        </p:spPr>
        <p:txBody>
          <a:bodyPr wrap="none" rtlCol="0">
            <a:spAutoFit/>
          </a:bodyPr>
          <a:lstStyle/>
          <a:p>
            <a:r>
              <a:rPr lang="en-US" sz="1400" b="1" dirty="0">
                <a:latin typeface="Arial Narrow" panose="020B0606020202030204" pitchFamily="34" charset="0"/>
              </a:rPr>
              <a:t>2. Supply Chain</a:t>
            </a:r>
          </a:p>
          <a:p>
            <a:r>
              <a:rPr lang="en-US" sz="1400" b="1" dirty="0">
                <a:latin typeface="Arial Narrow" panose="020B0606020202030204" pitchFamily="34" charset="0"/>
              </a:rPr>
              <a:t>(Functional upgrading)</a:t>
            </a:r>
          </a:p>
        </p:txBody>
      </p:sp>
      <p:sp>
        <p:nvSpPr>
          <p:cNvPr id="25" name="Freeform 10"/>
          <p:cNvSpPr>
            <a:spLocks/>
          </p:cNvSpPr>
          <p:nvPr/>
        </p:nvSpPr>
        <p:spPr bwMode="auto">
          <a:xfrm>
            <a:off x="3936233" y="2007597"/>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26" name="Oval 25"/>
          <p:cNvSpPr/>
          <p:nvPr/>
        </p:nvSpPr>
        <p:spPr>
          <a:xfrm>
            <a:off x="4612649" y="2535493"/>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27" name="Oval 26"/>
          <p:cNvSpPr/>
          <p:nvPr/>
        </p:nvSpPr>
        <p:spPr>
          <a:xfrm>
            <a:off x="4290275" y="2446460"/>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28" name="Oval 27"/>
          <p:cNvSpPr/>
          <p:nvPr/>
        </p:nvSpPr>
        <p:spPr>
          <a:xfrm>
            <a:off x="4931090" y="2449628"/>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29" name="TextBox 28"/>
          <p:cNvSpPr txBox="1"/>
          <p:nvPr/>
        </p:nvSpPr>
        <p:spPr>
          <a:xfrm>
            <a:off x="3893632" y="2214084"/>
            <a:ext cx="896399" cy="261610"/>
          </a:xfrm>
          <a:prstGeom prst="rect">
            <a:avLst/>
          </a:prstGeom>
          <a:noFill/>
        </p:spPr>
        <p:txBody>
          <a:bodyPr wrap="none" rtlCol="0">
            <a:spAutoFit/>
          </a:bodyPr>
          <a:lstStyle/>
          <a:p>
            <a:r>
              <a:rPr lang="en-US" sz="1100" b="1" dirty="0">
                <a:latin typeface="Arial Narrow" panose="020B0606020202030204" pitchFamily="34" charset="0"/>
              </a:rPr>
              <a:t>Procurement</a:t>
            </a:r>
          </a:p>
        </p:txBody>
      </p:sp>
      <p:sp>
        <p:nvSpPr>
          <p:cNvPr id="30" name="TextBox 29"/>
          <p:cNvSpPr txBox="1"/>
          <p:nvPr/>
        </p:nvSpPr>
        <p:spPr>
          <a:xfrm>
            <a:off x="4886739" y="2214084"/>
            <a:ext cx="832279" cy="261610"/>
          </a:xfrm>
          <a:prstGeom prst="rect">
            <a:avLst/>
          </a:prstGeom>
          <a:noFill/>
        </p:spPr>
        <p:txBody>
          <a:bodyPr wrap="none" rtlCol="0">
            <a:spAutoFit/>
          </a:bodyPr>
          <a:lstStyle/>
          <a:p>
            <a:r>
              <a:rPr lang="en-US" sz="1100" b="1" dirty="0">
                <a:latin typeface="Arial Narrow" panose="020B0606020202030204" pitchFamily="34" charset="0"/>
              </a:rPr>
              <a:t>Distribution</a:t>
            </a:r>
          </a:p>
        </p:txBody>
      </p:sp>
      <p:sp>
        <p:nvSpPr>
          <p:cNvPr id="31" name="TextBox 30"/>
          <p:cNvSpPr txBox="1"/>
          <p:nvPr/>
        </p:nvSpPr>
        <p:spPr>
          <a:xfrm>
            <a:off x="2036265" y="3037249"/>
            <a:ext cx="1790875" cy="523220"/>
          </a:xfrm>
          <a:prstGeom prst="rect">
            <a:avLst/>
          </a:prstGeom>
          <a:noFill/>
        </p:spPr>
        <p:txBody>
          <a:bodyPr wrap="none" rtlCol="0">
            <a:spAutoFit/>
          </a:bodyPr>
          <a:lstStyle/>
          <a:p>
            <a:r>
              <a:rPr lang="en-US" sz="1400" b="1" dirty="0">
                <a:latin typeface="Arial Narrow" panose="020B0606020202030204" pitchFamily="34" charset="0"/>
              </a:rPr>
              <a:t>3. Product Design</a:t>
            </a:r>
          </a:p>
          <a:p>
            <a:r>
              <a:rPr lang="en-US" sz="1400" b="1" dirty="0">
                <a:latin typeface="Arial Narrow" panose="020B0606020202030204" pitchFamily="34" charset="0"/>
              </a:rPr>
              <a:t>(Functional upgrading)</a:t>
            </a:r>
          </a:p>
        </p:txBody>
      </p:sp>
      <p:sp>
        <p:nvSpPr>
          <p:cNvPr id="32" name="Freeform 10"/>
          <p:cNvSpPr>
            <a:spLocks/>
          </p:cNvSpPr>
          <p:nvPr/>
        </p:nvSpPr>
        <p:spPr bwMode="auto">
          <a:xfrm>
            <a:off x="3936233" y="2918658"/>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33" name="Oval 32"/>
          <p:cNvSpPr/>
          <p:nvPr/>
        </p:nvSpPr>
        <p:spPr>
          <a:xfrm>
            <a:off x="4612649" y="3440495"/>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34" name="Oval 33"/>
          <p:cNvSpPr/>
          <p:nvPr/>
        </p:nvSpPr>
        <p:spPr>
          <a:xfrm>
            <a:off x="4296331" y="3339350"/>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35" name="Oval 34"/>
          <p:cNvSpPr/>
          <p:nvPr/>
        </p:nvSpPr>
        <p:spPr>
          <a:xfrm>
            <a:off x="4925034" y="3342518"/>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36" name="TextBox 35"/>
          <p:cNvSpPr txBox="1"/>
          <p:nvPr/>
        </p:nvSpPr>
        <p:spPr>
          <a:xfrm>
            <a:off x="3815244" y="2931064"/>
            <a:ext cx="569387" cy="261610"/>
          </a:xfrm>
          <a:prstGeom prst="rect">
            <a:avLst/>
          </a:prstGeom>
          <a:noFill/>
        </p:spPr>
        <p:txBody>
          <a:bodyPr wrap="none" rtlCol="0">
            <a:spAutoFit/>
          </a:bodyPr>
          <a:lstStyle/>
          <a:p>
            <a:r>
              <a:rPr lang="en-US" sz="1100" b="1" dirty="0">
                <a:latin typeface="Arial Narrow" panose="020B0606020202030204" pitchFamily="34" charset="0"/>
              </a:rPr>
              <a:t>Design</a:t>
            </a:r>
          </a:p>
        </p:txBody>
      </p:sp>
      <p:sp>
        <p:nvSpPr>
          <p:cNvPr id="37" name="TextBox 36"/>
          <p:cNvSpPr txBox="1"/>
          <p:nvPr/>
        </p:nvSpPr>
        <p:spPr>
          <a:xfrm>
            <a:off x="4338332" y="1395389"/>
            <a:ext cx="806631" cy="261610"/>
          </a:xfrm>
          <a:prstGeom prst="rect">
            <a:avLst/>
          </a:prstGeom>
          <a:noFill/>
        </p:spPr>
        <p:txBody>
          <a:bodyPr wrap="none" rtlCol="0">
            <a:spAutoFit/>
          </a:bodyPr>
          <a:lstStyle/>
          <a:p>
            <a:r>
              <a:rPr lang="en-US" sz="1100" b="1" dirty="0">
                <a:latin typeface="Arial Narrow" panose="020B0606020202030204" pitchFamily="34" charset="0"/>
              </a:rPr>
              <a:t>Fabrication</a:t>
            </a:r>
          </a:p>
        </p:txBody>
      </p:sp>
      <p:sp>
        <p:nvSpPr>
          <p:cNvPr id="38" name="Oval 37"/>
          <p:cNvSpPr/>
          <p:nvPr/>
        </p:nvSpPr>
        <p:spPr>
          <a:xfrm>
            <a:off x="4024585" y="3171505"/>
            <a:ext cx="274320" cy="182880"/>
          </a:xfrm>
          <a:prstGeom prst="ellipse">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3</a:t>
            </a:r>
          </a:p>
        </p:txBody>
      </p:sp>
      <p:sp>
        <p:nvSpPr>
          <p:cNvPr id="39" name="TextBox 38"/>
          <p:cNvSpPr txBox="1"/>
          <p:nvPr/>
        </p:nvSpPr>
        <p:spPr>
          <a:xfrm>
            <a:off x="2036265" y="3912591"/>
            <a:ext cx="1790875" cy="523220"/>
          </a:xfrm>
          <a:prstGeom prst="rect">
            <a:avLst/>
          </a:prstGeom>
          <a:noFill/>
        </p:spPr>
        <p:txBody>
          <a:bodyPr wrap="none" rtlCol="0">
            <a:spAutoFit/>
          </a:bodyPr>
          <a:lstStyle/>
          <a:p>
            <a:r>
              <a:rPr lang="en-US" sz="1400" b="1" dirty="0">
                <a:latin typeface="Arial Narrow" panose="020B0606020202030204" pitchFamily="34" charset="0"/>
              </a:rPr>
              <a:t>4. Product Brand</a:t>
            </a:r>
          </a:p>
          <a:p>
            <a:r>
              <a:rPr lang="en-US" sz="1400" b="1" dirty="0">
                <a:latin typeface="Arial Narrow" panose="020B0606020202030204" pitchFamily="34" charset="0"/>
              </a:rPr>
              <a:t>(Functional upgrading)</a:t>
            </a:r>
          </a:p>
        </p:txBody>
      </p:sp>
      <p:sp>
        <p:nvSpPr>
          <p:cNvPr id="40" name="Freeform 10"/>
          <p:cNvSpPr>
            <a:spLocks/>
          </p:cNvSpPr>
          <p:nvPr/>
        </p:nvSpPr>
        <p:spPr bwMode="auto">
          <a:xfrm>
            <a:off x="3935550" y="3833882"/>
            <a:ext cx="1645920" cy="640080"/>
          </a:xfrm>
          <a:custGeom>
            <a:avLst/>
            <a:gdLst>
              <a:gd name="T0" fmla="*/ 0 w 3444"/>
              <a:gd name="T1" fmla="*/ 2147483647 h 1496"/>
              <a:gd name="T2" fmla="*/ 2147483647 w 3444"/>
              <a:gd name="T3" fmla="*/ 2147483647 h 1496"/>
              <a:gd name="T4" fmla="*/ 2147483647 w 3444"/>
              <a:gd name="T5" fmla="*/ 2147483647 h 1496"/>
              <a:gd name="T6" fmla="*/ 2147483647 w 3444"/>
              <a:gd name="T7" fmla="*/ 2147483647 h 1496"/>
              <a:gd name="T8" fmla="*/ 2147483647 w 3444"/>
              <a:gd name="T9" fmla="*/ 0 h 1496"/>
              <a:gd name="T10" fmla="*/ 0 60000 65536"/>
              <a:gd name="T11" fmla="*/ 0 60000 65536"/>
              <a:gd name="T12" fmla="*/ 0 60000 65536"/>
              <a:gd name="T13" fmla="*/ 0 60000 65536"/>
              <a:gd name="T14" fmla="*/ 0 60000 65536"/>
              <a:gd name="T15" fmla="*/ 0 w 3444"/>
              <a:gd name="T16" fmla="*/ 0 h 1496"/>
              <a:gd name="T17" fmla="*/ 3444 w 3444"/>
              <a:gd name="T18" fmla="*/ 1496 h 1496"/>
            </a:gdLst>
            <a:ahLst/>
            <a:cxnLst>
              <a:cxn ang="T10">
                <a:pos x="T0" y="T1"/>
              </a:cxn>
              <a:cxn ang="T11">
                <a:pos x="T2" y="T3"/>
              </a:cxn>
              <a:cxn ang="T12">
                <a:pos x="T4" y="T5"/>
              </a:cxn>
              <a:cxn ang="T13">
                <a:pos x="T6" y="T7"/>
              </a:cxn>
              <a:cxn ang="T14">
                <a:pos x="T8" y="T9"/>
              </a:cxn>
            </a:cxnLst>
            <a:rect l="T15" t="T16" r="T17" b="T18"/>
            <a:pathLst>
              <a:path w="3444" h="1496">
                <a:moveTo>
                  <a:pt x="0" y="17"/>
                </a:moveTo>
                <a:cubicBezTo>
                  <a:pt x="103" y="166"/>
                  <a:pt x="337" y="664"/>
                  <a:pt x="620" y="909"/>
                </a:cubicBezTo>
                <a:cubicBezTo>
                  <a:pt x="903" y="1154"/>
                  <a:pt x="1350" y="1474"/>
                  <a:pt x="1700" y="1485"/>
                </a:cubicBezTo>
                <a:cubicBezTo>
                  <a:pt x="2050" y="1496"/>
                  <a:pt x="2428" y="1223"/>
                  <a:pt x="2719" y="975"/>
                </a:cubicBezTo>
                <a:cubicBezTo>
                  <a:pt x="3010" y="727"/>
                  <a:pt x="3293" y="203"/>
                  <a:pt x="3444" y="0"/>
                </a:cubicBezTo>
              </a:path>
            </a:pathLst>
          </a:custGeom>
          <a:noFill/>
          <a:ln w="50800">
            <a:solidFill>
              <a:schemeClr val="bg1">
                <a:lumMod val="85000"/>
              </a:schemeClr>
            </a:solidFill>
            <a:round/>
            <a:headEnd/>
            <a:tailEnd/>
          </a:ln>
        </p:spPr>
        <p:txBody>
          <a:bodyPr/>
          <a:lstStyle/>
          <a:p>
            <a:endParaRPr lang="en-US">
              <a:latin typeface="Arial Narrow" panose="020B0606020202030204" pitchFamily="34" charset="0"/>
              <a:cs typeface="Calibri" pitchFamily="34" charset="0"/>
            </a:endParaRPr>
          </a:p>
        </p:txBody>
      </p:sp>
      <p:sp>
        <p:nvSpPr>
          <p:cNvPr id="41" name="Oval 40"/>
          <p:cNvSpPr/>
          <p:nvPr/>
        </p:nvSpPr>
        <p:spPr>
          <a:xfrm>
            <a:off x="4611966" y="4355719"/>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42" name="Oval 41"/>
          <p:cNvSpPr/>
          <p:nvPr/>
        </p:nvSpPr>
        <p:spPr>
          <a:xfrm>
            <a:off x="4295648" y="4254574"/>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43" name="Oval 42"/>
          <p:cNvSpPr/>
          <p:nvPr/>
        </p:nvSpPr>
        <p:spPr>
          <a:xfrm>
            <a:off x="4924351" y="4257742"/>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44" name="TextBox 43"/>
          <p:cNvSpPr txBox="1"/>
          <p:nvPr/>
        </p:nvSpPr>
        <p:spPr>
          <a:xfrm>
            <a:off x="5025098" y="3854724"/>
            <a:ext cx="729687" cy="261610"/>
          </a:xfrm>
          <a:prstGeom prst="rect">
            <a:avLst/>
          </a:prstGeom>
          <a:noFill/>
        </p:spPr>
        <p:txBody>
          <a:bodyPr wrap="none" rtlCol="0">
            <a:spAutoFit/>
          </a:bodyPr>
          <a:lstStyle/>
          <a:p>
            <a:r>
              <a:rPr lang="en-US" sz="1100" b="1" dirty="0">
                <a:latin typeface="Arial Narrow" panose="020B0606020202030204" pitchFamily="34" charset="0"/>
              </a:rPr>
              <a:t>Marketing</a:t>
            </a:r>
          </a:p>
        </p:txBody>
      </p:sp>
      <p:sp>
        <p:nvSpPr>
          <p:cNvPr id="45" name="Oval 44"/>
          <p:cNvSpPr/>
          <p:nvPr/>
        </p:nvSpPr>
        <p:spPr>
          <a:xfrm>
            <a:off x="4023902" y="4086729"/>
            <a:ext cx="274320" cy="182880"/>
          </a:xfrm>
          <a:prstGeom prst="ellipse">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3</a:t>
            </a:r>
          </a:p>
        </p:txBody>
      </p:sp>
      <p:sp>
        <p:nvSpPr>
          <p:cNvPr id="46" name="Oval 45"/>
          <p:cNvSpPr/>
          <p:nvPr/>
        </p:nvSpPr>
        <p:spPr>
          <a:xfrm>
            <a:off x="5187159" y="4082761"/>
            <a:ext cx="274320" cy="182880"/>
          </a:xfrm>
          <a:prstGeom prst="ellipse">
            <a:avLst/>
          </a:prstGeom>
          <a:solidFill>
            <a:schemeClr val="bg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4</a:t>
            </a:r>
          </a:p>
        </p:txBody>
      </p:sp>
      <p:sp>
        <p:nvSpPr>
          <p:cNvPr id="47" name="TextBox 46"/>
          <p:cNvSpPr txBox="1"/>
          <p:nvPr/>
        </p:nvSpPr>
        <p:spPr>
          <a:xfrm>
            <a:off x="2036265" y="4909373"/>
            <a:ext cx="1502334" cy="307777"/>
          </a:xfrm>
          <a:prstGeom prst="rect">
            <a:avLst/>
          </a:prstGeom>
          <a:noFill/>
        </p:spPr>
        <p:txBody>
          <a:bodyPr wrap="none" rtlCol="0">
            <a:spAutoFit/>
          </a:bodyPr>
          <a:lstStyle/>
          <a:p>
            <a:r>
              <a:rPr lang="en-US" sz="1400" b="1" dirty="0">
                <a:latin typeface="Arial Narrow" panose="020B0606020202030204" pitchFamily="34" charset="0"/>
              </a:rPr>
              <a:t>Product upgrading</a:t>
            </a:r>
          </a:p>
        </p:txBody>
      </p:sp>
      <p:sp>
        <p:nvSpPr>
          <p:cNvPr id="48" name="TextBox 47"/>
          <p:cNvSpPr txBox="1"/>
          <p:nvPr/>
        </p:nvSpPr>
        <p:spPr>
          <a:xfrm>
            <a:off x="2036265" y="5827426"/>
            <a:ext cx="1518364" cy="307777"/>
          </a:xfrm>
          <a:prstGeom prst="rect">
            <a:avLst/>
          </a:prstGeom>
          <a:noFill/>
        </p:spPr>
        <p:txBody>
          <a:bodyPr wrap="none" rtlCol="0">
            <a:spAutoFit/>
          </a:bodyPr>
          <a:lstStyle/>
          <a:p>
            <a:r>
              <a:rPr lang="en-US" sz="1400" b="1" dirty="0">
                <a:latin typeface="Arial Narrow" panose="020B0606020202030204" pitchFamily="34" charset="0"/>
              </a:rPr>
              <a:t>Process upgrading</a:t>
            </a:r>
          </a:p>
        </p:txBody>
      </p:sp>
      <p:sp>
        <p:nvSpPr>
          <p:cNvPr id="50" name="Oval 49"/>
          <p:cNvSpPr/>
          <p:nvPr/>
        </p:nvSpPr>
        <p:spPr>
          <a:xfrm>
            <a:off x="4611966" y="5253404"/>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51" name="Oval 50"/>
          <p:cNvSpPr/>
          <p:nvPr/>
        </p:nvSpPr>
        <p:spPr>
          <a:xfrm>
            <a:off x="4295648" y="5152259"/>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52" name="Oval 51"/>
          <p:cNvSpPr/>
          <p:nvPr/>
        </p:nvSpPr>
        <p:spPr>
          <a:xfrm>
            <a:off x="4924351" y="5155427"/>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53" name="TextBox 52"/>
          <p:cNvSpPr txBox="1"/>
          <p:nvPr/>
        </p:nvSpPr>
        <p:spPr>
          <a:xfrm>
            <a:off x="4758083" y="4690248"/>
            <a:ext cx="659155" cy="261610"/>
          </a:xfrm>
          <a:prstGeom prst="rect">
            <a:avLst/>
          </a:prstGeom>
          <a:noFill/>
        </p:spPr>
        <p:txBody>
          <a:bodyPr wrap="none" rtlCol="0">
            <a:spAutoFit/>
          </a:bodyPr>
          <a:lstStyle/>
          <a:p>
            <a:r>
              <a:rPr lang="en-US" sz="1100" b="1" dirty="0">
                <a:latin typeface="Arial Narrow" panose="020B0606020202030204" pitchFamily="34" charset="0"/>
              </a:rPr>
              <a:t>Services</a:t>
            </a:r>
          </a:p>
        </p:txBody>
      </p:sp>
      <p:sp>
        <p:nvSpPr>
          <p:cNvPr id="54" name="Oval 53"/>
          <p:cNvSpPr/>
          <p:nvPr/>
        </p:nvSpPr>
        <p:spPr>
          <a:xfrm>
            <a:off x="4023902" y="4984414"/>
            <a:ext cx="274320" cy="182880"/>
          </a:xfrm>
          <a:prstGeom prst="ellipse">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3</a:t>
            </a:r>
          </a:p>
        </p:txBody>
      </p:sp>
      <p:sp>
        <p:nvSpPr>
          <p:cNvPr id="55" name="Oval 54"/>
          <p:cNvSpPr/>
          <p:nvPr/>
        </p:nvSpPr>
        <p:spPr>
          <a:xfrm>
            <a:off x="5187159" y="4980446"/>
            <a:ext cx="274320" cy="182880"/>
          </a:xfrm>
          <a:prstGeom prst="ellipse">
            <a:avLst/>
          </a:prstGeom>
          <a:solidFill>
            <a:schemeClr val="bg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4</a:t>
            </a:r>
          </a:p>
        </p:txBody>
      </p:sp>
      <p:sp>
        <p:nvSpPr>
          <p:cNvPr id="56" name="Oval 55"/>
          <p:cNvSpPr/>
          <p:nvPr/>
        </p:nvSpPr>
        <p:spPr>
          <a:xfrm>
            <a:off x="3897168" y="4750803"/>
            <a:ext cx="274320" cy="182880"/>
          </a:xfrm>
          <a:prstGeom prst="ellipse">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Narrow" panose="020B0606020202030204" pitchFamily="34" charset="0"/>
            </a:endParaRPr>
          </a:p>
        </p:txBody>
      </p:sp>
      <p:sp>
        <p:nvSpPr>
          <p:cNvPr id="57" name="TextBox 56"/>
          <p:cNvSpPr txBox="1"/>
          <p:nvPr/>
        </p:nvSpPr>
        <p:spPr>
          <a:xfrm>
            <a:off x="4113221" y="4695611"/>
            <a:ext cx="434734" cy="261610"/>
          </a:xfrm>
          <a:prstGeom prst="rect">
            <a:avLst/>
          </a:prstGeom>
          <a:noFill/>
        </p:spPr>
        <p:txBody>
          <a:bodyPr wrap="none" rtlCol="0">
            <a:spAutoFit/>
          </a:bodyPr>
          <a:lstStyle/>
          <a:p>
            <a:r>
              <a:rPr lang="en-US" sz="1100" b="1" dirty="0">
                <a:latin typeface="Arial Narrow" panose="020B0606020202030204" pitchFamily="34" charset="0"/>
              </a:rPr>
              <a:t>R&amp;D</a:t>
            </a:r>
          </a:p>
        </p:txBody>
      </p:sp>
      <p:sp>
        <p:nvSpPr>
          <p:cNvPr id="58" name="Oval 57"/>
          <p:cNvSpPr/>
          <p:nvPr/>
        </p:nvSpPr>
        <p:spPr>
          <a:xfrm>
            <a:off x="5334753" y="4750803"/>
            <a:ext cx="274320" cy="18288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Narrow" panose="020B0606020202030204" pitchFamily="34" charset="0"/>
            </a:endParaRPr>
          </a:p>
        </p:txBody>
      </p:sp>
      <p:sp>
        <p:nvSpPr>
          <p:cNvPr id="60" name="Oval 59"/>
          <p:cNvSpPr/>
          <p:nvPr/>
        </p:nvSpPr>
        <p:spPr>
          <a:xfrm>
            <a:off x="4630217" y="6139639"/>
            <a:ext cx="274320" cy="182880"/>
          </a:xfrm>
          <a:prstGeom prst="ellipse">
            <a:avLst/>
          </a:prstGeom>
          <a:solidFill>
            <a:schemeClr val="bg1"/>
          </a:solidFill>
          <a:ln w="38100">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1</a:t>
            </a:r>
          </a:p>
        </p:txBody>
      </p:sp>
      <p:sp>
        <p:nvSpPr>
          <p:cNvPr id="61" name="Oval 60"/>
          <p:cNvSpPr/>
          <p:nvPr/>
        </p:nvSpPr>
        <p:spPr>
          <a:xfrm>
            <a:off x="4313899" y="6038494"/>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62" name="Oval 61"/>
          <p:cNvSpPr/>
          <p:nvPr/>
        </p:nvSpPr>
        <p:spPr>
          <a:xfrm>
            <a:off x="4942602" y="6041662"/>
            <a:ext cx="274320" cy="182880"/>
          </a:xfrm>
          <a:prstGeom prst="ellipse">
            <a:avLst/>
          </a:prstGeom>
          <a:solidFill>
            <a:schemeClr val="bg1"/>
          </a:solid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2</a:t>
            </a:r>
          </a:p>
        </p:txBody>
      </p:sp>
      <p:sp>
        <p:nvSpPr>
          <p:cNvPr id="63" name="TextBox 62"/>
          <p:cNvSpPr txBox="1"/>
          <p:nvPr/>
        </p:nvSpPr>
        <p:spPr>
          <a:xfrm>
            <a:off x="4776334" y="5576483"/>
            <a:ext cx="659155" cy="261610"/>
          </a:xfrm>
          <a:prstGeom prst="rect">
            <a:avLst/>
          </a:prstGeom>
          <a:noFill/>
        </p:spPr>
        <p:txBody>
          <a:bodyPr wrap="none" rtlCol="0">
            <a:spAutoFit/>
          </a:bodyPr>
          <a:lstStyle/>
          <a:p>
            <a:r>
              <a:rPr lang="en-US" sz="1100" b="1" dirty="0">
                <a:latin typeface="Arial Narrow" panose="020B0606020202030204" pitchFamily="34" charset="0"/>
              </a:rPr>
              <a:t>Services</a:t>
            </a:r>
          </a:p>
        </p:txBody>
      </p:sp>
      <p:sp>
        <p:nvSpPr>
          <p:cNvPr id="64" name="Oval 63"/>
          <p:cNvSpPr/>
          <p:nvPr/>
        </p:nvSpPr>
        <p:spPr>
          <a:xfrm>
            <a:off x="4042153" y="5870649"/>
            <a:ext cx="274320" cy="182880"/>
          </a:xfrm>
          <a:prstGeom prst="ellipse">
            <a:avLst/>
          </a:prstGeom>
          <a:solidFill>
            <a:schemeClr val="bg1"/>
          </a:solidFill>
          <a:ln w="3810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3</a:t>
            </a:r>
          </a:p>
        </p:txBody>
      </p:sp>
      <p:sp>
        <p:nvSpPr>
          <p:cNvPr id="65" name="Oval 64"/>
          <p:cNvSpPr/>
          <p:nvPr/>
        </p:nvSpPr>
        <p:spPr>
          <a:xfrm>
            <a:off x="5205410" y="5866681"/>
            <a:ext cx="274320" cy="182880"/>
          </a:xfrm>
          <a:prstGeom prst="ellipse">
            <a:avLst/>
          </a:prstGeom>
          <a:solidFill>
            <a:schemeClr val="bg1"/>
          </a:solid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a:solidFill>
                  <a:schemeClr val="tx1"/>
                </a:solidFill>
                <a:latin typeface="Arial Narrow" panose="020B0606020202030204" pitchFamily="34" charset="0"/>
              </a:rPr>
              <a:t>4</a:t>
            </a:r>
          </a:p>
        </p:txBody>
      </p:sp>
      <p:sp>
        <p:nvSpPr>
          <p:cNvPr id="66" name="Oval 65"/>
          <p:cNvSpPr/>
          <p:nvPr/>
        </p:nvSpPr>
        <p:spPr>
          <a:xfrm>
            <a:off x="3915419" y="5637038"/>
            <a:ext cx="274320" cy="182880"/>
          </a:xfrm>
          <a:prstGeom prst="ellipse">
            <a:avLst/>
          </a:prstGeom>
          <a:solidFill>
            <a:schemeClr val="bg1"/>
          </a:solid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Narrow" panose="020B0606020202030204" pitchFamily="34" charset="0"/>
            </a:endParaRPr>
          </a:p>
        </p:txBody>
      </p:sp>
      <p:sp>
        <p:nvSpPr>
          <p:cNvPr id="67" name="TextBox 66"/>
          <p:cNvSpPr txBox="1"/>
          <p:nvPr/>
        </p:nvSpPr>
        <p:spPr>
          <a:xfrm>
            <a:off x="4131472" y="5581846"/>
            <a:ext cx="434734" cy="261610"/>
          </a:xfrm>
          <a:prstGeom prst="rect">
            <a:avLst/>
          </a:prstGeom>
          <a:noFill/>
        </p:spPr>
        <p:txBody>
          <a:bodyPr wrap="none" rtlCol="0">
            <a:spAutoFit/>
          </a:bodyPr>
          <a:lstStyle/>
          <a:p>
            <a:r>
              <a:rPr lang="en-US" sz="1100" b="1" dirty="0">
                <a:latin typeface="Arial Narrow" panose="020B0606020202030204" pitchFamily="34" charset="0"/>
              </a:rPr>
              <a:t>R&amp;D</a:t>
            </a:r>
          </a:p>
        </p:txBody>
      </p:sp>
      <p:sp>
        <p:nvSpPr>
          <p:cNvPr id="68" name="Oval 67"/>
          <p:cNvSpPr/>
          <p:nvPr/>
        </p:nvSpPr>
        <p:spPr>
          <a:xfrm>
            <a:off x="5353004" y="5637038"/>
            <a:ext cx="274320" cy="182880"/>
          </a:xfrm>
          <a:prstGeom prst="ellipse">
            <a:avLst/>
          </a:prstGeom>
          <a:solidFill>
            <a:schemeClr val="bg1"/>
          </a:solidFill>
          <a:ln w="38100">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chemeClr val="tx1"/>
              </a:solidFill>
              <a:latin typeface="Arial Narrow" panose="020B0606020202030204" pitchFamily="34" charset="0"/>
            </a:endParaRPr>
          </a:p>
        </p:txBody>
      </p:sp>
      <p:sp>
        <p:nvSpPr>
          <p:cNvPr id="69" name="Rounded Rectangle 68"/>
          <p:cNvSpPr/>
          <p:nvPr/>
        </p:nvSpPr>
        <p:spPr bwMode="auto">
          <a:xfrm>
            <a:off x="5813905" y="1044533"/>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Focus on fabrication; suppliers assemble inputs, following buyers’ specifications.</a:t>
            </a:r>
          </a:p>
          <a:p>
            <a:pPr eaLnBrk="0" fontAlgn="base" hangingPunct="0">
              <a:spcBef>
                <a:spcPct val="0"/>
              </a:spcBef>
              <a:spcAft>
                <a:spcPct val="0"/>
              </a:spcAft>
            </a:pPr>
            <a:r>
              <a:rPr lang="en-US" sz="1100" dirty="0">
                <a:latin typeface="Arial Narrow" panose="020B0606020202030204" pitchFamily="34" charset="0"/>
              </a:rPr>
              <a:t>Inputs may be imported due to limited availability and quality concerns over local inputs.   </a:t>
            </a:r>
          </a:p>
          <a:p>
            <a:pPr eaLnBrk="0" fontAlgn="base" hangingPunct="0">
              <a:spcBef>
                <a:spcPct val="0"/>
              </a:spcBef>
              <a:spcAft>
                <a:spcPct val="0"/>
              </a:spcAft>
            </a:pPr>
            <a:r>
              <a:rPr lang="en-US" sz="1100" dirty="0">
                <a:latin typeface="Arial Narrow" panose="020B0606020202030204" pitchFamily="34" charset="0"/>
              </a:rPr>
              <a:t>Product focus may be relatively narrow.</a:t>
            </a:r>
          </a:p>
        </p:txBody>
      </p:sp>
      <p:sp>
        <p:nvSpPr>
          <p:cNvPr id="70" name="Rounded Rectangle 69"/>
          <p:cNvSpPr/>
          <p:nvPr/>
        </p:nvSpPr>
        <p:spPr bwMode="auto">
          <a:xfrm>
            <a:off x="5813905" y="1940897"/>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Broader range of manufacturing-related functions, such as sourcing inputs and inbound logistics as well as fabrication. </a:t>
            </a:r>
          </a:p>
          <a:p>
            <a:pPr eaLnBrk="0" fontAlgn="base" hangingPunct="0">
              <a:spcBef>
                <a:spcPct val="0"/>
              </a:spcBef>
              <a:spcAft>
                <a:spcPct val="0"/>
              </a:spcAft>
            </a:pPr>
            <a:r>
              <a:rPr lang="en-US" sz="1100" dirty="0">
                <a:latin typeface="Arial Narrow" panose="020B0606020202030204" pitchFamily="34" charset="0"/>
              </a:rPr>
              <a:t>The supplier may also take on outbound distribution activities.</a:t>
            </a:r>
          </a:p>
        </p:txBody>
      </p:sp>
      <p:sp>
        <p:nvSpPr>
          <p:cNvPr id="71" name="Rounded Rectangle 70"/>
          <p:cNvSpPr/>
          <p:nvPr/>
        </p:nvSpPr>
        <p:spPr bwMode="auto">
          <a:xfrm>
            <a:off x="5813905" y="2851465"/>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Supplier carries out part of the pre-production processes such as design or product development. </a:t>
            </a:r>
          </a:p>
          <a:p>
            <a:pPr eaLnBrk="0" fontAlgn="base" hangingPunct="0">
              <a:spcBef>
                <a:spcPct val="0"/>
              </a:spcBef>
              <a:spcAft>
                <a:spcPct val="0"/>
              </a:spcAft>
            </a:pPr>
            <a:r>
              <a:rPr lang="en-US" sz="1100" dirty="0">
                <a:latin typeface="Arial Narrow" panose="020B0606020202030204" pitchFamily="34" charset="0"/>
              </a:rPr>
              <a:t>Design may be in collaboration with the buyer, or the buyer may attach its brand to a product designed by the supplier.</a:t>
            </a:r>
          </a:p>
        </p:txBody>
      </p:sp>
      <p:sp>
        <p:nvSpPr>
          <p:cNvPr id="72" name="Rounded Rectangle 71"/>
          <p:cNvSpPr/>
          <p:nvPr/>
        </p:nvSpPr>
        <p:spPr bwMode="auto">
          <a:xfrm>
            <a:off x="5813905" y="3762033"/>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Supplier acquires post-production capabilities and can fully develop products under its own brand names. </a:t>
            </a:r>
          </a:p>
          <a:p>
            <a:pPr eaLnBrk="0" fontAlgn="base" hangingPunct="0">
              <a:spcBef>
                <a:spcPct val="0"/>
              </a:spcBef>
              <a:spcAft>
                <a:spcPct val="0"/>
              </a:spcAft>
            </a:pPr>
            <a:r>
              <a:rPr lang="en-US" sz="1100" dirty="0">
                <a:latin typeface="Arial Narrow" panose="020B0606020202030204" pitchFamily="34" charset="0"/>
              </a:rPr>
              <a:t>Can be in collaboration with the buyer or by establishing a new market channel.</a:t>
            </a:r>
          </a:p>
        </p:txBody>
      </p:sp>
      <p:sp>
        <p:nvSpPr>
          <p:cNvPr id="73" name="Rounded Rectangle 72"/>
          <p:cNvSpPr/>
          <p:nvPr/>
        </p:nvSpPr>
        <p:spPr bwMode="auto">
          <a:xfrm>
            <a:off x="5813905" y="4665623"/>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Increase unit value by producing more complex products, which requires increasing the capabilities of the firm. </a:t>
            </a:r>
          </a:p>
          <a:p>
            <a:pPr eaLnBrk="0" fontAlgn="base" hangingPunct="0">
              <a:spcBef>
                <a:spcPct val="0"/>
              </a:spcBef>
              <a:spcAft>
                <a:spcPct val="0"/>
              </a:spcAft>
            </a:pPr>
            <a:r>
              <a:rPr lang="en-US" sz="1100" dirty="0">
                <a:latin typeface="Arial Narrow" panose="020B0606020202030204" pitchFamily="34" charset="0"/>
              </a:rPr>
              <a:t>Countries must move from low-cost commodities to higher value goods that warrant higher returns as labor costs increase.</a:t>
            </a:r>
          </a:p>
        </p:txBody>
      </p:sp>
      <p:sp>
        <p:nvSpPr>
          <p:cNvPr id="74" name="Rounded Rectangle 73"/>
          <p:cNvSpPr/>
          <p:nvPr/>
        </p:nvSpPr>
        <p:spPr bwMode="auto">
          <a:xfrm>
            <a:off x="5813905" y="5546641"/>
            <a:ext cx="4297680" cy="822960"/>
          </a:xfrm>
          <a:prstGeom prst="roundRect">
            <a:avLst>
              <a:gd name="adj" fmla="val 8196"/>
            </a:avLst>
          </a:prstGeom>
          <a:noFill/>
          <a:ln w="25400" cap="flat" cmpd="sng" algn="ctr">
            <a:solidFill>
              <a:schemeClr val="bg1">
                <a:lumMod val="8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r>
              <a:rPr lang="en-US" sz="1100" dirty="0">
                <a:latin typeface="Arial Narrow" panose="020B0606020202030204" pitchFamily="34" charset="0"/>
              </a:rPr>
              <a:t>Improving productivity through new capital investments.</a:t>
            </a:r>
          </a:p>
          <a:p>
            <a:pPr eaLnBrk="0" fontAlgn="base" hangingPunct="0">
              <a:spcBef>
                <a:spcPct val="0"/>
              </a:spcBef>
              <a:spcAft>
                <a:spcPct val="0"/>
              </a:spcAft>
            </a:pPr>
            <a:r>
              <a:rPr lang="en-US" sz="1100" dirty="0">
                <a:latin typeface="Arial Narrow" panose="020B0606020202030204" pitchFamily="34" charset="0"/>
              </a:rPr>
              <a:t>Improving IT and logistics.</a:t>
            </a:r>
          </a:p>
          <a:p>
            <a:pPr eaLnBrk="0" fontAlgn="base" hangingPunct="0">
              <a:spcBef>
                <a:spcPct val="0"/>
              </a:spcBef>
              <a:spcAft>
                <a:spcPct val="0"/>
              </a:spcAft>
            </a:pPr>
            <a:r>
              <a:rPr lang="en-US" sz="1100" dirty="0">
                <a:latin typeface="Arial Narrow" panose="020B0606020202030204" pitchFamily="34" charset="0"/>
              </a:rPr>
              <a:t>Reducing lead time and increasing the flexibility of the supply chain process. </a:t>
            </a:r>
          </a:p>
        </p:txBody>
      </p:sp>
    </p:spTree>
    <p:extLst>
      <p:ext uri="{BB962C8B-B14F-4D97-AF65-F5344CB8AC3E}">
        <p14:creationId xmlns:p14="http://schemas.microsoft.com/office/powerpoint/2010/main" val="345969006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val 21"/>
          <p:cNvSpPr/>
          <p:nvPr/>
        </p:nvSpPr>
        <p:spPr bwMode="auto">
          <a:xfrm>
            <a:off x="2057657" y="3048000"/>
            <a:ext cx="914400" cy="914400"/>
          </a:xfrm>
          <a:prstGeom prst="ellipse">
            <a:avLst/>
          </a:prstGeom>
          <a:solidFill>
            <a:schemeClr val="accent2">
              <a:lumMod val="75000"/>
            </a:schemeClr>
          </a:solidFill>
          <a:ln w="25400">
            <a:solidFill>
              <a:schemeClr val="tx1"/>
            </a:solidFill>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45720" rIns="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Retail</a:t>
            </a:r>
          </a:p>
          <a:p>
            <a:pPr algn="ctr" eaLnBrk="0" fontAlgn="base" hangingPunct="0">
              <a:spcBef>
                <a:spcPct val="0"/>
              </a:spcBef>
              <a:spcAft>
                <a:spcPct val="0"/>
              </a:spcAft>
            </a:pPr>
            <a:r>
              <a:rPr lang="en-US" b="1" dirty="0">
                <a:solidFill>
                  <a:schemeClr val="bg1"/>
                </a:solidFill>
                <a:latin typeface="Arial Narrow" panose="020B0606020202030204" pitchFamily="34" charset="0"/>
              </a:rPr>
              <a:t>($600)</a:t>
            </a:r>
          </a:p>
        </p:txBody>
      </p:sp>
      <p:sp>
        <p:nvSpPr>
          <p:cNvPr id="20" name="Left Arrow 19"/>
          <p:cNvSpPr/>
          <p:nvPr/>
        </p:nvSpPr>
        <p:spPr bwMode="auto">
          <a:xfrm>
            <a:off x="2804160" y="3110459"/>
            <a:ext cx="1005840" cy="731520"/>
          </a:xfrm>
          <a:prstGeom prst="leftArrow">
            <a:avLst/>
          </a:prstGeom>
          <a:solidFill>
            <a:schemeClr val="bg2">
              <a:lumMod val="90000"/>
            </a:schemeClr>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 name="Title 4"/>
          <p:cNvSpPr>
            <a:spLocks noGrp="1"/>
          </p:cNvSpPr>
          <p:nvPr>
            <p:ph type="title"/>
          </p:nvPr>
        </p:nvSpPr>
        <p:spPr/>
        <p:txBody>
          <a:bodyPr/>
          <a:lstStyle/>
          <a:p>
            <a:r>
              <a:rPr lang="en-US" dirty="0"/>
              <a:t>Value Creation and Capture, iPhone 4 (in USD)</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8" name="Rounded Rectangle 7"/>
          <p:cNvSpPr/>
          <p:nvPr/>
        </p:nvSpPr>
        <p:spPr bwMode="auto">
          <a:xfrm>
            <a:off x="7759767" y="1731444"/>
            <a:ext cx="1371600" cy="45720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a:solidFill>
                  <a:schemeClr val="accent3">
                    <a:lumMod val="20000"/>
                    <a:lumOff val="80000"/>
                  </a:schemeClr>
                </a:solidFill>
                <a:latin typeface="Arial Narrow" panose="020B0606020202030204" pitchFamily="34" charset="0"/>
              </a:rPr>
              <a:t>Korea</a:t>
            </a:r>
            <a:endParaRPr lang="en-US" sz="2000" b="1" dirty="0">
              <a:solidFill>
                <a:schemeClr val="accent3">
                  <a:lumMod val="20000"/>
                  <a:lumOff val="80000"/>
                </a:schemeClr>
              </a:solidFill>
              <a:latin typeface="Arial Narrow" panose="020B0606020202030204" pitchFamily="34" charset="0"/>
            </a:endParaRPr>
          </a:p>
        </p:txBody>
      </p:sp>
      <p:sp>
        <p:nvSpPr>
          <p:cNvPr id="9" name="Rounded Rectangle 8"/>
          <p:cNvSpPr/>
          <p:nvPr/>
        </p:nvSpPr>
        <p:spPr bwMode="auto">
          <a:xfrm>
            <a:off x="7759767" y="2485448"/>
            <a:ext cx="1371600" cy="45720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Germany</a:t>
            </a:r>
          </a:p>
        </p:txBody>
      </p:sp>
      <p:sp>
        <p:nvSpPr>
          <p:cNvPr id="10" name="Rounded Rectangle 9"/>
          <p:cNvSpPr/>
          <p:nvPr/>
        </p:nvSpPr>
        <p:spPr bwMode="auto">
          <a:xfrm>
            <a:off x="7759767" y="3246446"/>
            <a:ext cx="1371600" cy="45720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France</a:t>
            </a:r>
          </a:p>
        </p:txBody>
      </p:sp>
      <p:sp>
        <p:nvSpPr>
          <p:cNvPr id="11" name="Rounded Rectangle 10"/>
          <p:cNvSpPr/>
          <p:nvPr/>
        </p:nvSpPr>
        <p:spPr bwMode="auto">
          <a:xfrm>
            <a:off x="7759767" y="3971476"/>
            <a:ext cx="1371600" cy="45720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Japan</a:t>
            </a:r>
          </a:p>
        </p:txBody>
      </p:sp>
      <p:sp>
        <p:nvSpPr>
          <p:cNvPr id="12" name="Rounded Rectangle 11"/>
          <p:cNvSpPr/>
          <p:nvPr/>
        </p:nvSpPr>
        <p:spPr bwMode="auto">
          <a:xfrm>
            <a:off x="7759767" y="4714490"/>
            <a:ext cx="1371600" cy="457200"/>
          </a:xfrm>
          <a:prstGeom prst="roundRect">
            <a:avLst/>
          </a:prstGeom>
          <a:solidFill>
            <a:schemeClr val="tx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000" b="1" dirty="0">
                <a:solidFill>
                  <a:schemeClr val="accent3">
                    <a:lumMod val="20000"/>
                    <a:lumOff val="80000"/>
                  </a:schemeClr>
                </a:solidFill>
                <a:latin typeface="Arial Narrow" panose="020B0606020202030204" pitchFamily="34" charset="0"/>
              </a:rPr>
              <a:t>Other</a:t>
            </a:r>
          </a:p>
        </p:txBody>
      </p:sp>
      <p:cxnSp>
        <p:nvCxnSpPr>
          <p:cNvPr id="14" name="Elbow Connector 13"/>
          <p:cNvCxnSpPr>
            <a:stCxn id="7" idx="2"/>
            <a:endCxn id="6" idx="2"/>
          </p:cNvCxnSpPr>
          <p:nvPr/>
        </p:nvCxnSpPr>
        <p:spPr bwMode="auto">
          <a:xfrm rot="5400000">
            <a:off x="5361342" y="2945815"/>
            <a:ext cx="12700" cy="1606446"/>
          </a:xfrm>
          <a:prstGeom prst="bentConnector3">
            <a:avLst>
              <a:gd name="adj1" fmla="val 1800000"/>
            </a:avLst>
          </a:prstGeom>
          <a:solidFill>
            <a:schemeClr val="accent1"/>
          </a:solidFill>
          <a:ln w="38100" cap="flat" cmpd="sng" algn="ctr">
            <a:solidFill>
              <a:schemeClr val="accent4">
                <a:lumMod val="75000"/>
              </a:schemeClr>
            </a:solidFill>
            <a:prstDash val="solid"/>
            <a:round/>
            <a:headEnd type="none" w="med" len="med"/>
            <a:tailEnd type="triangle"/>
          </a:ln>
          <a:effectLst/>
        </p:spPr>
      </p:cxnSp>
      <p:cxnSp>
        <p:nvCxnSpPr>
          <p:cNvPr id="15" name="Elbow Connector 14"/>
          <p:cNvCxnSpPr>
            <a:stCxn id="6" idx="0"/>
            <a:endCxn id="7" idx="0"/>
          </p:cNvCxnSpPr>
          <p:nvPr/>
        </p:nvCxnSpPr>
        <p:spPr bwMode="auto">
          <a:xfrm rot="5400000" flipH="1" flipV="1">
            <a:off x="5361342" y="2397175"/>
            <a:ext cx="12700" cy="1606446"/>
          </a:xfrm>
          <a:prstGeom prst="bentConnector3">
            <a:avLst>
              <a:gd name="adj1" fmla="val 1800000"/>
            </a:avLst>
          </a:prstGeom>
          <a:solidFill>
            <a:schemeClr val="accent1"/>
          </a:solidFill>
          <a:ln w="38100" cap="flat" cmpd="sng" algn="ctr">
            <a:solidFill>
              <a:schemeClr val="bg2">
                <a:lumMod val="50000"/>
              </a:schemeClr>
            </a:solidFill>
            <a:prstDash val="solid"/>
            <a:round/>
            <a:headEnd type="none" w="med" len="med"/>
            <a:tailEnd type="triangle"/>
          </a:ln>
          <a:effectLst/>
        </p:spPr>
      </p:cxnSp>
      <p:sp>
        <p:nvSpPr>
          <p:cNvPr id="6" name="Rounded Rectangle 5"/>
          <p:cNvSpPr/>
          <p:nvPr/>
        </p:nvSpPr>
        <p:spPr bwMode="auto">
          <a:xfrm>
            <a:off x="3872319" y="3200398"/>
            <a:ext cx="1371600" cy="548640"/>
          </a:xfrm>
          <a:prstGeom prst="roundRect">
            <a:avLst/>
          </a:prstGeom>
          <a:solidFill>
            <a:schemeClr val="bg2">
              <a:lumMod val="50000"/>
            </a:schemeClr>
          </a:solidFill>
          <a:ln w="25400">
            <a:solidFill>
              <a:schemeClr val="tx1"/>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bg2"/>
                </a:solidFill>
                <a:latin typeface="Arial Narrow" panose="020B0606020202030204" pitchFamily="34" charset="0"/>
              </a:rPr>
              <a:t>USA</a:t>
            </a:r>
          </a:p>
        </p:txBody>
      </p:sp>
      <p:sp>
        <p:nvSpPr>
          <p:cNvPr id="7" name="Rounded Rectangle 6"/>
          <p:cNvSpPr/>
          <p:nvPr/>
        </p:nvSpPr>
        <p:spPr bwMode="auto">
          <a:xfrm>
            <a:off x="5478765" y="3200398"/>
            <a:ext cx="1371600" cy="548640"/>
          </a:xfrm>
          <a:prstGeom prst="roundRect">
            <a:avLst/>
          </a:prstGeom>
          <a:solidFill>
            <a:schemeClr val="accent4">
              <a:lumMod val="75000"/>
            </a:schemeClr>
          </a:solidFill>
          <a:ln w="25400">
            <a:solidFill>
              <a:schemeClr val="tx1"/>
            </a:solid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sz="2400" b="1" dirty="0">
                <a:solidFill>
                  <a:schemeClr val="accent6"/>
                </a:solidFill>
                <a:latin typeface="Arial Narrow" panose="020B0606020202030204" pitchFamily="34" charset="0"/>
              </a:rPr>
              <a:t>China</a:t>
            </a:r>
          </a:p>
        </p:txBody>
      </p:sp>
      <p:sp>
        <p:nvSpPr>
          <p:cNvPr id="18" name="TextBox 17"/>
          <p:cNvSpPr txBox="1"/>
          <p:nvPr/>
        </p:nvSpPr>
        <p:spPr>
          <a:xfrm>
            <a:off x="4543130" y="3964903"/>
            <a:ext cx="1667444" cy="584775"/>
          </a:xfrm>
          <a:prstGeom prst="rect">
            <a:avLst/>
          </a:prstGeom>
          <a:noFill/>
        </p:spPr>
        <p:txBody>
          <a:bodyPr wrap="none" rtlCol="0">
            <a:spAutoFit/>
          </a:bodyPr>
          <a:lstStyle/>
          <a:p>
            <a:pPr algn="ctr"/>
            <a:r>
              <a:rPr lang="en-US" sz="1600" b="1" dirty="0">
                <a:latin typeface="Arial Narrow" panose="020B0606020202030204" pitchFamily="34" charset="0"/>
              </a:rPr>
              <a:t>Factory Gate Price</a:t>
            </a:r>
          </a:p>
          <a:p>
            <a:pPr algn="ctr"/>
            <a:r>
              <a:rPr lang="en-US" sz="1600" b="1" dirty="0">
                <a:latin typeface="Arial Narrow" panose="020B0606020202030204" pitchFamily="34" charset="0"/>
              </a:rPr>
              <a:t>($194.04)</a:t>
            </a:r>
          </a:p>
        </p:txBody>
      </p:sp>
      <p:sp>
        <p:nvSpPr>
          <p:cNvPr id="19" name="TextBox 18"/>
          <p:cNvSpPr txBox="1"/>
          <p:nvPr/>
        </p:nvSpPr>
        <p:spPr>
          <a:xfrm>
            <a:off x="4688663" y="2623283"/>
            <a:ext cx="1358065" cy="338554"/>
          </a:xfrm>
          <a:prstGeom prst="rect">
            <a:avLst/>
          </a:prstGeom>
          <a:noFill/>
        </p:spPr>
        <p:txBody>
          <a:bodyPr wrap="none" rtlCol="0">
            <a:spAutoFit/>
          </a:bodyPr>
          <a:lstStyle/>
          <a:p>
            <a:pPr algn="ctr"/>
            <a:r>
              <a:rPr lang="en-US" sz="1600" b="1" dirty="0">
                <a:latin typeface="Arial Narrow" panose="020B0606020202030204" pitchFamily="34" charset="0"/>
              </a:rPr>
              <a:t>Inputs ($24.63)</a:t>
            </a:r>
          </a:p>
        </p:txBody>
      </p:sp>
      <p:sp>
        <p:nvSpPr>
          <p:cNvPr id="21" name="TextBox 20"/>
          <p:cNvSpPr txBox="1"/>
          <p:nvPr/>
        </p:nvSpPr>
        <p:spPr>
          <a:xfrm>
            <a:off x="2894123" y="2541338"/>
            <a:ext cx="1127233" cy="584775"/>
          </a:xfrm>
          <a:prstGeom prst="rect">
            <a:avLst/>
          </a:prstGeom>
          <a:noFill/>
        </p:spPr>
        <p:txBody>
          <a:bodyPr wrap="none" rtlCol="0">
            <a:spAutoFit/>
          </a:bodyPr>
          <a:lstStyle/>
          <a:p>
            <a:pPr algn="ctr"/>
            <a:r>
              <a:rPr lang="en-US" sz="1600" b="1" dirty="0">
                <a:latin typeface="Arial Narrow" panose="020B0606020202030204" pitchFamily="34" charset="0"/>
              </a:rPr>
              <a:t>Distribution</a:t>
            </a:r>
          </a:p>
          <a:p>
            <a:pPr algn="ctr"/>
            <a:r>
              <a:rPr lang="en-US" sz="1600" b="1" dirty="0">
                <a:latin typeface="Arial Narrow" panose="020B0606020202030204" pitchFamily="34" charset="0"/>
              </a:rPr>
              <a:t>($90.00)</a:t>
            </a:r>
          </a:p>
        </p:txBody>
      </p:sp>
      <p:cxnSp>
        <p:nvCxnSpPr>
          <p:cNvPr id="24" name="Straight Arrow Connector 23"/>
          <p:cNvCxnSpPr>
            <a:stCxn id="8" idx="1"/>
            <a:endCxn id="7" idx="3"/>
          </p:cNvCxnSpPr>
          <p:nvPr/>
        </p:nvCxnSpPr>
        <p:spPr bwMode="auto">
          <a:xfrm flipH="1">
            <a:off x="6850365" y="1960044"/>
            <a:ext cx="909402" cy="1514674"/>
          </a:xfrm>
          <a:prstGeom prst="straightConnector1">
            <a:avLst/>
          </a:prstGeom>
          <a:solidFill>
            <a:schemeClr val="accent1"/>
          </a:solidFill>
          <a:ln w="25400" cap="flat" cmpd="sng" algn="ctr">
            <a:solidFill>
              <a:schemeClr val="tx1"/>
            </a:solidFill>
            <a:prstDash val="solid"/>
            <a:round/>
            <a:headEnd type="none" w="med" len="med"/>
            <a:tailEnd type="none"/>
          </a:ln>
          <a:effectLst/>
        </p:spPr>
      </p:cxnSp>
      <p:sp>
        <p:nvSpPr>
          <p:cNvPr id="25" name="TextBox 24"/>
          <p:cNvSpPr txBox="1"/>
          <p:nvPr/>
        </p:nvSpPr>
        <p:spPr>
          <a:xfrm>
            <a:off x="9112595" y="1797936"/>
            <a:ext cx="1358064" cy="338554"/>
          </a:xfrm>
          <a:prstGeom prst="rect">
            <a:avLst/>
          </a:prstGeom>
          <a:noFill/>
        </p:spPr>
        <p:txBody>
          <a:bodyPr wrap="none" rtlCol="0">
            <a:spAutoFit/>
          </a:bodyPr>
          <a:lstStyle/>
          <a:p>
            <a:pPr algn="ctr"/>
            <a:r>
              <a:rPr lang="en-US" sz="1600" b="1" dirty="0">
                <a:latin typeface="Arial Narrow" panose="020B0606020202030204" pitchFamily="34" charset="0"/>
              </a:rPr>
              <a:t>Inputs ($80.05)</a:t>
            </a:r>
          </a:p>
        </p:txBody>
      </p:sp>
      <p:cxnSp>
        <p:nvCxnSpPr>
          <p:cNvPr id="26" name="Straight Arrow Connector 25"/>
          <p:cNvCxnSpPr>
            <a:stCxn id="9" idx="1"/>
            <a:endCxn id="7" idx="3"/>
          </p:cNvCxnSpPr>
          <p:nvPr/>
        </p:nvCxnSpPr>
        <p:spPr bwMode="auto">
          <a:xfrm flipH="1">
            <a:off x="6850365" y="2714048"/>
            <a:ext cx="909402" cy="760670"/>
          </a:xfrm>
          <a:prstGeom prst="straightConnector1">
            <a:avLst/>
          </a:prstGeom>
          <a:solidFill>
            <a:schemeClr val="accent1"/>
          </a:solidFill>
          <a:ln w="25400" cap="flat" cmpd="sng" algn="ctr">
            <a:solidFill>
              <a:schemeClr val="tx1"/>
            </a:solidFill>
            <a:prstDash val="solid"/>
            <a:round/>
            <a:headEnd type="none" w="med" len="med"/>
            <a:tailEnd type="none"/>
          </a:ln>
          <a:effectLst/>
        </p:spPr>
      </p:cxnSp>
      <p:cxnSp>
        <p:nvCxnSpPr>
          <p:cNvPr id="29" name="Straight Arrow Connector 28"/>
          <p:cNvCxnSpPr>
            <a:stCxn id="10" idx="1"/>
            <a:endCxn id="7" idx="3"/>
          </p:cNvCxnSpPr>
          <p:nvPr/>
        </p:nvCxnSpPr>
        <p:spPr bwMode="auto">
          <a:xfrm flipH="1" flipV="1">
            <a:off x="6850365" y="3474718"/>
            <a:ext cx="909402" cy="328"/>
          </a:xfrm>
          <a:prstGeom prst="straightConnector1">
            <a:avLst/>
          </a:prstGeom>
          <a:solidFill>
            <a:schemeClr val="accent1"/>
          </a:solidFill>
          <a:ln w="25400" cap="flat" cmpd="sng" algn="ctr">
            <a:solidFill>
              <a:schemeClr val="tx1"/>
            </a:solidFill>
            <a:prstDash val="solid"/>
            <a:round/>
            <a:headEnd type="none" w="med" len="med"/>
            <a:tailEnd type="none"/>
          </a:ln>
          <a:effectLst/>
        </p:spPr>
      </p:cxnSp>
      <p:cxnSp>
        <p:nvCxnSpPr>
          <p:cNvPr id="32" name="Straight Arrow Connector 31"/>
          <p:cNvCxnSpPr>
            <a:stCxn id="11" idx="1"/>
            <a:endCxn id="7" idx="3"/>
          </p:cNvCxnSpPr>
          <p:nvPr/>
        </p:nvCxnSpPr>
        <p:spPr bwMode="auto">
          <a:xfrm flipH="1" flipV="1">
            <a:off x="6850365" y="3474718"/>
            <a:ext cx="909402" cy="725358"/>
          </a:xfrm>
          <a:prstGeom prst="straightConnector1">
            <a:avLst/>
          </a:prstGeom>
          <a:solidFill>
            <a:schemeClr val="accent1"/>
          </a:solidFill>
          <a:ln w="25400" cap="flat" cmpd="sng" algn="ctr">
            <a:solidFill>
              <a:schemeClr val="tx1"/>
            </a:solidFill>
            <a:prstDash val="solid"/>
            <a:round/>
            <a:headEnd type="none" w="med" len="med"/>
            <a:tailEnd type="none"/>
          </a:ln>
          <a:effectLst/>
        </p:spPr>
      </p:cxnSp>
      <p:cxnSp>
        <p:nvCxnSpPr>
          <p:cNvPr id="35" name="Straight Arrow Connector 34"/>
          <p:cNvCxnSpPr>
            <a:stCxn id="12" idx="1"/>
            <a:endCxn id="7" idx="3"/>
          </p:cNvCxnSpPr>
          <p:nvPr/>
        </p:nvCxnSpPr>
        <p:spPr bwMode="auto">
          <a:xfrm flipH="1" flipV="1">
            <a:off x="6850365" y="3474718"/>
            <a:ext cx="909402" cy="1468372"/>
          </a:xfrm>
          <a:prstGeom prst="straightConnector1">
            <a:avLst/>
          </a:prstGeom>
          <a:solidFill>
            <a:schemeClr val="accent1"/>
          </a:solidFill>
          <a:ln w="25400" cap="flat" cmpd="sng" algn="ctr">
            <a:solidFill>
              <a:schemeClr val="tx1"/>
            </a:solidFill>
            <a:prstDash val="solid"/>
            <a:round/>
            <a:headEnd type="none" w="med" len="med"/>
            <a:tailEnd type="none"/>
          </a:ln>
          <a:effectLst/>
        </p:spPr>
      </p:cxnSp>
      <p:sp>
        <p:nvSpPr>
          <p:cNvPr id="38" name="TextBox 37"/>
          <p:cNvSpPr txBox="1"/>
          <p:nvPr/>
        </p:nvSpPr>
        <p:spPr>
          <a:xfrm>
            <a:off x="9112595" y="2574847"/>
            <a:ext cx="1358064" cy="338554"/>
          </a:xfrm>
          <a:prstGeom prst="rect">
            <a:avLst/>
          </a:prstGeom>
          <a:noFill/>
        </p:spPr>
        <p:txBody>
          <a:bodyPr wrap="none" rtlCol="0">
            <a:spAutoFit/>
          </a:bodyPr>
          <a:lstStyle/>
          <a:p>
            <a:pPr algn="ctr"/>
            <a:r>
              <a:rPr lang="en-US" sz="1600" b="1" dirty="0">
                <a:latin typeface="Arial Narrow" panose="020B0606020202030204" pitchFamily="34" charset="0"/>
              </a:rPr>
              <a:t>Inputs ($16.08)</a:t>
            </a:r>
          </a:p>
        </p:txBody>
      </p:sp>
      <p:sp>
        <p:nvSpPr>
          <p:cNvPr id="39" name="TextBox 38"/>
          <p:cNvSpPr txBox="1"/>
          <p:nvPr/>
        </p:nvSpPr>
        <p:spPr>
          <a:xfrm>
            <a:off x="9112595" y="3299447"/>
            <a:ext cx="1265091" cy="338554"/>
          </a:xfrm>
          <a:prstGeom prst="rect">
            <a:avLst/>
          </a:prstGeom>
          <a:noFill/>
        </p:spPr>
        <p:txBody>
          <a:bodyPr wrap="none" rtlCol="0">
            <a:spAutoFit/>
          </a:bodyPr>
          <a:lstStyle/>
          <a:p>
            <a:pPr algn="ctr"/>
            <a:r>
              <a:rPr lang="en-US" sz="1600" b="1" dirty="0">
                <a:latin typeface="Arial Narrow" panose="020B0606020202030204" pitchFamily="34" charset="0"/>
              </a:rPr>
              <a:t>Inputs ($3.25)</a:t>
            </a:r>
          </a:p>
        </p:txBody>
      </p:sp>
      <p:sp>
        <p:nvSpPr>
          <p:cNvPr id="40" name="TextBox 39"/>
          <p:cNvSpPr txBox="1"/>
          <p:nvPr/>
        </p:nvSpPr>
        <p:spPr>
          <a:xfrm>
            <a:off x="9112595" y="4024047"/>
            <a:ext cx="1265090" cy="338554"/>
          </a:xfrm>
          <a:prstGeom prst="rect">
            <a:avLst/>
          </a:prstGeom>
          <a:noFill/>
        </p:spPr>
        <p:txBody>
          <a:bodyPr wrap="none" rtlCol="0">
            <a:spAutoFit/>
          </a:bodyPr>
          <a:lstStyle/>
          <a:p>
            <a:pPr algn="ctr"/>
            <a:r>
              <a:rPr lang="en-US" sz="1600" b="1" dirty="0">
                <a:latin typeface="Arial Narrow" panose="020B0606020202030204" pitchFamily="34" charset="0"/>
              </a:rPr>
              <a:t>Inputs ($0.70)</a:t>
            </a:r>
          </a:p>
        </p:txBody>
      </p:sp>
      <p:sp>
        <p:nvSpPr>
          <p:cNvPr id="41" name="TextBox 40"/>
          <p:cNvSpPr txBox="1"/>
          <p:nvPr/>
        </p:nvSpPr>
        <p:spPr>
          <a:xfrm>
            <a:off x="9112595" y="4773487"/>
            <a:ext cx="1358064" cy="338554"/>
          </a:xfrm>
          <a:prstGeom prst="rect">
            <a:avLst/>
          </a:prstGeom>
          <a:noFill/>
        </p:spPr>
        <p:txBody>
          <a:bodyPr wrap="none" rtlCol="0">
            <a:spAutoFit/>
          </a:bodyPr>
          <a:lstStyle/>
          <a:p>
            <a:pPr algn="ctr"/>
            <a:r>
              <a:rPr lang="en-US" sz="1600" b="1" dirty="0">
                <a:latin typeface="Arial Narrow" panose="020B0606020202030204" pitchFamily="34" charset="0"/>
              </a:rPr>
              <a:t>Inputs ($62.79)</a:t>
            </a:r>
          </a:p>
        </p:txBody>
      </p:sp>
      <p:sp>
        <p:nvSpPr>
          <p:cNvPr id="42" name="TextBox 41"/>
          <p:cNvSpPr txBox="1"/>
          <p:nvPr/>
        </p:nvSpPr>
        <p:spPr>
          <a:xfrm>
            <a:off x="6152899" y="4071346"/>
            <a:ext cx="977383" cy="338554"/>
          </a:xfrm>
          <a:prstGeom prst="rect">
            <a:avLst/>
          </a:prstGeom>
          <a:noFill/>
        </p:spPr>
        <p:txBody>
          <a:bodyPr wrap="none" rtlCol="0">
            <a:spAutoFit/>
          </a:bodyPr>
          <a:lstStyle/>
          <a:p>
            <a:pPr algn="ctr"/>
            <a:r>
              <a:rPr lang="en-US" sz="1600" b="1" dirty="0">
                <a:latin typeface="Arial Narrow" panose="020B0606020202030204" pitchFamily="34" charset="0"/>
              </a:rPr>
              <a:t>VA ($6.54)</a:t>
            </a:r>
          </a:p>
        </p:txBody>
      </p:sp>
      <p:sp>
        <p:nvSpPr>
          <p:cNvPr id="45" name="TextBox 44"/>
          <p:cNvSpPr txBox="1"/>
          <p:nvPr/>
        </p:nvSpPr>
        <p:spPr>
          <a:xfrm>
            <a:off x="3036117" y="3810511"/>
            <a:ext cx="816249" cy="584775"/>
          </a:xfrm>
          <a:prstGeom prst="rect">
            <a:avLst/>
          </a:prstGeom>
          <a:noFill/>
        </p:spPr>
        <p:txBody>
          <a:bodyPr wrap="none" rtlCol="0">
            <a:spAutoFit/>
          </a:bodyPr>
          <a:lstStyle/>
          <a:p>
            <a:pPr algn="ctr"/>
            <a:r>
              <a:rPr lang="en-US" sz="1600" b="1" dirty="0">
                <a:latin typeface="Arial Narrow" panose="020B0606020202030204" pitchFamily="34" charset="0"/>
              </a:rPr>
              <a:t>Misc.</a:t>
            </a:r>
          </a:p>
          <a:p>
            <a:pPr algn="ctr"/>
            <a:r>
              <a:rPr lang="en-US" sz="1600" b="1" dirty="0">
                <a:latin typeface="Arial Narrow" panose="020B0606020202030204" pitchFamily="34" charset="0"/>
              </a:rPr>
              <a:t>($45.95)</a:t>
            </a:r>
          </a:p>
        </p:txBody>
      </p:sp>
      <p:sp>
        <p:nvSpPr>
          <p:cNvPr id="46" name="TextBox 45"/>
          <p:cNvSpPr txBox="1"/>
          <p:nvPr/>
        </p:nvSpPr>
        <p:spPr>
          <a:xfrm>
            <a:off x="2470174" y="4825426"/>
            <a:ext cx="910827" cy="584775"/>
          </a:xfrm>
          <a:prstGeom prst="rect">
            <a:avLst/>
          </a:prstGeom>
          <a:noFill/>
        </p:spPr>
        <p:txBody>
          <a:bodyPr wrap="none" rtlCol="0">
            <a:spAutoFit/>
          </a:bodyPr>
          <a:lstStyle/>
          <a:p>
            <a:pPr algn="ctr"/>
            <a:r>
              <a:rPr lang="en-US" sz="1600" b="1" dirty="0">
                <a:latin typeface="Arial Narrow" panose="020B0606020202030204" pitchFamily="34" charset="0"/>
              </a:rPr>
              <a:t>Apple</a:t>
            </a:r>
          </a:p>
          <a:p>
            <a:pPr algn="ctr"/>
            <a:r>
              <a:rPr lang="en-US" sz="1600" b="1" dirty="0">
                <a:latin typeface="Arial Narrow" panose="020B0606020202030204" pitchFamily="34" charset="0"/>
              </a:rPr>
              <a:t>($269.05)</a:t>
            </a:r>
          </a:p>
        </p:txBody>
      </p:sp>
      <p:sp>
        <p:nvSpPr>
          <p:cNvPr id="47" name="TextBox 46"/>
          <p:cNvSpPr txBox="1"/>
          <p:nvPr/>
        </p:nvSpPr>
        <p:spPr>
          <a:xfrm>
            <a:off x="2900175" y="3319046"/>
            <a:ext cx="901209" cy="338554"/>
          </a:xfrm>
          <a:prstGeom prst="rect">
            <a:avLst/>
          </a:prstGeom>
          <a:noFill/>
        </p:spPr>
        <p:txBody>
          <a:bodyPr wrap="none" rtlCol="0">
            <a:spAutoFit/>
          </a:bodyPr>
          <a:lstStyle/>
          <a:p>
            <a:pPr algn="ctr"/>
            <a:r>
              <a:rPr lang="en-US" sz="1600" b="1" i="1" dirty="0">
                <a:latin typeface="Arial Narrow" panose="020B0606020202030204" pitchFamily="34" charset="0"/>
              </a:rPr>
              <a:t>($329.95)</a:t>
            </a:r>
          </a:p>
        </p:txBody>
      </p:sp>
      <p:cxnSp>
        <p:nvCxnSpPr>
          <p:cNvPr id="48" name="Straight Arrow Connector 47"/>
          <p:cNvCxnSpPr>
            <a:endCxn id="46" idx="0"/>
          </p:cNvCxnSpPr>
          <p:nvPr/>
        </p:nvCxnSpPr>
        <p:spPr bwMode="auto">
          <a:xfrm flipH="1">
            <a:off x="2925587" y="3640791"/>
            <a:ext cx="4096" cy="1097280"/>
          </a:xfrm>
          <a:prstGeom prst="straightConnector1">
            <a:avLst/>
          </a:prstGeom>
          <a:solidFill>
            <a:schemeClr val="accent1"/>
          </a:solidFill>
          <a:ln w="38100" cap="flat" cmpd="sng" algn="ctr">
            <a:solidFill>
              <a:schemeClr val="tx1"/>
            </a:solidFill>
            <a:prstDash val="solid"/>
            <a:round/>
            <a:headEnd type="none" w="med" len="med"/>
            <a:tailEnd type="triangle"/>
          </a:ln>
          <a:effectLst/>
        </p:spPr>
      </p:cxnSp>
    </p:spTree>
    <p:extLst>
      <p:ext uri="{BB962C8B-B14F-4D97-AF65-F5344CB8AC3E}">
        <p14:creationId xmlns:p14="http://schemas.microsoft.com/office/powerpoint/2010/main" val="50934613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Cost to Manufacture a Cotton Vest, Asia and United States, 2013</a:t>
            </a:r>
          </a:p>
        </p:txBody>
      </p:sp>
      <p:graphicFrame>
        <p:nvGraphicFramePr>
          <p:cNvPr id="10" name="Content Placeholder 9"/>
          <p:cNvGraphicFramePr>
            <a:graphicFrameLocks noGrp="1"/>
          </p:cNvGraphicFramePr>
          <p:nvPr>
            <p:ph idx="1"/>
            <p:extLst>
              <p:ext uri="{D42A27DB-BD31-4B8C-83A1-F6EECF244321}">
                <p14:modId xmlns:p14="http://schemas.microsoft.com/office/powerpoint/2010/main" val="4294621203"/>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3" name="Footer Placeholder 2"/>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20663080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4"/>
          <p:cNvSpPr>
            <a:spLocks noGrp="1"/>
          </p:cNvSpPr>
          <p:nvPr>
            <p:ph type="title"/>
          </p:nvPr>
        </p:nvSpPr>
        <p:spPr/>
        <p:txBody>
          <a:bodyPr/>
          <a:lstStyle/>
          <a:p>
            <a:pPr eaLnBrk="1" hangingPunct="1"/>
            <a:r>
              <a:rPr lang="en-US" dirty="0"/>
              <a:t>Exclusive Economic Zones</a:t>
            </a:r>
          </a:p>
        </p:txBody>
      </p:sp>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pic>
        <p:nvPicPr>
          <p:cNvPr id="5" name="Picture 4" descr="A picture containing text, map&#10;&#10;Description automatically generated">
            <a:extLst>
              <a:ext uri="{FF2B5EF4-FFF2-40B4-BE49-F238E27FC236}">
                <a16:creationId xmlns:a16="http://schemas.microsoft.com/office/drawing/2014/main" id="{7377F8D2-EC99-4825-98FD-FF8CEAA1F9BB}"/>
              </a:ext>
            </a:extLst>
          </p:cNvPr>
          <p:cNvPicPr>
            <a:picLocks noChangeAspect="1"/>
          </p:cNvPicPr>
          <p:nvPr/>
        </p:nvPicPr>
        <p:blipFill rotWithShape="1">
          <a:blip r:embed="rId3">
            <a:extLst>
              <a:ext uri="{28A0092B-C50C-407E-A947-70E740481C1C}">
                <a14:useLocalDpi xmlns:a14="http://schemas.microsoft.com/office/drawing/2010/main" val="0"/>
              </a:ext>
            </a:extLst>
          </a:blip>
          <a:srcRect t="2546" b="2365"/>
          <a:stretch/>
        </p:blipFill>
        <p:spPr>
          <a:xfrm>
            <a:off x="691818" y="914400"/>
            <a:ext cx="10515600" cy="5384226"/>
          </a:xfrm>
          <a:prstGeom prst="rect">
            <a:avLst/>
          </a:prstGeom>
        </p:spPr>
      </p:pic>
    </p:spTree>
    <p:extLst>
      <p:ext uri="{BB962C8B-B14F-4D97-AF65-F5344CB8AC3E}">
        <p14:creationId xmlns:p14="http://schemas.microsoft.com/office/powerpoint/2010/main" val="145111267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Freight Transport Costs as Share of Commodity Market Value</a:t>
            </a:r>
          </a:p>
        </p:txBody>
      </p:sp>
      <p:graphicFrame>
        <p:nvGraphicFramePr>
          <p:cNvPr id="5" name="Content Placeholder 4"/>
          <p:cNvGraphicFramePr>
            <a:graphicFrameLocks noGrp="1"/>
          </p:cNvGraphicFramePr>
          <p:nvPr>
            <p:ph idx="1"/>
          </p:nvPr>
        </p:nvGraphicFramePr>
        <p:xfrm>
          <a:off x="152400" y="914400"/>
          <a:ext cx="11887210" cy="1854200"/>
        </p:xfrm>
        <a:graphic>
          <a:graphicData uri="http://schemas.openxmlformats.org/drawingml/2006/table">
            <a:tbl>
              <a:tblPr firstRow="1" bandRow="1">
                <a:tableStyleId>{37CE84F3-28C3-443E-9E96-99CF82512B78}</a:tableStyleId>
              </a:tblPr>
              <a:tblGrid>
                <a:gridCol w="2377442">
                  <a:extLst>
                    <a:ext uri="{9D8B030D-6E8A-4147-A177-3AD203B41FA5}">
                      <a16:colId xmlns:a16="http://schemas.microsoft.com/office/drawing/2014/main" val="20000"/>
                    </a:ext>
                  </a:extLst>
                </a:gridCol>
                <a:gridCol w="2377442">
                  <a:extLst>
                    <a:ext uri="{9D8B030D-6E8A-4147-A177-3AD203B41FA5}">
                      <a16:colId xmlns:a16="http://schemas.microsoft.com/office/drawing/2014/main" val="20001"/>
                    </a:ext>
                  </a:extLst>
                </a:gridCol>
                <a:gridCol w="2377442">
                  <a:extLst>
                    <a:ext uri="{9D8B030D-6E8A-4147-A177-3AD203B41FA5}">
                      <a16:colId xmlns:a16="http://schemas.microsoft.com/office/drawing/2014/main" val="20002"/>
                    </a:ext>
                  </a:extLst>
                </a:gridCol>
                <a:gridCol w="2377442">
                  <a:extLst>
                    <a:ext uri="{9D8B030D-6E8A-4147-A177-3AD203B41FA5}">
                      <a16:colId xmlns:a16="http://schemas.microsoft.com/office/drawing/2014/main" val="20003"/>
                    </a:ext>
                  </a:extLst>
                </a:gridCol>
                <a:gridCol w="2377442">
                  <a:extLst>
                    <a:ext uri="{9D8B030D-6E8A-4147-A177-3AD203B41FA5}">
                      <a16:colId xmlns:a16="http://schemas.microsoft.com/office/drawing/2014/main" val="20004"/>
                    </a:ext>
                  </a:extLst>
                </a:gridCol>
              </a:tblGrid>
              <a:tr h="370840">
                <a:tc>
                  <a:txBody>
                    <a:bodyPr/>
                    <a:lstStyle/>
                    <a:p>
                      <a:endParaRPr lang="en-US" dirty="0"/>
                    </a:p>
                  </a:txBody>
                  <a:tcPr marL="122553" marR="122553"/>
                </a:tc>
                <a:tc>
                  <a:txBody>
                    <a:bodyPr/>
                    <a:lstStyle/>
                    <a:p>
                      <a:r>
                        <a:rPr lang="en-US" dirty="0"/>
                        <a:t>1970</a:t>
                      </a:r>
                    </a:p>
                  </a:txBody>
                  <a:tcPr marL="122553" marR="122553"/>
                </a:tc>
                <a:tc>
                  <a:txBody>
                    <a:bodyPr/>
                    <a:lstStyle/>
                    <a:p>
                      <a:r>
                        <a:rPr lang="en-US" dirty="0"/>
                        <a:t>1980</a:t>
                      </a:r>
                    </a:p>
                  </a:txBody>
                  <a:tcPr marL="122553" marR="122553"/>
                </a:tc>
                <a:tc>
                  <a:txBody>
                    <a:bodyPr/>
                    <a:lstStyle/>
                    <a:p>
                      <a:r>
                        <a:rPr lang="en-US" dirty="0"/>
                        <a:t>1990</a:t>
                      </a:r>
                    </a:p>
                  </a:txBody>
                  <a:tcPr marL="122553" marR="122553"/>
                </a:tc>
                <a:tc>
                  <a:txBody>
                    <a:bodyPr/>
                    <a:lstStyle/>
                    <a:p>
                      <a:r>
                        <a:rPr lang="en-US" dirty="0"/>
                        <a:t>2007</a:t>
                      </a:r>
                    </a:p>
                  </a:txBody>
                  <a:tcPr marL="122553" marR="122553"/>
                </a:tc>
                <a:extLst>
                  <a:ext uri="{0D108BD9-81ED-4DB2-BD59-A6C34878D82A}">
                    <a16:rowId xmlns:a16="http://schemas.microsoft.com/office/drawing/2014/main" val="10000"/>
                  </a:ext>
                </a:extLst>
              </a:tr>
              <a:tr h="370840">
                <a:tc>
                  <a:txBody>
                    <a:bodyPr/>
                    <a:lstStyle/>
                    <a:p>
                      <a:r>
                        <a:rPr lang="en-US" dirty="0"/>
                        <a:t>Jute (Bangladesh)</a:t>
                      </a:r>
                    </a:p>
                  </a:txBody>
                  <a:tcPr marL="122553" marR="122553"/>
                </a:tc>
                <a:tc>
                  <a:txBody>
                    <a:bodyPr/>
                    <a:lstStyle/>
                    <a:p>
                      <a:r>
                        <a:rPr lang="en-US" dirty="0"/>
                        <a:t>12.1%</a:t>
                      </a:r>
                    </a:p>
                  </a:txBody>
                  <a:tcPr marL="122553" marR="122553"/>
                </a:tc>
                <a:tc>
                  <a:txBody>
                    <a:bodyPr/>
                    <a:lstStyle/>
                    <a:p>
                      <a:r>
                        <a:rPr lang="en-US" dirty="0"/>
                        <a:t>19.8%</a:t>
                      </a:r>
                    </a:p>
                  </a:txBody>
                  <a:tcPr marL="122553" marR="122553"/>
                </a:tc>
                <a:tc>
                  <a:txBody>
                    <a:bodyPr/>
                    <a:lstStyle/>
                    <a:p>
                      <a:r>
                        <a:rPr lang="en-US" dirty="0"/>
                        <a:t>21.2%</a:t>
                      </a:r>
                    </a:p>
                  </a:txBody>
                  <a:tcPr marL="122553" marR="122553"/>
                </a:tc>
                <a:tc>
                  <a:txBody>
                    <a:bodyPr/>
                    <a:lstStyle/>
                    <a:p>
                      <a:r>
                        <a:rPr lang="en-US" dirty="0"/>
                        <a:t>44.2%</a:t>
                      </a:r>
                    </a:p>
                  </a:txBody>
                  <a:tcPr marL="122553" marR="122553"/>
                </a:tc>
                <a:extLst>
                  <a:ext uri="{0D108BD9-81ED-4DB2-BD59-A6C34878D82A}">
                    <a16:rowId xmlns:a16="http://schemas.microsoft.com/office/drawing/2014/main" val="10001"/>
                  </a:ext>
                </a:extLst>
              </a:tr>
              <a:tr h="370840">
                <a:tc>
                  <a:txBody>
                    <a:bodyPr/>
                    <a:lstStyle/>
                    <a:p>
                      <a:r>
                        <a:rPr lang="en-US" dirty="0"/>
                        <a:t>Tea (Sri Lanka)</a:t>
                      </a:r>
                    </a:p>
                  </a:txBody>
                  <a:tcPr marL="122553" marR="122553"/>
                </a:tc>
                <a:tc>
                  <a:txBody>
                    <a:bodyPr/>
                    <a:lstStyle/>
                    <a:p>
                      <a:r>
                        <a:rPr lang="en-US" dirty="0"/>
                        <a:t>9.5%</a:t>
                      </a:r>
                    </a:p>
                  </a:txBody>
                  <a:tcPr marL="122553" marR="122553"/>
                </a:tc>
                <a:tc>
                  <a:txBody>
                    <a:bodyPr/>
                    <a:lstStyle/>
                    <a:p>
                      <a:r>
                        <a:rPr lang="en-US" dirty="0"/>
                        <a:t>9.9%</a:t>
                      </a:r>
                    </a:p>
                  </a:txBody>
                  <a:tcPr marL="122553" marR="122553"/>
                </a:tc>
                <a:tc>
                  <a:txBody>
                    <a:bodyPr/>
                    <a:lstStyle/>
                    <a:p>
                      <a:r>
                        <a:rPr lang="en-US" dirty="0"/>
                        <a:t>10.0%</a:t>
                      </a:r>
                    </a:p>
                  </a:txBody>
                  <a:tcPr marL="122553" marR="122553"/>
                </a:tc>
                <a:tc>
                  <a:txBody>
                    <a:bodyPr/>
                    <a:lstStyle/>
                    <a:p>
                      <a:r>
                        <a:rPr lang="en-US" dirty="0"/>
                        <a:t>13.4%</a:t>
                      </a:r>
                    </a:p>
                  </a:txBody>
                  <a:tcPr marL="122553" marR="122553"/>
                </a:tc>
                <a:extLst>
                  <a:ext uri="{0D108BD9-81ED-4DB2-BD59-A6C34878D82A}">
                    <a16:rowId xmlns:a16="http://schemas.microsoft.com/office/drawing/2014/main" val="10002"/>
                  </a:ext>
                </a:extLst>
              </a:tr>
              <a:tr h="370840">
                <a:tc>
                  <a:txBody>
                    <a:bodyPr/>
                    <a:lstStyle/>
                    <a:p>
                      <a:r>
                        <a:rPr lang="en-US" dirty="0"/>
                        <a:t>Coffee (Colombia)</a:t>
                      </a:r>
                    </a:p>
                  </a:txBody>
                  <a:tcPr marL="122553" marR="122553"/>
                </a:tc>
                <a:tc>
                  <a:txBody>
                    <a:bodyPr/>
                    <a:lstStyle/>
                    <a:p>
                      <a:r>
                        <a:rPr lang="en-US" dirty="0"/>
                        <a:t>4.2%</a:t>
                      </a:r>
                    </a:p>
                  </a:txBody>
                  <a:tcPr marL="122553" marR="122553"/>
                </a:tc>
                <a:tc>
                  <a:txBody>
                    <a:bodyPr/>
                    <a:lstStyle/>
                    <a:p>
                      <a:r>
                        <a:rPr lang="en-US" dirty="0"/>
                        <a:t>3.3%</a:t>
                      </a:r>
                    </a:p>
                  </a:txBody>
                  <a:tcPr marL="122553" marR="122553"/>
                </a:tc>
                <a:tc>
                  <a:txBody>
                    <a:bodyPr/>
                    <a:lstStyle/>
                    <a:p>
                      <a:r>
                        <a:rPr lang="en-US" dirty="0"/>
                        <a:t>6.8%</a:t>
                      </a:r>
                    </a:p>
                  </a:txBody>
                  <a:tcPr marL="122553" marR="122553"/>
                </a:tc>
                <a:tc>
                  <a:txBody>
                    <a:bodyPr/>
                    <a:lstStyle/>
                    <a:p>
                      <a:r>
                        <a:rPr lang="en-US" dirty="0"/>
                        <a:t>2.5%</a:t>
                      </a:r>
                    </a:p>
                  </a:txBody>
                  <a:tcPr marL="122553" marR="122553"/>
                </a:tc>
                <a:extLst>
                  <a:ext uri="{0D108BD9-81ED-4DB2-BD59-A6C34878D82A}">
                    <a16:rowId xmlns:a16="http://schemas.microsoft.com/office/drawing/2014/main" val="10003"/>
                  </a:ext>
                </a:extLst>
              </a:tr>
              <a:tr h="370840">
                <a:tc>
                  <a:txBody>
                    <a:bodyPr/>
                    <a:lstStyle/>
                    <a:p>
                      <a:r>
                        <a:rPr lang="en-US" dirty="0"/>
                        <a:t>Cocoa beans</a:t>
                      </a:r>
                      <a:r>
                        <a:rPr lang="en-US" baseline="0" dirty="0"/>
                        <a:t> (Ghana) </a:t>
                      </a:r>
                      <a:endParaRPr lang="en-US" dirty="0"/>
                    </a:p>
                  </a:txBody>
                  <a:tcPr marL="122553" marR="122553"/>
                </a:tc>
                <a:tc>
                  <a:txBody>
                    <a:bodyPr/>
                    <a:lstStyle/>
                    <a:p>
                      <a:r>
                        <a:rPr lang="en-US" dirty="0"/>
                        <a:t>2.4%</a:t>
                      </a:r>
                    </a:p>
                  </a:txBody>
                  <a:tcPr marL="122553" marR="122553"/>
                </a:tc>
                <a:tc>
                  <a:txBody>
                    <a:bodyPr/>
                    <a:lstStyle/>
                    <a:p>
                      <a:r>
                        <a:rPr lang="en-US" dirty="0"/>
                        <a:t>2.7%</a:t>
                      </a:r>
                    </a:p>
                  </a:txBody>
                  <a:tcPr marL="122553" marR="122553"/>
                </a:tc>
                <a:tc>
                  <a:txBody>
                    <a:bodyPr/>
                    <a:lstStyle/>
                    <a:p>
                      <a:r>
                        <a:rPr lang="en-US" dirty="0"/>
                        <a:t>6.7%</a:t>
                      </a:r>
                    </a:p>
                  </a:txBody>
                  <a:tcPr marL="122553" marR="122553"/>
                </a:tc>
                <a:tc>
                  <a:txBody>
                    <a:bodyPr/>
                    <a:lstStyle/>
                    <a:p>
                      <a:r>
                        <a:rPr lang="en-US" dirty="0"/>
                        <a:t>3.5%</a:t>
                      </a:r>
                    </a:p>
                  </a:txBody>
                  <a:tcPr marL="122553" marR="122553"/>
                </a:tc>
                <a:extLst>
                  <a:ext uri="{0D108BD9-81ED-4DB2-BD59-A6C34878D82A}">
                    <a16:rowId xmlns:a16="http://schemas.microsoft.com/office/drawing/2014/main" val="10004"/>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36705887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Supply Chains, Transport Chains and Added Value</a:t>
            </a:r>
          </a:p>
        </p:txBody>
      </p:sp>
      <p:sp>
        <p:nvSpPr>
          <p:cNvPr id="48" name="Footer Placeholder 47"/>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99332" name="AutoShape 5"/>
          <p:cNvSpPr>
            <a:spLocks noChangeArrowheads="1"/>
          </p:cNvSpPr>
          <p:nvPr/>
        </p:nvSpPr>
        <p:spPr bwMode="auto">
          <a:xfrm>
            <a:off x="7891839" y="2059849"/>
            <a:ext cx="1645920" cy="3474720"/>
          </a:xfrm>
          <a:prstGeom prst="upDownArrow">
            <a:avLst>
              <a:gd name="adj1" fmla="val 32435"/>
              <a:gd name="adj2" fmla="val 35390"/>
            </a:avLst>
          </a:prstGeom>
          <a:solidFill>
            <a:schemeClr val="bg1"/>
          </a:solidFill>
          <a:ln w="31750">
            <a:solidFill>
              <a:schemeClr val="accent2">
                <a:lumMod val="50000"/>
              </a:schemeClr>
            </a:solidFill>
            <a:miter lim="800000"/>
            <a:headEnd/>
            <a:tailEnd/>
          </a:ln>
        </p:spPr>
        <p:txBody>
          <a:bodyPr vert="eaVert" wrap="none" anchor="ctr"/>
          <a:lstStyle/>
          <a:p>
            <a:endParaRPr lang="en-US">
              <a:latin typeface="Arial Narrow" panose="020B0606020202030204" pitchFamily="34" charset="0"/>
            </a:endParaRPr>
          </a:p>
        </p:txBody>
      </p:sp>
      <p:sp>
        <p:nvSpPr>
          <p:cNvPr id="129032" name="Text Box 8"/>
          <p:cNvSpPr txBox="1">
            <a:spLocks noChangeArrowheads="1"/>
          </p:cNvSpPr>
          <p:nvPr/>
        </p:nvSpPr>
        <p:spPr bwMode="auto">
          <a:xfrm>
            <a:off x="8145591" y="4901731"/>
            <a:ext cx="1141659" cy="369332"/>
          </a:xfrm>
          <a:prstGeom prst="rect">
            <a:avLst/>
          </a:prstGeom>
          <a:noFill/>
          <a:ln w="9525">
            <a:noFill/>
            <a:miter lim="800000"/>
            <a:headEnd/>
            <a:tailEnd/>
          </a:ln>
        </p:spPr>
        <p:txBody>
          <a:bodyPr wrap="none">
            <a:spAutoFit/>
          </a:bodyPr>
          <a:lstStyle/>
          <a:p>
            <a:pPr>
              <a:defRPr/>
            </a:pPr>
            <a:r>
              <a:rPr lang="en-US" b="1" dirty="0">
                <a:latin typeface="Arial Narrow" panose="020B0606020202030204" pitchFamily="34" charset="0"/>
              </a:rPr>
              <a:t>Downward</a:t>
            </a:r>
          </a:p>
        </p:txBody>
      </p:sp>
      <p:sp>
        <p:nvSpPr>
          <p:cNvPr id="129033" name="Text Box 9"/>
          <p:cNvSpPr txBox="1">
            <a:spLocks noChangeArrowheads="1"/>
          </p:cNvSpPr>
          <p:nvPr/>
        </p:nvSpPr>
        <p:spPr bwMode="auto">
          <a:xfrm>
            <a:off x="8312287" y="2300267"/>
            <a:ext cx="878767" cy="369332"/>
          </a:xfrm>
          <a:prstGeom prst="rect">
            <a:avLst/>
          </a:prstGeom>
          <a:noFill/>
          <a:ln w="9525">
            <a:noFill/>
            <a:miter lim="800000"/>
            <a:headEnd/>
            <a:tailEnd/>
          </a:ln>
        </p:spPr>
        <p:txBody>
          <a:bodyPr wrap="none">
            <a:spAutoFit/>
          </a:bodyPr>
          <a:lstStyle/>
          <a:p>
            <a:pPr>
              <a:defRPr/>
            </a:pPr>
            <a:r>
              <a:rPr lang="en-US" b="1" dirty="0">
                <a:latin typeface="Arial Narrow" panose="020B0606020202030204" pitchFamily="34" charset="0"/>
              </a:rPr>
              <a:t>Upward</a:t>
            </a:r>
          </a:p>
        </p:txBody>
      </p:sp>
      <p:sp>
        <p:nvSpPr>
          <p:cNvPr id="99340" name="AutoShape 5"/>
          <p:cNvSpPr>
            <a:spLocks noChangeArrowheads="1"/>
          </p:cNvSpPr>
          <p:nvPr/>
        </p:nvSpPr>
        <p:spPr bwMode="auto">
          <a:xfrm>
            <a:off x="2704796" y="2059849"/>
            <a:ext cx="1645920" cy="3474720"/>
          </a:xfrm>
          <a:prstGeom prst="upDownArrow">
            <a:avLst>
              <a:gd name="adj1" fmla="val 32435"/>
              <a:gd name="adj2" fmla="val 35390"/>
            </a:avLst>
          </a:prstGeom>
          <a:solidFill>
            <a:schemeClr val="bg1"/>
          </a:solidFill>
          <a:ln w="31750">
            <a:solidFill>
              <a:schemeClr val="accent2">
                <a:lumMod val="50000"/>
              </a:schemeClr>
            </a:solidFill>
            <a:miter lim="800000"/>
            <a:headEnd/>
            <a:tailEnd/>
          </a:ln>
        </p:spPr>
        <p:txBody>
          <a:bodyPr vert="eaVert" wrap="none" anchor="ctr"/>
          <a:lstStyle/>
          <a:p>
            <a:endParaRPr lang="en-US">
              <a:latin typeface="Arial Narrow" panose="020B0606020202030204" pitchFamily="34" charset="0"/>
            </a:endParaRPr>
          </a:p>
        </p:txBody>
      </p:sp>
      <p:sp>
        <p:nvSpPr>
          <p:cNvPr id="25" name="Text Box 9"/>
          <p:cNvSpPr txBox="1">
            <a:spLocks noChangeArrowheads="1"/>
          </p:cNvSpPr>
          <p:nvPr/>
        </p:nvSpPr>
        <p:spPr bwMode="auto">
          <a:xfrm>
            <a:off x="3232114" y="2270516"/>
            <a:ext cx="604653" cy="369332"/>
          </a:xfrm>
          <a:prstGeom prst="rect">
            <a:avLst/>
          </a:prstGeom>
          <a:noFill/>
          <a:ln w="9525">
            <a:noFill/>
            <a:miter lim="800000"/>
            <a:headEnd/>
            <a:tailEnd/>
          </a:ln>
        </p:spPr>
        <p:txBody>
          <a:bodyPr wrap="none">
            <a:spAutoFit/>
          </a:bodyPr>
          <a:lstStyle/>
          <a:p>
            <a:pPr>
              <a:defRPr/>
            </a:pPr>
            <a:r>
              <a:rPr lang="en-US" b="1" dirty="0">
                <a:latin typeface="Arial Narrow" panose="020B0606020202030204" pitchFamily="34" charset="0"/>
              </a:rPr>
              <a:t>High</a:t>
            </a:r>
          </a:p>
        </p:txBody>
      </p:sp>
      <p:sp>
        <p:nvSpPr>
          <p:cNvPr id="26" name="Text Box 9"/>
          <p:cNvSpPr txBox="1">
            <a:spLocks noChangeArrowheads="1"/>
          </p:cNvSpPr>
          <p:nvPr/>
        </p:nvSpPr>
        <p:spPr bwMode="auto">
          <a:xfrm>
            <a:off x="3234538" y="4943212"/>
            <a:ext cx="562975" cy="369332"/>
          </a:xfrm>
          <a:prstGeom prst="rect">
            <a:avLst/>
          </a:prstGeom>
          <a:noFill/>
          <a:ln w="9525">
            <a:noFill/>
            <a:miter lim="800000"/>
            <a:headEnd/>
            <a:tailEnd/>
          </a:ln>
        </p:spPr>
        <p:txBody>
          <a:bodyPr wrap="none">
            <a:spAutoFit/>
          </a:bodyPr>
          <a:lstStyle/>
          <a:p>
            <a:pPr>
              <a:defRPr/>
            </a:pPr>
            <a:r>
              <a:rPr lang="en-US" b="1" dirty="0">
                <a:latin typeface="Arial Narrow" panose="020B0606020202030204" pitchFamily="34" charset="0"/>
              </a:rPr>
              <a:t>Low</a:t>
            </a:r>
          </a:p>
        </p:txBody>
      </p:sp>
      <p:sp>
        <p:nvSpPr>
          <p:cNvPr id="99347" name="Rectangle 6"/>
          <p:cNvSpPr>
            <a:spLocks noChangeArrowheads="1"/>
          </p:cNvSpPr>
          <p:nvPr/>
        </p:nvSpPr>
        <p:spPr bwMode="auto">
          <a:xfrm>
            <a:off x="5311301" y="3258411"/>
            <a:ext cx="1645920" cy="1097280"/>
          </a:xfrm>
          <a:prstGeom prst="rect">
            <a:avLst/>
          </a:prstGeom>
          <a:solidFill>
            <a:schemeClr val="bg2">
              <a:lumMod val="90000"/>
            </a:schemeClr>
          </a:solidFill>
          <a:ln w="25400">
            <a:noFill/>
            <a:miter lim="800000"/>
            <a:headEnd/>
            <a:tailEnd/>
          </a:ln>
        </p:spPr>
        <p:txBody>
          <a:bodyPr wrap="none" anchor="ctr"/>
          <a:lstStyle/>
          <a:p>
            <a:pPr algn="ctr"/>
            <a:endParaRPr lang="en-US" sz="2000" i="1">
              <a:latin typeface="Arial Narrow" panose="020B0606020202030204" pitchFamily="34" charset="0"/>
            </a:endParaRPr>
          </a:p>
        </p:txBody>
      </p:sp>
      <p:sp>
        <p:nvSpPr>
          <p:cNvPr id="99349" name="Oval 8"/>
          <p:cNvSpPr>
            <a:spLocks noChangeArrowheads="1"/>
          </p:cNvSpPr>
          <p:nvPr/>
        </p:nvSpPr>
        <p:spPr bwMode="auto">
          <a:xfrm>
            <a:off x="5892149" y="3001238"/>
            <a:ext cx="477838" cy="477837"/>
          </a:xfrm>
          <a:prstGeom prst="ellipse">
            <a:avLst/>
          </a:prstGeom>
          <a:solidFill>
            <a:schemeClr val="bg1"/>
          </a:solidFill>
          <a:ln w="44450">
            <a:solidFill>
              <a:schemeClr val="tx1"/>
            </a:solidFill>
            <a:round/>
            <a:headEnd/>
            <a:tailEnd/>
          </a:ln>
        </p:spPr>
        <p:txBody>
          <a:bodyPr wrap="none" anchor="ctr"/>
          <a:lstStyle/>
          <a:p>
            <a:endParaRPr lang="en-US">
              <a:latin typeface="Arial Narrow" panose="020B0606020202030204" pitchFamily="34" charset="0"/>
            </a:endParaRPr>
          </a:p>
        </p:txBody>
      </p:sp>
      <p:sp>
        <p:nvSpPr>
          <p:cNvPr id="99350" name="Freeform 31"/>
          <p:cNvSpPr>
            <a:spLocks noChangeArrowheads="1"/>
          </p:cNvSpPr>
          <p:nvPr/>
        </p:nvSpPr>
        <p:spPr bwMode="auto">
          <a:xfrm>
            <a:off x="5355575" y="3733074"/>
            <a:ext cx="1566863" cy="88900"/>
          </a:xfrm>
          <a:custGeom>
            <a:avLst/>
            <a:gdLst>
              <a:gd name="T0" fmla="*/ 0 w 1614115"/>
              <a:gd name="T1" fmla="*/ 0 h 103367"/>
              <a:gd name="T2" fmla="*/ 263640 w 1614115"/>
              <a:gd name="T3" fmla="*/ 12 h 103367"/>
              <a:gd name="T4" fmla="*/ 239271 w 1614115"/>
              <a:gd name="T5" fmla="*/ 143 h 103367"/>
              <a:gd name="T6" fmla="*/ 449740 w 1614115"/>
              <a:gd name="T7" fmla="*/ 156 h 103367"/>
              <a:gd name="T8" fmla="*/ 0 60000 65536"/>
              <a:gd name="T9" fmla="*/ 0 60000 65536"/>
              <a:gd name="T10" fmla="*/ 0 60000 65536"/>
              <a:gd name="T11" fmla="*/ 0 60000 65536"/>
              <a:gd name="T12" fmla="*/ 0 w 1614115"/>
              <a:gd name="T13" fmla="*/ 0 h 103367"/>
              <a:gd name="T14" fmla="*/ 1614115 w 1614115"/>
              <a:gd name="T15" fmla="*/ 103367 h 103367"/>
            </a:gdLst>
            <a:ahLst/>
            <a:cxnLst>
              <a:cxn ang="T8">
                <a:pos x="T0" y="T1"/>
              </a:cxn>
              <a:cxn ang="T9">
                <a:pos x="T2" y="T3"/>
              </a:cxn>
              <a:cxn ang="T10">
                <a:pos x="T4" y="T5"/>
              </a:cxn>
              <a:cxn ang="T11">
                <a:pos x="T6" y="T7"/>
              </a:cxn>
            </a:cxnLst>
            <a:rect l="T12" t="T13" r="T14" b="T15"/>
            <a:pathLst>
              <a:path w="1614115" h="103367">
                <a:moveTo>
                  <a:pt x="0" y="0"/>
                </a:moveTo>
                <a:lnTo>
                  <a:pt x="946206" y="7951"/>
                </a:lnTo>
                <a:lnTo>
                  <a:pt x="858741" y="95416"/>
                </a:lnTo>
                <a:lnTo>
                  <a:pt x="1614115" y="103367"/>
                </a:lnTo>
              </a:path>
            </a:pathLst>
          </a:custGeom>
          <a:noFill/>
          <a:ln w="38100" algn="ctr">
            <a:solidFill>
              <a:srgbClr val="FFFFFF"/>
            </a:solidFill>
            <a:round/>
            <a:headEnd/>
            <a:tailEnd/>
          </a:ln>
        </p:spPr>
        <p:txBody>
          <a:bodyPr/>
          <a:lstStyle/>
          <a:p>
            <a:endParaRPr lang="en-US">
              <a:latin typeface="Arial Narrow" panose="020B0606020202030204" pitchFamily="34" charset="0"/>
            </a:endParaRPr>
          </a:p>
        </p:txBody>
      </p:sp>
      <p:sp>
        <p:nvSpPr>
          <p:cNvPr id="99351" name="Oval 8"/>
          <p:cNvSpPr>
            <a:spLocks noChangeArrowheads="1"/>
          </p:cNvSpPr>
          <p:nvPr/>
        </p:nvSpPr>
        <p:spPr bwMode="auto">
          <a:xfrm>
            <a:off x="5892149" y="4083913"/>
            <a:ext cx="477838" cy="477837"/>
          </a:xfrm>
          <a:prstGeom prst="ellipse">
            <a:avLst/>
          </a:prstGeom>
          <a:solidFill>
            <a:schemeClr val="bg1"/>
          </a:solidFill>
          <a:ln w="44450">
            <a:solidFill>
              <a:schemeClr val="tx1"/>
            </a:solidFill>
            <a:round/>
            <a:headEnd/>
            <a:tailEnd/>
          </a:ln>
        </p:spPr>
        <p:txBody>
          <a:bodyPr wrap="none" anchor="ctr"/>
          <a:lstStyle/>
          <a:p>
            <a:endParaRPr lang="en-US">
              <a:latin typeface="Arial Narrow" panose="020B0606020202030204" pitchFamily="34" charset="0"/>
            </a:endParaRPr>
          </a:p>
        </p:txBody>
      </p:sp>
      <p:sp>
        <p:nvSpPr>
          <p:cNvPr id="99352" name="Rectangle 129"/>
          <p:cNvSpPr>
            <a:spLocks noChangeArrowheads="1"/>
          </p:cNvSpPr>
          <p:nvPr/>
        </p:nvSpPr>
        <p:spPr bwMode="auto">
          <a:xfrm>
            <a:off x="6006449" y="2394813"/>
            <a:ext cx="255588" cy="255587"/>
          </a:xfrm>
          <a:prstGeom prst="rect">
            <a:avLst/>
          </a:prstGeom>
          <a:solidFill>
            <a:schemeClr val="accent3">
              <a:lumMod val="20000"/>
              <a:lumOff val="80000"/>
            </a:schemeClr>
          </a:solidFill>
          <a:ln w="3175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9353" name="Rectangle 129"/>
          <p:cNvSpPr>
            <a:spLocks noChangeArrowheads="1"/>
          </p:cNvSpPr>
          <p:nvPr/>
        </p:nvSpPr>
        <p:spPr bwMode="auto">
          <a:xfrm>
            <a:off x="6008038" y="4836388"/>
            <a:ext cx="255587" cy="257175"/>
          </a:xfrm>
          <a:prstGeom prst="rect">
            <a:avLst/>
          </a:prstGeom>
          <a:solidFill>
            <a:schemeClr val="accent3">
              <a:lumMod val="20000"/>
              <a:lumOff val="80000"/>
            </a:schemeClr>
          </a:solidFill>
          <a:ln w="31750">
            <a:solidFill>
              <a:schemeClr val="accent3">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9354" name="Rectangle 12"/>
          <p:cNvSpPr>
            <a:spLocks noChangeArrowheads="1"/>
          </p:cNvSpPr>
          <p:nvPr/>
        </p:nvSpPr>
        <p:spPr bwMode="auto">
          <a:xfrm>
            <a:off x="5512738" y="5274538"/>
            <a:ext cx="180975" cy="18097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9355" name="Rectangle 12"/>
          <p:cNvSpPr>
            <a:spLocks noChangeArrowheads="1"/>
          </p:cNvSpPr>
          <p:nvPr/>
        </p:nvSpPr>
        <p:spPr bwMode="auto">
          <a:xfrm>
            <a:off x="6500163" y="5258663"/>
            <a:ext cx="180975" cy="18097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9356" name="Rectangle 12"/>
          <p:cNvSpPr>
            <a:spLocks noChangeArrowheads="1"/>
          </p:cNvSpPr>
          <p:nvPr/>
        </p:nvSpPr>
        <p:spPr bwMode="auto">
          <a:xfrm>
            <a:off x="6501750" y="4569688"/>
            <a:ext cx="180975" cy="180975"/>
          </a:xfrm>
          <a:prstGeom prst="rect">
            <a:avLst/>
          </a:prstGeom>
          <a:solidFill>
            <a:schemeClr val="accent4">
              <a:lumMod val="20000"/>
              <a:lumOff val="80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99357" name="Rectangle 12"/>
          <p:cNvSpPr>
            <a:spLocks noChangeArrowheads="1"/>
          </p:cNvSpPr>
          <p:nvPr/>
        </p:nvSpPr>
        <p:spPr bwMode="auto">
          <a:xfrm>
            <a:off x="6579585" y="2701200"/>
            <a:ext cx="180975" cy="180975"/>
          </a:xfrm>
          <a:prstGeom prst="rect">
            <a:avLst/>
          </a:prstGeom>
          <a:solidFill>
            <a:schemeClr val="bg2">
              <a:lumMod val="90000"/>
            </a:schemeClr>
          </a:solidFill>
          <a:ln w="254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99358" name="Rectangle 12"/>
          <p:cNvSpPr>
            <a:spLocks noChangeArrowheads="1"/>
          </p:cNvSpPr>
          <p:nvPr/>
        </p:nvSpPr>
        <p:spPr bwMode="auto">
          <a:xfrm>
            <a:off x="6042963" y="1970950"/>
            <a:ext cx="180975" cy="180975"/>
          </a:xfrm>
          <a:prstGeom prst="rect">
            <a:avLst/>
          </a:prstGeom>
          <a:solidFill>
            <a:schemeClr val="bg2">
              <a:lumMod val="90000"/>
            </a:schemeClr>
          </a:solidFill>
          <a:ln w="254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sp>
        <p:nvSpPr>
          <p:cNvPr id="99359" name="Rectangle 12"/>
          <p:cNvSpPr>
            <a:spLocks noChangeArrowheads="1"/>
          </p:cNvSpPr>
          <p:nvPr/>
        </p:nvSpPr>
        <p:spPr bwMode="auto">
          <a:xfrm>
            <a:off x="5649026" y="2696657"/>
            <a:ext cx="180975" cy="180975"/>
          </a:xfrm>
          <a:prstGeom prst="rect">
            <a:avLst/>
          </a:prstGeom>
          <a:solidFill>
            <a:schemeClr val="bg2">
              <a:lumMod val="90000"/>
            </a:schemeClr>
          </a:solidFill>
          <a:ln w="25400">
            <a:solidFill>
              <a:schemeClr val="bg2">
                <a:lumMod val="25000"/>
              </a:schemeClr>
            </a:solidFill>
            <a:miter lim="800000"/>
            <a:headEnd/>
            <a:tailEnd/>
          </a:ln>
        </p:spPr>
        <p:txBody>
          <a:bodyPr wrap="none" anchor="ctr"/>
          <a:lstStyle/>
          <a:p>
            <a:endParaRPr lang="en-US">
              <a:latin typeface="Arial Narrow" panose="020B0606020202030204" pitchFamily="34" charset="0"/>
            </a:endParaRPr>
          </a:p>
        </p:txBody>
      </p:sp>
      <p:cxnSp>
        <p:nvCxnSpPr>
          <p:cNvPr id="99360" name="Straight Arrow Connector 42"/>
          <p:cNvCxnSpPr>
            <a:cxnSpLocks noChangeShapeType="1"/>
            <a:stCxn id="99351" idx="0"/>
            <a:endCxn id="99349" idx="4"/>
          </p:cNvCxnSpPr>
          <p:nvPr/>
        </p:nvCxnSpPr>
        <p:spPr bwMode="auto">
          <a:xfrm rot="5400000" flipH="1" flipV="1">
            <a:off x="5829443" y="3781493"/>
            <a:ext cx="603250" cy="1588"/>
          </a:xfrm>
          <a:prstGeom prst="straightConnector1">
            <a:avLst/>
          </a:prstGeom>
          <a:noFill/>
          <a:ln w="38100" algn="ctr">
            <a:solidFill>
              <a:schemeClr val="accent2">
                <a:lumMod val="50000"/>
              </a:schemeClr>
            </a:solidFill>
            <a:round/>
            <a:headEnd/>
            <a:tailEnd type="triangle" w="med" len="med"/>
          </a:ln>
        </p:spPr>
      </p:cxnSp>
      <p:cxnSp>
        <p:nvCxnSpPr>
          <p:cNvPr id="99361" name="Straight Arrow Connector 44"/>
          <p:cNvCxnSpPr>
            <a:cxnSpLocks noChangeShapeType="1"/>
            <a:stCxn id="99349" idx="0"/>
            <a:endCxn id="99352" idx="2"/>
          </p:cNvCxnSpPr>
          <p:nvPr/>
        </p:nvCxnSpPr>
        <p:spPr bwMode="auto">
          <a:xfrm rot="5400000" flipH="1" flipV="1">
            <a:off x="5956443" y="2824231"/>
            <a:ext cx="350838" cy="3175"/>
          </a:xfrm>
          <a:prstGeom prst="straightConnector1">
            <a:avLst/>
          </a:prstGeom>
          <a:noFill/>
          <a:ln w="31750" algn="ctr">
            <a:solidFill>
              <a:schemeClr val="accent3">
                <a:lumMod val="50000"/>
              </a:schemeClr>
            </a:solidFill>
            <a:round/>
            <a:headEnd/>
            <a:tailEnd type="triangle" w="med" len="med"/>
          </a:ln>
        </p:spPr>
      </p:cxnSp>
      <p:cxnSp>
        <p:nvCxnSpPr>
          <p:cNvPr id="99362" name="Straight Arrow Connector 47"/>
          <p:cNvCxnSpPr>
            <a:cxnSpLocks noChangeShapeType="1"/>
            <a:stCxn id="99353" idx="0"/>
            <a:endCxn id="99351" idx="4"/>
          </p:cNvCxnSpPr>
          <p:nvPr/>
        </p:nvCxnSpPr>
        <p:spPr bwMode="auto">
          <a:xfrm rot="16200000" flipV="1">
            <a:off x="5995337" y="4696687"/>
            <a:ext cx="274638" cy="4763"/>
          </a:xfrm>
          <a:prstGeom prst="straightConnector1">
            <a:avLst/>
          </a:prstGeom>
          <a:noFill/>
          <a:ln w="31750" algn="ctr">
            <a:solidFill>
              <a:schemeClr val="accent3">
                <a:lumMod val="50000"/>
              </a:schemeClr>
            </a:solidFill>
            <a:round/>
            <a:headEnd/>
            <a:tailEnd type="triangle" w="med" len="med"/>
          </a:ln>
        </p:spPr>
      </p:cxnSp>
      <p:cxnSp>
        <p:nvCxnSpPr>
          <p:cNvPr id="99363" name="Straight Arrow Connector 50"/>
          <p:cNvCxnSpPr>
            <a:cxnSpLocks noChangeShapeType="1"/>
            <a:stCxn id="99354" idx="0"/>
            <a:endCxn id="99353" idx="1"/>
          </p:cNvCxnSpPr>
          <p:nvPr/>
        </p:nvCxnSpPr>
        <p:spPr bwMode="auto">
          <a:xfrm rot="5400000" flipH="1" flipV="1">
            <a:off x="5650850" y="4917350"/>
            <a:ext cx="309563" cy="404813"/>
          </a:xfrm>
          <a:prstGeom prst="straightConnector1">
            <a:avLst/>
          </a:prstGeom>
          <a:noFill/>
          <a:ln w="31750" algn="ctr">
            <a:solidFill>
              <a:srgbClr val="808080"/>
            </a:solidFill>
            <a:round/>
            <a:headEnd/>
            <a:tailEnd type="triangle" w="med" len="med"/>
          </a:ln>
        </p:spPr>
      </p:cxnSp>
      <p:cxnSp>
        <p:nvCxnSpPr>
          <p:cNvPr id="99364" name="Straight Arrow Connector 54"/>
          <p:cNvCxnSpPr>
            <a:cxnSpLocks noChangeShapeType="1"/>
            <a:stCxn id="99355" idx="0"/>
            <a:endCxn id="99353" idx="3"/>
          </p:cNvCxnSpPr>
          <p:nvPr/>
        </p:nvCxnSpPr>
        <p:spPr bwMode="auto">
          <a:xfrm rot="16200000" flipV="1">
            <a:off x="6280293" y="4948306"/>
            <a:ext cx="293688" cy="327025"/>
          </a:xfrm>
          <a:prstGeom prst="straightConnector1">
            <a:avLst/>
          </a:prstGeom>
          <a:noFill/>
          <a:ln w="31750" algn="ctr">
            <a:solidFill>
              <a:srgbClr val="808080"/>
            </a:solidFill>
            <a:round/>
            <a:headEnd/>
            <a:tailEnd type="triangle" w="med" len="med"/>
          </a:ln>
        </p:spPr>
      </p:cxnSp>
      <p:cxnSp>
        <p:nvCxnSpPr>
          <p:cNvPr id="99365" name="Straight Arrow Connector 57"/>
          <p:cNvCxnSpPr>
            <a:cxnSpLocks noChangeShapeType="1"/>
            <a:stCxn id="99356" idx="1"/>
            <a:endCxn id="99351" idx="5"/>
          </p:cNvCxnSpPr>
          <p:nvPr/>
        </p:nvCxnSpPr>
        <p:spPr bwMode="auto">
          <a:xfrm rot="10800000">
            <a:off x="6300137" y="4491900"/>
            <a:ext cx="201612" cy="168275"/>
          </a:xfrm>
          <a:prstGeom prst="straightConnector1">
            <a:avLst/>
          </a:prstGeom>
          <a:noFill/>
          <a:ln w="31750" algn="ctr">
            <a:solidFill>
              <a:srgbClr val="808080"/>
            </a:solidFill>
            <a:round/>
            <a:headEnd/>
            <a:tailEnd type="triangle" w="med" len="med"/>
          </a:ln>
        </p:spPr>
      </p:cxnSp>
      <p:cxnSp>
        <p:nvCxnSpPr>
          <p:cNvPr id="99366" name="Straight Arrow Connector 61"/>
          <p:cNvCxnSpPr>
            <a:cxnSpLocks noChangeShapeType="1"/>
            <a:stCxn id="99349" idx="1"/>
            <a:endCxn id="99359" idx="2"/>
          </p:cNvCxnSpPr>
          <p:nvPr/>
        </p:nvCxnSpPr>
        <p:spPr bwMode="auto">
          <a:xfrm flipH="1" flipV="1">
            <a:off x="5739514" y="2877632"/>
            <a:ext cx="222613" cy="193584"/>
          </a:xfrm>
          <a:prstGeom prst="straightConnector1">
            <a:avLst/>
          </a:prstGeom>
          <a:noFill/>
          <a:ln w="31750" algn="ctr">
            <a:solidFill>
              <a:srgbClr val="808080"/>
            </a:solidFill>
            <a:round/>
            <a:headEnd/>
            <a:tailEnd type="triangle" w="med" len="med"/>
          </a:ln>
        </p:spPr>
      </p:cxnSp>
      <p:cxnSp>
        <p:nvCxnSpPr>
          <p:cNvPr id="99367" name="Straight Arrow Connector 64"/>
          <p:cNvCxnSpPr>
            <a:cxnSpLocks noChangeShapeType="1"/>
            <a:stCxn id="99352" idx="0"/>
            <a:endCxn id="99358" idx="2"/>
          </p:cNvCxnSpPr>
          <p:nvPr/>
        </p:nvCxnSpPr>
        <p:spPr bwMode="auto">
          <a:xfrm rot="16200000" flipV="1">
            <a:off x="6012005" y="2273368"/>
            <a:ext cx="242888" cy="0"/>
          </a:xfrm>
          <a:prstGeom prst="straightConnector1">
            <a:avLst/>
          </a:prstGeom>
          <a:noFill/>
          <a:ln w="31750" algn="ctr">
            <a:solidFill>
              <a:srgbClr val="808080"/>
            </a:solidFill>
            <a:round/>
            <a:headEnd/>
            <a:tailEnd type="triangle" w="med" len="med"/>
          </a:ln>
        </p:spPr>
      </p:cxnSp>
      <p:cxnSp>
        <p:nvCxnSpPr>
          <p:cNvPr id="99368" name="Straight Arrow Connector 67"/>
          <p:cNvCxnSpPr>
            <a:cxnSpLocks noChangeShapeType="1"/>
            <a:stCxn id="99349" idx="7"/>
            <a:endCxn id="99357" idx="2"/>
          </p:cNvCxnSpPr>
          <p:nvPr/>
        </p:nvCxnSpPr>
        <p:spPr bwMode="auto">
          <a:xfrm flipV="1">
            <a:off x="6300009" y="2882175"/>
            <a:ext cx="370064" cy="189041"/>
          </a:xfrm>
          <a:prstGeom prst="straightConnector1">
            <a:avLst/>
          </a:prstGeom>
          <a:noFill/>
          <a:ln w="31750" algn="ctr">
            <a:solidFill>
              <a:srgbClr val="808080"/>
            </a:solidFill>
            <a:round/>
            <a:headEnd/>
            <a:tailEnd type="triangle" w="med" len="med"/>
          </a:ln>
        </p:spPr>
      </p:cxnSp>
      <p:sp>
        <p:nvSpPr>
          <p:cNvPr id="71" name="Text Box 8"/>
          <p:cNvSpPr txBox="1">
            <a:spLocks noChangeArrowheads="1"/>
          </p:cNvSpPr>
          <p:nvPr/>
        </p:nvSpPr>
        <p:spPr bwMode="auto">
          <a:xfrm>
            <a:off x="8184816" y="5476374"/>
            <a:ext cx="1048685" cy="369332"/>
          </a:xfrm>
          <a:prstGeom prst="rect">
            <a:avLst/>
          </a:prstGeom>
          <a:noFill/>
          <a:ln w="9525">
            <a:noFill/>
            <a:miter lim="800000"/>
            <a:headEnd/>
            <a:tailEnd/>
          </a:ln>
        </p:spPr>
        <p:txBody>
          <a:bodyPr wrap="none">
            <a:spAutoFit/>
          </a:bodyPr>
          <a:lstStyle/>
          <a:p>
            <a:pPr>
              <a:defRPr/>
            </a:pPr>
            <a:r>
              <a:rPr lang="en-US" b="1" i="1" dirty="0">
                <a:latin typeface="Arial Narrow" panose="020B0606020202030204" pitchFamily="34" charset="0"/>
              </a:rPr>
              <a:t>Suppliers</a:t>
            </a:r>
          </a:p>
        </p:txBody>
      </p:sp>
      <p:sp>
        <p:nvSpPr>
          <p:cNvPr id="72" name="Text Box 8"/>
          <p:cNvSpPr txBox="1">
            <a:spLocks noChangeArrowheads="1"/>
          </p:cNvSpPr>
          <p:nvPr/>
        </p:nvSpPr>
        <p:spPr bwMode="auto">
          <a:xfrm>
            <a:off x="8124055" y="1727304"/>
            <a:ext cx="1173719" cy="369332"/>
          </a:xfrm>
          <a:prstGeom prst="rect">
            <a:avLst/>
          </a:prstGeom>
          <a:noFill/>
          <a:ln w="9525">
            <a:noFill/>
            <a:miter lim="800000"/>
            <a:headEnd/>
            <a:tailEnd/>
          </a:ln>
        </p:spPr>
        <p:txBody>
          <a:bodyPr wrap="none">
            <a:spAutoFit/>
          </a:bodyPr>
          <a:lstStyle/>
          <a:p>
            <a:pPr>
              <a:defRPr/>
            </a:pPr>
            <a:r>
              <a:rPr lang="en-US" b="1" i="1" dirty="0">
                <a:latin typeface="Arial Narrow" panose="020B0606020202030204" pitchFamily="34" charset="0"/>
              </a:rPr>
              <a:t>Customers</a:t>
            </a:r>
          </a:p>
        </p:txBody>
      </p:sp>
      <p:sp>
        <p:nvSpPr>
          <p:cNvPr id="73" name="Text Box 8"/>
          <p:cNvSpPr txBox="1">
            <a:spLocks noChangeArrowheads="1"/>
          </p:cNvSpPr>
          <p:nvPr/>
        </p:nvSpPr>
        <p:spPr bwMode="auto">
          <a:xfrm>
            <a:off x="5234677" y="5413161"/>
            <a:ext cx="774571" cy="307777"/>
          </a:xfrm>
          <a:prstGeom prst="rect">
            <a:avLst/>
          </a:prstGeom>
          <a:noFill/>
          <a:ln w="9525">
            <a:noFill/>
            <a:miter lim="800000"/>
            <a:headEnd/>
            <a:tailEnd/>
          </a:ln>
        </p:spPr>
        <p:txBody>
          <a:bodyPr wrap="none">
            <a:spAutoFit/>
          </a:bodyPr>
          <a:lstStyle/>
          <a:p>
            <a:pPr>
              <a:defRPr/>
            </a:pPr>
            <a:r>
              <a:rPr lang="en-US" sz="1400" b="1" i="1" dirty="0">
                <a:latin typeface="Arial Narrow" panose="020B0606020202030204" pitchFamily="34" charset="0"/>
              </a:rPr>
              <a:t>Supplier</a:t>
            </a:r>
          </a:p>
        </p:txBody>
      </p:sp>
      <p:sp>
        <p:nvSpPr>
          <p:cNvPr id="74" name="Text Box 8"/>
          <p:cNvSpPr txBox="1">
            <a:spLocks noChangeArrowheads="1"/>
          </p:cNvSpPr>
          <p:nvPr/>
        </p:nvSpPr>
        <p:spPr bwMode="auto">
          <a:xfrm>
            <a:off x="5197302" y="1899613"/>
            <a:ext cx="872355" cy="307777"/>
          </a:xfrm>
          <a:prstGeom prst="rect">
            <a:avLst/>
          </a:prstGeom>
          <a:noFill/>
          <a:ln w="9525">
            <a:noFill/>
            <a:miter lim="800000"/>
            <a:headEnd/>
            <a:tailEnd/>
          </a:ln>
        </p:spPr>
        <p:txBody>
          <a:bodyPr wrap="none">
            <a:spAutoFit/>
          </a:bodyPr>
          <a:lstStyle/>
          <a:p>
            <a:pPr>
              <a:defRPr/>
            </a:pPr>
            <a:r>
              <a:rPr lang="en-US" sz="1400" b="1" i="1" dirty="0">
                <a:latin typeface="Arial Narrow" panose="020B0606020202030204" pitchFamily="34" charset="0"/>
              </a:rPr>
              <a:t>Customer</a:t>
            </a:r>
          </a:p>
        </p:txBody>
      </p:sp>
      <p:sp>
        <p:nvSpPr>
          <p:cNvPr id="47" name="Rounded Rectangle 46"/>
          <p:cNvSpPr/>
          <p:nvPr/>
        </p:nvSpPr>
        <p:spPr bwMode="auto">
          <a:xfrm>
            <a:off x="2158820" y="1551224"/>
            <a:ext cx="2743200" cy="42976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9" name="Rounded Rectangle 48"/>
          <p:cNvSpPr/>
          <p:nvPr/>
        </p:nvSpPr>
        <p:spPr bwMode="auto">
          <a:xfrm>
            <a:off x="5133510" y="1551224"/>
            <a:ext cx="2011680" cy="42976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20" name="Text Box 10"/>
          <p:cNvSpPr txBox="1">
            <a:spLocks noChangeArrowheads="1"/>
          </p:cNvSpPr>
          <p:nvPr/>
        </p:nvSpPr>
        <p:spPr bwMode="auto">
          <a:xfrm>
            <a:off x="2414523" y="1397394"/>
            <a:ext cx="1229696" cy="276999"/>
          </a:xfrm>
          <a:prstGeom prst="rect">
            <a:avLst/>
          </a:prstGeom>
          <a:solidFill>
            <a:schemeClr val="bg1"/>
          </a:solidFill>
          <a:ln w="9525">
            <a:noFill/>
            <a:miter lim="800000"/>
            <a:headEnd/>
            <a:tailEnd/>
          </a:ln>
        </p:spPr>
        <p:txBody>
          <a:bodyPr wrap="none" lIns="45720" tIns="0" rIns="45720" bIns="0">
            <a:spAutoFit/>
          </a:bodyPr>
          <a:lstStyle/>
          <a:p>
            <a:pPr>
              <a:defRPr/>
            </a:pPr>
            <a:r>
              <a:rPr lang="en-US" b="1" dirty="0">
                <a:latin typeface="Arial Narrow" panose="020B0606020202030204" pitchFamily="34" charset="0"/>
              </a:rPr>
              <a:t>Added Value</a:t>
            </a:r>
          </a:p>
        </p:txBody>
      </p:sp>
      <p:sp>
        <p:nvSpPr>
          <p:cNvPr id="29" name="Text Box 10"/>
          <p:cNvSpPr txBox="1">
            <a:spLocks noChangeArrowheads="1"/>
          </p:cNvSpPr>
          <p:nvPr/>
        </p:nvSpPr>
        <p:spPr bwMode="auto">
          <a:xfrm>
            <a:off x="5359966" y="1404832"/>
            <a:ext cx="1543884" cy="276999"/>
          </a:xfrm>
          <a:prstGeom prst="rect">
            <a:avLst/>
          </a:prstGeom>
          <a:solidFill>
            <a:schemeClr val="bg1"/>
          </a:solidFill>
          <a:ln w="9525">
            <a:noFill/>
            <a:miter lim="800000"/>
            <a:headEnd/>
            <a:tailEnd/>
          </a:ln>
        </p:spPr>
        <p:txBody>
          <a:bodyPr wrap="none" lIns="45720" tIns="0" rIns="45720" bIns="0">
            <a:spAutoFit/>
          </a:bodyPr>
          <a:lstStyle/>
          <a:p>
            <a:pPr algn="ctr">
              <a:defRPr/>
            </a:pPr>
            <a:r>
              <a:rPr lang="en-US" b="1" dirty="0">
                <a:latin typeface="Arial Narrow" panose="020B0606020202030204" pitchFamily="34" charset="0"/>
              </a:rPr>
              <a:t>Transport Chain</a:t>
            </a:r>
          </a:p>
        </p:txBody>
      </p:sp>
      <p:sp>
        <p:nvSpPr>
          <p:cNvPr id="50" name="Rounded Rectangle 49"/>
          <p:cNvSpPr/>
          <p:nvPr/>
        </p:nvSpPr>
        <p:spPr bwMode="auto">
          <a:xfrm>
            <a:off x="7377262" y="1551224"/>
            <a:ext cx="2743200" cy="429768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29034" name="Text Box 10"/>
          <p:cNvSpPr txBox="1">
            <a:spLocks noChangeArrowheads="1"/>
          </p:cNvSpPr>
          <p:nvPr/>
        </p:nvSpPr>
        <p:spPr bwMode="auto">
          <a:xfrm>
            <a:off x="8590585" y="1411739"/>
            <a:ext cx="1302601" cy="276999"/>
          </a:xfrm>
          <a:prstGeom prst="rect">
            <a:avLst/>
          </a:prstGeom>
          <a:solidFill>
            <a:schemeClr val="bg1"/>
          </a:solidFill>
          <a:ln w="9525">
            <a:noFill/>
            <a:miter lim="800000"/>
            <a:headEnd/>
            <a:tailEnd/>
          </a:ln>
        </p:spPr>
        <p:txBody>
          <a:bodyPr wrap="none" lIns="45720" tIns="0" rIns="45720" bIns="0">
            <a:spAutoFit/>
          </a:bodyPr>
          <a:lstStyle/>
          <a:p>
            <a:pPr>
              <a:defRPr/>
            </a:pPr>
            <a:r>
              <a:rPr lang="en-US" b="1" dirty="0">
                <a:latin typeface="Arial Narrow" panose="020B0606020202030204" pitchFamily="34" charset="0"/>
              </a:rPr>
              <a:t>Supply Chain</a:t>
            </a:r>
          </a:p>
        </p:txBody>
      </p:sp>
      <p:sp>
        <p:nvSpPr>
          <p:cNvPr id="99373" name="Right Arrow 74"/>
          <p:cNvSpPr>
            <a:spLocks noChangeArrowheads="1"/>
          </p:cNvSpPr>
          <p:nvPr/>
        </p:nvSpPr>
        <p:spPr bwMode="auto">
          <a:xfrm>
            <a:off x="4834885" y="3472194"/>
            <a:ext cx="822960" cy="548640"/>
          </a:xfrm>
          <a:prstGeom prst="rightArrow">
            <a:avLst>
              <a:gd name="adj1" fmla="val 50000"/>
              <a:gd name="adj2" fmla="val 49933"/>
            </a:avLst>
          </a:prstGeom>
          <a:solidFill>
            <a:schemeClr val="bg1">
              <a:lumMod val="95000"/>
            </a:schemeClr>
          </a:solidFill>
          <a:ln w="19050" algn="ctr">
            <a:solidFill>
              <a:srgbClr val="969696"/>
            </a:solidFill>
            <a:round/>
            <a:headEnd/>
            <a:tailEnd/>
          </a:ln>
        </p:spPr>
        <p:txBody>
          <a:bodyPr wrap="none" anchor="ctr"/>
          <a:lstStyle/>
          <a:p>
            <a:pPr algn="ctr"/>
            <a:r>
              <a:rPr lang="en-US" sz="1600" b="1" dirty="0">
                <a:latin typeface="Arial Narrow" panose="020B0606020202030204" pitchFamily="34" charset="0"/>
              </a:rPr>
              <a:t>Where?</a:t>
            </a:r>
          </a:p>
        </p:txBody>
      </p:sp>
      <p:sp>
        <p:nvSpPr>
          <p:cNvPr id="99375" name="Right Arrow 75"/>
          <p:cNvSpPr>
            <a:spLocks noChangeArrowheads="1"/>
          </p:cNvSpPr>
          <p:nvPr/>
        </p:nvSpPr>
        <p:spPr bwMode="auto">
          <a:xfrm>
            <a:off x="6648039" y="3472194"/>
            <a:ext cx="822960" cy="548640"/>
          </a:xfrm>
          <a:prstGeom prst="rightArrow">
            <a:avLst>
              <a:gd name="adj1" fmla="val 50000"/>
              <a:gd name="adj2" fmla="val 49933"/>
            </a:avLst>
          </a:prstGeom>
          <a:solidFill>
            <a:schemeClr val="bg1">
              <a:lumMod val="95000"/>
            </a:schemeClr>
          </a:solidFill>
          <a:ln w="19050" algn="ctr">
            <a:solidFill>
              <a:srgbClr val="969696"/>
            </a:solidFill>
            <a:round/>
            <a:headEnd/>
            <a:tailEnd/>
          </a:ln>
        </p:spPr>
        <p:txBody>
          <a:bodyPr wrap="none" anchor="ctr"/>
          <a:lstStyle/>
          <a:p>
            <a:pPr algn="ctr"/>
            <a:r>
              <a:rPr lang="en-US" sz="1600" b="1" dirty="0">
                <a:latin typeface="Arial Narrow" panose="020B0606020202030204" pitchFamily="34" charset="0"/>
              </a:rPr>
              <a:t>How?</a:t>
            </a:r>
          </a:p>
        </p:txBody>
      </p:sp>
      <p:sp>
        <p:nvSpPr>
          <p:cNvPr id="51" name="Text Box 8"/>
          <p:cNvSpPr txBox="1">
            <a:spLocks noChangeArrowheads="1"/>
          </p:cNvSpPr>
          <p:nvPr/>
        </p:nvSpPr>
        <p:spPr bwMode="auto">
          <a:xfrm>
            <a:off x="5892149" y="4166438"/>
            <a:ext cx="479618" cy="307777"/>
          </a:xfrm>
          <a:prstGeom prst="rect">
            <a:avLst/>
          </a:prstGeom>
          <a:noFill/>
          <a:ln w="9525">
            <a:noFill/>
            <a:miter lim="800000"/>
            <a:headEnd/>
            <a:tailEnd/>
          </a:ln>
        </p:spPr>
        <p:txBody>
          <a:bodyPr wrap="none">
            <a:spAutoFit/>
          </a:bodyPr>
          <a:lstStyle/>
          <a:p>
            <a:pPr>
              <a:defRPr/>
            </a:pPr>
            <a:r>
              <a:rPr lang="en-US" sz="1400" b="1" i="1" dirty="0">
                <a:latin typeface="Arial Narrow" panose="020B0606020202030204" pitchFamily="34" charset="0"/>
              </a:rPr>
              <a:t>Port</a:t>
            </a:r>
          </a:p>
        </p:txBody>
      </p:sp>
      <p:sp>
        <p:nvSpPr>
          <p:cNvPr id="52" name="Text Box 8"/>
          <p:cNvSpPr txBox="1">
            <a:spLocks noChangeArrowheads="1"/>
          </p:cNvSpPr>
          <p:nvPr/>
        </p:nvSpPr>
        <p:spPr bwMode="auto">
          <a:xfrm>
            <a:off x="6250449" y="2226388"/>
            <a:ext cx="1013419" cy="523220"/>
          </a:xfrm>
          <a:prstGeom prst="rect">
            <a:avLst/>
          </a:prstGeom>
          <a:noFill/>
          <a:ln w="9525">
            <a:noFill/>
            <a:miter lim="800000"/>
            <a:headEnd/>
            <a:tailEnd/>
          </a:ln>
        </p:spPr>
        <p:txBody>
          <a:bodyPr wrap="none">
            <a:spAutoFit/>
          </a:bodyPr>
          <a:lstStyle/>
          <a:p>
            <a:pPr>
              <a:defRPr/>
            </a:pPr>
            <a:r>
              <a:rPr lang="en-US" sz="1400" b="1" i="1" dirty="0">
                <a:latin typeface="Arial Narrow" panose="020B0606020202030204" pitchFamily="34" charset="0"/>
              </a:rPr>
              <a:t>Distribution</a:t>
            </a:r>
          </a:p>
          <a:p>
            <a:pPr>
              <a:defRPr/>
            </a:pPr>
            <a:r>
              <a:rPr lang="en-US" sz="1400" b="1" i="1" dirty="0">
                <a:latin typeface="Arial Narrow" panose="020B0606020202030204" pitchFamily="34" charset="0"/>
              </a:rPr>
              <a:t>Center</a:t>
            </a:r>
          </a:p>
        </p:txBody>
      </p:sp>
      <p:sp>
        <p:nvSpPr>
          <p:cNvPr id="53" name="Rounded Rectangle 19">
            <a:extLst>
              <a:ext uri="{FF2B5EF4-FFF2-40B4-BE49-F238E27FC236}">
                <a16:creationId xmlns:a16="http://schemas.microsoft.com/office/drawing/2014/main" id="{CC06AE4F-1A6F-4002-BEAB-7162AD47664D}"/>
              </a:ext>
            </a:extLst>
          </p:cNvPr>
          <p:cNvSpPr/>
          <p:nvPr/>
        </p:nvSpPr>
        <p:spPr bwMode="auto">
          <a:xfrm>
            <a:off x="2317829" y="2872043"/>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Value Capture / Creation</a:t>
            </a:r>
          </a:p>
        </p:txBody>
      </p:sp>
      <p:sp>
        <p:nvSpPr>
          <p:cNvPr id="54" name="Rounded Rectangle 19">
            <a:extLst>
              <a:ext uri="{FF2B5EF4-FFF2-40B4-BE49-F238E27FC236}">
                <a16:creationId xmlns:a16="http://schemas.microsoft.com/office/drawing/2014/main" id="{3AEF8638-CCF2-4541-B121-7CE3FBE5B948}"/>
              </a:ext>
            </a:extLst>
          </p:cNvPr>
          <p:cNvSpPr/>
          <p:nvPr/>
        </p:nvSpPr>
        <p:spPr bwMode="auto">
          <a:xfrm>
            <a:off x="2317829" y="3558235"/>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Value Expansion</a:t>
            </a:r>
          </a:p>
        </p:txBody>
      </p:sp>
      <p:sp>
        <p:nvSpPr>
          <p:cNvPr id="55" name="Rounded Rectangle 19">
            <a:extLst>
              <a:ext uri="{FF2B5EF4-FFF2-40B4-BE49-F238E27FC236}">
                <a16:creationId xmlns:a16="http://schemas.microsoft.com/office/drawing/2014/main" id="{7D2B5045-3A98-48CD-AEC5-D4F1FDF524A4}"/>
              </a:ext>
            </a:extLst>
          </p:cNvPr>
          <p:cNvSpPr/>
          <p:nvPr/>
        </p:nvSpPr>
        <p:spPr bwMode="auto">
          <a:xfrm>
            <a:off x="2317829" y="4263853"/>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Value Retention</a:t>
            </a:r>
          </a:p>
        </p:txBody>
      </p:sp>
      <p:sp>
        <p:nvSpPr>
          <p:cNvPr id="56" name="Rounded Rectangle 19">
            <a:extLst>
              <a:ext uri="{FF2B5EF4-FFF2-40B4-BE49-F238E27FC236}">
                <a16:creationId xmlns:a16="http://schemas.microsoft.com/office/drawing/2014/main" id="{02EE0778-840D-4174-8AEC-64DB3DB21F68}"/>
              </a:ext>
            </a:extLst>
          </p:cNvPr>
          <p:cNvSpPr/>
          <p:nvPr/>
        </p:nvSpPr>
        <p:spPr bwMode="auto">
          <a:xfrm>
            <a:off x="7527178" y="2868335"/>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a:solidFill>
                  <a:schemeClr val="bg1"/>
                </a:solidFill>
                <a:latin typeface="Arial Narrow" panose="020B0606020202030204" pitchFamily="34" charset="0"/>
              </a:rPr>
              <a:t>Market Potential</a:t>
            </a:r>
            <a:endParaRPr lang="en-US" b="1" dirty="0">
              <a:solidFill>
                <a:schemeClr val="bg1"/>
              </a:solidFill>
              <a:latin typeface="Arial Narrow" panose="020B0606020202030204" pitchFamily="34" charset="0"/>
            </a:endParaRPr>
          </a:p>
        </p:txBody>
      </p:sp>
      <p:sp>
        <p:nvSpPr>
          <p:cNvPr id="57" name="Rounded Rectangle 19">
            <a:extLst>
              <a:ext uri="{FF2B5EF4-FFF2-40B4-BE49-F238E27FC236}">
                <a16:creationId xmlns:a16="http://schemas.microsoft.com/office/drawing/2014/main" id="{B1685B90-26BE-43C5-BCAF-C53230FB7A7B}"/>
              </a:ext>
            </a:extLst>
          </p:cNvPr>
          <p:cNvSpPr/>
          <p:nvPr/>
        </p:nvSpPr>
        <p:spPr bwMode="auto">
          <a:xfrm>
            <a:off x="7527178" y="3558235"/>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Distribution Efficiency</a:t>
            </a:r>
          </a:p>
        </p:txBody>
      </p:sp>
      <p:sp>
        <p:nvSpPr>
          <p:cNvPr id="58" name="Rounded Rectangle 19">
            <a:extLst>
              <a:ext uri="{FF2B5EF4-FFF2-40B4-BE49-F238E27FC236}">
                <a16:creationId xmlns:a16="http://schemas.microsoft.com/office/drawing/2014/main" id="{A8FB080D-DD0D-4066-B2DA-6AE568048F5C}"/>
              </a:ext>
            </a:extLst>
          </p:cNvPr>
          <p:cNvSpPr/>
          <p:nvPr/>
        </p:nvSpPr>
        <p:spPr bwMode="auto">
          <a:xfrm>
            <a:off x="7538069" y="4263853"/>
            <a:ext cx="2468880" cy="365760"/>
          </a:xfrm>
          <a:prstGeom prst="roundRect">
            <a:avLst/>
          </a:prstGeom>
          <a:solidFill>
            <a:schemeClr val="accent2">
              <a:lumMod val="50000"/>
            </a:schemeClr>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Production Costs</a:t>
            </a:r>
          </a:p>
        </p:txBody>
      </p:sp>
    </p:spTree>
    <p:extLst>
      <p:ext uri="{BB962C8B-B14F-4D97-AF65-F5344CB8AC3E}">
        <p14:creationId xmlns:p14="http://schemas.microsoft.com/office/powerpoint/2010/main" val="423318008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ight Arrow 1"/>
          <p:cNvSpPr/>
          <p:nvPr/>
        </p:nvSpPr>
        <p:spPr>
          <a:xfrm>
            <a:off x="2701193" y="3659430"/>
            <a:ext cx="7132320" cy="1645920"/>
          </a:xfrm>
          <a:prstGeom prst="rightArrow">
            <a:avLst/>
          </a:prstGeom>
          <a:solidFill>
            <a:schemeClr val="bg1">
              <a:lumMod val="95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11F6CEB5-1AA9-4BE1-8D20-441807F7199E}"/>
              </a:ext>
            </a:extLst>
          </p:cNvPr>
          <p:cNvSpPr/>
          <p:nvPr/>
        </p:nvSpPr>
        <p:spPr>
          <a:xfrm>
            <a:off x="1861719" y="1969480"/>
            <a:ext cx="2739188" cy="1554480"/>
          </a:xfrm>
          <a:prstGeom prst="roundRect">
            <a:avLst>
              <a:gd name="adj" fmla="val 8622"/>
            </a:avLst>
          </a:prstGeom>
          <a:solidFill>
            <a:schemeClr val="bg2">
              <a:lumMod val="90000"/>
            </a:schemeClr>
          </a:solidFill>
          <a:ln w="254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Arial Narrow" panose="020B0606020202030204" pitchFamily="34" charset="0"/>
              </a:rPr>
              <a:t>Space</a:t>
            </a:r>
          </a:p>
          <a:p>
            <a:pPr algn="ctr"/>
            <a:r>
              <a:rPr lang="en-US" b="1" dirty="0">
                <a:solidFill>
                  <a:schemeClr val="tx1"/>
                </a:solidFill>
                <a:latin typeface="Arial Narrow" panose="020B0606020202030204" pitchFamily="34" charset="0"/>
              </a:rPr>
              <a:t>(Differences in input costs and market potential)</a:t>
            </a:r>
          </a:p>
          <a:p>
            <a:pPr algn="ctr"/>
            <a:endParaRPr lang="en-US" dirty="0">
              <a:solidFill>
                <a:schemeClr val="tx1"/>
              </a:solidFill>
            </a:endParaRPr>
          </a:p>
        </p:txBody>
      </p:sp>
      <p:sp>
        <p:nvSpPr>
          <p:cNvPr id="3" name="Title 2"/>
          <p:cNvSpPr>
            <a:spLocks noGrp="1"/>
          </p:cNvSpPr>
          <p:nvPr>
            <p:ph type="title"/>
          </p:nvPr>
        </p:nvSpPr>
        <p:spPr/>
        <p:txBody>
          <a:bodyPr/>
          <a:lstStyle/>
          <a:p>
            <a:r>
              <a:rPr lang="en-US" dirty="0"/>
              <a:t>Global Production Networks</a:t>
            </a:r>
          </a:p>
        </p:txBody>
      </p:sp>
      <p:sp>
        <p:nvSpPr>
          <p:cNvPr id="18"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8" name="TextBox 7"/>
          <p:cNvSpPr txBox="1"/>
          <p:nvPr/>
        </p:nvSpPr>
        <p:spPr>
          <a:xfrm>
            <a:off x="5321454" y="3583709"/>
            <a:ext cx="1618328" cy="461665"/>
          </a:xfrm>
          <a:prstGeom prst="rect">
            <a:avLst/>
          </a:prstGeom>
          <a:noFill/>
        </p:spPr>
        <p:txBody>
          <a:bodyPr wrap="none" rtlCol="0">
            <a:spAutoFit/>
          </a:bodyPr>
          <a:lstStyle/>
          <a:p>
            <a:r>
              <a:rPr lang="en-US" sz="2400" b="1" dirty="0">
                <a:latin typeface="Arial Narrow" panose="020B0606020202030204" pitchFamily="34" charset="0"/>
              </a:rPr>
              <a:t>Value Chain</a:t>
            </a:r>
          </a:p>
        </p:txBody>
      </p:sp>
      <p:sp>
        <p:nvSpPr>
          <p:cNvPr id="19" name="Rounded Rectangle 19">
            <a:extLst>
              <a:ext uri="{FF2B5EF4-FFF2-40B4-BE49-F238E27FC236}">
                <a16:creationId xmlns:a16="http://schemas.microsoft.com/office/drawing/2014/main" id="{EB39D3A4-D124-42F1-B4CB-0222F73841D9}"/>
              </a:ext>
            </a:extLst>
          </p:cNvPr>
          <p:cNvSpPr/>
          <p:nvPr/>
        </p:nvSpPr>
        <p:spPr bwMode="auto">
          <a:xfrm>
            <a:off x="2374896" y="3063240"/>
            <a:ext cx="1645920" cy="365760"/>
          </a:xfrm>
          <a:prstGeom prst="roundRect">
            <a:avLst/>
          </a:prstGeom>
          <a:solidFill>
            <a:schemeClr val="accent2">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GLOBAL</a:t>
            </a:r>
          </a:p>
        </p:txBody>
      </p:sp>
      <p:sp>
        <p:nvSpPr>
          <p:cNvPr id="21" name="Rectangle: Rounded Corners 20">
            <a:extLst>
              <a:ext uri="{FF2B5EF4-FFF2-40B4-BE49-F238E27FC236}">
                <a16:creationId xmlns:a16="http://schemas.microsoft.com/office/drawing/2014/main" id="{E37B3386-BC77-4E1E-920B-8C1325363532}"/>
              </a:ext>
            </a:extLst>
          </p:cNvPr>
          <p:cNvSpPr/>
          <p:nvPr/>
        </p:nvSpPr>
        <p:spPr>
          <a:xfrm>
            <a:off x="4849029" y="1969480"/>
            <a:ext cx="2739188" cy="1554480"/>
          </a:xfrm>
          <a:prstGeom prst="roundRect">
            <a:avLst>
              <a:gd name="adj" fmla="val 8622"/>
            </a:avLst>
          </a:prstGeom>
          <a:solidFill>
            <a:schemeClr val="accent3">
              <a:lumMod val="40000"/>
              <a:lumOff val="60000"/>
            </a:schemeClr>
          </a:solidFill>
          <a:ln w="254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Arial Narrow" panose="020B0606020202030204" pitchFamily="34" charset="0"/>
              </a:rPr>
              <a:t>Goods</a:t>
            </a:r>
            <a:br>
              <a:rPr lang="en-US" b="1" dirty="0">
                <a:solidFill>
                  <a:schemeClr val="tx1"/>
                </a:solidFill>
                <a:latin typeface="Arial Narrow" panose="020B0606020202030204" pitchFamily="34" charset="0"/>
              </a:rPr>
            </a:br>
            <a:r>
              <a:rPr lang="en-US" b="1" dirty="0">
                <a:solidFill>
                  <a:schemeClr val="tx1"/>
                </a:solidFill>
                <a:latin typeface="Arial Narrow" panose="020B0606020202030204" pitchFamily="34" charset="0"/>
              </a:rPr>
              <a:t>(Differences in manufacturing capabilities)</a:t>
            </a:r>
          </a:p>
        </p:txBody>
      </p:sp>
      <p:sp>
        <p:nvSpPr>
          <p:cNvPr id="20" name="Rounded Rectangle 19">
            <a:extLst>
              <a:ext uri="{FF2B5EF4-FFF2-40B4-BE49-F238E27FC236}">
                <a16:creationId xmlns:a16="http://schemas.microsoft.com/office/drawing/2014/main" id="{FEE94A95-CFFE-4C21-BAEC-C0792508CE48}"/>
              </a:ext>
            </a:extLst>
          </p:cNvPr>
          <p:cNvSpPr/>
          <p:nvPr/>
        </p:nvSpPr>
        <p:spPr bwMode="auto">
          <a:xfrm>
            <a:off x="5409623" y="3063240"/>
            <a:ext cx="1645920" cy="365760"/>
          </a:xfrm>
          <a:prstGeom prst="roundRect">
            <a:avLst/>
          </a:prstGeom>
          <a:solidFill>
            <a:schemeClr val="accent3">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PRODUCTION</a:t>
            </a:r>
          </a:p>
        </p:txBody>
      </p:sp>
      <p:sp>
        <p:nvSpPr>
          <p:cNvPr id="23" name="Rectangle: Rounded Corners 22">
            <a:extLst>
              <a:ext uri="{FF2B5EF4-FFF2-40B4-BE49-F238E27FC236}">
                <a16:creationId xmlns:a16="http://schemas.microsoft.com/office/drawing/2014/main" id="{B3D6CF49-CDB8-453D-A001-DBA55B0F2E9C}"/>
              </a:ext>
            </a:extLst>
          </p:cNvPr>
          <p:cNvSpPr/>
          <p:nvPr/>
        </p:nvSpPr>
        <p:spPr>
          <a:xfrm>
            <a:off x="7836339" y="1969480"/>
            <a:ext cx="2739188" cy="1554480"/>
          </a:xfrm>
          <a:prstGeom prst="roundRect">
            <a:avLst>
              <a:gd name="adj" fmla="val 8622"/>
            </a:avLst>
          </a:prstGeom>
          <a:solidFill>
            <a:schemeClr val="accent4">
              <a:lumMod val="20000"/>
              <a:lumOff val="80000"/>
            </a:schemeClr>
          </a:solidFill>
          <a:ln w="2540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b="1" dirty="0">
                <a:solidFill>
                  <a:schemeClr val="tx1"/>
                </a:solidFill>
                <a:latin typeface="Arial Narrow" panose="020B0606020202030204" pitchFamily="34" charset="0"/>
              </a:rPr>
              <a:t>Links/Flows</a:t>
            </a:r>
          </a:p>
          <a:p>
            <a:pPr algn="ctr"/>
            <a:r>
              <a:rPr lang="en-US" b="1" dirty="0">
                <a:solidFill>
                  <a:schemeClr val="tx1"/>
                </a:solidFill>
                <a:latin typeface="Arial Narrow" panose="020B0606020202030204" pitchFamily="34" charset="0"/>
              </a:rPr>
              <a:t>(Differences in distribution efficiency)</a:t>
            </a:r>
          </a:p>
        </p:txBody>
      </p:sp>
      <p:sp>
        <p:nvSpPr>
          <p:cNvPr id="22" name="Rounded Rectangle 19">
            <a:extLst>
              <a:ext uri="{FF2B5EF4-FFF2-40B4-BE49-F238E27FC236}">
                <a16:creationId xmlns:a16="http://schemas.microsoft.com/office/drawing/2014/main" id="{98102BC3-5D5E-45B3-995A-86AF171F0392}"/>
              </a:ext>
            </a:extLst>
          </p:cNvPr>
          <p:cNvSpPr/>
          <p:nvPr/>
        </p:nvSpPr>
        <p:spPr bwMode="auto">
          <a:xfrm>
            <a:off x="8382973" y="3063240"/>
            <a:ext cx="1645920" cy="365760"/>
          </a:xfrm>
          <a:prstGeom prst="roundRect">
            <a:avLst/>
          </a:prstGeom>
          <a:solidFill>
            <a:schemeClr val="accent4">
              <a:lumMod val="5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solidFill>
                  <a:schemeClr val="bg1"/>
                </a:solidFill>
                <a:latin typeface="Arial Narrow" panose="020B0606020202030204" pitchFamily="34" charset="0"/>
              </a:rPr>
              <a:t>NETWORKS</a:t>
            </a:r>
          </a:p>
        </p:txBody>
      </p:sp>
      <p:pic>
        <p:nvPicPr>
          <p:cNvPr id="6" name="Graphic 5" descr="World">
            <a:extLst>
              <a:ext uri="{FF2B5EF4-FFF2-40B4-BE49-F238E27FC236}">
                <a16:creationId xmlns:a16="http://schemas.microsoft.com/office/drawing/2014/main" id="{BE9D3C68-B524-4D17-B78B-22D3AAF0420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720928" y="4025190"/>
            <a:ext cx="914400" cy="914400"/>
          </a:xfrm>
          <a:prstGeom prst="rect">
            <a:avLst/>
          </a:prstGeom>
        </p:spPr>
      </p:pic>
      <p:pic>
        <p:nvPicPr>
          <p:cNvPr id="9" name="Graphic 8" descr="Factory">
            <a:extLst>
              <a:ext uri="{FF2B5EF4-FFF2-40B4-BE49-F238E27FC236}">
                <a16:creationId xmlns:a16="http://schemas.microsoft.com/office/drawing/2014/main" id="{36BA65ED-7BDD-4838-8940-2A05C663459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04232" y="4025190"/>
            <a:ext cx="914400" cy="914400"/>
          </a:xfrm>
          <a:prstGeom prst="rect">
            <a:avLst/>
          </a:prstGeom>
        </p:spPr>
      </p:pic>
      <p:pic>
        <p:nvPicPr>
          <p:cNvPr id="11" name="Graphic 10" descr="Network">
            <a:extLst>
              <a:ext uri="{FF2B5EF4-FFF2-40B4-BE49-F238E27FC236}">
                <a16:creationId xmlns:a16="http://schemas.microsoft.com/office/drawing/2014/main" id="{E213391C-EF84-45A6-AAA5-DFE894B72F1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625908" y="3998781"/>
            <a:ext cx="914400" cy="914400"/>
          </a:xfrm>
          <a:prstGeom prst="rect">
            <a:avLst/>
          </a:prstGeom>
        </p:spPr>
      </p:pic>
    </p:spTree>
    <p:extLst>
      <p:ext uri="{BB962C8B-B14F-4D97-AF65-F5344CB8AC3E}">
        <p14:creationId xmlns:p14="http://schemas.microsoft.com/office/powerpoint/2010/main" val="1923811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ounded Rectangle 12"/>
          <p:cNvSpPr/>
          <p:nvPr/>
        </p:nvSpPr>
        <p:spPr bwMode="auto">
          <a:xfrm>
            <a:off x="2656020" y="4609226"/>
            <a:ext cx="3383280" cy="731520"/>
          </a:xfrm>
          <a:prstGeom prst="roundRect">
            <a:avLst/>
          </a:prstGeom>
          <a:solidFill>
            <a:schemeClr val="bg1">
              <a:lumMod val="95000"/>
            </a:schemeClr>
          </a:solidFill>
          <a:ln w="12700" cap="flat" cmpd="sng" algn="ctr">
            <a:solidFill>
              <a:schemeClr val="bg1">
                <a:lumMod val="75000"/>
              </a:schemeClr>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1378" name="Rectangle 2"/>
          <p:cNvSpPr>
            <a:spLocks noGrp="1" noChangeArrowheads="1"/>
          </p:cNvSpPr>
          <p:nvPr>
            <p:ph type="title"/>
          </p:nvPr>
        </p:nvSpPr>
        <p:spPr/>
        <p:txBody>
          <a:bodyPr/>
          <a:lstStyle/>
          <a:p>
            <a:pPr eaLnBrk="1" hangingPunct="1"/>
            <a:r>
              <a:rPr lang="en-US" dirty="0"/>
              <a:t>Geographical and Functional Integration in Value Chains</a:t>
            </a:r>
          </a:p>
        </p:txBody>
      </p:sp>
      <p:sp>
        <p:nvSpPr>
          <p:cNvPr id="55"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1383" name="Oval 6"/>
          <p:cNvSpPr>
            <a:spLocks noChangeArrowheads="1"/>
          </p:cNvSpPr>
          <p:nvPr/>
        </p:nvSpPr>
        <p:spPr bwMode="auto">
          <a:xfrm>
            <a:off x="7430751" y="1454493"/>
            <a:ext cx="1328737" cy="1328738"/>
          </a:xfrm>
          <a:prstGeom prst="ellipse">
            <a:avLst/>
          </a:prstGeom>
          <a:noFill/>
          <a:ln w="50800">
            <a:solidFill>
              <a:schemeClr val="bg1">
                <a:lumMod val="75000"/>
              </a:schemeClr>
            </a:solidFill>
            <a:round/>
            <a:headEnd/>
            <a:tailEnd/>
          </a:ln>
        </p:spPr>
        <p:txBody>
          <a:bodyPr wrap="none" anchor="ctr"/>
          <a:lstStyle/>
          <a:p>
            <a:endParaRPr lang="en-US">
              <a:latin typeface="Arial Narrow" panose="020B0606020202030204" pitchFamily="34" charset="0"/>
            </a:endParaRPr>
          </a:p>
        </p:txBody>
      </p:sp>
      <p:cxnSp>
        <p:nvCxnSpPr>
          <p:cNvPr id="101387" name="AutoShape 10"/>
          <p:cNvCxnSpPr>
            <a:cxnSpLocks noChangeShapeType="1"/>
            <a:stCxn id="81" idx="3"/>
            <a:endCxn id="83" idx="3"/>
          </p:cNvCxnSpPr>
          <p:nvPr/>
        </p:nvCxnSpPr>
        <p:spPr bwMode="auto">
          <a:xfrm>
            <a:off x="8106350" y="1794769"/>
            <a:ext cx="199818" cy="337287"/>
          </a:xfrm>
          <a:prstGeom prst="bentConnector3">
            <a:avLst>
              <a:gd name="adj1" fmla="val 214404"/>
            </a:avLst>
          </a:prstGeom>
          <a:noFill/>
          <a:ln w="19050">
            <a:solidFill>
              <a:schemeClr val="tx1"/>
            </a:solidFill>
            <a:miter lim="800000"/>
            <a:headEnd/>
            <a:tailEnd type="triangle" w="med" len="med"/>
          </a:ln>
        </p:spPr>
      </p:cxnSp>
      <p:cxnSp>
        <p:nvCxnSpPr>
          <p:cNvPr id="101388" name="AutoShape 11"/>
          <p:cNvCxnSpPr>
            <a:cxnSpLocks noChangeShapeType="1"/>
            <a:stCxn id="83" idx="1"/>
            <a:endCxn id="98" idx="1"/>
          </p:cNvCxnSpPr>
          <p:nvPr/>
        </p:nvCxnSpPr>
        <p:spPr bwMode="auto">
          <a:xfrm rot="10800000" flipH="1" flipV="1">
            <a:off x="7848968" y="2132055"/>
            <a:ext cx="148092" cy="332919"/>
          </a:xfrm>
          <a:prstGeom prst="bentConnector3">
            <a:avLst>
              <a:gd name="adj1" fmla="val -154364"/>
            </a:avLst>
          </a:prstGeom>
          <a:noFill/>
          <a:ln w="19050">
            <a:solidFill>
              <a:schemeClr val="tx1"/>
            </a:solidFill>
            <a:miter lim="800000"/>
            <a:headEnd/>
            <a:tailEnd type="triangle" w="med" len="med"/>
          </a:ln>
        </p:spPr>
      </p:cxnSp>
      <p:sp>
        <p:nvSpPr>
          <p:cNvPr id="101389" name="Oval 12"/>
          <p:cNvSpPr>
            <a:spLocks noChangeArrowheads="1"/>
          </p:cNvSpPr>
          <p:nvPr/>
        </p:nvSpPr>
        <p:spPr bwMode="auto">
          <a:xfrm>
            <a:off x="6821043" y="3012384"/>
            <a:ext cx="2560320" cy="2560320"/>
          </a:xfrm>
          <a:prstGeom prst="ellipse">
            <a:avLst/>
          </a:prstGeom>
          <a:noFill/>
          <a:ln w="50800">
            <a:solidFill>
              <a:schemeClr val="bg1">
                <a:lumMod val="75000"/>
              </a:schemeClr>
            </a:solidFill>
            <a:round/>
            <a:headEnd/>
            <a:tailEnd/>
          </a:ln>
        </p:spPr>
        <p:txBody>
          <a:bodyPr wrap="none" anchor="ctr"/>
          <a:lstStyle/>
          <a:p>
            <a:endParaRPr lang="en-US">
              <a:latin typeface="Arial Narrow" panose="020B0606020202030204" pitchFamily="34" charset="0"/>
            </a:endParaRPr>
          </a:p>
        </p:txBody>
      </p:sp>
      <p:sp>
        <p:nvSpPr>
          <p:cNvPr id="101390" name="Oval 13"/>
          <p:cNvSpPr>
            <a:spLocks noChangeArrowheads="1"/>
          </p:cNvSpPr>
          <p:nvPr/>
        </p:nvSpPr>
        <p:spPr bwMode="auto">
          <a:xfrm>
            <a:off x="7608250" y="3768358"/>
            <a:ext cx="936625" cy="936625"/>
          </a:xfrm>
          <a:prstGeom prst="ellipse">
            <a:avLst/>
          </a:prstGeom>
          <a:noFill/>
          <a:ln w="25400">
            <a:solidFill>
              <a:schemeClr val="bg1">
                <a:lumMod val="75000"/>
              </a:schemeClr>
            </a:solidFill>
            <a:prstDash val="dash"/>
            <a:round/>
            <a:headEnd/>
            <a:tailEnd/>
          </a:ln>
        </p:spPr>
        <p:txBody>
          <a:bodyPr wrap="none" anchor="ctr"/>
          <a:lstStyle/>
          <a:p>
            <a:endParaRPr lang="en-US">
              <a:latin typeface="Arial Narrow" panose="020B0606020202030204" pitchFamily="34" charset="0"/>
            </a:endParaRPr>
          </a:p>
        </p:txBody>
      </p:sp>
      <p:sp>
        <p:nvSpPr>
          <p:cNvPr id="101391" name="Line 14"/>
          <p:cNvSpPr>
            <a:spLocks noChangeShapeType="1"/>
          </p:cNvSpPr>
          <p:nvPr/>
        </p:nvSpPr>
        <p:spPr bwMode="auto">
          <a:xfrm flipV="1">
            <a:off x="8104078" y="3031654"/>
            <a:ext cx="0" cy="710780"/>
          </a:xfrm>
          <a:prstGeom prst="line">
            <a:avLst/>
          </a:prstGeom>
          <a:noFill/>
          <a:ln w="2540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101392" name="Line 15"/>
          <p:cNvSpPr>
            <a:spLocks noChangeShapeType="1"/>
          </p:cNvSpPr>
          <p:nvPr/>
        </p:nvSpPr>
        <p:spPr bwMode="auto">
          <a:xfrm flipV="1">
            <a:off x="7144757" y="4585705"/>
            <a:ext cx="630710" cy="503011"/>
          </a:xfrm>
          <a:prstGeom prst="line">
            <a:avLst/>
          </a:prstGeom>
          <a:noFill/>
          <a:ln w="25400">
            <a:solidFill>
              <a:schemeClr val="bg1">
                <a:lumMod val="75000"/>
              </a:schemeClr>
            </a:solidFill>
            <a:prstDash val="dash"/>
            <a:round/>
            <a:headEnd/>
            <a:tailEnd/>
          </a:ln>
        </p:spPr>
        <p:txBody>
          <a:bodyPr/>
          <a:lstStyle/>
          <a:p>
            <a:endParaRPr lang="en-US">
              <a:latin typeface="Arial Narrow" panose="020B0606020202030204" pitchFamily="34" charset="0"/>
            </a:endParaRPr>
          </a:p>
        </p:txBody>
      </p:sp>
      <p:sp>
        <p:nvSpPr>
          <p:cNvPr id="101393" name="Line 16"/>
          <p:cNvSpPr>
            <a:spLocks noChangeShapeType="1"/>
          </p:cNvSpPr>
          <p:nvPr/>
        </p:nvSpPr>
        <p:spPr bwMode="auto">
          <a:xfrm flipH="1" flipV="1">
            <a:off x="8432935" y="4535587"/>
            <a:ext cx="630712" cy="616740"/>
          </a:xfrm>
          <a:prstGeom prst="line">
            <a:avLst/>
          </a:prstGeom>
          <a:noFill/>
          <a:ln w="25400">
            <a:solidFill>
              <a:schemeClr val="bg1">
                <a:lumMod val="75000"/>
              </a:schemeClr>
            </a:solidFill>
            <a:prstDash val="dash"/>
            <a:round/>
            <a:headEnd/>
            <a:tailEnd/>
          </a:ln>
        </p:spPr>
        <p:txBody>
          <a:bodyPr/>
          <a:lstStyle/>
          <a:p>
            <a:endParaRPr lang="en-US">
              <a:latin typeface="Arial Narrow" panose="020B0606020202030204" pitchFamily="34" charset="0"/>
            </a:endParaRPr>
          </a:p>
        </p:txBody>
      </p:sp>
      <p:cxnSp>
        <p:nvCxnSpPr>
          <p:cNvPr id="101398" name="AutoShape 21"/>
          <p:cNvCxnSpPr>
            <a:cxnSpLocks noChangeShapeType="1"/>
            <a:stCxn id="78" idx="3"/>
            <a:endCxn id="88" idx="1"/>
          </p:cNvCxnSpPr>
          <p:nvPr/>
        </p:nvCxnSpPr>
        <p:spPr bwMode="auto">
          <a:xfrm>
            <a:off x="7780229" y="3548383"/>
            <a:ext cx="852144" cy="171252"/>
          </a:xfrm>
          <a:prstGeom prst="straightConnector1">
            <a:avLst/>
          </a:prstGeom>
          <a:noFill/>
          <a:ln w="19050">
            <a:solidFill>
              <a:schemeClr val="tx1"/>
            </a:solidFill>
            <a:round/>
            <a:headEnd/>
            <a:tailEnd type="triangle" w="med" len="med"/>
          </a:ln>
        </p:spPr>
      </p:cxnSp>
      <p:cxnSp>
        <p:nvCxnSpPr>
          <p:cNvPr id="101400" name="AutoShape 23"/>
          <p:cNvCxnSpPr>
            <a:cxnSpLocks noChangeShapeType="1"/>
            <a:stCxn id="95" idx="3"/>
            <a:endCxn id="91" idx="1"/>
          </p:cNvCxnSpPr>
          <p:nvPr/>
        </p:nvCxnSpPr>
        <p:spPr bwMode="auto">
          <a:xfrm>
            <a:off x="7890976" y="5147965"/>
            <a:ext cx="243677" cy="0"/>
          </a:xfrm>
          <a:prstGeom prst="straightConnector1">
            <a:avLst/>
          </a:prstGeom>
          <a:noFill/>
          <a:ln w="19050">
            <a:solidFill>
              <a:schemeClr val="tx1"/>
            </a:solidFill>
            <a:round/>
            <a:headEnd/>
            <a:tailEnd type="triangle" w="med" len="med"/>
          </a:ln>
        </p:spPr>
      </p:cxnSp>
      <p:cxnSp>
        <p:nvCxnSpPr>
          <p:cNvPr id="101401" name="AutoShape 24"/>
          <p:cNvCxnSpPr>
            <a:cxnSpLocks noChangeShapeType="1"/>
            <a:stCxn id="88" idx="2"/>
            <a:endCxn id="91" idx="3"/>
          </p:cNvCxnSpPr>
          <p:nvPr/>
        </p:nvCxnSpPr>
        <p:spPr bwMode="auto">
          <a:xfrm rot="5400000">
            <a:off x="8080828" y="4367820"/>
            <a:ext cx="1291170" cy="269120"/>
          </a:xfrm>
          <a:prstGeom prst="bentConnector2">
            <a:avLst/>
          </a:prstGeom>
          <a:noFill/>
          <a:ln w="19050">
            <a:solidFill>
              <a:schemeClr val="tx1"/>
            </a:solidFill>
            <a:miter lim="800000"/>
            <a:headEnd/>
            <a:tailEnd type="triangle" w="med" len="med"/>
          </a:ln>
        </p:spPr>
      </p:cxnSp>
      <p:cxnSp>
        <p:nvCxnSpPr>
          <p:cNvPr id="101402" name="AutoShape 25"/>
          <p:cNvCxnSpPr>
            <a:cxnSpLocks noChangeShapeType="1"/>
            <a:stCxn id="91" idx="0"/>
            <a:endCxn id="100" idx="2"/>
          </p:cNvCxnSpPr>
          <p:nvPr/>
        </p:nvCxnSpPr>
        <p:spPr bwMode="auto">
          <a:xfrm flipH="1" flipV="1">
            <a:off x="8076562" y="4392794"/>
            <a:ext cx="286691" cy="618011"/>
          </a:xfrm>
          <a:prstGeom prst="straightConnector1">
            <a:avLst/>
          </a:prstGeom>
          <a:noFill/>
          <a:ln w="19050">
            <a:solidFill>
              <a:schemeClr val="tx1"/>
            </a:solidFill>
            <a:round/>
            <a:headEnd/>
            <a:tailEnd type="triangle" w="med" len="med"/>
          </a:ln>
        </p:spPr>
      </p:cxnSp>
      <p:sp>
        <p:nvSpPr>
          <p:cNvPr id="101403" name="Line 26"/>
          <p:cNvSpPr>
            <a:spLocks noChangeShapeType="1"/>
          </p:cNvSpPr>
          <p:nvPr/>
        </p:nvSpPr>
        <p:spPr bwMode="auto">
          <a:xfrm flipH="1">
            <a:off x="6880115" y="2104248"/>
            <a:ext cx="561636" cy="1704070"/>
          </a:xfrm>
          <a:prstGeom prst="line">
            <a:avLst/>
          </a:prstGeom>
          <a:noFill/>
          <a:ln w="19050">
            <a:solidFill>
              <a:schemeClr val="bg1">
                <a:lumMod val="75000"/>
              </a:schemeClr>
            </a:solidFill>
            <a:prstDash val="sysDot"/>
            <a:round/>
            <a:headEnd/>
            <a:tailEnd/>
          </a:ln>
        </p:spPr>
        <p:txBody>
          <a:bodyPr/>
          <a:lstStyle/>
          <a:p>
            <a:endParaRPr lang="en-US">
              <a:latin typeface="Arial Narrow" panose="020B0606020202030204" pitchFamily="34" charset="0"/>
            </a:endParaRPr>
          </a:p>
        </p:txBody>
      </p:sp>
      <p:sp>
        <p:nvSpPr>
          <p:cNvPr id="101404" name="Line 27"/>
          <p:cNvSpPr>
            <a:spLocks noChangeShapeType="1"/>
          </p:cNvSpPr>
          <p:nvPr/>
        </p:nvSpPr>
        <p:spPr bwMode="auto">
          <a:xfrm>
            <a:off x="8753463" y="2084596"/>
            <a:ext cx="569812" cy="1704070"/>
          </a:xfrm>
          <a:prstGeom prst="line">
            <a:avLst/>
          </a:prstGeom>
          <a:noFill/>
          <a:ln w="19050">
            <a:solidFill>
              <a:schemeClr val="bg1">
                <a:lumMod val="75000"/>
              </a:schemeClr>
            </a:solidFill>
            <a:prstDash val="sysDot"/>
            <a:round/>
            <a:headEnd/>
            <a:tailEnd/>
          </a:ln>
        </p:spPr>
        <p:txBody>
          <a:bodyPr/>
          <a:lstStyle/>
          <a:p>
            <a:endParaRPr lang="en-US">
              <a:latin typeface="Arial Narrow" panose="020B0606020202030204" pitchFamily="34" charset="0"/>
            </a:endParaRPr>
          </a:p>
        </p:txBody>
      </p:sp>
      <p:sp>
        <p:nvSpPr>
          <p:cNvPr id="101406" name="AutoShape 29"/>
          <p:cNvSpPr>
            <a:spLocks noChangeArrowheads="1"/>
          </p:cNvSpPr>
          <p:nvPr/>
        </p:nvSpPr>
        <p:spPr bwMode="auto">
          <a:xfrm>
            <a:off x="7873713" y="2646518"/>
            <a:ext cx="457200" cy="548640"/>
          </a:xfrm>
          <a:prstGeom prst="downArrow">
            <a:avLst>
              <a:gd name="adj1" fmla="val 50000"/>
              <a:gd name="adj2" fmla="val 40384"/>
            </a:avLst>
          </a:prstGeom>
          <a:solidFill>
            <a:schemeClr val="bg1"/>
          </a:solidFill>
          <a:ln w="254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01407" name="Text Box 30"/>
          <p:cNvSpPr txBox="1">
            <a:spLocks noChangeArrowheads="1"/>
          </p:cNvSpPr>
          <p:nvPr/>
        </p:nvSpPr>
        <p:spPr bwMode="auto">
          <a:xfrm>
            <a:off x="6430437" y="2634204"/>
            <a:ext cx="1404231" cy="430887"/>
          </a:xfrm>
          <a:prstGeom prst="rect">
            <a:avLst/>
          </a:prstGeom>
          <a:noFill/>
          <a:ln w="9525">
            <a:noFill/>
            <a:miter lim="800000"/>
            <a:headEnd/>
            <a:tailEnd/>
          </a:ln>
        </p:spPr>
        <p:txBody>
          <a:bodyPr wrap="none" lIns="0" tIns="0" rIns="0" bIns="0">
            <a:spAutoFit/>
          </a:bodyPr>
          <a:lstStyle/>
          <a:p>
            <a:pPr eaLnBrk="1" hangingPunct="1"/>
            <a:r>
              <a:rPr lang="en-US" sz="1400" b="1" i="1" dirty="0">
                <a:latin typeface="Arial Narrow" panose="020B0606020202030204" pitchFamily="34" charset="0"/>
              </a:rPr>
              <a:t>Origin / Destination </a:t>
            </a:r>
          </a:p>
          <a:p>
            <a:pPr eaLnBrk="1" hangingPunct="1"/>
            <a:r>
              <a:rPr lang="en-US" sz="1400" b="1" i="1" dirty="0">
                <a:latin typeface="Arial Narrow" panose="020B0606020202030204" pitchFamily="34" charset="0"/>
              </a:rPr>
              <a:t>Relationships</a:t>
            </a:r>
          </a:p>
        </p:txBody>
      </p:sp>
      <p:sp>
        <p:nvSpPr>
          <p:cNvPr id="101408" name="Text Box 31"/>
          <p:cNvSpPr txBox="1">
            <a:spLocks noChangeArrowheads="1"/>
          </p:cNvSpPr>
          <p:nvPr/>
        </p:nvSpPr>
        <p:spPr bwMode="auto">
          <a:xfrm>
            <a:off x="8042848" y="3819816"/>
            <a:ext cx="92974" cy="246221"/>
          </a:xfrm>
          <a:prstGeom prst="rect">
            <a:avLst/>
          </a:prstGeom>
          <a:noFill/>
          <a:ln w="9525">
            <a:noFill/>
            <a:miter lim="800000"/>
            <a:headEnd/>
            <a:tailEnd/>
          </a:ln>
        </p:spPr>
        <p:txBody>
          <a:bodyPr wrap="none" lIns="0" tIns="0" rIns="0" bIns="0">
            <a:spAutoFit/>
          </a:bodyPr>
          <a:lstStyle/>
          <a:p>
            <a:pPr eaLnBrk="1" hangingPunct="1"/>
            <a:r>
              <a:rPr lang="en-US" sz="1600" b="1" dirty="0">
                <a:latin typeface="Arial Narrow" panose="020B0606020202030204" pitchFamily="34" charset="0"/>
              </a:rPr>
              <a:t>1</a:t>
            </a:r>
          </a:p>
        </p:txBody>
      </p:sp>
      <p:sp>
        <p:nvSpPr>
          <p:cNvPr id="101409" name="Text Box 32"/>
          <p:cNvSpPr txBox="1">
            <a:spLocks noChangeArrowheads="1"/>
          </p:cNvSpPr>
          <p:nvPr/>
        </p:nvSpPr>
        <p:spPr bwMode="auto">
          <a:xfrm>
            <a:off x="6951553" y="4090180"/>
            <a:ext cx="92974" cy="246221"/>
          </a:xfrm>
          <a:prstGeom prst="rect">
            <a:avLst/>
          </a:prstGeom>
          <a:noFill/>
          <a:ln w="9525">
            <a:noFill/>
            <a:miter lim="800000"/>
            <a:headEnd/>
            <a:tailEnd/>
          </a:ln>
        </p:spPr>
        <p:txBody>
          <a:bodyPr wrap="none" lIns="0" tIns="0" rIns="0" bIns="0">
            <a:spAutoFit/>
          </a:bodyPr>
          <a:lstStyle/>
          <a:p>
            <a:pPr eaLnBrk="1" hangingPunct="1"/>
            <a:r>
              <a:rPr lang="en-US" sz="1600" b="1" dirty="0">
                <a:latin typeface="Arial Narrow" panose="020B0606020202030204" pitchFamily="34" charset="0"/>
              </a:rPr>
              <a:t>2</a:t>
            </a:r>
          </a:p>
        </p:txBody>
      </p:sp>
      <p:sp>
        <p:nvSpPr>
          <p:cNvPr id="101410" name="Text Box 33"/>
          <p:cNvSpPr txBox="1">
            <a:spLocks noChangeArrowheads="1"/>
          </p:cNvSpPr>
          <p:nvPr/>
        </p:nvSpPr>
        <p:spPr bwMode="auto">
          <a:xfrm flipH="1">
            <a:off x="8052931" y="4743368"/>
            <a:ext cx="45719" cy="246221"/>
          </a:xfrm>
          <a:prstGeom prst="rect">
            <a:avLst/>
          </a:prstGeom>
          <a:noFill/>
          <a:ln w="9525">
            <a:noFill/>
            <a:miter lim="800000"/>
            <a:headEnd/>
            <a:tailEnd/>
          </a:ln>
        </p:spPr>
        <p:txBody>
          <a:bodyPr wrap="square" lIns="0" tIns="0" rIns="0" bIns="0">
            <a:spAutoFit/>
          </a:bodyPr>
          <a:lstStyle/>
          <a:p>
            <a:pPr eaLnBrk="1" hangingPunct="1"/>
            <a:r>
              <a:rPr lang="en-US" sz="1600" b="1" dirty="0">
                <a:latin typeface="Arial Narrow" panose="020B0606020202030204" pitchFamily="34" charset="0"/>
              </a:rPr>
              <a:t>3</a:t>
            </a:r>
          </a:p>
        </p:txBody>
      </p:sp>
      <p:sp>
        <p:nvSpPr>
          <p:cNvPr id="101411" name="Text Box 34"/>
          <p:cNvSpPr txBox="1">
            <a:spLocks noChangeArrowheads="1"/>
          </p:cNvSpPr>
          <p:nvPr/>
        </p:nvSpPr>
        <p:spPr bwMode="auto">
          <a:xfrm>
            <a:off x="9135953" y="4090180"/>
            <a:ext cx="92974" cy="246221"/>
          </a:xfrm>
          <a:prstGeom prst="rect">
            <a:avLst/>
          </a:prstGeom>
          <a:noFill/>
          <a:ln w="9525">
            <a:noFill/>
            <a:miter lim="800000"/>
            <a:headEnd/>
            <a:tailEnd/>
          </a:ln>
        </p:spPr>
        <p:txBody>
          <a:bodyPr wrap="none" lIns="0" tIns="0" rIns="0" bIns="0">
            <a:spAutoFit/>
          </a:bodyPr>
          <a:lstStyle/>
          <a:p>
            <a:pPr eaLnBrk="1" hangingPunct="1"/>
            <a:r>
              <a:rPr lang="en-US" sz="1600" b="1">
                <a:latin typeface="Arial Narrow" panose="020B0606020202030204" pitchFamily="34" charset="0"/>
              </a:rPr>
              <a:t>4</a:t>
            </a:r>
          </a:p>
        </p:txBody>
      </p:sp>
      <p:sp>
        <p:nvSpPr>
          <p:cNvPr id="101412" name="AutoShape 35"/>
          <p:cNvSpPr>
            <a:spLocks noChangeArrowheads="1"/>
          </p:cNvSpPr>
          <p:nvPr/>
        </p:nvSpPr>
        <p:spPr bwMode="auto">
          <a:xfrm>
            <a:off x="4167179" y="3745768"/>
            <a:ext cx="457200" cy="548640"/>
          </a:xfrm>
          <a:prstGeom prst="downArrow">
            <a:avLst>
              <a:gd name="adj1" fmla="val 50000"/>
              <a:gd name="adj2" fmla="val 40384"/>
            </a:avLst>
          </a:prstGeom>
          <a:solidFill>
            <a:schemeClr val="bg1"/>
          </a:solidFill>
          <a:ln w="25400">
            <a:solidFill>
              <a:schemeClr val="tx1"/>
            </a:solidFill>
            <a:miter lim="800000"/>
            <a:headEnd/>
            <a:tailEnd/>
          </a:ln>
        </p:spPr>
        <p:txBody>
          <a:bodyPr wrap="none" anchor="ctr"/>
          <a:lstStyle/>
          <a:p>
            <a:endParaRPr lang="en-US">
              <a:latin typeface="Arial Narrow" panose="020B0606020202030204" pitchFamily="34" charset="0"/>
            </a:endParaRPr>
          </a:p>
        </p:txBody>
      </p:sp>
      <p:sp>
        <p:nvSpPr>
          <p:cNvPr id="101414" name="AutoShape 37"/>
          <p:cNvSpPr>
            <a:spLocks noChangeArrowheads="1"/>
          </p:cNvSpPr>
          <p:nvPr/>
        </p:nvSpPr>
        <p:spPr bwMode="auto">
          <a:xfrm>
            <a:off x="3141640" y="4706915"/>
            <a:ext cx="2377440" cy="548640"/>
          </a:xfrm>
          <a:prstGeom prst="rightArrow">
            <a:avLst>
              <a:gd name="adj1" fmla="val 41500"/>
              <a:gd name="adj2" fmla="val 132707"/>
            </a:avLst>
          </a:prstGeom>
          <a:solidFill>
            <a:schemeClr val="bg1">
              <a:lumMod val="85000"/>
            </a:schemeClr>
          </a:solidFill>
          <a:ln w="12700">
            <a:solidFill>
              <a:schemeClr val="bg1"/>
            </a:solidFill>
            <a:miter lim="800000"/>
            <a:headEnd/>
            <a:tailEnd/>
          </a:ln>
        </p:spPr>
        <p:txBody>
          <a:bodyPr wrap="none" anchor="ctr"/>
          <a:lstStyle/>
          <a:p>
            <a:endParaRPr lang="en-US">
              <a:latin typeface="Arial Narrow" panose="020B0606020202030204" pitchFamily="34" charset="0"/>
            </a:endParaRPr>
          </a:p>
        </p:txBody>
      </p:sp>
      <p:sp>
        <p:nvSpPr>
          <p:cNvPr id="101418" name="Text Box 41"/>
          <p:cNvSpPr txBox="1">
            <a:spLocks noChangeArrowheads="1"/>
          </p:cNvSpPr>
          <p:nvPr/>
        </p:nvSpPr>
        <p:spPr bwMode="auto">
          <a:xfrm>
            <a:off x="3279711" y="3497753"/>
            <a:ext cx="2204130" cy="215444"/>
          </a:xfrm>
          <a:prstGeom prst="rect">
            <a:avLst/>
          </a:prstGeom>
          <a:noFill/>
          <a:ln w="9525">
            <a:noFill/>
            <a:miter lim="800000"/>
            <a:headEnd/>
            <a:tailEnd/>
          </a:ln>
        </p:spPr>
        <p:txBody>
          <a:bodyPr wrap="none" lIns="0" tIns="0" rIns="0" bIns="0">
            <a:spAutoFit/>
          </a:bodyPr>
          <a:lstStyle/>
          <a:p>
            <a:pPr eaLnBrk="1" hangingPunct="1"/>
            <a:r>
              <a:rPr lang="en-US" sz="1400" b="1" i="1" dirty="0">
                <a:latin typeface="Arial Narrow" panose="020B0606020202030204" pitchFamily="34" charset="0"/>
              </a:rPr>
              <a:t>Supply / Demand Relationships</a:t>
            </a:r>
          </a:p>
        </p:txBody>
      </p:sp>
      <p:sp>
        <p:nvSpPr>
          <p:cNvPr id="101422" name="Text Box 45"/>
          <p:cNvSpPr txBox="1">
            <a:spLocks noChangeArrowheads="1"/>
          </p:cNvSpPr>
          <p:nvPr/>
        </p:nvSpPr>
        <p:spPr bwMode="auto">
          <a:xfrm>
            <a:off x="4220911" y="3103219"/>
            <a:ext cx="1056379" cy="215444"/>
          </a:xfrm>
          <a:prstGeom prst="rect">
            <a:avLst/>
          </a:prstGeom>
          <a:noFill/>
          <a:ln w="9525">
            <a:noFill/>
            <a:miter lim="800000"/>
            <a:headEnd/>
            <a:tailEnd/>
          </a:ln>
        </p:spPr>
        <p:txBody>
          <a:bodyPr wrap="none" lIns="0" tIns="0" rIns="0" bIns="0">
            <a:spAutoFit/>
          </a:bodyPr>
          <a:lstStyle/>
          <a:p>
            <a:pPr eaLnBrk="1" hangingPunct="1"/>
            <a:r>
              <a:rPr lang="en-US" sz="1400" b="1" dirty="0">
                <a:latin typeface="Arial Narrow" panose="020B0606020202030204" pitchFamily="34" charset="0"/>
              </a:rPr>
              <a:t>Physical Flows</a:t>
            </a:r>
          </a:p>
        </p:txBody>
      </p:sp>
      <p:sp>
        <p:nvSpPr>
          <p:cNvPr id="101423" name="Line 46"/>
          <p:cNvSpPr>
            <a:spLocks noChangeShapeType="1"/>
          </p:cNvSpPr>
          <p:nvPr/>
        </p:nvSpPr>
        <p:spPr bwMode="auto">
          <a:xfrm flipH="1">
            <a:off x="4735504" y="4974087"/>
            <a:ext cx="528638" cy="1588"/>
          </a:xfrm>
          <a:prstGeom prst="line">
            <a:avLst/>
          </a:pr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01424" name="Line 47"/>
          <p:cNvSpPr>
            <a:spLocks noChangeShapeType="1"/>
          </p:cNvSpPr>
          <p:nvPr/>
        </p:nvSpPr>
        <p:spPr bwMode="auto">
          <a:xfrm flipH="1">
            <a:off x="3425818" y="4986787"/>
            <a:ext cx="528637" cy="1588"/>
          </a:xfrm>
          <a:prstGeom prst="line">
            <a:avLst/>
          </a:prstGeom>
          <a:noFill/>
          <a:ln w="38100">
            <a:solidFill>
              <a:srgbClr val="808080"/>
            </a:solidFill>
            <a:prstDash val="sysDot"/>
            <a:round/>
            <a:headEnd/>
            <a:tailEnd type="triangle" w="med" len="med"/>
          </a:ln>
        </p:spPr>
        <p:txBody>
          <a:bodyPr/>
          <a:lstStyle/>
          <a:p>
            <a:endParaRPr lang="en-US">
              <a:latin typeface="Arial Narrow" panose="020B0606020202030204" pitchFamily="34" charset="0"/>
            </a:endParaRPr>
          </a:p>
        </p:txBody>
      </p:sp>
      <p:sp>
        <p:nvSpPr>
          <p:cNvPr id="101426" name="Rectangle 49"/>
          <p:cNvSpPr>
            <a:spLocks noChangeArrowheads="1"/>
          </p:cNvSpPr>
          <p:nvPr/>
        </p:nvSpPr>
        <p:spPr bwMode="auto">
          <a:xfrm>
            <a:off x="2638045" y="1616916"/>
            <a:ext cx="811119" cy="246221"/>
          </a:xfrm>
          <a:prstGeom prst="rect">
            <a:avLst/>
          </a:prstGeom>
          <a:noFill/>
          <a:ln w="9525">
            <a:noFill/>
            <a:miter lim="800000"/>
            <a:headEnd/>
            <a:tailEnd/>
          </a:ln>
        </p:spPr>
        <p:txBody>
          <a:bodyPr wrap="none" lIns="0" tIns="0" rIns="0" bIns="0">
            <a:spAutoFit/>
          </a:bodyPr>
          <a:lstStyle/>
          <a:p>
            <a:pPr eaLnBrk="1" hangingPunct="1"/>
            <a:r>
              <a:rPr lang="en-US" sz="1600" b="1" dirty="0">
                <a:latin typeface="Arial Narrow" panose="020B0606020202030204" pitchFamily="34" charset="0"/>
              </a:rPr>
              <a:t>Supplying</a:t>
            </a:r>
          </a:p>
        </p:txBody>
      </p:sp>
      <p:sp>
        <p:nvSpPr>
          <p:cNvPr id="101427" name="Rectangle 50"/>
          <p:cNvSpPr>
            <a:spLocks noChangeArrowheads="1"/>
          </p:cNvSpPr>
          <p:nvPr/>
        </p:nvSpPr>
        <p:spPr bwMode="auto">
          <a:xfrm>
            <a:off x="3768519" y="1616916"/>
            <a:ext cx="1155766" cy="246221"/>
          </a:xfrm>
          <a:prstGeom prst="rect">
            <a:avLst/>
          </a:prstGeom>
          <a:noFill/>
          <a:ln w="9525">
            <a:noFill/>
            <a:miter lim="800000"/>
            <a:headEnd/>
            <a:tailEnd/>
          </a:ln>
        </p:spPr>
        <p:txBody>
          <a:bodyPr wrap="none" lIns="0" tIns="0" rIns="0" bIns="0">
            <a:spAutoFit/>
          </a:bodyPr>
          <a:lstStyle/>
          <a:p>
            <a:pPr eaLnBrk="1" hangingPunct="1"/>
            <a:r>
              <a:rPr lang="en-US" sz="1600" b="1" dirty="0">
                <a:latin typeface="Arial Narrow" panose="020B0606020202030204" pitchFamily="34" charset="0"/>
              </a:rPr>
              <a:t>Manufacturing</a:t>
            </a:r>
          </a:p>
        </p:txBody>
      </p:sp>
      <p:sp>
        <p:nvSpPr>
          <p:cNvPr id="101428" name="Rectangle 51"/>
          <p:cNvSpPr>
            <a:spLocks noChangeArrowheads="1"/>
          </p:cNvSpPr>
          <p:nvPr/>
        </p:nvSpPr>
        <p:spPr bwMode="auto">
          <a:xfrm>
            <a:off x="5099857" y="1616916"/>
            <a:ext cx="942566" cy="246221"/>
          </a:xfrm>
          <a:prstGeom prst="rect">
            <a:avLst/>
          </a:prstGeom>
          <a:noFill/>
          <a:ln w="9525">
            <a:noFill/>
            <a:miter lim="800000"/>
            <a:headEnd/>
            <a:tailEnd/>
          </a:ln>
        </p:spPr>
        <p:txBody>
          <a:bodyPr wrap="none" lIns="0" tIns="0" rIns="0" bIns="0">
            <a:spAutoFit/>
          </a:bodyPr>
          <a:lstStyle/>
          <a:p>
            <a:pPr eaLnBrk="1" hangingPunct="1"/>
            <a:r>
              <a:rPr lang="en-US" sz="1600" b="1" dirty="0">
                <a:latin typeface="Arial Narrow" panose="020B0606020202030204" pitchFamily="34" charset="0"/>
              </a:rPr>
              <a:t>Distribution</a:t>
            </a:r>
          </a:p>
        </p:txBody>
      </p:sp>
      <p:sp>
        <p:nvSpPr>
          <p:cNvPr id="56" name="Rounded Rectangle 55"/>
          <p:cNvSpPr/>
          <p:nvPr/>
        </p:nvSpPr>
        <p:spPr bwMode="auto">
          <a:xfrm>
            <a:off x="2501117" y="1282567"/>
            <a:ext cx="3657600" cy="457200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91876" name="Text Box 4"/>
          <p:cNvSpPr txBox="1">
            <a:spLocks noChangeArrowheads="1"/>
          </p:cNvSpPr>
          <p:nvPr/>
        </p:nvSpPr>
        <p:spPr bwMode="auto">
          <a:xfrm>
            <a:off x="3262292" y="5707249"/>
            <a:ext cx="2080057" cy="276999"/>
          </a:xfrm>
          <a:prstGeom prst="rect">
            <a:avLst/>
          </a:prstGeom>
          <a:solidFill>
            <a:schemeClr val="bg1"/>
          </a:solidFill>
          <a:ln w="9525">
            <a:noFill/>
            <a:miter lim="800000"/>
            <a:headEnd/>
            <a:tailEnd/>
          </a:ln>
          <a:effectLst/>
        </p:spPr>
        <p:txBody>
          <a:bodyPr wrap="none" lIns="45720" tIns="0" rIns="45720" bIns="0">
            <a:spAutoFit/>
          </a:bodyPr>
          <a:lstStyle/>
          <a:p>
            <a:pPr eaLnBrk="1" hangingPunct="1">
              <a:defRPr/>
            </a:pPr>
            <a:r>
              <a:rPr lang="en-US" b="1" dirty="0">
                <a:latin typeface="Arial Narrow" panose="020B0606020202030204" pitchFamily="34" charset="0"/>
              </a:rPr>
              <a:t>Functional Integration</a:t>
            </a:r>
          </a:p>
        </p:txBody>
      </p:sp>
      <p:sp>
        <p:nvSpPr>
          <p:cNvPr id="57" name="Rounded Rectangle 56"/>
          <p:cNvSpPr/>
          <p:nvPr/>
        </p:nvSpPr>
        <p:spPr bwMode="auto">
          <a:xfrm>
            <a:off x="6233478" y="1282567"/>
            <a:ext cx="3657600" cy="457200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591877" name="Text Box 5"/>
          <p:cNvSpPr txBox="1">
            <a:spLocks noChangeArrowheads="1"/>
          </p:cNvSpPr>
          <p:nvPr/>
        </p:nvSpPr>
        <p:spPr bwMode="auto">
          <a:xfrm>
            <a:off x="6912313" y="5707249"/>
            <a:ext cx="2334935" cy="276999"/>
          </a:xfrm>
          <a:prstGeom prst="rect">
            <a:avLst/>
          </a:prstGeom>
          <a:solidFill>
            <a:schemeClr val="bg1"/>
          </a:solidFill>
          <a:ln w="9525">
            <a:noFill/>
            <a:miter lim="800000"/>
            <a:headEnd/>
            <a:tailEnd/>
          </a:ln>
          <a:effectLst/>
        </p:spPr>
        <p:txBody>
          <a:bodyPr wrap="none" lIns="45720" tIns="0" rIns="45720" bIns="0">
            <a:spAutoFit/>
          </a:bodyPr>
          <a:lstStyle/>
          <a:p>
            <a:pPr eaLnBrk="1" hangingPunct="1">
              <a:defRPr/>
            </a:pPr>
            <a:r>
              <a:rPr lang="en-US" b="1" dirty="0">
                <a:latin typeface="Arial Narrow" panose="020B0606020202030204" pitchFamily="34" charset="0"/>
              </a:rPr>
              <a:t>Geographical Integration</a:t>
            </a:r>
          </a:p>
        </p:txBody>
      </p:sp>
      <p:cxnSp>
        <p:nvCxnSpPr>
          <p:cNvPr id="4" name="Elbow Connector 3"/>
          <p:cNvCxnSpPr>
            <a:cxnSpLocks/>
            <a:stCxn id="60" idx="3"/>
            <a:endCxn id="63" idx="0"/>
          </p:cNvCxnSpPr>
          <p:nvPr/>
        </p:nvCxnSpPr>
        <p:spPr bwMode="auto">
          <a:xfrm>
            <a:off x="3354828" y="2104248"/>
            <a:ext cx="992141" cy="311775"/>
          </a:xfrm>
          <a:prstGeom prst="bentConnector2">
            <a:avLst/>
          </a:prstGeom>
          <a:solidFill>
            <a:schemeClr val="accent1"/>
          </a:solidFill>
          <a:ln w="25400" cap="flat" cmpd="sng" algn="ctr">
            <a:solidFill>
              <a:schemeClr val="tx1"/>
            </a:solidFill>
            <a:prstDash val="solid"/>
            <a:round/>
            <a:headEnd type="none" w="med" len="med"/>
            <a:tailEnd type="triangle"/>
          </a:ln>
          <a:effectLst/>
        </p:spPr>
      </p:cxnSp>
      <p:cxnSp>
        <p:nvCxnSpPr>
          <p:cNvPr id="7" name="Elbow Connector 6"/>
          <p:cNvCxnSpPr>
            <a:cxnSpLocks/>
            <a:stCxn id="63" idx="2"/>
            <a:endCxn id="68" idx="1"/>
          </p:cNvCxnSpPr>
          <p:nvPr/>
        </p:nvCxnSpPr>
        <p:spPr bwMode="auto">
          <a:xfrm rot="16200000" flipH="1">
            <a:off x="4691894" y="2436857"/>
            <a:ext cx="287328" cy="977179"/>
          </a:xfrm>
          <a:prstGeom prst="bentConnector2">
            <a:avLst/>
          </a:prstGeom>
          <a:solidFill>
            <a:schemeClr val="accent1"/>
          </a:solidFill>
          <a:ln w="25400" cap="flat" cmpd="sng" algn="ctr">
            <a:solidFill>
              <a:schemeClr val="tx1"/>
            </a:solidFill>
            <a:prstDash val="solid"/>
            <a:round/>
            <a:headEnd type="none" w="med" len="med"/>
            <a:tailEnd type="triangle"/>
          </a:ln>
          <a:effectLst/>
        </p:spPr>
      </p:cxnSp>
      <p:cxnSp>
        <p:nvCxnSpPr>
          <p:cNvPr id="9" name="Elbow Connector 8"/>
          <p:cNvCxnSpPr>
            <a:cxnSpLocks/>
            <a:stCxn id="68" idx="0"/>
            <a:endCxn id="63" idx="3"/>
          </p:cNvCxnSpPr>
          <p:nvPr/>
        </p:nvCxnSpPr>
        <p:spPr bwMode="auto">
          <a:xfrm rot="16200000" flipV="1">
            <a:off x="5011935" y="2253977"/>
            <a:ext cx="287328" cy="977179"/>
          </a:xfrm>
          <a:prstGeom prst="bentConnector2">
            <a:avLst/>
          </a:prstGeom>
          <a:solidFill>
            <a:schemeClr val="accent1"/>
          </a:solidFill>
          <a:ln w="19050" cap="flat" cmpd="sng" algn="ctr">
            <a:solidFill>
              <a:schemeClr val="bg1">
                <a:lumMod val="65000"/>
              </a:schemeClr>
            </a:solidFill>
            <a:prstDash val="dash"/>
            <a:round/>
            <a:headEnd type="none" w="med" len="med"/>
            <a:tailEnd type="triangle"/>
          </a:ln>
          <a:effectLst/>
        </p:spPr>
      </p:cxnSp>
      <p:cxnSp>
        <p:nvCxnSpPr>
          <p:cNvPr id="66" name="Elbow Connector 65"/>
          <p:cNvCxnSpPr>
            <a:cxnSpLocks/>
            <a:stCxn id="63" idx="1"/>
            <a:endCxn id="60" idx="2"/>
          </p:cNvCxnSpPr>
          <p:nvPr/>
        </p:nvCxnSpPr>
        <p:spPr bwMode="auto">
          <a:xfrm rot="10800000">
            <a:off x="3034789" y="2287129"/>
            <a:ext cx="992141" cy="311775"/>
          </a:xfrm>
          <a:prstGeom prst="bentConnector2">
            <a:avLst/>
          </a:prstGeom>
          <a:solidFill>
            <a:schemeClr val="accent1"/>
          </a:solidFill>
          <a:ln w="19050" cap="flat" cmpd="sng" algn="ctr">
            <a:solidFill>
              <a:schemeClr val="bg1">
                <a:lumMod val="65000"/>
              </a:schemeClr>
            </a:solidFill>
            <a:prstDash val="dash"/>
            <a:round/>
            <a:headEnd type="none" w="med" len="med"/>
            <a:tailEnd type="triangle"/>
          </a:ln>
          <a:effectLst/>
        </p:spPr>
      </p:cxnSp>
      <p:sp>
        <p:nvSpPr>
          <p:cNvPr id="69" name="Text Box 45"/>
          <p:cNvSpPr txBox="1">
            <a:spLocks noChangeArrowheads="1"/>
          </p:cNvSpPr>
          <p:nvPr/>
        </p:nvSpPr>
        <p:spPr bwMode="auto">
          <a:xfrm>
            <a:off x="5026317" y="2372421"/>
            <a:ext cx="482504" cy="215444"/>
          </a:xfrm>
          <a:prstGeom prst="rect">
            <a:avLst/>
          </a:prstGeom>
          <a:noFill/>
          <a:ln w="9525">
            <a:noFill/>
            <a:miter lim="800000"/>
            <a:headEnd/>
            <a:tailEnd/>
          </a:ln>
        </p:spPr>
        <p:txBody>
          <a:bodyPr wrap="none" lIns="0" tIns="0" rIns="0" bIns="0">
            <a:spAutoFit/>
          </a:bodyPr>
          <a:lstStyle/>
          <a:p>
            <a:pPr eaLnBrk="1" hangingPunct="1"/>
            <a:r>
              <a:rPr lang="en-US" sz="1400" b="1" dirty="0">
                <a:latin typeface="Arial Narrow" panose="020B0606020202030204" pitchFamily="34" charset="0"/>
              </a:rPr>
              <a:t>Orders</a:t>
            </a:r>
          </a:p>
        </p:txBody>
      </p:sp>
      <p:sp>
        <p:nvSpPr>
          <p:cNvPr id="71" name="Text Box 44"/>
          <p:cNvSpPr txBox="1">
            <a:spLocks noChangeArrowheads="1"/>
          </p:cNvSpPr>
          <p:nvPr/>
        </p:nvSpPr>
        <p:spPr bwMode="auto">
          <a:xfrm>
            <a:off x="3999606" y="4388187"/>
            <a:ext cx="835100" cy="215444"/>
          </a:xfrm>
          <a:prstGeom prst="rect">
            <a:avLst/>
          </a:prstGeom>
          <a:noFill/>
          <a:ln w="9525">
            <a:noFill/>
            <a:miter lim="800000"/>
            <a:headEnd/>
            <a:tailEnd/>
          </a:ln>
        </p:spPr>
        <p:txBody>
          <a:bodyPr wrap="none" lIns="0" tIns="0" rIns="0" bIns="0">
            <a:spAutoFit/>
          </a:bodyPr>
          <a:lstStyle/>
          <a:p>
            <a:pPr eaLnBrk="1" hangingPunct="1"/>
            <a:r>
              <a:rPr lang="en-US" sz="1400" b="1" dirty="0">
                <a:latin typeface="Arial Narrow" panose="020B0606020202030204" pitchFamily="34" charset="0"/>
              </a:rPr>
              <a:t>Value Chain</a:t>
            </a:r>
          </a:p>
        </p:txBody>
      </p:sp>
      <p:sp>
        <p:nvSpPr>
          <p:cNvPr id="73" name="Text Box 44"/>
          <p:cNvSpPr txBox="1">
            <a:spLocks noChangeArrowheads="1"/>
          </p:cNvSpPr>
          <p:nvPr/>
        </p:nvSpPr>
        <p:spPr bwMode="auto">
          <a:xfrm>
            <a:off x="6581205" y="1341723"/>
            <a:ext cx="1089978" cy="430887"/>
          </a:xfrm>
          <a:prstGeom prst="rect">
            <a:avLst/>
          </a:prstGeom>
          <a:noFill/>
          <a:ln w="9525">
            <a:noFill/>
            <a:miter lim="800000"/>
            <a:headEnd/>
            <a:tailEnd/>
          </a:ln>
        </p:spPr>
        <p:txBody>
          <a:bodyPr wrap="none" lIns="0" tIns="0" rIns="0" bIns="0">
            <a:spAutoFit/>
          </a:bodyPr>
          <a:lstStyle/>
          <a:p>
            <a:pPr eaLnBrk="1" hangingPunct="1"/>
            <a:r>
              <a:rPr lang="en-US" sz="1400" b="1" dirty="0">
                <a:latin typeface="Arial Narrow" panose="020B0606020202030204" pitchFamily="34" charset="0"/>
              </a:rPr>
              <a:t>Regional Value </a:t>
            </a:r>
          </a:p>
          <a:p>
            <a:pPr eaLnBrk="1" hangingPunct="1"/>
            <a:r>
              <a:rPr lang="en-US" sz="1400" b="1" dirty="0">
                <a:latin typeface="Arial Narrow" panose="020B0606020202030204" pitchFamily="34" charset="0"/>
              </a:rPr>
              <a:t>Chain</a:t>
            </a:r>
          </a:p>
        </p:txBody>
      </p:sp>
      <p:sp>
        <p:nvSpPr>
          <p:cNvPr id="74" name="Text Box 44"/>
          <p:cNvSpPr txBox="1">
            <a:spLocks noChangeArrowheads="1"/>
          </p:cNvSpPr>
          <p:nvPr/>
        </p:nvSpPr>
        <p:spPr bwMode="auto">
          <a:xfrm>
            <a:off x="6398493" y="5090894"/>
            <a:ext cx="835100" cy="430887"/>
          </a:xfrm>
          <a:prstGeom prst="rect">
            <a:avLst/>
          </a:prstGeom>
          <a:noFill/>
          <a:ln w="9525">
            <a:noFill/>
            <a:miter lim="800000"/>
            <a:headEnd/>
            <a:tailEnd/>
          </a:ln>
        </p:spPr>
        <p:txBody>
          <a:bodyPr wrap="none" lIns="0" tIns="0" rIns="0" bIns="0">
            <a:spAutoFit/>
          </a:bodyPr>
          <a:lstStyle/>
          <a:p>
            <a:pPr eaLnBrk="1" hangingPunct="1"/>
            <a:r>
              <a:rPr lang="en-US" sz="1400" b="1" dirty="0">
                <a:latin typeface="Arial Narrow" panose="020B0606020202030204" pitchFamily="34" charset="0"/>
              </a:rPr>
              <a:t>Global </a:t>
            </a:r>
          </a:p>
          <a:p>
            <a:pPr eaLnBrk="1" hangingPunct="1"/>
            <a:r>
              <a:rPr lang="en-US" sz="1400" b="1" dirty="0">
                <a:latin typeface="Arial Narrow" panose="020B0606020202030204" pitchFamily="34" charset="0"/>
              </a:rPr>
              <a:t>Value Chain</a:t>
            </a:r>
          </a:p>
        </p:txBody>
      </p:sp>
      <p:sp>
        <p:nvSpPr>
          <p:cNvPr id="60" name="Rounded Rectangle 19">
            <a:extLst>
              <a:ext uri="{FF2B5EF4-FFF2-40B4-BE49-F238E27FC236}">
                <a16:creationId xmlns:a16="http://schemas.microsoft.com/office/drawing/2014/main" id="{F0B26D17-C7B6-46C1-A025-AF9DE68CA355}"/>
              </a:ext>
            </a:extLst>
          </p:cNvPr>
          <p:cNvSpPr/>
          <p:nvPr/>
        </p:nvSpPr>
        <p:spPr bwMode="auto">
          <a:xfrm>
            <a:off x="2714748" y="1921368"/>
            <a:ext cx="640080" cy="36576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S</a:t>
            </a:r>
          </a:p>
        </p:txBody>
      </p:sp>
      <p:sp>
        <p:nvSpPr>
          <p:cNvPr id="63" name="Rounded Rectangle 19">
            <a:extLst>
              <a:ext uri="{FF2B5EF4-FFF2-40B4-BE49-F238E27FC236}">
                <a16:creationId xmlns:a16="http://schemas.microsoft.com/office/drawing/2014/main" id="{1B85D6E6-CE5B-42E5-BD6D-A09389F3CE29}"/>
              </a:ext>
            </a:extLst>
          </p:cNvPr>
          <p:cNvSpPr/>
          <p:nvPr/>
        </p:nvSpPr>
        <p:spPr bwMode="auto">
          <a:xfrm>
            <a:off x="4026929" y="2416023"/>
            <a:ext cx="640080" cy="365760"/>
          </a:xfrm>
          <a:prstGeom prst="roundRect">
            <a:avLst/>
          </a:prstGeom>
          <a:solidFill>
            <a:schemeClr val="accent3">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M</a:t>
            </a:r>
          </a:p>
        </p:txBody>
      </p:sp>
      <p:sp>
        <p:nvSpPr>
          <p:cNvPr id="68" name="Rounded Rectangle 19">
            <a:extLst>
              <a:ext uri="{FF2B5EF4-FFF2-40B4-BE49-F238E27FC236}">
                <a16:creationId xmlns:a16="http://schemas.microsoft.com/office/drawing/2014/main" id="{79A4F802-AC1F-4CB0-93EC-62BD278BB2E0}"/>
              </a:ext>
            </a:extLst>
          </p:cNvPr>
          <p:cNvSpPr/>
          <p:nvPr/>
        </p:nvSpPr>
        <p:spPr bwMode="auto">
          <a:xfrm>
            <a:off x="5324148" y="2886231"/>
            <a:ext cx="640080" cy="365760"/>
          </a:xfrm>
          <a:prstGeom prst="round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D</a:t>
            </a:r>
          </a:p>
        </p:txBody>
      </p:sp>
      <p:sp>
        <p:nvSpPr>
          <p:cNvPr id="72" name="Rounded Rectangle 19">
            <a:extLst>
              <a:ext uri="{FF2B5EF4-FFF2-40B4-BE49-F238E27FC236}">
                <a16:creationId xmlns:a16="http://schemas.microsoft.com/office/drawing/2014/main" id="{B9B3B712-9EB4-4C42-9DFA-3F930170588E}"/>
              </a:ext>
            </a:extLst>
          </p:cNvPr>
          <p:cNvSpPr/>
          <p:nvPr/>
        </p:nvSpPr>
        <p:spPr bwMode="auto">
          <a:xfrm>
            <a:off x="2718716" y="4798355"/>
            <a:ext cx="640080" cy="36576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S</a:t>
            </a:r>
          </a:p>
        </p:txBody>
      </p:sp>
      <p:sp>
        <p:nvSpPr>
          <p:cNvPr id="75" name="Rounded Rectangle 19">
            <a:extLst>
              <a:ext uri="{FF2B5EF4-FFF2-40B4-BE49-F238E27FC236}">
                <a16:creationId xmlns:a16="http://schemas.microsoft.com/office/drawing/2014/main" id="{7A210AE8-289A-4313-B2A9-E87C33FB09F6}"/>
              </a:ext>
            </a:extLst>
          </p:cNvPr>
          <p:cNvSpPr/>
          <p:nvPr/>
        </p:nvSpPr>
        <p:spPr bwMode="auto">
          <a:xfrm>
            <a:off x="4023636" y="4795992"/>
            <a:ext cx="640080" cy="365760"/>
          </a:xfrm>
          <a:prstGeom prst="roundRect">
            <a:avLst/>
          </a:prstGeom>
          <a:solidFill>
            <a:schemeClr val="accent3">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M</a:t>
            </a:r>
          </a:p>
        </p:txBody>
      </p:sp>
      <p:sp>
        <p:nvSpPr>
          <p:cNvPr id="76" name="Rounded Rectangle 19">
            <a:extLst>
              <a:ext uri="{FF2B5EF4-FFF2-40B4-BE49-F238E27FC236}">
                <a16:creationId xmlns:a16="http://schemas.microsoft.com/office/drawing/2014/main" id="{811C5EFE-0C7E-4D85-9F2C-0DDE59A7D96D}"/>
              </a:ext>
            </a:extLst>
          </p:cNvPr>
          <p:cNvSpPr/>
          <p:nvPr/>
        </p:nvSpPr>
        <p:spPr bwMode="auto">
          <a:xfrm>
            <a:off x="5326391" y="4795992"/>
            <a:ext cx="640080" cy="365760"/>
          </a:xfrm>
          <a:prstGeom prst="round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D</a:t>
            </a:r>
          </a:p>
        </p:txBody>
      </p:sp>
      <p:sp>
        <p:nvSpPr>
          <p:cNvPr id="78" name="Rounded Rectangle 19">
            <a:extLst>
              <a:ext uri="{FF2B5EF4-FFF2-40B4-BE49-F238E27FC236}">
                <a16:creationId xmlns:a16="http://schemas.microsoft.com/office/drawing/2014/main" id="{8D7FDA29-AC27-40C3-B904-71B93FC34DF7}"/>
              </a:ext>
            </a:extLst>
          </p:cNvPr>
          <p:cNvSpPr/>
          <p:nvPr/>
        </p:nvSpPr>
        <p:spPr bwMode="auto">
          <a:xfrm>
            <a:off x="7323029" y="3411223"/>
            <a:ext cx="457200" cy="27432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S</a:t>
            </a:r>
          </a:p>
        </p:txBody>
      </p:sp>
      <p:sp>
        <p:nvSpPr>
          <p:cNvPr id="81" name="Rounded Rectangle 19">
            <a:extLst>
              <a:ext uri="{FF2B5EF4-FFF2-40B4-BE49-F238E27FC236}">
                <a16:creationId xmlns:a16="http://schemas.microsoft.com/office/drawing/2014/main" id="{1B0CA9F2-C762-445C-A762-E8AB94B06C7A}"/>
              </a:ext>
            </a:extLst>
          </p:cNvPr>
          <p:cNvSpPr/>
          <p:nvPr/>
        </p:nvSpPr>
        <p:spPr bwMode="auto">
          <a:xfrm>
            <a:off x="7649150" y="1657609"/>
            <a:ext cx="457200" cy="27432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S</a:t>
            </a:r>
          </a:p>
        </p:txBody>
      </p:sp>
      <p:sp>
        <p:nvSpPr>
          <p:cNvPr id="83" name="Rounded Rectangle 19">
            <a:extLst>
              <a:ext uri="{FF2B5EF4-FFF2-40B4-BE49-F238E27FC236}">
                <a16:creationId xmlns:a16="http://schemas.microsoft.com/office/drawing/2014/main" id="{A388BE6C-E5FE-433F-B316-DBD81D6B23EA}"/>
              </a:ext>
            </a:extLst>
          </p:cNvPr>
          <p:cNvSpPr/>
          <p:nvPr/>
        </p:nvSpPr>
        <p:spPr bwMode="auto">
          <a:xfrm>
            <a:off x="7848968" y="1994896"/>
            <a:ext cx="457200" cy="274320"/>
          </a:xfrm>
          <a:prstGeom prst="roundRect">
            <a:avLst/>
          </a:prstGeom>
          <a:solidFill>
            <a:schemeClr val="accent3">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M</a:t>
            </a:r>
          </a:p>
        </p:txBody>
      </p:sp>
      <p:sp>
        <p:nvSpPr>
          <p:cNvPr id="88" name="Rounded Rectangle 19">
            <a:extLst>
              <a:ext uri="{FF2B5EF4-FFF2-40B4-BE49-F238E27FC236}">
                <a16:creationId xmlns:a16="http://schemas.microsoft.com/office/drawing/2014/main" id="{DCB9B677-5501-4536-B5B7-28102768D47C}"/>
              </a:ext>
            </a:extLst>
          </p:cNvPr>
          <p:cNvSpPr/>
          <p:nvPr/>
        </p:nvSpPr>
        <p:spPr bwMode="auto">
          <a:xfrm>
            <a:off x="8632373" y="3582475"/>
            <a:ext cx="457200" cy="274320"/>
          </a:xfrm>
          <a:prstGeom prst="roundRect">
            <a:avLst/>
          </a:prstGeom>
          <a:solidFill>
            <a:schemeClr val="accent3">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M</a:t>
            </a:r>
          </a:p>
        </p:txBody>
      </p:sp>
      <p:sp>
        <p:nvSpPr>
          <p:cNvPr id="91" name="Rounded Rectangle 19">
            <a:extLst>
              <a:ext uri="{FF2B5EF4-FFF2-40B4-BE49-F238E27FC236}">
                <a16:creationId xmlns:a16="http://schemas.microsoft.com/office/drawing/2014/main" id="{615627B0-D70E-493E-8141-BDED58DB1534}"/>
              </a:ext>
            </a:extLst>
          </p:cNvPr>
          <p:cNvSpPr/>
          <p:nvPr/>
        </p:nvSpPr>
        <p:spPr bwMode="auto">
          <a:xfrm>
            <a:off x="8134653" y="5010805"/>
            <a:ext cx="457200" cy="274320"/>
          </a:xfrm>
          <a:prstGeom prst="roundRect">
            <a:avLst/>
          </a:prstGeom>
          <a:solidFill>
            <a:schemeClr val="accent3">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M</a:t>
            </a:r>
          </a:p>
        </p:txBody>
      </p:sp>
      <p:sp>
        <p:nvSpPr>
          <p:cNvPr id="95" name="Rounded Rectangle 19">
            <a:extLst>
              <a:ext uri="{FF2B5EF4-FFF2-40B4-BE49-F238E27FC236}">
                <a16:creationId xmlns:a16="http://schemas.microsoft.com/office/drawing/2014/main" id="{B69EF3AE-AE14-4E36-BC0E-67FB03C97B4D}"/>
              </a:ext>
            </a:extLst>
          </p:cNvPr>
          <p:cNvSpPr/>
          <p:nvPr/>
        </p:nvSpPr>
        <p:spPr bwMode="auto">
          <a:xfrm>
            <a:off x="7433776" y="5010805"/>
            <a:ext cx="457200" cy="274320"/>
          </a:xfrm>
          <a:prstGeom prst="roundRect">
            <a:avLst/>
          </a:prstGeom>
          <a:solidFill>
            <a:schemeClr val="accent4">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S</a:t>
            </a:r>
          </a:p>
        </p:txBody>
      </p:sp>
      <p:sp>
        <p:nvSpPr>
          <p:cNvPr id="98" name="Rounded Rectangle 19">
            <a:extLst>
              <a:ext uri="{FF2B5EF4-FFF2-40B4-BE49-F238E27FC236}">
                <a16:creationId xmlns:a16="http://schemas.microsoft.com/office/drawing/2014/main" id="{49C1D556-0632-4FE8-AFF7-5504F61D4823}"/>
              </a:ext>
            </a:extLst>
          </p:cNvPr>
          <p:cNvSpPr/>
          <p:nvPr/>
        </p:nvSpPr>
        <p:spPr bwMode="auto">
          <a:xfrm>
            <a:off x="7997060" y="2327815"/>
            <a:ext cx="457200" cy="274320"/>
          </a:xfrm>
          <a:prstGeom prst="round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D</a:t>
            </a:r>
          </a:p>
        </p:txBody>
      </p:sp>
      <p:sp>
        <p:nvSpPr>
          <p:cNvPr id="100" name="Rounded Rectangle 19">
            <a:extLst>
              <a:ext uri="{FF2B5EF4-FFF2-40B4-BE49-F238E27FC236}">
                <a16:creationId xmlns:a16="http://schemas.microsoft.com/office/drawing/2014/main" id="{517C3B98-2A95-450E-AA60-E551EB16270C}"/>
              </a:ext>
            </a:extLst>
          </p:cNvPr>
          <p:cNvSpPr/>
          <p:nvPr/>
        </p:nvSpPr>
        <p:spPr bwMode="auto">
          <a:xfrm>
            <a:off x="7847962" y="4118474"/>
            <a:ext cx="457200" cy="274320"/>
          </a:xfrm>
          <a:prstGeom prst="roundRect">
            <a:avLst/>
          </a:prstGeom>
          <a:solidFill>
            <a:schemeClr val="accent2">
              <a:lumMod val="7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eaLnBrk="0" fontAlgn="base" hangingPunct="0">
              <a:spcBef>
                <a:spcPct val="0"/>
              </a:spcBef>
              <a:spcAft>
                <a:spcPct val="0"/>
              </a:spcAft>
            </a:pPr>
            <a:r>
              <a:rPr lang="en-US" b="1" dirty="0">
                <a:latin typeface="Arial Narrow" panose="020B0606020202030204" pitchFamily="34" charset="0"/>
              </a:rPr>
              <a:t>D</a:t>
            </a:r>
          </a:p>
        </p:txBody>
      </p:sp>
    </p:spTree>
    <p:extLst>
      <p:ext uri="{BB962C8B-B14F-4D97-AF65-F5344CB8AC3E}">
        <p14:creationId xmlns:p14="http://schemas.microsoft.com/office/powerpoint/2010/main" val="140653728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4"/>
          <p:cNvSpPr>
            <a:spLocks noGrp="1" noChangeArrowheads="1"/>
          </p:cNvSpPr>
          <p:nvPr>
            <p:ph type="title"/>
          </p:nvPr>
        </p:nvSpPr>
        <p:spPr/>
        <p:txBody>
          <a:bodyPr/>
          <a:lstStyle/>
          <a:p>
            <a:pPr eaLnBrk="1" hangingPunct="1"/>
            <a:r>
              <a:rPr lang="en-US" dirty="0"/>
              <a:t>Producer and Buyer-driven Value Chains</a:t>
            </a:r>
          </a:p>
        </p:txBody>
      </p:sp>
      <p:sp>
        <p:nvSpPr>
          <p:cNvPr id="41"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2405" name="Rectangle 8"/>
          <p:cNvSpPr>
            <a:spLocks noChangeArrowheads="1"/>
          </p:cNvSpPr>
          <p:nvPr/>
        </p:nvSpPr>
        <p:spPr bwMode="auto">
          <a:xfrm>
            <a:off x="3330576" y="1628081"/>
            <a:ext cx="1560513" cy="517525"/>
          </a:xfrm>
          <a:prstGeom prst="rect">
            <a:avLst/>
          </a:prstGeom>
          <a:solidFill>
            <a:schemeClr val="accent4">
              <a:lumMod val="20000"/>
              <a:lumOff val="80000"/>
            </a:schemeClr>
          </a:solidFill>
          <a:ln w="25400">
            <a:solidFill>
              <a:schemeClr val="accent4">
                <a:lumMod val="75000"/>
              </a:schemeClr>
            </a:solidFill>
            <a:miter lim="800000"/>
            <a:headEnd/>
            <a:tailEnd/>
          </a:ln>
        </p:spPr>
        <p:txBody>
          <a:bodyPr wrap="none" anchor="ctr"/>
          <a:lstStyle/>
          <a:p>
            <a:pPr algn="ctr"/>
            <a:r>
              <a:rPr lang="en-US" sz="1600" b="1">
                <a:latin typeface="Arial Narrow" panose="020B0606020202030204" pitchFamily="34" charset="0"/>
              </a:rPr>
              <a:t>Manufacturers</a:t>
            </a:r>
          </a:p>
        </p:txBody>
      </p:sp>
      <p:sp>
        <p:nvSpPr>
          <p:cNvPr id="102406" name="Rectangle 9"/>
          <p:cNvSpPr>
            <a:spLocks noChangeArrowheads="1"/>
          </p:cNvSpPr>
          <p:nvPr/>
        </p:nvSpPr>
        <p:spPr bwMode="auto">
          <a:xfrm>
            <a:off x="5199063" y="1628081"/>
            <a:ext cx="1560512" cy="517525"/>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pPr algn="ctr"/>
            <a:r>
              <a:rPr lang="en-US" sz="1600" b="1">
                <a:latin typeface="Arial Narrow" panose="020B0606020202030204" pitchFamily="34" charset="0"/>
              </a:rPr>
              <a:t>Distributors</a:t>
            </a:r>
          </a:p>
        </p:txBody>
      </p:sp>
      <p:sp>
        <p:nvSpPr>
          <p:cNvPr id="102407" name="Rectangle 10"/>
          <p:cNvSpPr>
            <a:spLocks noChangeArrowheads="1"/>
          </p:cNvSpPr>
          <p:nvPr/>
        </p:nvSpPr>
        <p:spPr bwMode="auto">
          <a:xfrm>
            <a:off x="7067551" y="1628081"/>
            <a:ext cx="1560513" cy="517525"/>
          </a:xfrm>
          <a:prstGeom prst="rect">
            <a:avLst/>
          </a:prstGeom>
          <a:solidFill>
            <a:schemeClr val="bg2">
              <a:lumMod val="90000"/>
            </a:schemeClr>
          </a:solidFill>
          <a:ln w="25400">
            <a:solidFill>
              <a:schemeClr val="accent2">
                <a:lumMod val="75000"/>
              </a:schemeClr>
            </a:solidFill>
            <a:miter lim="800000"/>
            <a:headEnd/>
            <a:tailEnd/>
          </a:ln>
        </p:spPr>
        <p:txBody>
          <a:bodyPr wrap="none" anchor="ctr"/>
          <a:lstStyle/>
          <a:p>
            <a:pPr algn="ctr"/>
            <a:r>
              <a:rPr lang="en-US" sz="1600" b="1" dirty="0">
                <a:latin typeface="Arial Narrow" panose="020B0606020202030204" pitchFamily="34" charset="0"/>
              </a:rPr>
              <a:t>Retailers and</a:t>
            </a:r>
            <a:br>
              <a:rPr lang="en-US" sz="1600" b="1" dirty="0">
                <a:latin typeface="Arial Narrow" panose="020B0606020202030204" pitchFamily="34" charset="0"/>
              </a:rPr>
            </a:br>
            <a:r>
              <a:rPr lang="en-US" sz="1600" b="1" dirty="0">
                <a:latin typeface="Arial Narrow" panose="020B0606020202030204" pitchFamily="34" charset="0"/>
              </a:rPr>
              <a:t>Dealers</a:t>
            </a:r>
          </a:p>
        </p:txBody>
      </p:sp>
      <p:cxnSp>
        <p:nvCxnSpPr>
          <p:cNvPr id="102408" name="AutoShape 11"/>
          <p:cNvCxnSpPr>
            <a:cxnSpLocks noChangeShapeType="1"/>
            <a:stCxn id="102405" idx="3"/>
            <a:endCxn id="102406" idx="1"/>
          </p:cNvCxnSpPr>
          <p:nvPr/>
        </p:nvCxnSpPr>
        <p:spPr bwMode="auto">
          <a:xfrm>
            <a:off x="4903789" y="1886842"/>
            <a:ext cx="282575" cy="0"/>
          </a:xfrm>
          <a:prstGeom prst="straightConnector1">
            <a:avLst/>
          </a:prstGeom>
          <a:noFill/>
          <a:ln w="25400">
            <a:solidFill>
              <a:srgbClr val="808080"/>
            </a:solidFill>
            <a:round/>
            <a:headEnd/>
            <a:tailEnd type="triangle" w="med" len="med"/>
          </a:ln>
        </p:spPr>
      </p:cxnSp>
      <p:cxnSp>
        <p:nvCxnSpPr>
          <p:cNvPr id="102409" name="AutoShape 12"/>
          <p:cNvCxnSpPr>
            <a:cxnSpLocks noChangeShapeType="1"/>
            <a:stCxn id="102406" idx="3"/>
            <a:endCxn id="102407" idx="1"/>
          </p:cNvCxnSpPr>
          <p:nvPr/>
        </p:nvCxnSpPr>
        <p:spPr bwMode="auto">
          <a:xfrm>
            <a:off x="6772276" y="1886842"/>
            <a:ext cx="282575" cy="0"/>
          </a:xfrm>
          <a:prstGeom prst="straightConnector1">
            <a:avLst/>
          </a:prstGeom>
          <a:noFill/>
          <a:ln w="25400">
            <a:solidFill>
              <a:srgbClr val="808080"/>
            </a:solidFill>
            <a:round/>
            <a:headEnd/>
            <a:tailEnd type="triangle" w="med" len="med"/>
          </a:ln>
        </p:spPr>
      </p:cxnSp>
      <p:sp>
        <p:nvSpPr>
          <p:cNvPr id="102410" name="Rectangle 13"/>
          <p:cNvSpPr>
            <a:spLocks noChangeArrowheads="1"/>
          </p:cNvSpPr>
          <p:nvPr/>
        </p:nvSpPr>
        <p:spPr bwMode="auto">
          <a:xfrm>
            <a:off x="3387726" y="2359918"/>
            <a:ext cx="301625" cy="182563"/>
          </a:xfrm>
          <a:prstGeom prst="rect">
            <a:avLst/>
          </a:prstGeom>
          <a:solidFill>
            <a:schemeClr val="accent4">
              <a:lumMod val="75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2411" name="Rectangle 14"/>
          <p:cNvSpPr>
            <a:spLocks noChangeArrowheads="1"/>
          </p:cNvSpPr>
          <p:nvPr/>
        </p:nvSpPr>
        <p:spPr bwMode="auto">
          <a:xfrm>
            <a:off x="3757614" y="2359918"/>
            <a:ext cx="301625" cy="182563"/>
          </a:xfrm>
          <a:prstGeom prst="rect">
            <a:avLst/>
          </a:prstGeom>
          <a:solidFill>
            <a:schemeClr val="accent4">
              <a:lumMod val="75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2412" name="Rectangle 15"/>
          <p:cNvSpPr>
            <a:spLocks noChangeArrowheads="1"/>
          </p:cNvSpPr>
          <p:nvPr/>
        </p:nvSpPr>
        <p:spPr bwMode="auto">
          <a:xfrm>
            <a:off x="4129089" y="2359918"/>
            <a:ext cx="301625" cy="182563"/>
          </a:xfrm>
          <a:prstGeom prst="rect">
            <a:avLst/>
          </a:prstGeom>
          <a:solidFill>
            <a:schemeClr val="accent4">
              <a:lumMod val="75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sp>
        <p:nvSpPr>
          <p:cNvPr id="102413" name="Rectangle 16"/>
          <p:cNvSpPr>
            <a:spLocks noChangeArrowheads="1"/>
          </p:cNvSpPr>
          <p:nvPr/>
        </p:nvSpPr>
        <p:spPr bwMode="auto">
          <a:xfrm>
            <a:off x="4500564" y="2359918"/>
            <a:ext cx="301625" cy="182563"/>
          </a:xfrm>
          <a:prstGeom prst="rect">
            <a:avLst/>
          </a:prstGeom>
          <a:solidFill>
            <a:schemeClr val="accent4">
              <a:lumMod val="75000"/>
            </a:schemeClr>
          </a:solidFill>
          <a:ln w="25400">
            <a:solidFill>
              <a:schemeClr val="accent4">
                <a:lumMod val="50000"/>
              </a:schemeClr>
            </a:solidFill>
            <a:miter lim="800000"/>
            <a:headEnd/>
            <a:tailEnd/>
          </a:ln>
        </p:spPr>
        <p:txBody>
          <a:bodyPr wrap="none" anchor="ctr"/>
          <a:lstStyle/>
          <a:p>
            <a:endParaRPr lang="en-US">
              <a:latin typeface="Arial Narrow" panose="020B0606020202030204" pitchFamily="34" charset="0"/>
            </a:endParaRPr>
          </a:p>
        </p:txBody>
      </p:sp>
      <p:cxnSp>
        <p:nvCxnSpPr>
          <p:cNvPr id="102415" name="AutoShape 18"/>
          <p:cNvCxnSpPr>
            <a:cxnSpLocks noChangeShapeType="1"/>
            <a:stCxn id="102410" idx="0"/>
            <a:endCxn id="102405" idx="2"/>
          </p:cNvCxnSpPr>
          <p:nvPr/>
        </p:nvCxnSpPr>
        <p:spPr bwMode="auto">
          <a:xfrm flipV="1">
            <a:off x="3538539" y="2158305"/>
            <a:ext cx="573087" cy="188912"/>
          </a:xfrm>
          <a:prstGeom prst="straightConnector1">
            <a:avLst/>
          </a:prstGeom>
          <a:noFill/>
          <a:ln w="19050">
            <a:solidFill>
              <a:srgbClr val="808080"/>
            </a:solidFill>
            <a:round/>
            <a:headEnd/>
            <a:tailEnd/>
          </a:ln>
        </p:spPr>
      </p:cxnSp>
      <p:cxnSp>
        <p:nvCxnSpPr>
          <p:cNvPr id="102416" name="AutoShape 19"/>
          <p:cNvCxnSpPr>
            <a:cxnSpLocks noChangeShapeType="1"/>
            <a:stCxn id="102411" idx="0"/>
            <a:endCxn id="102405" idx="2"/>
          </p:cNvCxnSpPr>
          <p:nvPr/>
        </p:nvCxnSpPr>
        <p:spPr bwMode="auto">
          <a:xfrm flipV="1">
            <a:off x="3908425" y="2158305"/>
            <a:ext cx="203200" cy="188912"/>
          </a:xfrm>
          <a:prstGeom prst="straightConnector1">
            <a:avLst/>
          </a:prstGeom>
          <a:noFill/>
          <a:ln w="19050">
            <a:solidFill>
              <a:srgbClr val="808080"/>
            </a:solidFill>
            <a:round/>
            <a:headEnd/>
            <a:tailEnd/>
          </a:ln>
        </p:spPr>
      </p:cxnSp>
      <p:cxnSp>
        <p:nvCxnSpPr>
          <p:cNvPr id="102417" name="AutoShape 20"/>
          <p:cNvCxnSpPr>
            <a:cxnSpLocks noChangeShapeType="1"/>
            <a:stCxn id="102412" idx="0"/>
            <a:endCxn id="102405" idx="2"/>
          </p:cNvCxnSpPr>
          <p:nvPr/>
        </p:nvCxnSpPr>
        <p:spPr bwMode="auto">
          <a:xfrm flipH="1" flipV="1">
            <a:off x="4111626" y="2158305"/>
            <a:ext cx="168275" cy="188912"/>
          </a:xfrm>
          <a:prstGeom prst="straightConnector1">
            <a:avLst/>
          </a:prstGeom>
          <a:noFill/>
          <a:ln w="19050">
            <a:solidFill>
              <a:srgbClr val="808080"/>
            </a:solidFill>
            <a:round/>
            <a:headEnd/>
            <a:tailEnd/>
          </a:ln>
        </p:spPr>
      </p:cxnSp>
      <p:cxnSp>
        <p:nvCxnSpPr>
          <p:cNvPr id="102418" name="AutoShape 21"/>
          <p:cNvCxnSpPr>
            <a:cxnSpLocks noChangeShapeType="1"/>
            <a:stCxn id="102413" idx="0"/>
            <a:endCxn id="102405" idx="2"/>
          </p:cNvCxnSpPr>
          <p:nvPr/>
        </p:nvCxnSpPr>
        <p:spPr bwMode="auto">
          <a:xfrm flipH="1" flipV="1">
            <a:off x="4111625" y="2158305"/>
            <a:ext cx="539750" cy="188912"/>
          </a:xfrm>
          <a:prstGeom prst="straightConnector1">
            <a:avLst/>
          </a:prstGeom>
          <a:noFill/>
          <a:ln w="19050">
            <a:solidFill>
              <a:srgbClr val="808080"/>
            </a:solidFill>
            <a:round/>
            <a:headEnd/>
            <a:tailEnd/>
          </a:ln>
        </p:spPr>
      </p:cxnSp>
      <p:sp>
        <p:nvSpPr>
          <p:cNvPr id="102419" name="Text Box 22"/>
          <p:cNvSpPr txBox="1">
            <a:spLocks noChangeArrowheads="1"/>
          </p:cNvSpPr>
          <p:nvPr/>
        </p:nvSpPr>
        <p:spPr bwMode="auto">
          <a:xfrm>
            <a:off x="3198814" y="2586930"/>
            <a:ext cx="1882775" cy="553998"/>
          </a:xfrm>
          <a:prstGeom prst="rect">
            <a:avLst/>
          </a:prstGeom>
          <a:noFill/>
          <a:ln w="9525">
            <a:noFill/>
            <a:miter lim="800000"/>
            <a:headEnd/>
            <a:tailEnd/>
          </a:ln>
        </p:spPr>
        <p:txBody>
          <a:bodyPr lIns="0" tIns="0" rIns="0" bIns="0">
            <a:spAutoFit/>
          </a:bodyPr>
          <a:lstStyle/>
          <a:p>
            <a:pPr algn="ctr"/>
            <a:r>
              <a:rPr lang="en-US" sz="1200" b="1" dirty="0">
                <a:latin typeface="Arial Narrow" panose="020B0606020202030204" pitchFamily="34" charset="0"/>
              </a:rPr>
              <a:t>Domestic and foreign subsidiaries and subcontractors</a:t>
            </a:r>
          </a:p>
        </p:txBody>
      </p:sp>
      <p:sp>
        <p:nvSpPr>
          <p:cNvPr id="102422" name="Rectangle 25"/>
          <p:cNvSpPr>
            <a:spLocks noChangeArrowheads="1"/>
          </p:cNvSpPr>
          <p:nvPr/>
        </p:nvSpPr>
        <p:spPr bwMode="auto">
          <a:xfrm>
            <a:off x="3341688" y="4703764"/>
            <a:ext cx="1270000" cy="420687"/>
          </a:xfrm>
          <a:prstGeom prst="rect">
            <a:avLst/>
          </a:prstGeom>
          <a:solidFill>
            <a:schemeClr val="accent4">
              <a:lumMod val="20000"/>
              <a:lumOff val="80000"/>
            </a:schemeClr>
          </a:solidFill>
          <a:ln w="25400">
            <a:solidFill>
              <a:schemeClr val="accent4">
                <a:lumMod val="75000"/>
              </a:schemeClr>
            </a:solidFill>
            <a:miter lim="800000"/>
            <a:headEnd/>
            <a:tailEnd/>
          </a:ln>
        </p:spPr>
        <p:txBody>
          <a:bodyPr wrap="none" anchor="ctr"/>
          <a:lstStyle/>
          <a:p>
            <a:pPr algn="ctr"/>
            <a:r>
              <a:rPr lang="en-US" sz="1400" b="1">
                <a:latin typeface="Arial Narrow" panose="020B0606020202030204" pitchFamily="34" charset="0"/>
              </a:rPr>
              <a:t>Factories</a:t>
            </a:r>
          </a:p>
        </p:txBody>
      </p:sp>
      <p:sp>
        <p:nvSpPr>
          <p:cNvPr id="102423" name="Rectangle 27"/>
          <p:cNvSpPr>
            <a:spLocks noChangeArrowheads="1"/>
          </p:cNvSpPr>
          <p:nvPr/>
        </p:nvSpPr>
        <p:spPr bwMode="auto">
          <a:xfrm>
            <a:off x="5137150" y="4318000"/>
            <a:ext cx="1270000" cy="420688"/>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pPr algn="ctr"/>
            <a:r>
              <a:rPr lang="en-US" sz="1400" b="1">
                <a:latin typeface="Arial Narrow" panose="020B0606020202030204" pitchFamily="34" charset="0"/>
              </a:rPr>
              <a:t>Traders</a:t>
            </a:r>
          </a:p>
        </p:txBody>
      </p:sp>
      <p:sp>
        <p:nvSpPr>
          <p:cNvPr id="102424" name="Rectangle 28"/>
          <p:cNvSpPr>
            <a:spLocks noChangeArrowheads="1"/>
          </p:cNvSpPr>
          <p:nvPr/>
        </p:nvSpPr>
        <p:spPr bwMode="auto">
          <a:xfrm>
            <a:off x="5137150" y="5126039"/>
            <a:ext cx="1270000" cy="420687"/>
          </a:xfrm>
          <a:prstGeom prst="rect">
            <a:avLst/>
          </a:prstGeom>
          <a:solidFill>
            <a:schemeClr val="accent3">
              <a:lumMod val="60000"/>
              <a:lumOff val="40000"/>
            </a:schemeClr>
          </a:solidFill>
          <a:ln w="25400">
            <a:solidFill>
              <a:schemeClr val="accent3">
                <a:lumMod val="50000"/>
              </a:schemeClr>
            </a:solidFill>
            <a:miter lim="800000"/>
            <a:headEnd/>
            <a:tailEnd/>
          </a:ln>
        </p:spPr>
        <p:txBody>
          <a:bodyPr wrap="none" anchor="ctr"/>
          <a:lstStyle/>
          <a:p>
            <a:pPr algn="ctr"/>
            <a:r>
              <a:rPr lang="en-US" sz="1400" b="1">
                <a:latin typeface="Arial Narrow" panose="020B0606020202030204" pitchFamily="34" charset="0"/>
              </a:rPr>
              <a:t>Overseas</a:t>
            </a:r>
            <a:br>
              <a:rPr lang="en-US" sz="1400" b="1">
                <a:latin typeface="Arial Narrow" panose="020B0606020202030204" pitchFamily="34" charset="0"/>
              </a:rPr>
            </a:br>
            <a:r>
              <a:rPr lang="en-US" sz="1400" b="1">
                <a:latin typeface="Arial Narrow" panose="020B0606020202030204" pitchFamily="34" charset="0"/>
              </a:rPr>
              <a:t>Buyers</a:t>
            </a:r>
          </a:p>
        </p:txBody>
      </p:sp>
      <p:sp>
        <p:nvSpPr>
          <p:cNvPr id="102425" name="Rectangle 29"/>
          <p:cNvSpPr>
            <a:spLocks noChangeArrowheads="1"/>
          </p:cNvSpPr>
          <p:nvPr/>
        </p:nvSpPr>
        <p:spPr bwMode="auto">
          <a:xfrm>
            <a:off x="7148513" y="5511800"/>
            <a:ext cx="1270000" cy="420688"/>
          </a:xfrm>
          <a:prstGeom prst="rect">
            <a:avLst/>
          </a:prstGeom>
          <a:solidFill>
            <a:schemeClr val="accent4">
              <a:lumMod val="20000"/>
              <a:lumOff val="80000"/>
            </a:schemeClr>
          </a:solidFill>
          <a:ln w="25400">
            <a:solidFill>
              <a:schemeClr val="accent4">
                <a:lumMod val="75000"/>
              </a:schemeClr>
            </a:solidFill>
            <a:miter lim="800000"/>
            <a:headEnd/>
            <a:tailEnd/>
          </a:ln>
        </p:spPr>
        <p:txBody>
          <a:bodyPr wrap="none" anchor="ctr"/>
          <a:lstStyle/>
          <a:p>
            <a:pPr algn="ctr"/>
            <a:r>
              <a:rPr lang="en-US" sz="1400" b="1" dirty="0">
                <a:latin typeface="Arial Narrow" panose="020B0606020202030204" pitchFamily="34" charset="0"/>
              </a:rPr>
              <a:t>Branded</a:t>
            </a:r>
            <a:br>
              <a:rPr lang="en-US" sz="1400" b="1" dirty="0">
                <a:latin typeface="Arial Narrow" panose="020B0606020202030204" pitchFamily="34" charset="0"/>
              </a:rPr>
            </a:br>
            <a:r>
              <a:rPr lang="en-US" sz="1400" b="1" dirty="0">
                <a:latin typeface="Arial Narrow" panose="020B0606020202030204" pitchFamily="34" charset="0"/>
              </a:rPr>
              <a:t>Manufacturers</a:t>
            </a:r>
          </a:p>
        </p:txBody>
      </p:sp>
      <p:sp>
        <p:nvSpPr>
          <p:cNvPr id="102426" name="Rectangle 31"/>
          <p:cNvSpPr>
            <a:spLocks noChangeArrowheads="1"/>
          </p:cNvSpPr>
          <p:nvPr/>
        </p:nvSpPr>
        <p:spPr bwMode="auto">
          <a:xfrm>
            <a:off x="7148513" y="4703764"/>
            <a:ext cx="1270000" cy="420687"/>
          </a:xfrm>
          <a:prstGeom prst="rect">
            <a:avLst/>
          </a:prstGeom>
          <a:solidFill>
            <a:schemeClr val="bg2">
              <a:lumMod val="90000"/>
            </a:schemeClr>
          </a:solidFill>
          <a:ln w="25400">
            <a:solidFill>
              <a:schemeClr val="accent2">
                <a:lumMod val="75000"/>
              </a:schemeClr>
            </a:solidFill>
            <a:miter lim="800000"/>
            <a:headEnd/>
            <a:tailEnd/>
          </a:ln>
        </p:spPr>
        <p:txBody>
          <a:bodyPr wrap="none" anchor="ctr"/>
          <a:lstStyle/>
          <a:p>
            <a:pPr algn="ctr"/>
            <a:r>
              <a:rPr lang="en-US" sz="1400" b="1">
                <a:latin typeface="Arial Narrow" panose="020B0606020202030204" pitchFamily="34" charset="0"/>
              </a:rPr>
              <a:t>Retailers</a:t>
            </a:r>
          </a:p>
        </p:txBody>
      </p:sp>
      <p:sp>
        <p:nvSpPr>
          <p:cNvPr id="102427" name="Rectangle 32"/>
          <p:cNvSpPr>
            <a:spLocks noChangeArrowheads="1"/>
          </p:cNvSpPr>
          <p:nvPr/>
        </p:nvSpPr>
        <p:spPr bwMode="auto">
          <a:xfrm>
            <a:off x="7148513" y="3922714"/>
            <a:ext cx="1270000" cy="420687"/>
          </a:xfrm>
          <a:prstGeom prst="rect">
            <a:avLst/>
          </a:prstGeom>
          <a:solidFill>
            <a:schemeClr val="bg2">
              <a:lumMod val="90000"/>
            </a:schemeClr>
          </a:solidFill>
          <a:ln w="25400">
            <a:solidFill>
              <a:schemeClr val="accent2">
                <a:lumMod val="75000"/>
              </a:schemeClr>
            </a:solidFill>
            <a:miter lim="800000"/>
            <a:headEnd/>
            <a:tailEnd/>
          </a:ln>
        </p:spPr>
        <p:txBody>
          <a:bodyPr wrap="none" anchor="ctr"/>
          <a:lstStyle/>
          <a:p>
            <a:pPr algn="ctr"/>
            <a:r>
              <a:rPr lang="en-US" sz="1400" b="1">
                <a:latin typeface="Arial Narrow" panose="020B0606020202030204" pitchFamily="34" charset="0"/>
              </a:rPr>
              <a:t>Branded</a:t>
            </a:r>
            <a:br>
              <a:rPr lang="en-US" sz="1400" b="1">
                <a:latin typeface="Arial Narrow" panose="020B0606020202030204" pitchFamily="34" charset="0"/>
              </a:rPr>
            </a:br>
            <a:r>
              <a:rPr lang="en-US" sz="1400" b="1">
                <a:latin typeface="Arial Narrow" panose="020B0606020202030204" pitchFamily="34" charset="0"/>
              </a:rPr>
              <a:t>Marketers</a:t>
            </a:r>
          </a:p>
        </p:txBody>
      </p:sp>
      <p:sp>
        <p:nvSpPr>
          <p:cNvPr id="102428" name="Line 33"/>
          <p:cNvSpPr>
            <a:spLocks noChangeShapeType="1"/>
          </p:cNvSpPr>
          <p:nvPr/>
        </p:nvSpPr>
        <p:spPr bwMode="auto">
          <a:xfrm>
            <a:off x="6743700" y="3725392"/>
            <a:ext cx="0" cy="2286000"/>
          </a:xfrm>
          <a:prstGeom prst="line">
            <a:avLst/>
          </a:prstGeom>
          <a:noFill/>
          <a:ln w="31750">
            <a:solidFill>
              <a:srgbClr val="FF0000"/>
            </a:solidFill>
            <a:prstDash val="dash"/>
            <a:round/>
            <a:headEnd/>
            <a:tailEnd/>
          </a:ln>
        </p:spPr>
        <p:txBody>
          <a:bodyPr/>
          <a:lstStyle/>
          <a:p>
            <a:endParaRPr lang="en-US">
              <a:latin typeface="Arial Narrow" panose="020B0606020202030204" pitchFamily="34" charset="0"/>
            </a:endParaRPr>
          </a:p>
        </p:txBody>
      </p:sp>
      <p:cxnSp>
        <p:nvCxnSpPr>
          <p:cNvPr id="102429" name="AutoShape 34"/>
          <p:cNvCxnSpPr>
            <a:cxnSpLocks noChangeShapeType="1"/>
            <a:stCxn id="102422" idx="3"/>
            <a:endCxn id="102423" idx="1"/>
          </p:cNvCxnSpPr>
          <p:nvPr/>
        </p:nvCxnSpPr>
        <p:spPr bwMode="auto">
          <a:xfrm flipV="1">
            <a:off x="4624388" y="4529138"/>
            <a:ext cx="500062" cy="385762"/>
          </a:xfrm>
          <a:prstGeom prst="straightConnector1">
            <a:avLst/>
          </a:prstGeom>
          <a:noFill/>
          <a:ln w="25400">
            <a:solidFill>
              <a:srgbClr val="808080"/>
            </a:solidFill>
            <a:round/>
            <a:headEnd/>
            <a:tailEnd/>
          </a:ln>
        </p:spPr>
      </p:cxnSp>
      <p:cxnSp>
        <p:nvCxnSpPr>
          <p:cNvPr id="102430" name="AutoShape 35"/>
          <p:cNvCxnSpPr>
            <a:cxnSpLocks noChangeShapeType="1"/>
            <a:stCxn id="102422" idx="3"/>
            <a:endCxn id="102424" idx="1"/>
          </p:cNvCxnSpPr>
          <p:nvPr/>
        </p:nvCxnSpPr>
        <p:spPr bwMode="auto">
          <a:xfrm>
            <a:off x="4624388" y="4914901"/>
            <a:ext cx="500062" cy="422275"/>
          </a:xfrm>
          <a:prstGeom prst="straightConnector1">
            <a:avLst/>
          </a:prstGeom>
          <a:noFill/>
          <a:ln w="25400">
            <a:solidFill>
              <a:srgbClr val="808080"/>
            </a:solidFill>
            <a:round/>
            <a:headEnd/>
            <a:tailEnd/>
          </a:ln>
        </p:spPr>
      </p:cxnSp>
      <p:cxnSp>
        <p:nvCxnSpPr>
          <p:cNvPr id="102431" name="AutoShape 36"/>
          <p:cNvCxnSpPr>
            <a:cxnSpLocks noChangeShapeType="1"/>
            <a:stCxn id="102422" idx="2"/>
            <a:endCxn id="102425" idx="1"/>
          </p:cNvCxnSpPr>
          <p:nvPr/>
        </p:nvCxnSpPr>
        <p:spPr bwMode="auto">
          <a:xfrm rot="16200000" flipH="1">
            <a:off x="5263357" y="3850482"/>
            <a:ext cx="585788" cy="3159125"/>
          </a:xfrm>
          <a:prstGeom prst="bentConnector2">
            <a:avLst/>
          </a:prstGeom>
          <a:noFill/>
          <a:ln w="25400">
            <a:solidFill>
              <a:srgbClr val="808080"/>
            </a:solidFill>
            <a:miter lim="800000"/>
            <a:headEnd/>
            <a:tailEnd/>
          </a:ln>
        </p:spPr>
      </p:cxnSp>
      <p:cxnSp>
        <p:nvCxnSpPr>
          <p:cNvPr id="102432" name="AutoShape 37"/>
          <p:cNvCxnSpPr>
            <a:cxnSpLocks noChangeShapeType="1"/>
            <a:stCxn id="102422" idx="0"/>
            <a:endCxn id="102427" idx="1"/>
          </p:cNvCxnSpPr>
          <p:nvPr/>
        </p:nvCxnSpPr>
        <p:spPr bwMode="auto">
          <a:xfrm rot="-5400000">
            <a:off x="5277645" y="2832895"/>
            <a:ext cx="557213" cy="3159125"/>
          </a:xfrm>
          <a:prstGeom prst="bentConnector2">
            <a:avLst/>
          </a:prstGeom>
          <a:noFill/>
          <a:ln w="25400">
            <a:solidFill>
              <a:srgbClr val="808080"/>
            </a:solidFill>
            <a:miter lim="800000"/>
            <a:headEnd/>
            <a:tailEnd/>
          </a:ln>
        </p:spPr>
      </p:cxnSp>
      <p:cxnSp>
        <p:nvCxnSpPr>
          <p:cNvPr id="102433" name="AutoShape 38"/>
          <p:cNvCxnSpPr>
            <a:cxnSpLocks noChangeShapeType="1"/>
            <a:stCxn id="102424" idx="0"/>
            <a:endCxn id="102423" idx="2"/>
          </p:cNvCxnSpPr>
          <p:nvPr/>
        </p:nvCxnSpPr>
        <p:spPr bwMode="auto">
          <a:xfrm flipV="1">
            <a:off x="5772150" y="4751388"/>
            <a:ext cx="0" cy="361950"/>
          </a:xfrm>
          <a:prstGeom prst="straightConnector1">
            <a:avLst/>
          </a:prstGeom>
          <a:noFill/>
          <a:ln w="25400">
            <a:solidFill>
              <a:srgbClr val="808080"/>
            </a:solidFill>
            <a:round/>
            <a:headEnd/>
            <a:tailEnd/>
          </a:ln>
        </p:spPr>
      </p:cxnSp>
      <p:cxnSp>
        <p:nvCxnSpPr>
          <p:cNvPr id="102434" name="AutoShape 39"/>
          <p:cNvCxnSpPr>
            <a:cxnSpLocks noChangeShapeType="1"/>
            <a:stCxn id="102424" idx="3"/>
            <a:endCxn id="102425" idx="1"/>
          </p:cNvCxnSpPr>
          <p:nvPr/>
        </p:nvCxnSpPr>
        <p:spPr bwMode="auto">
          <a:xfrm>
            <a:off x="6419851" y="5337176"/>
            <a:ext cx="715963" cy="385763"/>
          </a:xfrm>
          <a:prstGeom prst="straightConnector1">
            <a:avLst/>
          </a:prstGeom>
          <a:noFill/>
          <a:ln w="25400">
            <a:solidFill>
              <a:srgbClr val="808080"/>
            </a:solidFill>
            <a:round/>
            <a:headEnd/>
            <a:tailEnd/>
          </a:ln>
        </p:spPr>
      </p:cxnSp>
      <p:cxnSp>
        <p:nvCxnSpPr>
          <p:cNvPr id="102435" name="AutoShape 40"/>
          <p:cNvCxnSpPr>
            <a:cxnSpLocks noChangeShapeType="1"/>
            <a:stCxn id="102426" idx="1"/>
            <a:endCxn id="102424" idx="3"/>
          </p:cNvCxnSpPr>
          <p:nvPr/>
        </p:nvCxnSpPr>
        <p:spPr bwMode="auto">
          <a:xfrm flipH="1">
            <a:off x="6419851" y="4914901"/>
            <a:ext cx="715963" cy="422275"/>
          </a:xfrm>
          <a:prstGeom prst="straightConnector1">
            <a:avLst/>
          </a:prstGeom>
          <a:noFill/>
          <a:ln w="25400">
            <a:solidFill>
              <a:srgbClr val="808080"/>
            </a:solidFill>
            <a:round/>
            <a:headEnd/>
            <a:tailEnd/>
          </a:ln>
        </p:spPr>
      </p:cxnSp>
      <p:cxnSp>
        <p:nvCxnSpPr>
          <p:cNvPr id="102436" name="AutoShape 41"/>
          <p:cNvCxnSpPr>
            <a:cxnSpLocks noChangeShapeType="1"/>
            <a:stCxn id="102427" idx="1"/>
            <a:endCxn id="102423" idx="3"/>
          </p:cNvCxnSpPr>
          <p:nvPr/>
        </p:nvCxnSpPr>
        <p:spPr bwMode="auto">
          <a:xfrm flipH="1">
            <a:off x="6419851" y="4133850"/>
            <a:ext cx="715963" cy="395288"/>
          </a:xfrm>
          <a:prstGeom prst="straightConnector1">
            <a:avLst/>
          </a:prstGeom>
          <a:noFill/>
          <a:ln w="25400">
            <a:solidFill>
              <a:srgbClr val="808080"/>
            </a:solidFill>
            <a:round/>
            <a:headEnd/>
            <a:tailEnd/>
          </a:ln>
        </p:spPr>
      </p:cxnSp>
      <p:cxnSp>
        <p:nvCxnSpPr>
          <p:cNvPr id="102437" name="AutoShape 42"/>
          <p:cNvCxnSpPr>
            <a:cxnSpLocks noChangeShapeType="1"/>
            <a:stCxn id="102426" idx="1"/>
            <a:endCxn id="102423" idx="3"/>
          </p:cNvCxnSpPr>
          <p:nvPr/>
        </p:nvCxnSpPr>
        <p:spPr bwMode="auto">
          <a:xfrm flipH="1" flipV="1">
            <a:off x="6419851" y="4529138"/>
            <a:ext cx="715963" cy="385762"/>
          </a:xfrm>
          <a:prstGeom prst="straightConnector1">
            <a:avLst/>
          </a:prstGeom>
          <a:noFill/>
          <a:ln w="25400">
            <a:solidFill>
              <a:srgbClr val="808080"/>
            </a:solidFill>
            <a:round/>
            <a:headEnd/>
            <a:tailEnd/>
          </a:ln>
        </p:spPr>
      </p:cxnSp>
      <p:cxnSp>
        <p:nvCxnSpPr>
          <p:cNvPr id="102438" name="AutoShape 43"/>
          <p:cNvCxnSpPr>
            <a:cxnSpLocks noChangeShapeType="1"/>
            <a:stCxn id="102426" idx="0"/>
            <a:endCxn id="102427" idx="2"/>
          </p:cNvCxnSpPr>
          <p:nvPr/>
        </p:nvCxnSpPr>
        <p:spPr bwMode="auto">
          <a:xfrm flipV="1">
            <a:off x="7783513" y="4356101"/>
            <a:ext cx="0" cy="334963"/>
          </a:xfrm>
          <a:prstGeom prst="straightConnector1">
            <a:avLst/>
          </a:prstGeom>
          <a:noFill/>
          <a:ln w="25400">
            <a:solidFill>
              <a:srgbClr val="808080"/>
            </a:solidFill>
            <a:round/>
            <a:headEnd/>
            <a:tailEnd/>
          </a:ln>
        </p:spPr>
      </p:cxnSp>
      <p:sp>
        <p:nvSpPr>
          <p:cNvPr id="102439" name="Text Box 44"/>
          <p:cNvSpPr txBox="1">
            <a:spLocks noChangeArrowheads="1"/>
          </p:cNvSpPr>
          <p:nvPr/>
        </p:nvSpPr>
        <p:spPr bwMode="auto">
          <a:xfrm>
            <a:off x="5189600" y="3503202"/>
            <a:ext cx="1006686" cy="246221"/>
          </a:xfrm>
          <a:prstGeom prst="rect">
            <a:avLst/>
          </a:prstGeom>
          <a:noFill/>
          <a:ln w="9525">
            <a:noFill/>
            <a:miter lim="800000"/>
            <a:headEnd/>
            <a:tailEnd/>
          </a:ln>
        </p:spPr>
        <p:txBody>
          <a:bodyPr wrap="none" lIns="0" tIns="0" rIns="0" bIns="0">
            <a:spAutoFit/>
          </a:bodyPr>
          <a:lstStyle/>
          <a:p>
            <a:r>
              <a:rPr lang="en-US" sz="1600" b="1" i="1" dirty="0">
                <a:latin typeface="Arial Narrow" panose="020B0606020202030204" pitchFamily="34" charset="0"/>
              </a:rPr>
              <a:t>International</a:t>
            </a:r>
          </a:p>
        </p:txBody>
      </p:sp>
      <p:cxnSp>
        <p:nvCxnSpPr>
          <p:cNvPr id="102440" name="AutoShape 45"/>
          <p:cNvCxnSpPr>
            <a:cxnSpLocks noChangeShapeType="1"/>
            <a:stCxn id="102425" idx="0"/>
            <a:endCxn id="102426" idx="2"/>
          </p:cNvCxnSpPr>
          <p:nvPr/>
        </p:nvCxnSpPr>
        <p:spPr bwMode="auto">
          <a:xfrm flipV="1">
            <a:off x="7783513" y="5137150"/>
            <a:ext cx="0" cy="361950"/>
          </a:xfrm>
          <a:prstGeom prst="straightConnector1">
            <a:avLst/>
          </a:prstGeom>
          <a:noFill/>
          <a:ln w="25400">
            <a:solidFill>
              <a:srgbClr val="808080"/>
            </a:solidFill>
            <a:round/>
            <a:headEnd/>
            <a:tailEnd/>
          </a:ln>
        </p:spPr>
      </p:cxnSp>
      <p:sp>
        <p:nvSpPr>
          <p:cNvPr id="102441" name="Text Box 46"/>
          <p:cNvSpPr txBox="1">
            <a:spLocks noChangeArrowheads="1"/>
          </p:cNvSpPr>
          <p:nvPr/>
        </p:nvSpPr>
        <p:spPr bwMode="auto">
          <a:xfrm>
            <a:off x="7497318" y="3503202"/>
            <a:ext cx="662041" cy="246221"/>
          </a:xfrm>
          <a:prstGeom prst="rect">
            <a:avLst/>
          </a:prstGeom>
          <a:noFill/>
          <a:ln w="9525">
            <a:noFill/>
            <a:miter lim="800000"/>
            <a:headEnd/>
            <a:tailEnd/>
          </a:ln>
        </p:spPr>
        <p:txBody>
          <a:bodyPr wrap="none" lIns="0" tIns="0" rIns="0" bIns="0">
            <a:spAutoFit/>
          </a:bodyPr>
          <a:lstStyle/>
          <a:p>
            <a:r>
              <a:rPr lang="en-US" sz="1600" b="1" i="1">
                <a:latin typeface="Arial Narrow" panose="020B0606020202030204" pitchFamily="34" charset="0"/>
              </a:rPr>
              <a:t>National</a:t>
            </a:r>
          </a:p>
        </p:txBody>
      </p:sp>
      <p:sp>
        <p:nvSpPr>
          <p:cNvPr id="42" name="Rounded Rectangle 41"/>
          <p:cNvSpPr/>
          <p:nvPr/>
        </p:nvSpPr>
        <p:spPr bwMode="auto">
          <a:xfrm>
            <a:off x="3051175" y="1230313"/>
            <a:ext cx="5852160" cy="192024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43" name="Rounded Rectangle 42"/>
          <p:cNvSpPr/>
          <p:nvPr/>
        </p:nvSpPr>
        <p:spPr bwMode="auto">
          <a:xfrm>
            <a:off x="3051175" y="3378200"/>
            <a:ext cx="5852160" cy="2834640"/>
          </a:xfrm>
          <a:prstGeom prst="roundRect">
            <a:avLst>
              <a:gd name="adj" fmla="val 8196"/>
            </a:avLst>
          </a:prstGeom>
          <a:noFill/>
          <a:ln w="25400" cap="flat" cmpd="sng" algn="ctr">
            <a:solidFill>
              <a:schemeClr val="bg1">
                <a:lumMod val="65000"/>
              </a:schemeClr>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pPr>
            <a:endParaRPr lang="en-US" sz="2400">
              <a:latin typeface="Arial Narrow" panose="020B0606020202030204" pitchFamily="34" charset="0"/>
            </a:endParaRPr>
          </a:p>
        </p:txBody>
      </p:sp>
      <p:sp>
        <p:nvSpPr>
          <p:cNvPr id="102414" name="Text Box 17"/>
          <p:cNvSpPr txBox="1">
            <a:spLocks noChangeArrowheads="1"/>
          </p:cNvSpPr>
          <p:nvPr/>
        </p:nvSpPr>
        <p:spPr bwMode="auto">
          <a:xfrm>
            <a:off x="3220468" y="1093682"/>
            <a:ext cx="1555875" cy="276999"/>
          </a:xfrm>
          <a:prstGeom prst="rect">
            <a:avLst/>
          </a:prstGeom>
          <a:solidFill>
            <a:schemeClr val="bg1"/>
          </a:solidFill>
          <a:ln w="9525">
            <a:noFill/>
            <a:miter lim="800000"/>
            <a:headEnd/>
            <a:tailEnd/>
          </a:ln>
        </p:spPr>
        <p:txBody>
          <a:bodyPr wrap="none" lIns="45720" tIns="0" rIns="45720" bIns="0">
            <a:spAutoFit/>
          </a:bodyPr>
          <a:lstStyle/>
          <a:p>
            <a:r>
              <a:rPr lang="en-US" b="1" dirty="0">
                <a:latin typeface="Arial Narrow" panose="020B0606020202030204" pitchFamily="34" charset="0"/>
              </a:rPr>
              <a:t>Producer-driven</a:t>
            </a:r>
          </a:p>
        </p:txBody>
      </p:sp>
      <p:sp>
        <p:nvSpPr>
          <p:cNvPr id="102421" name="Text Box 24"/>
          <p:cNvSpPr txBox="1">
            <a:spLocks noChangeArrowheads="1"/>
          </p:cNvSpPr>
          <p:nvPr/>
        </p:nvSpPr>
        <p:spPr bwMode="auto">
          <a:xfrm>
            <a:off x="3281428" y="3235537"/>
            <a:ext cx="1260923" cy="276999"/>
          </a:xfrm>
          <a:prstGeom prst="rect">
            <a:avLst/>
          </a:prstGeom>
          <a:solidFill>
            <a:schemeClr val="bg1"/>
          </a:solidFill>
          <a:ln w="9525">
            <a:noFill/>
            <a:miter lim="800000"/>
            <a:headEnd/>
            <a:tailEnd/>
          </a:ln>
        </p:spPr>
        <p:txBody>
          <a:bodyPr wrap="none" lIns="45720" tIns="0" rIns="45720" bIns="0">
            <a:spAutoFit/>
          </a:bodyPr>
          <a:lstStyle/>
          <a:p>
            <a:r>
              <a:rPr lang="en-US" b="1" dirty="0">
                <a:latin typeface="Arial Narrow" panose="020B0606020202030204" pitchFamily="34" charset="0"/>
              </a:rPr>
              <a:t>Buyer-driven</a:t>
            </a:r>
          </a:p>
        </p:txBody>
      </p:sp>
    </p:spTree>
    <p:extLst>
      <p:ext uri="{BB962C8B-B14F-4D97-AF65-F5344CB8AC3E}">
        <p14:creationId xmlns:p14="http://schemas.microsoft.com/office/powerpoint/2010/main" val="33782591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Characteristics of Producer-Driven and Buyer-Driven Global Commodity Chains</a:t>
            </a:r>
          </a:p>
        </p:txBody>
      </p:sp>
      <p:graphicFrame>
        <p:nvGraphicFramePr>
          <p:cNvPr id="5" name="Content Placeholder 4"/>
          <p:cNvGraphicFramePr>
            <a:graphicFrameLocks noGrp="1"/>
          </p:cNvGraphicFramePr>
          <p:nvPr>
            <p:ph idx="1"/>
          </p:nvPr>
        </p:nvGraphicFramePr>
        <p:xfrm>
          <a:off x="152400" y="914400"/>
          <a:ext cx="11887197" cy="4145280"/>
        </p:xfrm>
        <a:graphic>
          <a:graphicData uri="http://schemas.openxmlformats.org/drawingml/2006/table">
            <a:tbl>
              <a:tblPr firstRow="1" bandRow="1">
                <a:tableStyleId>{37CE84F3-28C3-443E-9E96-99CF82512B78}</a:tableStyleId>
              </a:tblPr>
              <a:tblGrid>
                <a:gridCol w="3962399">
                  <a:extLst>
                    <a:ext uri="{9D8B030D-6E8A-4147-A177-3AD203B41FA5}">
                      <a16:colId xmlns:a16="http://schemas.microsoft.com/office/drawing/2014/main" val="20000"/>
                    </a:ext>
                  </a:extLst>
                </a:gridCol>
                <a:gridCol w="3962399">
                  <a:extLst>
                    <a:ext uri="{9D8B030D-6E8A-4147-A177-3AD203B41FA5}">
                      <a16:colId xmlns:a16="http://schemas.microsoft.com/office/drawing/2014/main" val="20001"/>
                    </a:ext>
                  </a:extLst>
                </a:gridCol>
                <a:gridCol w="3962399">
                  <a:extLst>
                    <a:ext uri="{9D8B030D-6E8A-4147-A177-3AD203B41FA5}">
                      <a16:colId xmlns:a16="http://schemas.microsoft.com/office/drawing/2014/main" val="20002"/>
                    </a:ext>
                  </a:extLst>
                </a:gridCol>
              </a:tblGrid>
              <a:tr h="370840">
                <a:tc>
                  <a:txBody>
                    <a:bodyPr/>
                    <a:lstStyle/>
                    <a:p>
                      <a:endParaRPr lang="en-US" dirty="0"/>
                    </a:p>
                  </a:txBody>
                  <a:tcPr marL="122159" marR="122159"/>
                </a:tc>
                <a:tc>
                  <a:txBody>
                    <a:bodyPr/>
                    <a:lstStyle/>
                    <a:p>
                      <a:r>
                        <a:rPr lang="en-US" dirty="0"/>
                        <a:t>Producer-Driven Commodity Chains</a:t>
                      </a:r>
                    </a:p>
                  </a:txBody>
                  <a:tcPr marL="122159" marR="122159"/>
                </a:tc>
                <a:tc>
                  <a:txBody>
                    <a:bodyPr/>
                    <a:lstStyle/>
                    <a:p>
                      <a:r>
                        <a:rPr lang="en-US" dirty="0"/>
                        <a:t>Buyer-Driven Commodity Chains</a:t>
                      </a:r>
                    </a:p>
                  </a:txBody>
                  <a:tcPr marL="122159" marR="122159"/>
                </a:tc>
                <a:extLst>
                  <a:ext uri="{0D108BD9-81ED-4DB2-BD59-A6C34878D82A}">
                    <a16:rowId xmlns:a16="http://schemas.microsoft.com/office/drawing/2014/main" val="10000"/>
                  </a:ext>
                </a:extLst>
              </a:tr>
              <a:tr h="370840">
                <a:tc>
                  <a:txBody>
                    <a:bodyPr/>
                    <a:lstStyle/>
                    <a:p>
                      <a:r>
                        <a:rPr lang="en-US" dirty="0"/>
                        <a:t>Drivers of Global Commodity Chains</a:t>
                      </a:r>
                    </a:p>
                  </a:txBody>
                  <a:tcPr marL="122159" marR="122159"/>
                </a:tc>
                <a:tc>
                  <a:txBody>
                    <a:bodyPr/>
                    <a:lstStyle/>
                    <a:p>
                      <a:r>
                        <a:rPr lang="en-US" dirty="0"/>
                        <a:t>Industrial capital</a:t>
                      </a:r>
                    </a:p>
                  </a:txBody>
                  <a:tcPr marL="122159" marR="122159"/>
                </a:tc>
                <a:tc>
                  <a:txBody>
                    <a:bodyPr/>
                    <a:lstStyle/>
                    <a:p>
                      <a:r>
                        <a:rPr lang="en-US" dirty="0"/>
                        <a:t>Commercial capital</a:t>
                      </a:r>
                    </a:p>
                  </a:txBody>
                  <a:tcPr marL="122159" marR="122159"/>
                </a:tc>
                <a:extLst>
                  <a:ext uri="{0D108BD9-81ED-4DB2-BD59-A6C34878D82A}">
                    <a16:rowId xmlns:a16="http://schemas.microsoft.com/office/drawing/2014/main" val="100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u="none" strike="noStrike" cap="none" normalizeH="0" baseline="0" dirty="0">
                          <a:ln>
                            <a:noFill/>
                          </a:ln>
                          <a:effectLst/>
                        </a:rPr>
                        <a:t>Core Competencies</a:t>
                      </a:r>
                      <a:endParaRPr lang="en-US" dirty="0"/>
                    </a:p>
                  </a:txBody>
                  <a:tcPr marL="122159" marR="122159"/>
                </a:tc>
                <a:tc>
                  <a:txBody>
                    <a:bodyPr/>
                    <a:lstStyle/>
                    <a:p>
                      <a:r>
                        <a:rPr lang="en-US" dirty="0"/>
                        <a:t>Research &amp; Development; Production</a:t>
                      </a:r>
                    </a:p>
                  </a:txBody>
                  <a:tcPr marL="122159" marR="122159"/>
                </a:tc>
                <a:tc>
                  <a:txBody>
                    <a:bodyPr/>
                    <a:lstStyle/>
                    <a:p>
                      <a:r>
                        <a:rPr lang="en-US" dirty="0"/>
                        <a:t>Design; Marketing</a:t>
                      </a:r>
                    </a:p>
                    <a:p>
                      <a:endParaRPr lang="en-US" dirty="0"/>
                    </a:p>
                  </a:txBody>
                  <a:tcPr marL="122159" marR="122159"/>
                </a:tc>
                <a:extLst>
                  <a:ext uri="{0D108BD9-81ED-4DB2-BD59-A6C34878D82A}">
                    <a16:rowId xmlns:a16="http://schemas.microsoft.com/office/drawing/2014/main" val="10002"/>
                  </a:ext>
                </a:extLst>
              </a:tr>
              <a:tr h="370840">
                <a:tc>
                  <a:txBody>
                    <a:bodyPr/>
                    <a:lstStyle/>
                    <a:p>
                      <a:r>
                        <a:rPr lang="en-US" dirty="0"/>
                        <a:t>Barriers to Entry</a:t>
                      </a:r>
                    </a:p>
                  </a:txBody>
                  <a:tcPr marL="122159" marR="122159"/>
                </a:tc>
                <a:tc>
                  <a:txBody>
                    <a:bodyPr/>
                    <a:lstStyle/>
                    <a:p>
                      <a:r>
                        <a:rPr lang="en-US" dirty="0"/>
                        <a:t>Economies of Scale</a:t>
                      </a:r>
                    </a:p>
                  </a:txBody>
                  <a:tcPr marL="122159" marR="122159"/>
                </a:tc>
                <a:tc>
                  <a:txBody>
                    <a:bodyPr/>
                    <a:lstStyle/>
                    <a:p>
                      <a:r>
                        <a:rPr lang="en-US" dirty="0"/>
                        <a:t>Economies of Scope</a:t>
                      </a:r>
                    </a:p>
                  </a:txBody>
                  <a:tcPr marL="122159" marR="122159"/>
                </a:tc>
                <a:extLst>
                  <a:ext uri="{0D108BD9-81ED-4DB2-BD59-A6C34878D82A}">
                    <a16:rowId xmlns:a16="http://schemas.microsoft.com/office/drawing/2014/main" val="10003"/>
                  </a:ext>
                </a:extLst>
              </a:tr>
              <a:tr h="370840">
                <a:tc>
                  <a:txBody>
                    <a:bodyPr/>
                    <a:lstStyle/>
                    <a:p>
                      <a:r>
                        <a:rPr lang="en-US" dirty="0"/>
                        <a:t>Economic Sectors</a:t>
                      </a:r>
                    </a:p>
                  </a:txBody>
                  <a:tcPr marL="122159" marR="122159"/>
                </a:tc>
                <a:tc>
                  <a:txBody>
                    <a:bodyPr/>
                    <a:lstStyle/>
                    <a:p>
                      <a:r>
                        <a:rPr lang="en-US" dirty="0"/>
                        <a:t>Consumer Durables; Intermediate Goods; Capital Goods</a:t>
                      </a:r>
                    </a:p>
                  </a:txBody>
                  <a:tcPr marL="122159" marR="122159"/>
                </a:tc>
                <a:tc>
                  <a:txBody>
                    <a:bodyPr/>
                    <a:lstStyle/>
                    <a:p>
                      <a:r>
                        <a:rPr lang="en-US" dirty="0"/>
                        <a:t>Consumer Nondurables</a:t>
                      </a:r>
                    </a:p>
                  </a:txBody>
                  <a:tcPr marL="122159" marR="122159"/>
                </a:tc>
                <a:extLst>
                  <a:ext uri="{0D108BD9-81ED-4DB2-BD59-A6C34878D82A}">
                    <a16:rowId xmlns:a16="http://schemas.microsoft.com/office/drawing/2014/main" val="10004"/>
                  </a:ext>
                </a:extLst>
              </a:tr>
              <a:tr h="370840">
                <a:tc>
                  <a:txBody>
                    <a:bodyPr/>
                    <a:lstStyle/>
                    <a:p>
                      <a:r>
                        <a:rPr lang="en-US" dirty="0"/>
                        <a:t>Typical Industries</a:t>
                      </a:r>
                    </a:p>
                  </a:txBody>
                  <a:tcPr marL="122159" marR="122159"/>
                </a:tc>
                <a:tc>
                  <a:txBody>
                    <a:bodyPr/>
                    <a:lstStyle/>
                    <a:p>
                      <a:r>
                        <a:rPr lang="en-US" dirty="0"/>
                        <a:t>Automobiles; Computers; Aircraft</a:t>
                      </a:r>
                    </a:p>
                  </a:txBody>
                  <a:tcPr marL="122159" marR="122159"/>
                </a:tc>
                <a:tc>
                  <a:txBody>
                    <a:bodyPr/>
                    <a:lstStyle/>
                    <a:p>
                      <a:r>
                        <a:rPr lang="en-US" dirty="0"/>
                        <a:t>Apparel; Footwear; Toys</a:t>
                      </a:r>
                    </a:p>
                  </a:txBody>
                  <a:tcPr marL="122159" marR="122159"/>
                </a:tc>
                <a:extLst>
                  <a:ext uri="{0D108BD9-81ED-4DB2-BD59-A6C34878D82A}">
                    <a16:rowId xmlns:a16="http://schemas.microsoft.com/office/drawing/2014/main" val="10005"/>
                  </a:ext>
                </a:extLst>
              </a:tr>
              <a:tr h="370840">
                <a:tc>
                  <a:txBody>
                    <a:bodyPr/>
                    <a:lstStyle/>
                    <a:p>
                      <a:r>
                        <a:rPr lang="en-US" dirty="0"/>
                        <a:t>Ownership of Manufacturing Firms</a:t>
                      </a:r>
                    </a:p>
                  </a:txBody>
                  <a:tcPr marL="122159" marR="122159"/>
                </a:tc>
                <a:tc>
                  <a:txBody>
                    <a:bodyPr/>
                    <a:lstStyle/>
                    <a:p>
                      <a:r>
                        <a:rPr lang="en-US" dirty="0"/>
                        <a:t>Transnational Firms</a:t>
                      </a:r>
                    </a:p>
                  </a:txBody>
                  <a:tcPr marL="122159" marR="122159"/>
                </a:tc>
                <a:tc>
                  <a:txBody>
                    <a:bodyPr/>
                    <a:lstStyle/>
                    <a:p>
                      <a:r>
                        <a:rPr lang="en-US" dirty="0"/>
                        <a:t>Local Firms, predominantly in developing countries</a:t>
                      </a:r>
                    </a:p>
                  </a:txBody>
                  <a:tcPr marL="122159" marR="122159"/>
                </a:tc>
                <a:extLst>
                  <a:ext uri="{0D108BD9-81ED-4DB2-BD59-A6C34878D82A}">
                    <a16:rowId xmlns:a16="http://schemas.microsoft.com/office/drawing/2014/main" val="10006"/>
                  </a:ext>
                </a:extLst>
              </a:tr>
              <a:tr h="370840">
                <a:tc>
                  <a:txBody>
                    <a:bodyPr/>
                    <a:lstStyle/>
                    <a:p>
                      <a:r>
                        <a:rPr lang="en-US" dirty="0"/>
                        <a:t>Main Network Links</a:t>
                      </a:r>
                    </a:p>
                  </a:txBody>
                  <a:tcPr marL="122159" marR="122159"/>
                </a:tc>
                <a:tc>
                  <a:txBody>
                    <a:bodyPr/>
                    <a:lstStyle/>
                    <a:p>
                      <a:r>
                        <a:rPr lang="en-US" dirty="0"/>
                        <a:t>Investment-based</a:t>
                      </a:r>
                    </a:p>
                  </a:txBody>
                  <a:tcPr marL="122159" marR="122159"/>
                </a:tc>
                <a:tc>
                  <a:txBody>
                    <a:bodyPr/>
                    <a:lstStyle/>
                    <a:p>
                      <a:r>
                        <a:rPr lang="en-US" dirty="0"/>
                        <a:t>Trade-based</a:t>
                      </a:r>
                    </a:p>
                  </a:txBody>
                  <a:tcPr marL="122159" marR="122159"/>
                </a:tc>
                <a:extLst>
                  <a:ext uri="{0D108BD9-81ED-4DB2-BD59-A6C34878D82A}">
                    <a16:rowId xmlns:a16="http://schemas.microsoft.com/office/drawing/2014/main" val="10007"/>
                  </a:ext>
                </a:extLst>
              </a:tr>
              <a:tr h="370840">
                <a:tc>
                  <a:txBody>
                    <a:bodyPr/>
                    <a:lstStyle/>
                    <a:p>
                      <a:r>
                        <a:rPr lang="en-US" dirty="0"/>
                        <a:t>Predominant Network Structure</a:t>
                      </a:r>
                    </a:p>
                  </a:txBody>
                  <a:tcPr marL="122159" marR="122159"/>
                </a:tc>
                <a:tc>
                  <a:txBody>
                    <a:bodyPr/>
                    <a:lstStyle/>
                    <a:p>
                      <a:r>
                        <a:rPr lang="en-US" dirty="0"/>
                        <a:t>Vertical</a:t>
                      </a:r>
                    </a:p>
                  </a:txBody>
                  <a:tcPr marL="122159" marR="122159"/>
                </a:tc>
                <a:tc>
                  <a:txBody>
                    <a:bodyPr/>
                    <a:lstStyle/>
                    <a:p>
                      <a:r>
                        <a:rPr lang="en-US" dirty="0"/>
                        <a:t>Horizontal</a:t>
                      </a:r>
                    </a:p>
                  </a:txBody>
                  <a:tcPr marL="122159" marR="122159"/>
                </a:tc>
                <a:extLst>
                  <a:ext uri="{0D108BD9-81ED-4DB2-BD59-A6C34878D82A}">
                    <a16:rowId xmlns:a16="http://schemas.microsoft.com/office/drawing/2014/main" val="10008"/>
                  </a:ext>
                </a:extLst>
              </a:tr>
            </a:tbl>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1253758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4"/>
          <p:cNvSpPr>
            <a:spLocks noGrp="1" noChangeArrowheads="1"/>
          </p:cNvSpPr>
          <p:nvPr>
            <p:ph type="title"/>
          </p:nvPr>
        </p:nvSpPr>
        <p:spPr/>
        <p:txBody>
          <a:bodyPr/>
          <a:lstStyle/>
          <a:p>
            <a:pPr eaLnBrk="1" hangingPunct="1"/>
            <a:r>
              <a:rPr lang="en-US"/>
              <a:t>Product Life Cycle</a:t>
            </a:r>
          </a:p>
        </p:txBody>
      </p:sp>
      <p:sp>
        <p:nvSpPr>
          <p:cNvPr id="37" name="Footer Placeholder 2"/>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
        <p:nvSpPr>
          <p:cNvPr id="104456" name="Freeform 6"/>
          <p:cNvSpPr>
            <a:spLocks/>
          </p:cNvSpPr>
          <p:nvPr/>
        </p:nvSpPr>
        <p:spPr bwMode="auto">
          <a:xfrm>
            <a:off x="2749550" y="1570038"/>
            <a:ext cx="7040880" cy="4114800"/>
          </a:xfrm>
          <a:custGeom>
            <a:avLst/>
            <a:gdLst>
              <a:gd name="T0" fmla="*/ 0 w 4465"/>
              <a:gd name="T1" fmla="*/ 0 h 2689"/>
              <a:gd name="T2" fmla="*/ 0 w 4465"/>
              <a:gd name="T3" fmla="*/ 2147483647 h 2689"/>
              <a:gd name="T4" fmla="*/ 2147483647 w 4465"/>
              <a:gd name="T5" fmla="*/ 2147483647 h 2689"/>
              <a:gd name="T6" fmla="*/ 0 60000 65536"/>
              <a:gd name="T7" fmla="*/ 0 60000 65536"/>
              <a:gd name="T8" fmla="*/ 0 60000 65536"/>
              <a:gd name="T9" fmla="*/ 0 w 4465"/>
              <a:gd name="T10" fmla="*/ 0 h 2689"/>
              <a:gd name="T11" fmla="*/ 4465 w 4465"/>
              <a:gd name="T12" fmla="*/ 2689 h 2689"/>
            </a:gdLst>
            <a:ahLst/>
            <a:cxnLst>
              <a:cxn ang="T6">
                <a:pos x="T0" y="T1"/>
              </a:cxn>
              <a:cxn ang="T7">
                <a:pos x="T2" y="T3"/>
              </a:cxn>
              <a:cxn ang="T8">
                <a:pos x="T4" y="T5"/>
              </a:cxn>
            </a:cxnLst>
            <a:rect l="T9" t="T10" r="T11" b="T12"/>
            <a:pathLst>
              <a:path w="4465" h="2689">
                <a:moveTo>
                  <a:pt x="0" y="0"/>
                </a:moveTo>
                <a:lnTo>
                  <a:pt x="0" y="2688"/>
                </a:lnTo>
                <a:lnTo>
                  <a:pt x="4464" y="2688"/>
                </a:lnTo>
              </a:path>
            </a:pathLst>
          </a:custGeom>
          <a:noFill/>
          <a:ln w="38100" cap="rnd">
            <a:solidFill>
              <a:schemeClr val="tx1"/>
            </a:solidFill>
            <a:round/>
            <a:headEnd type="triangle" w="med" len="lg"/>
            <a:tailEnd type="triangle" w="med" len="med"/>
          </a:ln>
        </p:spPr>
        <p:txBody>
          <a:bodyPr/>
          <a:lstStyle/>
          <a:p>
            <a:endParaRPr lang="en-US">
              <a:latin typeface="Arial Narrow" panose="020B0606020202030204" pitchFamily="34" charset="0"/>
            </a:endParaRPr>
          </a:p>
        </p:txBody>
      </p:sp>
      <p:sp>
        <p:nvSpPr>
          <p:cNvPr id="104457" name="Rectangle 8"/>
          <p:cNvSpPr>
            <a:spLocks noChangeArrowheads="1"/>
          </p:cNvSpPr>
          <p:nvPr/>
        </p:nvSpPr>
        <p:spPr bwMode="auto">
          <a:xfrm rot="-5400000">
            <a:off x="2264730" y="1742222"/>
            <a:ext cx="623569" cy="339196"/>
          </a:xfrm>
          <a:prstGeom prst="rect">
            <a:avLst/>
          </a:prstGeom>
          <a:noFill/>
          <a:ln w="9525">
            <a:noFill/>
            <a:miter lim="800000"/>
            <a:headEnd/>
            <a:tailEnd/>
          </a:ln>
        </p:spPr>
        <p:txBody>
          <a:bodyPr wrap="none" lIns="92075" tIns="46038" rIns="92075" bIns="46038">
            <a:spAutoFit/>
          </a:bodyPr>
          <a:lstStyle/>
          <a:p>
            <a:r>
              <a:rPr lang="en-US" sz="1600" b="1">
                <a:latin typeface="Arial Narrow" panose="020B0606020202030204" pitchFamily="34" charset="0"/>
              </a:rPr>
              <a:t>Sales</a:t>
            </a:r>
          </a:p>
        </p:txBody>
      </p:sp>
      <p:sp>
        <p:nvSpPr>
          <p:cNvPr id="104458" name="Line 9"/>
          <p:cNvSpPr>
            <a:spLocks noChangeShapeType="1"/>
          </p:cNvSpPr>
          <p:nvPr/>
        </p:nvSpPr>
        <p:spPr bwMode="auto">
          <a:xfrm>
            <a:off x="2749550" y="4846638"/>
            <a:ext cx="6934200" cy="0"/>
          </a:xfrm>
          <a:prstGeom prst="line">
            <a:avLst/>
          </a:prstGeom>
          <a:noFill/>
          <a:ln w="76200">
            <a:solidFill>
              <a:srgbClr val="808080"/>
            </a:solidFill>
            <a:round/>
            <a:headEnd type="none" w="sm" len="sm"/>
            <a:tailEnd type="none" w="sm" len="sm"/>
          </a:ln>
        </p:spPr>
        <p:txBody>
          <a:bodyPr wrap="none" anchor="ctr"/>
          <a:lstStyle/>
          <a:p>
            <a:endParaRPr lang="en-US">
              <a:latin typeface="Arial Narrow" panose="020B0606020202030204" pitchFamily="34" charset="0"/>
            </a:endParaRPr>
          </a:p>
        </p:txBody>
      </p:sp>
      <p:sp>
        <p:nvSpPr>
          <p:cNvPr id="104459" name="Line 10"/>
          <p:cNvSpPr>
            <a:spLocks noChangeShapeType="1"/>
          </p:cNvSpPr>
          <p:nvPr/>
        </p:nvSpPr>
        <p:spPr bwMode="auto">
          <a:xfrm>
            <a:off x="4883150" y="1883716"/>
            <a:ext cx="0" cy="3749040"/>
          </a:xfrm>
          <a:prstGeom prst="line">
            <a:avLst/>
          </a:prstGeom>
          <a:noFill/>
          <a:ln w="12700">
            <a:solidFill>
              <a:srgbClr val="808080"/>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4460" name="Line 11"/>
          <p:cNvSpPr>
            <a:spLocks noChangeShapeType="1"/>
          </p:cNvSpPr>
          <p:nvPr/>
        </p:nvSpPr>
        <p:spPr bwMode="auto">
          <a:xfrm>
            <a:off x="6559550" y="1883716"/>
            <a:ext cx="0" cy="3749040"/>
          </a:xfrm>
          <a:prstGeom prst="line">
            <a:avLst/>
          </a:prstGeom>
          <a:noFill/>
          <a:ln w="12700">
            <a:solidFill>
              <a:srgbClr val="808080"/>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222220" name="Rectangle 12"/>
          <p:cNvSpPr>
            <a:spLocks noChangeArrowheads="1"/>
          </p:cNvSpPr>
          <p:nvPr/>
        </p:nvSpPr>
        <p:spPr bwMode="auto">
          <a:xfrm>
            <a:off x="3544648" y="5721992"/>
            <a:ext cx="674865" cy="276999"/>
          </a:xfrm>
          <a:prstGeom prst="rect">
            <a:avLst/>
          </a:prstGeom>
          <a:noFill/>
          <a:ln w="9525">
            <a:noFill/>
            <a:miter lim="800000"/>
            <a:headEnd/>
            <a:tailEnd/>
          </a:ln>
          <a:effectLst/>
        </p:spPr>
        <p:txBody>
          <a:bodyPr wrap="none" lIns="0" tIns="0" rIns="0" bIns="0">
            <a:spAutoFit/>
          </a:bodyPr>
          <a:lstStyle/>
          <a:p>
            <a:pPr>
              <a:defRPr/>
            </a:pPr>
            <a:r>
              <a:rPr lang="en-US" b="1" i="1" dirty="0">
                <a:solidFill>
                  <a:schemeClr val="accent1">
                    <a:lumMod val="50000"/>
                  </a:schemeClr>
                </a:solidFill>
                <a:latin typeface="Arial Narrow" panose="020B0606020202030204" pitchFamily="34" charset="0"/>
              </a:rPr>
              <a:t>Stage 1</a:t>
            </a:r>
          </a:p>
        </p:txBody>
      </p:sp>
      <p:sp>
        <p:nvSpPr>
          <p:cNvPr id="222221" name="Rectangle 13"/>
          <p:cNvSpPr>
            <a:spLocks noChangeArrowheads="1"/>
          </p:cNvSpPr>
          <p:nvPr/>
        </p:nvSpPr>
        <p:spPr bwMode="auto">
          <a:xfrm>
            <a:off x="5467464" y="5721992"/>
            <a:ext cx="674865" cy="276999"/>
          </a:xfrm>
          <a:prstGeom prst="rect">
            <a:avLst/>
          </a:prstGeom>
          <a:noFill/>
          <a:ln w="9525">
            <a:noFill/>
            <a:miter lim="800000"/>
            <a:headEnd/>
            <a:tailEnd/>
          </a:ln>
          <a:effectLst/>
        </p:spPr>
        <p:txBody>
          <a:bodyPr wrap="none" lIns="0" tIns="0" rIns="0" bIns="0">
            <a:spAutoFit/>
          </a:bodyPr>
          <a:lstStyle/>
          <a:p>
            <a:pPr>
              <a:defRPr/>
            </a:pPr>
            <a:r>
              <a:rPr lang="en-US" b="1" i="1">
                <a:solidFill>
                  <a:schemeClr val="accent1">
                    <a:lumMod val="50000"/>
                  </a:schemeClr>
                </a:solidFill>
                <a:latin typeface="Arial Narrow" panose="020B0606020202030204" pitchFamily="34" charset="0"/>
              </a:rPr>
              <a:t>Stage 2</a:t>
            </a:r>
          </a:p>
        </p:txBody>
      </p:sp>
      <p:sp>
        <p:nvSpPr>
          <p:cNvPr id="222222" name="Rectangle 14"/>
          <p:cNvSpPr>
            <a:spLocks noChangeArrowheads="1"/>
          </p:cNvSpPr>
          <p:nvPr/>
        </p:nvSpPr>
        <p:spPr bwMode="auto">
          <a:xfrm>
            <a:off x="7196252" y="5721992"/>
            <a:ext cx="674865" cy="276999"/>
          </a:xfrm>
          <a:prstGeom prst="rect">
            <a:avLst/>
          </a:prstGeom>
          <a:noFill/>
          <a:ln w="9525">
            <a:noFill/>
            <a:miter lim="800000"/>
            <a:headEnd/>
            <a:tailEnd/>
          </a:ln>
          <a:effectLst/>
        </p:spPr>
        <p:txBody>
          <a:bodyPr wrap="none" lIns="0" tIns="0" rIns="0" bIns="0">
            <a:spAutoFit/>
          </a:bodyPr>
          <a:lstStyle/>
          <a:p>
            <a:pPr>
              <a:defRPr/>
            </a:pPr>
            <a:r>
              <a:rPr lang="en-US" b="1" i="1" dirty="0">
                <a:solidFill>
                  <a:schemeClr val="accent1">
                    <a:lumMod val="50000"/>
                  </a:schemeClr>
                </a:solidFill>
                <a:latin typeface="Arial Narrow" panose="020B0606020202030204" pitchFamily="34" charset="0"/>
              </a:rPr>
              <a:t>Stage 3</a:t>
            </a:r>
          </a:p>
        </p:txBody>
      </p:sp>
      <p:sp>
        <p:nvSpPr>
          <p:cNvPr id="104464" name="Line 16"/>
          <p:cNvSpPr>
            <a:spLocks noChangeShapeType="1"/>
          </p:cNvSpPr>
          <p:nvPr/>
        </p:nvSpPr>
        <p:spPr bwMode="auto">
          <a:xfrm>
            <a:off x="2798763" y="1874838"/>
            <a:ext cx="2011680" cy="0"/>
          </a:xfrm>
          <a:prstGeom prst="line">
            <a:avLst/>
          </a:prstGeom>
          <a:noFill/>
          <a:ln w="76200">
            <a:solidFill>
              <a:schemeClr val="accent3">
                <a:lumMod val="75000"/>
              </a:schemeClr>
            </a:solidFill>
            <a:round/>
            <a:headEnd type="triangle" w="med" len="med"/>
            <a:tailEnd type="triangle" w="med" len="med"/>
          </a:ln>
        </p:spPr>
        <p:txBody>
          <a:bodyPr wrap="none" anchor="ctr"/>
          <a:lstStyle/>
          <a:p>
            <a:endParaRPr lang="en-US">
              <a:latin typeface="Arial Narrow" panose="020B0606020202030204" pitchFamily="34" charset="0"/>
            </a:endParaRPr>
          </a:p>
        </p:txBody>
      </p:sp>
      <p:sp>
        <p:nvSpPr>
          <p:cNvPr id="222225" name="Rectangle 17"/>
          <p:cNvSpPr>
            <a:spLocks noChangeArrowheads="1"/>
          </p:cNvSpPr>
          <p:nvPr/>
        </p:nvSpPr>
        <p:spPr bwMode="auto">
          <a:xfrm>
            <a:off x="3409947" y="1527788"/>
            <a:ext cx="892873" cy="276999"/>
          </a:xfrm>
          <a:prstGeom prst="rect">
            <a:avLst/>
          </a:prstGeom>
          <a:noFill/>
          <a:ln w="9525">
            <a:noFill/>
            <a:miter lim="800000"/>
            <a:headEnd/>
            <a:tailEnd/>
          </a:ln>
          <a:effectLst/>
        </p:spPr>
        <p:txBody>
          <a:bodyPr wrap="none" lIns="0" tIns="0" rIns="0" bIns="0">
            <a:spAutoFit/>
          </a:bodyPr>
          <a:lstStyle/>
          <a:p>
            <a:pPr>
              <a:defRPr/>
            </a:pPr>
            <a:r>
              <a:rPr lang="en-US" b="1" dirty="0">
                <a:solidFill>
                  <a:schemeClr val="accent3">
                    <a:lumMod val="50000"/>
                  </a:schemeClr>
                </a:solidFill>
                <a:latin typeface="Arial Narrow" panose="020B0606020202030204" pitchFamily="34" charset="0"/>
              </a:rPr>
              <a:t>Monopoly</a:t>
            </a:r>
          </a:p>
        </p:txBody>
      </p:sp>
      <p:sp>
        <p:nvSpPr>
          <p:cNvPr id="222226" name="Rectangle 18"/>
          <p:cNvSpPr>
            <a:spLocks noChangeArrowheads="1"/>
          </p:cNvSpPr>
          <p:nvPr/>
        </p:nvSpPr>
        <p:spPr bwMode="auto">
          <a:xfrm>
            <a:off x="6743701" y="1527788"/>
            <a:ext cx="1102866" cy="276999"/>
          </a:xfrm>
          <a:prstGeom prst="rect">
            <a:avLst/>
          </a:prstGeom>
          <a:noFill/>
          <a:ln w="9525">
            <a:noFill/>
            <a:miter lim="800000"/>
            <a:headEnd/>
            <a:tailEnd/>
          </a:ln>
          <a:effectLst/>
        </p:spPr>
        <p:txBody>
          <a:bodyPr wrap="none" lIns="0" tIns="0" rIns="0" bIns="0">
            <a:spAutoFit/>
          </a:bodyPr>
          <a:lstStyle/>
          <a:p>
            <a:pPr>
              <a:defRPr/>
            </a:pPr>
            <a:r>
              <a:rPr lang="en-US" b="1" dirty="0">
                <a:solidFill>
                  <a:schemeClr val="accent5">
                    <a:lumMod val="50000"/>
                  </a:schemeClr>
                </a:solidFill>
                <a:latin typeface="Arial Narrow" panose="020B0606020202030204" pitchFamily="34" charset="0"/>
              </a:rPr>
              <a:t>Competition</a:t>
            </a:r>
          </a:p>
        </p:txBody>
      </p:sp>
      <p:sp>
        <p:nvSpPr>
          <p:cNvPr id="104467" name="Rectangle 19"/>
          <p:cNvSpPr>
            <a:spLocks noChangeArrowheads="1"/>
          </p:cNvSpPr>
          <p:nvPr/>
        </p:nvSpPr>
        <p:spPr bwMode="auto">
          <a:xfrm>
            <a:off x="3167063" y="4899026"/>
            <a:ext cx="1429879" cy="646973"/>
          </a:xfrm>
          <a:prstGeom prst="rect">
            <a:avLst/>
          </a:prstGeom>
          <a:noFill/>
          <a:ln w="9525">
            <a:noFill/>
            <a:miter lim="800000"/>
            <a:headEnd/>
            <a:tailEnd/>
          </a:ln>
        </p:spPr>
        <p:txBody>
          <a:bodyPr wrap="none" lIns="92075" tIns="46038" rIns="92075" bIns="46038">
            <a:spAutoFit/>
          </a:bodyPr>
          <a:lstStyle/>
          <a:p>
            <a:r>
              <a:rPr lang="en-US" b="1" dirty="0">
                <a:latin typeface="Arial Narrow" panose="020B0606020202030204" pitchFamily="34" charset="0"/>
              </a:rPr>
              <a:t>Research and</a:t>
            </a:r>
          </a:p>
          <a:p>
            <a:r>
              <a:rPr lang="en-US" b="1" dirty="0">
                <a:latin typeface="Arial Narrow" panose="020B0606020202030204" pitchFamily="34" charset="0"/>
              </a:rPr>
              <a:t>development</a:t>
            </a:r>
          </a:p>
        </p:txBody>
      </p:sp>
      <p:sp>
        <p:nvSpPr>
          <p:cNvPr id="104468" name="Rectangle 20"/>
          <p:cNvSpPr>
            <a:spLocks noChangeArrowheads="1"/>
          </p:cNvSpPr>
          <p:nvPr/>
        </p:nvSpPr>
        <p:spPr bwMode="auto">
          <a:xfrm>
            <a:off x="7078663" y="5074531"/>
            <a:ext cx="921727" cy="369974"/>
          </a:xfrm>
          <a:prstGeom prst="rect">
            <a:avLst/>
          </a:prstGeom>
          <a:noFill/>
          <a:ln w="9525">
            <a:noFill/>
            <a:miter lim="800000"/>
            <a:headEnd/>
            <a:tailEnd/>
          </a:ln>
        </p:spPr>
        <p:txBody>
          <a:bodyPr wrap="none" lIns="92075" tIns="46038" rIns="92075" bIns="46038">
            <a:spAutoFit/>
          </a:bodyPr>
          <a:lstStyle/>
          <a:p>
            <a:r>
              <a:rPr lang="en-US" b="1">
                <a:latin typeface="Arial Narrow" panose="020B0606020202030204" pitchFamily="34" charset="0"/>
              </a:rPr>
              <a:t>Maturity</a:t>
            </a:r>
          </a:p>
        </p:txBody>
      </p:sp>
      <p:sp>
        <p:nvSpPr>
          <p:cNvPr id="104469" name="Rectangle 21"/>
          <p:cNvSpPr>
            <a:spLocks noChangeArrowheads="1"/>
          </p:cNvSpPr>
          <p:nvPr/>
        </p:nvSpPr>
        <p:spPr bwMode="auto">
          <a:xfrm>
            <a:off x="8691564" y="5063418"/>
            <a:ext cx="860813" cy="369974"/>
          </a:xfrm>
          <a:prstGeom prst="rect">
            <a:avLst/>
          </a:prstGeom>
          <a:noFill/>
          <a:ln w="9525">
            <a:noFill/>
            <a:miter lim="800000"/>
            <a:headEnd/>
            <a:tailEnd/>
          </a:ln>
        </p:spPr>
        <p:txBody>
          <a:bodyPr wrap="none" lIns="92075" tIns="46038" rIns="92075" bIns="46038">
            <a:spAutoFit/>
          </a:bodyPr>
          <a:lstStyle/>
          <a:p>
            <a:r>
              <a:rPr lang="en-US" b="1">
                <a:latin typeface="Arial Narrow" panose="020B0606020202030204" pitchFamily="34" charset="0"/>
              </a:rPr>
              <a:t>Decline</a:t>
            </a:r>
          </a:p>
        </p:txBody>
      </p:sp>
      <p:sp>
        <p:nvSpPr>
          <p:cNvPr id="104470" name="Rectangle 22"/>
          <p:cNvSpPr>
            <a:spLocks noChangeArrowheads="1"/>
          </p:cNvSpPr>
          <p:nvPr/>
        </p:nvSpPr>
        <p:spPr bwMode="auto">
          <a:xfrm>
            <a:off x="5007697" y="4489451"/>
            <a:ext cx="1393010" cy="308419"/>
          </a:xfrm>
          <a:prstGeom prst="rect">
            <a:avLst/>
          </a:prstGeom>
          <a:noFill/>
          <a:ln w="9525">
            <a:noFill/>
            <a:miter lim="800000"/>
            <a:headEnd/>
            <a:tailEnd/>
          </a:ln>
        </p:spPr>
        <p:txBody>
          <a:bodyPr wrap="none" lIns="92075" tIns="46038" rIns="92075" bIns="46038">
            <a:spAutoFit/>
          </a:bodyPr>
          <a:lstStyle/>
          <a:p>
            <a:pPr algn="ctr"/>
            <a:r>
              <a:rPr lang="en-US" sz="1400" b="1" dirty="0">
                <a:latin typeface="Arial Narrow" panose="020B0606020202030204" pitchFamily="34" charset="0"/>
              </a:rPr>
              <a:t>First competitors</a:t>
            </a:r>
          </a:p>
        </p:txBody>
      </p:sp>
      <p:sp>
        <p:nvSpPr>
          <p:cNvPr id="104471" name="Rectangle 23"/>
          <p:cNvSpPr>
            <a:spLocks noChangeArrowheads="1"/>
          </p:cNvSpPr>
          <p:nvPr/>
        </p:nvSpPr>
        <p:spPr bwMode="auto">
          <a:xfrm>
            <a:off x="6824661" y="4489451"/>
            <a:ext cx="1365760" cy="308419"/>
          </a:xfrm>
          <a:prstGeom prst="rect">
            <a:avLst/>
          </a:prstGeom>
          <a:noFill/>
          <a:ln w="9525">
            <a:noFill/>
            <a:miter lim="800000"/>
            <a:headEnd/>
            <a:tailEnd/>
          </a:ln>
        </p:spPr>
        <p:txBody>
          <a:bodyPr wrap="none" lIns="92075" tIns="46038" rIns="92075" bIns="46038">
            <a:spAutoFit/>
          </a:bodyPr>
          <a:lstStyle/>
          <a:p>
            <a:pPr algn="ctr"/>
            <a:r>
              <a:rPr lang="en-US" sz="1400" b="1" dirty="0">
                <a:latin typeface="Arial Narrow" panose="020B0606020202030204" pitchFamily="34" charset="0"/>
              </a:rPr>
              <a:t>Mass production</a:t>
            </a:r>
          </a:p>
        </p:txBody>
      </p:sp>
      <p:sp>
        <p:nvSpPr>
          <p:cNvPr id="104472" name="Rectangle 26"/>
          <p:cNvSpPr>
            <a:spLocks noChangeArrowheads="1"/>
          </p:cNvSpPr>
          <p:nvPr/>
        </p:nvSpPr>
        <p:spPr bwMode="auto">
          <a:xfrm rot="1275030">
            <a:off x="6886166" y="3407040"/>
            <a:ext cx="1397819" cy="339196"/>
          </a:xfrm>
          <a:prstGeom prst="rect">
            <a:avLst/>
          </a:prstGeom>
          <a:noFill/>
          <a:ln w="9525">
            <a:noFill/>
            <a:miter lim="800000"/>
            <a:headEnd/>
            <a:tailEnd/>
          </a:ln>
        </p:spPr>
        <p:txBody>
          <a:bodyPr wrap="none" lIns="92075" tIns="46038" rIns="92075" bIns="46038">
            <a:spAutoFit/>
          </a:bodyPr>
          <a:lstStyle/>
          <a:p>
            <a:r>
              <a:rPr lang="en-US" sz="1600" b="1">
                <a:latin typeface="Arial Narrow" panose="020B0606020202030204" pitchFamily="34" charset="0"/>
              </a:rPr>
              <a:t>Innovating firm</a:t>
            </a:r>
          </a:p>
        </p:txBody>
      </p:sp>
      <p:sp>
        <p:nvSpPr>
          <p:cNvPr id="104473" name="Rectangle 27"/>
          <p:cNvSpPr>
            <a:spLocks noChangeArrowheads="1"/>
          </p:cNvSpPr>
          <p:nvPr/>
        </p:nvSpPr>
        <p:spPr bwMode="auto">
          <a:xfrm rot="-2674907">
            <a:off x="5153693" y="2440252"/>
            <a:ext cx="1175002" cy="339196"/>
          </a:xfrm>
          <a:prstGeom prst="rect">
            <a:avLst/>
          </a:prstGeom>
          <a:noFill/>
          <a:ln w="9525">
            <a:noFill/>
            <a:miter lim="800000"/>
            <a:headEnd/>
            <a:tailEnd/>
          </a:ln>
        </p:spPr>
        <p:txBody>
          <a:bodyPr wrap="none" lIns="92075" tIns="46038" rIns="92075" bIns="46038">
            <a:spAutoFit/>
          </a:bodyPr>
          <a:lstStyle/>
          <a:p>
            <a:r>
              <a:rPr lang="en-US" sz="1600" b="1">
                <a:latin typeface="Arial Narrow" panose="020B0606020202030204" pitchFamily="34" charset="0"/>
              </a:rPr>
              <a:t>Competitors</a:t>
            </a:r>
          </a:p>
        </p:txBody>
      </p:sp>
      <p:sp>
        <p:nvSpPr>
          <p:cNvPr id="104474" name="Line 29"/>
          <p:cNvSpPr>
            <a:spLocks noChangeShapeType="1"/>
          </p:cNvSpPr>
          <p:nvPr/>
        </p:nvSpPr>
        <p:spPr bwMode="auto">
          <a:xfrm>
            <a:off x="8388350" y="1883716"/>
            <a:ext cx="0" cy="3749040"/>
          </a:xfrm>
          <a:prstGeom prst="line">
            <a:avLst/>
          </a:prstGeom>
          <a:noFill/>
          <a:ln w="12700">
            <a:solidFill>
              <a:srgbClr val="808080"/>
            </a:solidFill>
            <a:prstDash val="dash"/>
            <a:round/>
            <a:headEnd type="none" w="sm" len="sm"/>
            <a:tailEnd type="none" w="sm" len="sm"/>
          </a:ln>
        </p:spPr>
        <p:txBody>
          <a:bodyPr wrap="none" anchor="ctr"/>
          <a:lstStyle/>
          <a:p>
            <a:endParaRPr lang="en-US">
              <a:latin typeface="Arial Narrow" panose="020B0606020202030204" pitchFamily="34" charset="0"/>
            </a:endParaRPr>
          </a:p>
        </p:txBody>
      </p:sp>
      <p:sp>
        <p:nvSpPr>
          <p:cNvPr id="104475" name="Rectangle 31"/>
          <p:cNvSpPr>
            <a:spLocks noChangeArrowheads="1"/>
          </p:cNvSpPr>
          <p:nvPr/>
        </p:nvSpPr>
        <p:spPr bwMode="auto">
          <a:xfrm>
            <a:off x="5370514" y="5063418"/>
            <a:ext cx="847989" cy="369974"/>
          </a:xfrm>
          <a:prstGeom prst="rect">
            <a:avLst/>
          </a:prstGeom>
          <a:noFill/>
          <a:ln w="9525">
            <a:noFill/>
            <a:miter lim="800000"/>
            <a:headEnd/>
            <a:tailEnd/>
          </a:ln>
        </p:spPr>
        <p:txBody>
          <a:bodyPr wrap="none" lIns="92075" tIns="46038" rIns="92075" bIns="46038">
            <a:spAutoFit/>
          </a:bodyPr>
          <a:lstStyle/>
          <a:p>
            <a:r>
              <a:rPr lang="en-US" b="1" dirty="0">
                <a:latin typeface="Arial Narrow" panose="020B0606020202030204" pitchFamily="34" charset="0"/>
              </a:rPr>
              <a:t>Growth</a:t>
            </a:r>
          </a:p>
        </p:txBody>
      </p:sp>
      <p:sp>
        <p:nvSpPr>
          <p:cNvPr id="222240" name="Rectangle 32"/>
          <p:cNvSpPr>
            <a:spLocks noChangeArrowheads="1"/>
          </p:cNvSpPr>
          <p:nvPr/>
        </p:nvSpPr>
        <p:spPr bwMode="auto">
          <a:xfrm>
            <a:off x="8726369" y="5721992"/>
            <a:ext cx="674865" cy="276999"/>
          </a:xfrm>
          <a:prstGeom prst="rect">
            <a:avLst/>
          </a:prstGeom>
          <a:noFill/>
          <a:ln w="9525">
            <a:noFill/>
            <a:miter lim="800000"/>
            <a:headEnd/>
            <a:tailEnd/>
          </a:ln>
          <a:effectLst/>
        </p:spPr>
        <p:txBody>
          <a:bodyPr wrap="none" lIns="0" tIns="0" rIns="0" bIns="0">
            <a:spAutoFit/>
          </a:bodyPr>
          <a:lstStyle/>
          <a:p>
            <a:pPr>
              <a:defRPr/>
            </a:pPr>
            <a:r>
              <a:rPr lang="en-US" b="1" i="1" dirty="0">
                <a:solidFill>
                  <a:schemeClr val="accent1">
                    <a:lumMod val="50000"/>
                  </a:schemeClr>
                </a:solidFill>
                <a:latin typeface="Arial Narrow" panose="020B0606020202030204" pitchFamily="34" charset="0"/>
              </a:rPr>
              <a:t>Stage 4</a:t>
            </a:r>
          </a:p>
        </p:txBody>
      </p:sp>
      <p:sp>
        <p:nvSpPr>
          <p:cNvPr id="104477" name="Freeform 33"/>
          <p:cNvSpPr>
            <a:spLocks/>
          </p:cNvSpPr>
          <p:nvPr/>
        </p:nvSpPr>
        <p:spPr bwMode="auto">
          <a:xfrm>
            <a:off x="4877853" y="2148357"/>
            <a:ext cx="4803769" cy="2651760"/>
          </a:xfrm>
          <a:custGeom>
            <a:avLst/>
            <a:gdLst>
              <a:gd name="T0" fmla="*/ 0 w 3022"/>
              <a:gd name="T1" fmla="*/ 2147483647 h 1707"/>
              <a:gd name="T2" fmla="*/ 2147483647 w 3022"/>
              <a:gd name="T3" fmla="*/ 2147483647 h 1707"/>
              <a:gd name="T4" fmla="*/ 2147483647 w 3022"/>
              <a:gd name="T5" fmla="*/ 2147483647 h 1707"/>
              <a:gd name="T6" fmla="*/ 2147483647 w 3022"/>
              <a:gd name="T7" fmla="*/ 2147483647 h 1707"/>
              <a:gd name="T8" fmla="*/ 2147483647 w 3022"/>
              <a:gd name="T9" fmla="*/ 2147483647 h 1707"/>
              <a:gd name="T10" fmla="*/ 2147483647 w 3022"/>
              <a:gd name="T11" fmla="*/ 2147483647 h 1707"/>
              <a:gd name="T12" fmla="*/ 0 60000 65536"/>
              <a:gd name="T13" fmla="*/ 0 60000 65536"/>
              <a:gd name="T14" fmla="*/ 0 60000 65536"/>
              <a:gd name="T15" fmla="*/ 0 60000 65536"/>
              <a:gd name="T16" fmla="*/ 0 60000 65536"/>
              <a:gd name="T17" fmla="*/ 0 60000 65536"/>
              <a:gd name="T18" fmla="*/ 0 w 3022"/>
              <a:gd name="T19" fmla="*/ 0 h 1707"/>
              <a:gd name="T20" fmla="*/ 3022 w 3022"/>
              <a:gd name="T21" fmla="*/ 1707 h 1707"/>
            </a:gdLst>
            <a:ahLst/>
            <a:cxnLst>
              <a:cxn ang="T12">
                <a:pos x="T0" y="T1"/>
              </a:cxn>
              <a:cxn ang="T13">
                <a:pos x="T2" y="T3"/>
              </a:cxn>
              <a:cxn ang="T14">
                <a:pos x="T4" y="T5"/>
              </a:cxn>
              <a:cxn ang="T15">
                <a:pos x="T6" y="T7"/>
              </a:cxn>
              <a:cxn ang="T16">
                <a:pos x="T8" y="T9"/>
              </a:cxn>
              <a:cxn ang="T17">
                <a:pos x="T10" y="T11"/>
              </a:cxn>
            </a:cxnLst>
            <a:rect l="T18" t="T19" r="T20" b="T21"/>
            <a:pathLst>
              <a:path w="3022" h="1707">
                <a:moveTo>
                  <a:pt x="0" y="1707"/>
                </a:moveTo>
                <a:cubicBezTo>
                  <a:pt x="75" y="1527"/>
                  <a:pt x="293" y="888"/>
                  <a:pt x="452" y="628"/>
                </a:cubicBezTo>
                <a:cubicBezTo>
                  <a:pt x="611" y="368"/>
                  <a:pt x="774" y="251"/>
                  <a:pt x="956" y="147"/>
                </a:cubicBezTo>
                <a:cubicBezTo>
                  <a:pt x="1138" y="43"/>
                  <a:pt x="1338" y="0"/>
                  <a:pt x="1546" y="1"/>
                </a:cubicBezTo>
                <a:cubicBezTo>
                  <a:pt x="1754" y="2"/>
                  <a:pt x="1960" y="17"/>
                  <a:pt x="2206" y="155"/>
                </a:cubicBezTo>
                <a:cubicBezTo>
                  <a:pt x="2452" y="293"/>
                  <a:pt x="2734" y="559"/>
                  <a:pt x="3022" y="827"/>
                </a:cubicBezTo>
              </a:path>
            </a:pathLst>
          </a:custGeom>
          <a:noFill/>
          <a:ln w="63500">
            <a:solidFill>
              <a:schemeClr val="accent4">
                <a:lumMod val="50000"/>
              </a:schemeClr>
            </a:solidFill>
            <a:round/>
            <a:headEnd/>
            <a:tailEnd/>
          </a:ln>
        </p:spPr>
        <p:txBody>
          <a:bodyPr wrap="square" lIns="92075" tIns="46038" rIns="92075" bIns="46038" anchor="ctr">
            <a:spAutoFit/>
          </a:bodyPr>
          <a:lstStyle/>
          <a:p>
            <a:endParaRPr lang="en-US">
              <a:latin typeface="Arial Narrow" panose="020B0606020202030204" pitchFamily="34" charset="0"/>
            </a:endParaRPr>
          </a:p>
        </p:txBody>
      </p:sp>
      <p:sp>
        <p:nvSpPr>
          <p:cNvPr id="104478" name="Freeform 34"/>
          <p:cNvSpPr>
            <a:spLocks/>
          </p:cNvSpPr>
          <p:nvPr/>
        </p:nvSpPr>
        <p:spPr bwMode="auto">
          <a:xfrm>
            <a:off x="3924090" y="3254312"/>
            <a:ext cx="5757515" cy="1554480"/>
          </a:xfrm>
          <a:custGeom>
            <a:avLst/>
            <a:gdLst>
              <a:gd name="T0" fmla="*/ 0 w 3598"/>
              <a:gd name="T1" fmla="*/ 2147483647 h 952"/>
              <a:gd name="T2" fmla="*/ 2147483647 w 3598"/>
              <a:gd name="T3" fmla="*/ 2147483647 h 952"/>
              <a:gd name="T4" fmla="*/ 2147483647 w 3598"/>
              <a:gd name="T5" fmla="*/ 2147483647 h 952"/>
              <a:gd name="T6" fmla="*/ 2147483647 w 3598"/>
              <a:gd name="T7" fmla="*/ 2147483647 h 952"/>
              <a:gd name="T8" fmla="*/ 2147483647 w 3598"/>
              <a:gd name="T9" fmla="*/ 2147483647 h 952"/>
              <a:gd name="T10" fmla="*/ 2147483647 w 3598"/>
              <a:gd name="T11" fmla="*/ 2147483647 h 952"/>
              <a:gd name="T12" fmla="*/ 2147483647 w 3598"/>
              <a:gd name="T13" fmla="*/ 2147483647 h 952"/>
              <a:gd name="T14" fmla="*/ 0 60000 65536"/>
              <a:gd name="T15" fmla="*/ 0 60000 65536"/>
              <a:gd name="T16" fmla="*/ 0 60000 65536"/>
              <a:gd name="T17" fmla="*/ 0 60000 65536"/>
              <a:gd name="T18" fmla="*/ 0 60000 65536"/>
              <a:gd name="T19" fmla="*/ 0 60000 65536"/>
              <a:gd name="T20" fmla="*/ 0 60000 65536"/>
              <a:gd name="T21" fmla="*/ 0 w 3598"/>
              <a:gd name="T22" fmla="*/ 0 h 952"/>
              <a:gd name="T23" fmla="*/ 3598 w 3598"/>
              <a:gd name="T24" fmla="*/ 952 h 95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3598" h="952">
                <a:moveTo>
                  <a:pt x="0" y="952"/>
                </a:moveTo>
                <a:cubicBezTo>
                  <a:pt x="51" y="922"/>
                  <a:pt x="218" y="832"/>
                  <a:pt x="307" y="770"/>
                </a:cubicBezTo>
                <a:cubicBezTo>
                  <a:pt x="396" y="708"/>
                  <a:pt x="427" y="694"/>
                  <a:pt x="533" y="580"/>
                </a:cubicBezTo>
                <a:cubicBezTo>
                  <a:pt x="639" y="466"/>
                  <a:pt x="750" y="167"/>
                  <a:pt x="941" y="84"/>
                </a:cubicBezTo>
                <a:cubicBezTo>
                  <a:pt x="1132" y="1"/>
                  <a:pt x="1355" y="0"/>
                  <a:pt x="1678" y="79"/>
                </a:cubicBezTo>
                <a:cubicBezTo>
                  <a:pt x="2001" y="158"/>
                  <a:pt x="2558" y="431"/>
                  <a:pt x="2878" y="559"/>
                </a:cubicBezTo>
                <a:cubicBezTo>
                  <a:pt x="3198" y="687"/>
                  <a:pt x="3398" y="767"/>
                  <a:pt x="3598" y="847"/>
                </a:cubicBezTo>
              </a:path>
            </a:pathLst>
          </a:custGeom>
          <a:noFill/>
          <a:ln w="63500">
            <a:solidFill>
              <a:schemeClr val="accent2">
                <a:lumMod val="50000"/>
              </a:schemeClr>
            </a:solidFill>
            <a:round/>
            <a:headEnd/>
            <a:tailEnd/>
          </a:ln>
        </p:spPr>
        <p:txBody>
          <a:bodyPr wrap="square" lIns="92075" tIns="46038" rIns="92075" bIns="46038" anchor="ctr">
            <a:spAutoFit/>
          </a:bodyPr>
          <a:lstStyle/>
          <a:p>
            <a:endParaRPr lang="en-US">
              <a:latin typeface="Arial Narrow" panose="020B0606020202030204" pitchFamily="34" charset="0"/>
            </a:endParaRPr>
          </a:p>
        </p:txBody>
      </p:sp>
      <p:sp>
        <p:nvSpPr>
          <p:cNvPr id="104479" name="Rectangle 24"/>
          <p:cNvSpPr>
            <a:spLocks noChangeArrowheads="1"/>
          </p:cNvSpPr>
          <p:nvPr/>
        </p:nvSpPr>
        <p:spPr bwMode="auto">
          <a:xfrm>
            <a:off x="3954523" y="4054429"/>
            <a:ext cx="923330" cy="308419"/>
          </a:xfrm>
          <a:prstGeom prst="rect">
            <a:avLst/>
          </a:prstGeom>
          <a:noFill/>
          <a:ln w="9525">
            <a:noFill/>
            <a:miter lim="800000"/>
            <a:headEnd/>
            <a:tailEnd/>
          </a:ln>
        </p:spPr>
        <p:txBody>
          <a:bodyPr wrap="none" lIns="92075" tIns="46038" rIns="92075" bIns="46038">
            <a:spAutoFit/>
          </a:bodyPr>
          <a:lstStyle/>
          <a:p>
            <a:r>
              <a:rPr lang="en-US" sz="1400" b="1" dirty="0">
                <a:latin typeface="Arial Narrow" panose="020B0606020202030204" pitchFamily="34" charset="0"/>
              </a:rPr>
              <a:t>Promotion</a:t>
            </a:r>
          </a:p>
        </p:txBody>
      </p:sp>
      <p:sp>
        <p:nvSpPr>
          <p:cNvPr id="104480" name="Rectangle 25"/>
          <p:cNvSpPr>
            <a:spLocks noChangeArrowheads="1"/>
          </p:cNvSpPr>
          <p:nvPr/>
        </p:nvSpPr>
        <p:spPr bwMode="auto">
          <a:xfrm>
            <a:off x="2833689" y="4054429"/>
            <a:ext cx="480901" cy="308419"/>
          </a:xfrm>
          <a:prstGeom prst="rect">
            <a:avLst/>
          </a:prstGeom>
          <a:noFill/>
          <a:ln w="9525">
            <a:noFill/>
            <a:miter lim="800000"/>
            <a:headEnd/>
            <a:tailEnd/>
          </a:ln>
        </p:spPr>
        <p:txBody>
          <a:bodyPr wrap="none" lIns="92075" tIns="46038" rIns="92075" bIns="46038">
            <a:spAutoFit/>
          </a:bodyPr>
          <a:lstStyle/>
          <a:p>
            <a:r>
              <a:rPr lang="en-US" sz="1400" b="1" dirty="0">
                <a:latin typeface="Arial Narrow" panose="020B0606020202030204" pitchFamily="34" charset="0"/>
              </a:rPr>
              <a:t>Idea</a:t>
            </a:r>
          </a:p>
        </p:txBody>
      </p:sp>
      <p:sp>
        <p:nvSpPr>
          <p:cNvPr id="104481" name="Line 30"/>
          <p:cNvSpPr>
            <a:spLocks noChangeShapeType="1"/>
          </p:cNvSpPr>
          <p:nvPr/>
        </p:nvSpPr>
        <p:spPr bwMode="auto">
          <a:xfrm>
            <a:off x="3275720" y="4229053"/>
            <a:ext cx="685800" cy="0"/>
          </a:xfrm>
          <a:prstGeom prst="line">
            <a:avLst/>
          </a:prstGeom>
          <a:noFill/>
          <a:ln w="31750">
            <a:solidFill>
              <a:schemeClr val="accent2">
                <a:lumMod val="50000"/>
              </a:schemeClr>
            </a:solidFill>
            <a:round/>
            <a:headEnd type="none" w="sm" len="sm"/>
            <a:tailEnd type="triangle" w="med" len="med"/>
          </a:ln>
        </p:spPr>
        <p:txBody>
          <a:bodyPr wrap="none" anchor="ctr"/>
          <a:lstStyle/>
          <a:p>
            <a:endParaRPr lang="en-US">
              <a:latin typeface="Arial Narrow" panose="020B0606020202030204" pitchFamily="34" charset="0"/>
            </a:endParaRPr>
          </a:p>
        </p:txBody>
      </p:sp>
      <p:sp>
        <p:nvSpPr>
          <p:cNvPr id="104482" name="Rectangle 28"/>
          <p:cNvSpPr>
            <a:spLocks noChangeArrowheads="1"/>
          </p:cNvSpPr>
          <p:nvPr/>
        </p:nvSpPr>
        <p:spPr bwMode="auto">
          <a:xfrm>
            <a:off x="8472993" y="4511376"/>
            <a:ext cx="1183016" cy="308419"/>
          </a:xfrm>
          <a:prstGeom prst="rect">
            <a:avLst/>
          </a:prstGeom>
          <a:noFill/>
          <a:ln w="9525">
            <a:noFill/>
            <a:miter lim="800000"/>
            <a:headEnd/>
            <a:tailEnd/>
          </a:ln>
        </p:spPr>
        <p:txBody>
          <a:bodyPr wrap="none" lIns="92075" tIns="46038" rIns="92075" bIns="46038">
            <a:spAutoFit/>
          </a:bodyPr>
          <a:lstStyle/>
          <a:p>
            <a:pPr algn="ctr"/>
            <a:r>
              <a:rPr lang="en-US" sz="1400" b="1" dirty="0">
                <a:latin typeface="Arial Narrow" panose="020B0606020202030204" pitchFamily="34" charset="0"/>
              </a:rPr>
              <a:t>Obsolescence</a:t>
            </a:r>
          </a:p>
        </p:txBody>
      </p:sp>
      <p:sp>
        <p:nvSpPr>
          <p:cNvPr id="104483" name="Oval 39"/>
          <p:cNvSpPr>
            <a:spLocks noChangeArrowheads="1"/>
          </p:cNvSpPr>
          <p:nvPr/>
        </p:nvSpPr>
        <p:spPr bwMode="auto">
          <a:xfrm>
            <a:off x="3811612" y="4756150"/>
            <a:ext cx="173038" cy="173038"/>
          </a:xfrm>
          <a:prstGeom prst="ellipse">
            <a:avLst/>
          </a:prstGeom>
          <a:solidFill>
            <a:schemeClr val="accent2">
              <a:lumMod val="50000"/>
            </a:schemeClr>
          </a:solidFill>
          <a:ln w="25400">
            <a:solidFill>
              <a:srgbClr val="FFFFFF"/>
            </a:solidFill>
            <a:round/>
            <a:headEnd/>
            <a:tailEnd/>
          </a:ln>
        </p:spPr>
        <p:txBody>
          <a:bodyPr wrap="none" anchor="ctr"/>
          <a:lstStyle/>
          <a:p>
            <a:endParaRPr lang="en-US">
              <a:latin typeface="Arial Narrow" panose="020B0606020202030204" pitchFamily="34" charset="0"/>
            </a:endParaRPr>
          </a:p>
        </p:txBody>
      </p:sp>
      <p:sp>
        <p:nvSpPr>
          <p:cNvPr id="104484" name="Oval 40"/>
          <p:cNvSpPr>
            <a:spLocks noChangeArrowheads="1"/>
          </p:cNvSpPr>
          <p:nvPr/>
        </p:nvSpPr>
        <p:spPr bwMode="auto">
          <a:xfrm>
            <a:off x="4793311" y="4766617"/>
            <a:ext cx="173037" cy="173037"/>
          </a:xfrm>
          <a:prstGeom prst="ellipse">
            <a:avLst/>
          </a:prstGeom>
          <a:solidFill>
            <a:schemeClr val="accent4">
              <a:lumMod val="50000"/>
            </a:schemeClr>
          </a:solidFill>
          <a:ln w="25400">
            <a:solidFill>
              <a:srgbClr val="FFFFFF"/>
            </a:solidFill>
            <a:round/>
            <a:headEnd/>
            <a:tailEnd/>
          </a:ln>
        </p:spPr>
        <p:txBody>
          <a:bodyPr wrap="none" anchor="ctr"/>
          <a:lstStyle/>
          <a:p>
            <a:endParaRPr lang="en-US">
              <a:latin typeface="Arial Narrow" panose="020B0606020202030204" pitchFamily="34" charset="0"/>
            </a:endParaRPr>
          </a:p>
        </p:txBody>
      </p:sp>
      <p:sp>
        <p:nvSpPr>
          <p:cNvPr id="104485" name="Line 15"/>
          <p:cNvSpPr>
            <a:spLocks noChangeShapeType="1"/>
          </p:cNvSpPr>
          <p:nvPr/>
        </p:nvSpPr>
        <p:spPr bwMode="auto">
          <a:xfrm>
            <a:off x="4959350" y="1874838"/>
            <a:ext cx="4663440" cy="0"/>
          </a:xfrm>
          <a:prstGeom prst="line">
            <a:avLst/>
          </a:prstGeom>
          <a:noFill/>
          <a:ln w="76200">
            <a:solidFill>
              <a:schemeClr val="accent5">
                <a:lumMod val="75000"/>
              </a:schemeClr>
            </a:solidFill>
            <a:round/>
            <a:headEnd type="triangle" w="med" len="med"/>
            <a:tailEnd type="triangle" w="med" len="med"/>
          </a:ln>
        </p:spPr>
        <p:txBody>
          <a:bodyPr wrap="none" anchor="ctr"/>
          <a:lstStyle/>
          <a:p>
            <a:endParaRPr lang="en-US">
              <a:latin typeface="Arial Narrow" panose="020B0606020202030204" pitchFamily="34" charset="0"/>
            </a:endParaRPr>
          </a:p>
        </p:txBody>
      </p:sp>
    </p:spTree>
    <p:extLst>
      <p:ext uri="{BB962C8B-B14F-4D97-AF65-F5344CB8AC3E}">
        <p14:creationId xmlns:p14="http://schemas.microsoft.com/office/powerpoint/2010/main" val="13526389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CRB Index (CCI), Monthly Close, 1970-2013</a:t>
            </a:r>
          </a:p>
        </p:txBody>
      </p:sp>
      <p:graphicFrame>
        <p:nvGraphicFramePr>
          <p:cNvPr id="5" name="Content Placeholder 4"/>
          <p:cNvGraphicFramePr>
            <a:graphicFrameLocks noGrp="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cxnSp>
        <p:nvCxnSpPr>
          <p:cNvPr id="6" name="Straight Connector 5"/>
          <p:cNvCxnSpPr>
            <a:stCxn id="10" idx="0"/>
          </p:cNvCxnSpPr>
          <p:nvPr/>
        </p:nvCxnSpPr>
        <p:spPr>
          <a:xfrm flipV="1">
            <a:off x="2793169" y="4496808"/>
            <a:ext cx="1102965" cy="1489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a:endCxn id="11" idx="4"/>
          </p:cNvCxnSpPr>
          <p:nvPr/>
        </p:nvCxnSpPr>
        <p:spPr>
          <a:xfrm flipV="1">
            <a:off x="2635110" y="4905166"/>
            <a:ext cx="721339" cy="15661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11" idx="0"/>
          </p:cNvCxnSpPr>
          <p:nvPr/>
        </p:nvCxnSpPr>
        <p:spPr>
          <a:xfrm>
            <a:off x="3958719" y="4045747"/>
            <a:ext cx="4225091" cy="6294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11" idx="5"/>
            <a:endCxn id="12" idx="4"/>
          </p:cNvCxnSpPr>
          <p:nvPr/>
        </p:nvCxnSpPr>
        <p:spPr>
          <a:xfrm>
            <a:off x="3595869" y="4885281"/>
            <a:ext cx="3927928" cy="494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Oval 9"/>
          <p:cNvSpPr/>
          <p:nvPr/>
        </p:nvSpPr>
        <p:spPr>
          <a:xfrm rot="1551685">
            <a:off x="2344753" y="4602945"/>
            <a:ext cx="523875" cy="855018"/>
          </a:xfrm>
          <a:prstGeom prst="ellipse">
            <a:avLst/>
          </a:prstGeom>
          <a:noFill/>
          <a:ln>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Oval 10"/>
          <p:cNvSpPr/>
          <p:nvPr/>
        </p:nvSpPr>
        <p:spPr>
          <a:xfrm rot="2101336">
            <a:off x="3396439" y="3950736"/>
            <a:ext cx="522288" cy="1049443"/>
          </a:xfrm>
          <a:prstGeom prst="ellipse">
            <a:avLst/>
          </a:prstGeom>
          <a:noFill/>
          <a:ln>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Oval 11"/>
          <p:cNvSpPr/>
          <p:nvPr/>
        </p:nvSpPr>
        <p:spPr>
          <a:xfrm rot="1873851">
            <a:off x="8002695" y="1674847"/>
            <a:ext cx="864460" cy="3514563"/>
          </a:xfrm>
          <a:prstGeom prst="ellipse">
            <a:avLst/>
          </a:prstGeom>
          <a:noFill/>
          <a:ln>
            <a:solidFill>
              <a:srgbClr val="00B050">
                <a:alpha val="5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cxnSp>
        <p:nvCxnSpPr>
          <p:cNvPr id="13" name="Straight Connector 12"/>
          <p:cNvCxnSpPr/>
          <p:nvPr/>
        </p:nvCxnSpPr>
        <p:spPr>
          <a:xfrm>
            <a:off x="4171783" y="4423551"/>
            <a:ext cx="4452561" cy="352588"/>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V="1">
            <a:off x="2882172" y="4649037"/>
            <a:ext cx="997851" cy="199619"/>
          </a:xfrm>
          <a:prstGeom prst="line">
            <a:avLst/>
          </a:prstGeom>
          <a:ln w="19050">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1" idx="4"/>
            <a:endCxn id="11" idx="0"/>
          </p:cNvCxnSpPr>
          <p:nvPr/>
        </p:nvCxnSpPr>
        <p:spPr>
          <a:xfrm flipV="1">
            <a:off x="3356448" y="4045748"/>
            <a:ext cx="602270" cy="859419"/>
          </a:xfrm>
          <a:prstGeom prst="line">
            <a:avLst/>
          </a:prstGeom>
          <a:ln w="25400">
            <a:solidFill>
              <a:srgbClr val="00B050">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stCxn id="10" idx="4"/>
            <a:endCxn id="10" idx="0"/>
          </p:cNvCxnSpPr>
          <p:nvPr/>
        </p:nvCxnSpPr>
        <p:spPr>
          <a:xfrm flipV="1">
            <a:off x="2420212" y="4645761"/>
            <a:ext cx="372956" cy="769389"/>
          </a:xfrm>
          <a:prstGeom prst="line">
            <a:avLst/>
          </a:prstGeom>
          <a:ln w="25400">
            <a:solidFill>
              <a:srgbClr val="00B050">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a:stCxn id="12" idx="4"/>
            <a:endCxn id="12" idx="0"/>
          </p:cNvCxnSpPr>
          <p:nvPr/>
        </p:nvCxnSpPr>
        <p:spPr>
          <a:xfrm flipV="1">
            <a:off x="7523797" y="1929503"/>
            <a:ext cx="1822256" cy="3005251"/>
          </a:xfrm>
          <a:prstGeom prst="line">
            <a:avLst/>
          </a:prstGeom>
          <a:ln w="25400">
            <a:solidFill>
              <a:srgbClr val="00B050">
                <a:alpha val="50000"/>
              </a:srgbClr>
            </a:solidFill>
            <a:prstDash val="solid"/>
          </a:ln>
        </p:spPr>
        <p:style>
          <a:lnRef idx="1">
            <a:schemeClr val="accent1"/>
          </a:lnRef>
          <a:fillRef idx="0">
            <a:schemeClr val="accent1"/>
          </a:fillRef>
          <a:effectRef idx="0">
            <a:schemeClr val="accent1"/>
          </a:effectRef>
          <a:fontRef idx="minor">
            <a:schemeClr val="tx1"/>
          </a:fontRef>
        </p:style>
      </p:cxnSp>
      <p:sp>
        <p:nvSpPr>
          <p:cNvPr id="18" name="TextBox 16"/>
          <p:cNvSpPr txBox="1">
            <a:spLocks noChangeArrowheads="1"/>
          </p:cNvSpPr>
          <p:nvPr/>
        </p:nvSpPr>
        <p:spPr bwMode="auto">
          <a:xfrm>
            <a:off x="2350922" y="4315297"/>
            <a:ext cx="320922" cy="369332"/>
          </a:xfrm>
          <a:prstGeom prst="rect">
            <a:avLst/>
          </a:prstGeom>
          <a:noFill/>
          <a:ln w="9525">
            <a:noFill/>
            <a:miter lim="800000"/>
            <a:headEnd/>
            <a:tailEnd/>
          </a:ln>
        </p:spPr>
        <p:txBody>
          <a:bodyPr wrap="none">
            <a:spAutoFit/>
          </a:bodyPr>
          <a:lstStyle/>
          <a:p>
            <a:r>
              <a:rPr lang="en-US" b="1" i="1" dirty="0">
                <a:latin typeface="Arial Narrow" pitchFamily="34" charset="0"/>
              </a:rPr>
              <a:t>A</a:t>
            </a:r>
          </a:p>
        </p:txBody>
      </p:sp>
      <p:sp>
        <p:nvSpPr>
          <p:cNvPr id="19" name="TextBox 18"/>
          <p:cNvSpPr txBox="1">
            <a:spLocks noChangeArrowheads="1"/>
          </p:cNvSpPr>
          <p:nvPr/>
        </p:nvSpPr>
        <p:spPr bwMode="auto">
          <a:xfrm>
            <a:off x="3666976" y="3691573"/>
            <a:ext cx="320922" cy="369332"/>
          </a:xfrm>
          <a:prstGeom prst="rect">
            <a:avLst/>
          </a:prstGeom>
          <a:noFill/>
          <a:ln w="9525">
            <a:noFill/>
            <a:miter lim="800000"/>
            <a:headEnd/>
            <a:tailEnd/>
          </a:ln>
        </p:spPr>
        <p:txBody>
          <a:bodyPr wrap="none">
            <a:spAutoFit/>
          </a:bodyPr>
          <a:lstStyle/>
          <a:p>
            <a:r>
              <a:rPr lang="en-US" b="1" i="1" dirty="0">
                <a:latin typeface="Arial Narrow" pitchFamily="34" charset="0"/>
              </a:rPr>
              <a:t>B</a:t>
            </a:r>
          </a:p>
        </p:txBody>
      </p:sp>
      <p:sp>
        <p:nvSpPr>
          <p:cNvPr id="20" name="TextBox 19"/>
          <p:cNvSpPr txBox="1">
            <a:spLocks noChangeArrowheads="1"/>
          </p:cNvSpPr>
          <p:nvPr/>
        </p:nvSpPr>
        <p:spPr bwMode="auto">
          <a:xfrm>
            <a:off x="8263449" y="2988980"/>
            <a:ext cx="320922" cy="369332"/>
          </a:xfrm>
          <a:prstGeom prst="rect">
            <a:avLst/>
          </a:prstGeom>
          <a:noFill/>
          <a:ln w="9525">
            <a:noFill/>
            <a:miter lim="800000"/>
            <a:headEnd/>
            <a:tailEnd/>
          </a:ln>
        </p:spPr>
        <p:txBody>
          <a:bodyPr wrap="none">
            <a:spAutoFit/>
          </a:bodyPr>
          <a:lstStyle/>
          <a:p>
            <a:r>
              <a:rPr lang="en-US" b="1" i="1" dirty="0">
                <a:latin typeface="Arial Narrow" pitchFamily="34" charset="0"/>
              </a:rPr>
              <a:t>C</a:t>
            </a:r>
          </a:p>
        </p:txBody>
      </p:sp>
      <p:sp>
        <p:nvSpPr>
          <p:cNvPr id="21" name="TextBox 20"/>
          <p:cNvSpPr txBox="1">
            <a:spLocks noChangeArrowheads="1"/>
          </p:cNvSpPr>
          <p:nvPr/>
        </p:nvSpPr>
        <p:spPr bwMode="auto">
          <a:xfrm>
            <a:off x="3256891" y="4099815"/>
            <a:ext cx="237566" cy="369332"/>
          </a:xfrm>
          <a:prstGeom prst="rect">
            <a:avLst/>
          </a:prstGeom>
          <a:noFill/>
          <a:ln w="9525">
            <a:noFill/>
            <a:miter lim="800000"/>
            <a:headEnd/>
            <a:tailEnd/>
          </a:ln>
        </p:spPr>
        <p:txBody>
          <a:bodyPr wrap="none">
            <a:spAutoFit/>
          </a:bodyPr>
          <a:lstStyle/>
          <a:p>
            <a:r>
              <a:rPr lang="en-US" b="1" i="1" dirty="0">
                <a:latin typeface="Arial Narrow" pitchFamily="34" charset="0"/>
              </a:rPr>
              <a:t>I</a:t>
            </a:r>
          </a:p>
        </p:txBody>
      </p:sp>
      <p:sp>
        <p:nvSpPr>
          <p:cNvPr id="22" name="TextBox 22"/>
          <p:cNvSpPr txBox="1">
            <a:spLocks noChangeArrowheads="1"/>
          </p:cNvSpPr>
          <p:nvPr/>
        </p:nvSpPr>
        <p:spPr bwMode="auto">
          <a:xfrm>
            <a:off x="6250634" y="3766816"/>
            <a:ext cx="290464" cy="369332"/>
          </a:xfrm>
          <a:prstGeom prst="rect">
            <a:avLst/>
          </a:prstGeom>
          <a:noFill/>
          <a:ln w="9525">
            <a:noFill/>
            <a:miter lim="800000"/>
            <a:headEnd/>
            <a:tailEnd/>
          </a:ln>
        </p:spPr>
        <p:txBody>
          <a:bodyPr wrap="none">
            <a:spAutoFit/>
          </a:bodyPr>
          <a:lstStyle/>
          <a:p>
            <a:r>
              <a:rPr lang="en-US" b="1" i="1">
                <a:latin typeface="Arial Narrow" pitchFamily="34" charset="0"/>
              </a:rPr>
              <a:t>II</a:t>
            </a:r>
          </a:p>
        </p:txBody>
      </p:sp>
      <p:sp>
        <p:nvSpPr>
          <p:cNvPr id="23" name="TextBox 23"/>
          <p:cNvSpPr txBox="1">
            <a:spLocks noChangeArrowheads="1"/>
          </p:cNvSpPr>
          <p:nvPr/>
        </p:nvSpPr>
        <p:spPr bwMode="auto">
          <a:xfrm>
            <a:off x="4385083" y="4189776"/>
            <a:ext cx="277812" cy="338137"/>
          </a:xfrm>
          <a:prstGeom prst="rect">
            <a:avLst/>
          </a:prstGeom>
          <a:noFill/>
          <a:ln w="9525">
            <a:noFill/>
            <a:miter lim="800000"/>
            <a:headEnd/>
            <a:tailEnd/>
          </a:ln>
        </p:spPr>
        <p:txBody>
          <a:bodyPr wrap="none">
            <a:spAutoFit/>
          </a:bodyPr>
          <a:lstStyle/>
          <a:p>
            <a:r>
              <a:rPr lang="en-US" sz="1600" b="1" i="1" dirty="0">
                <a:latin typeface="Arial Narrow" pitchFamily="34" charset="0"/>
              </a:rPr>
              <a:t>1</a:t>
            </a:r>
          </a:p>
        </p:txBody>
      </p:sp>
      <p:sp>
        <p:nvSpPr>
          <p:cNvPr id="24" name="TextBox 24"/>
          <p:cNvSpPr txBox="1">
            <a:spLocks noChangeArrowheads="1"/>
          </p:cNvSpPr>
          <p:nvPr/>
        </p:nvSpPr>
        <p:spPr bwMode="auto">
          <a:xfrm>
            <a:off x="5175675" y="4308850"/>
            <a:ext cx="277813" cy="338137"/>
          </a:xfrm>
          <a:prstGeom prst="rect">
            <a:avLst/>
          </a:prstGeom>
          <a:noFill/>
          <a:ln w="9525">
            <a:noFill/>
            <a:miter lim="800000"/>
            <a:headEnd/>
            <a:tailEnd/>
          </a:ln>
        </p:spPr>
        <p:txBody>
          <a:bodyPr wrap="none">
            <a:spAutoFit/>
          </a:bodyPr>
          <a:lstStyle/>
          <a:p>
            <a:r>
              <a:rPr lang="en-US" sz="1600" b="1" i="1">
                <a:latin typeface="Arial Narrow" pitchFamily="34" charset="0"/>
              </a:rPr>
              <a:t>2</a:t>
            </a:r>
          </a:p>
        </p:txBody>
      </p:sp>
      <p:sp>
        <p:nvSpPr>
          <p:cNvPr id="25" name="TextBox 25"/>
          <p:cNvSpPr txBox="1">
            <a:spLocks noChangeArrowheads="1"/>
          </p:cNvSpPr>
          <p:nvPr/>
        </p:nvSpPr>
        <p:spPr bwMode="auto">
          <a:xfrm>
            <a:off x="6338669" y="4365264"/>
            <a:ext cx="277813" cy="338138"/>
          </a:xfrm>
          <a:prstGeom prst="rect">
            <a:avLst/>
          </a:prstGeom>
          <a:noFill/>
          <a:ln w="9525">
            <a:noFill/>
            <a:miter lim="800000"/>
            <a:headEnd/>
            <a:tailEnd/>
          </a:ln>
        </p:spPr>
        <p:txBody>
          <a:bodyPr wrap="none">
            <a:spAutoFit/>
          </a:bodyPr>
          <a:lstStyle/>
          <a:p>
            <a:r>
              <a:rPr lang="en-US" sz="1600" b="1" i="1" dirty="0">
                <a:latin typeface="Arial Narrow" pitchFamily="34" charset="0"/>
              </a:rPr>
              <a:t>3</a:t>
            </a:r>
          </a:p>
        </p:txBody>
      </p:sp>
      <p:sp>
        <p:nvSpPr>
          <p:cNvPr id="26" name="TextBox 26"/>
          <p:cNvSpPr txBox="1">
            <a:spLocks noChangeArrowheads="1"/>
          </p:cNvSpPr>
          <p:nvPr/>
        </p:nvSpPr>
        <p:spPr bwMode="auto">
          <a:xfrm>
            <a:off x="7652157" y="4519037"/>
            <a:ext cx="277812" cy="338138"/>
          </a:xfrm>
          <a:prstGeom prst="rect">
            <a:avLst/>
          </a:prstGeom>
          <a:noFill/>
          <a:ln w="9525">
            <a:noFill/>
            <a:miter lim="800000"/>
            <a:headEnd/>
            <a:tailEnd/>
          </a:ln>
        </p:spPr>
        <p:txBody>
          <a:bodyPr wrap="none">
            <a:spAutoFit/>
          </a:bodyPr>
          <a:lstStyle/>
          <a:p>
            <a:r>
              <a:rPr lang="en-US" sz="1600" b="1" i="1" dirty="0">
                <a:latin typeface="Arial Narrow" pitchFamily="34" charset="0"/>
              </a:rPr>
              <a:t>4</a:t>
            </a:r>
          </a:p>
        </p:txBody>
      </p:sp>
      <p:sp>
        <p:nvSpPr>
          <p:cNvPr id="27" name="TextBox 27"/>
          <p:cNvSpPr txBox="1">
            <a:spLocks noChangeArrowheads="1"/>
          </p:cNvSpPr>
          <p:nvPr/>
        </p:nvSpPr>
        <p:spPr bwMode="auto">
          <a:xfrm>
            <a:off x="8205287" y="4614854"/>
            <a:ext cx="277812" cy="339725"/>
          </a:xfrm>
          <a:prstGeom prst="rect">
            <a:avLst/>
          </a:prstGeom>
          <a:noFill/>
          <a:ln w="9525">
            <a:noFill/>
            <a:miter lim="800000"/>
            <a:headEnd/>
            <a:tailEnd/>
          </a:ln>
        </p:spPr>
        <p:txBody>
          <a:bodyPr wrap="none">
            <a:spAutoFit/>
          </a:bodyPr>
          <a:lstStyle/>
          <a:p>
            <a:r>
              <a:rPr lang="en-US" sz="1600" b="1" i="1" dirty="0">
                <a:latin typeface="Arial Narrow" pitchFamily="34" charset="0"/>
              </a:rPr>
              <a:t>5</a:t>
            </a:r>
          </a:p>
        </p:txBody>
      </p:sp>
      <p:sp>
        <p:nvSpPr>
          <p:cNvPr id="28" name="TextBox 28"/>
          <p:cNvSpPr txBox="1">
            <a:spLocks noChangeArrowheads="1"/>
          </p:cNvSpPr>
          <p:nvPr/>
        </p:nvSpPr>
        <p:spPr bwMode="auto">
          <a:xfrm>
            <a:off x="4768436" y="4020646"/>
            <a:ext cx="277812" cy="339725"/>
          </a:xfrm>
          <a:prstGeom prst="rect">
            <a:avLst/>
          </a:prstGeom>
          <a:noFill/>
          <a:ln w="9525">
            <a:noFill/>
            <a:miter lim="800000"/>
            <a:headEnd/>
            <a:tailEnd/>
          </a:ln>
        </p:spPr>
        <p:txBody>
          <a:bodyPr wrap="none">
            <a:spAutoFit/>
          </a:bodyPr>
          <a:lstStyle/>
          <a:p>
            <a:r>
              <a:rPr lang="en-US" sz="1600" b="1" i="1" dirty="0">
                <a:latin typeface="Arial Narrow" pitchFamily="34" charset="0"/>
              </a:rPr>
              <a:t>a</a:t>
            </a:r>
          </a:p>
        </p:txBody>
      </p:sp>
      <p:sp>
        <p:nvSpPr>
          <p:cNvPr id="29" name="TextBox 30"/>
          <p:cNvSpPr txBox="1">
            <a:spLocks noChangeArrowheads="1"/>
          </p:cNvSpPr>
          <p:nvPr/>
        </p:nvSpPr>
        <p:spPr bwMode="auto">
          <a:xfrm>
            <a:off x="5814717" y="4196655"/>
            <a:ext cx="293687" cy="338137"/>
          </a:xfrm>
          <a:prstGeom prst="rect">
            <a:avLst/>
          </a:prstGeom>
          <a:noFill/>
          <a:ln w="9525">
            <a:noFill/>
            <a:miter lim="800000"/>
            <a:headEnd/>
            <a:tailEnd/>
          </a:ln>
        </p:spPr>
        <p:txBody>
          <a:bodyPr wrap="none">
            <a:spAutoFit/>
          </a:bodyPr>
          <a:lstStyle/>
          <a:p>
            <a:r>
              <a:rPr lang="en-US" sz="1600" b="1" i="1">
                <a:latin typeface="Arial Narrow" pitchFamily="34" charset="0"/>
              </a:rPr>
              <a:t>b</a:t>
            </a:r>
          </a:p>
        </p:txBody>
      </p:sp>
      <p:sp>
        <p:nvSpPr>
          <p:cNvPr id="30" name="TextBox 31"/>
          <p:cNvSpPr txBox="1">
            <a:spLocks noChangeArrowheads="1"/>
          </p:cNvSpPr>
          <p:nvPr/>
        </p:nvSpPr>
        <p:spPr bwMode="auto">
          <a:xfrm>
            <a:off x="7346461" y="4177291"/>
            <a:ext cx="277813" cy="338137"/>
          </a:xfrm>
          <a:prstGeom prst="rect">
            <a:avLst/>
          </a:prstGeom>
          <a:noFill/>
          <a:ln w="9525">
            <a:noFill/>
            <a:miter lim="800000"/>
            <a:headEnd/>
            <a:tailEnd/>
          </a:ln>
        </p:spPr>
        <p:txBody>
          <a:bodyPr wrap="none">
            <a:spAutoFit/>
          </a:bodyPr>
          <a:lstStyle/>
          <a:p>
            <a:r>
              <a:rPr lang="en-US" sz="1600" b="1" i="1" dirty="0">
                <a:latin typeface="Arial Narrow" pitchFamily="34" charset="0"/>
              </a:rPr>
              <a:t>c</a:t>
            </a:r>
          </a:p>
        </p:txBody>
      </p:sp>
      <p:sp>
        <p:nvSpPr>
          <p:cNvPr id="31" name="TextBox 33"/>
          <p:cNvSpPr txBox="1">
            <a:spLocks noChangeArrowheads="1"/>
          </p:cNvSpPr>
          <p:nvPr/>
        </p:nvSpPr>
        <p:spPr bwMode="auto">
          <a:xfrm>
            <a:off x="8085196" y="4322217"/>
            <a:ext cx="293687" cy="339725"/>
          </a:xfrm>
          <a:prstGeom prst="rect">
            <a:avLst/>
          </a:prstGeom>
          <a:noFill/>
          <a:ln w="9525">
            <a:noFill/>
            <a:miter lim="800000"/>
            <a:headEnd/>
            <a:tailEnd/>
          </a:ln>
        </p:spPr>
        <p:txBody>
          <a:bodyPr wrap="none">
            <a:spAutoFit/>
          </a:bodyPr>
          <a:lstStyle/>
          <a:p>
            <a:r>
              <a:rPr lang="en-US" sz="1600" b="1" i="1" dirty="0">
                <a:latin typeface="Arial Narrow" pitchFamily="34" charset="0"/>
              </a:rPr>
              <a:t>d</a:t>
            </a:r>
          </a:p>
        </p:txBody>
      </p:sp>
      <p:sp>
        <p:nvSpPr>
          <p:cNvPr id="32" name="TextBox 44"/>
          <p:cNvSpPr txBox="1">
            <a:spLocks noChangeArrowheads="1"/>
          </p:cNvSpPr>
          <p:nvPr/>
        </p:nvSpPr>
        <p:spPr bwMode="auto">
          <a:xfrm>
            <a:off x="9463423" y="3824639"/>
            <a:ext cx="343364" cy="369332"/>
          </a:xfrm>
          <a:prstGeom prst="rect">
            <a:avLst/>
          </a:prstGeom>
          <a:noFill/>
          <a:ln w="9525">
            <a:noFill/>
            <a:miter lim="800000"/>
            <a:headEnd/>
            <a:tailEnd/>
          </a:ln>
        </p:spPr>
        <p:txBody>
          <a:bodyPr wrap="none">
            <a:spAutoFit/>
          </a:bodyPr>
          <a:lstStyle/>
          <a:p>
            <a:r>
              <a:rPr lang="en-US" b="1" i="1" dirty="0">
                <a:latin typeface="Arial Narrow" pitchFamily="34" charset="0"/>
              </a:rPr>
              <a:t>III</a:t>
            </a:r>
          </a:p>
        </p:txBody>
      </p:sp>
      <p:cxnSp>
        <p:nvCxnSpPr>
          <p:cNvPr id="33" name="Straight Connector 32"/>
          <p:cNvCxnSpPr>
            <a:stCxn id="12" idx="0"/>
          </p:cNvCxnSpPr>
          <p:nvPr/>
        </p:nvCxnSpPr>
        <p:spPr>
          <a:xfrm>
            <a:off x="9346053" y="1929503"/>
            <a:ext cx="281962" cy="68970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8874864" y="1990999"/>
            <a:ext cx="393729" cy="1896352"/>
          </a:xfrm>
          <a:prstGeom prst="line">
            <a:avLst/>
          </a:prstGeom>
          <a:ln w="25400">
            <a:solidFill>
              <a:srgbClr val="00B050">
                <a:alpha val="50000"/>
              </a:srgbClr>
            </a:solidFill>
            <a:prstDash val="solid"/>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649933" y="3328651"/>
            <a:ext cx="223363" cy="49598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262151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Rogers International Commodity Index 1999-2016</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4059549473"/>
              </p:ext>
            </p:extLst>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8980367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p:cNvSpPr>
            <a:spLocks noGrp="1" noChangeArrowheads="1"/>
          </p:cNvSpPr>
          <p:nvPr>
            <p:ph type="title"/>
          </p:nvPr>
        </p:nvSpPr>
        <p:spPr/>
        <p:txBody>
          <a:bodyPr/>
          <a:lstStyle/>
          <a:p>
            <a:pPr eaLnBrk="1" hangingPunct="1"/>
            <a:r>
              <a:rPr lang="en-US"/>
              <a:t>Global Merchandises Exports by Product, 1990-2005 (in % of value)</a:t>
            </a:r>
          </a:p>
        </p:txBody>
      </p:sp>
      <p:graphicFrame>
        <p:nvGraphicFramePr>
          <p:cNvPr id="5" name="Object 4"/>
          <p:cNvGraphicFramePr>
            <a:graphicFrameLocks noGrp="1" noChangeAspect="1"/>
          </p:cNvGraphicFramePr>
          <p:nvPr>
            <p:ph idx="1"/>
          </p:nvPr>
        </p:nvGraphicFramePr>
        <p:xfrm>
          <a:off x="152400" y="914400"/>
          <a:ext cx="11887200" cy="5568950"/>
        </p:xfrm>
        <a:graphic>
          <a:graphicData uri="http://schemas.openxmlformats.org/drawingml/2006/chart">
            <c:chart xmlns:c="http://schemas.openxmlformats.org/drawingml/2006/chart" xmlns:r="http://schemas.openxmlformats.org/officeDocument/2006/relationships" r:id="rId3"/>
          </a:graphicData>
        </a:graphic>
      </p:graphicFrame>
      <p:sp>
        <p:nvSpPr>
          <p:cNvPr id="4" name="Footer Placeholder 3"/>
          <p:cNvSpPr>
            <a:spLocks noGrp="1"/>
          </p:cNvSpPr>
          <p:nvPr>
            <p:ph type="ftr" sz="quarter" idx="11"/>
          </p:nvPr>
        </p:nvSpPr>
        <p:spPr/>
        <p:txBody>
          <a:bodyPr/>
          <a:lstStyle/>
          <a:p>
            <a:pPr>
              <a:defRPr/>
            </a:pPr>
            <a:r>
              <a:rPr lang="en-US"/>
              <a:t>Copyright © 1998-2020, Dr. Jean-Paul Rodrigue, Dept. of Global Studies &amp; Geography, Hofstra University. For personal or classroom use ONLY. This material (including graphics) is not public domain and cannot be published, in whole or in part, in ANY form (printed or electronic) and on any media without consent. This includes conference presentations. Permission MUST be requested prior to use.</a:t>
            </a:r>
            <a:endParaRPr lang="en-US" dirty="0"/>
          </a:p>
        </p:txBody>
      </p:sp>
    </p:spTree>
    <p:extLst>
      <p:ext uri="{BB962C8B-B14F-4D97-AF65-F5344CB8AC3E}">
        <p14:creationId xmlns:p14="http://schemas.microsoft.com/office/powerpoint/2010/main" val="79089159"/>
      </p:ext>
    </p:extLst>
  </p:cSld>
  <p:clrMapOvr>
    <a:masterClrMapping/>
  </p:clrMapOvr>
</p:sld>
</file>

<file path=ppt/theme/theme1.xml><?xml version="1.0" encoding="utf-8"?>
<a:theme xmlns:a="http://schemas.openxmlformats.org/drawingml/2006/main" name="GTS_5th_Edition_Template">
  <a:themeElements>
    <a:clrScheme name="GTS">
      <a:dk1>
        <a:sysClr val="windowText" lastClr="000000"/>
      </a:dk1>
      <a:lt1>
        <a:sysClr val="window" lastClr="FFFFFF"/>
      </a:lt1>
      <a:dk2>
        <a:srgbClr val="464653"/>
      </a:dk2>
      <a:lt2>
        <a:srgbClr val="AAD7E6"/>
      </a:lt2>
      <a:accent1>
        <a:srgbClr val="008695"/>
      </a:accent1>
      <a:accent2>
        <a:srgbClr val="A0C8C8"/>
      </a:accent2>
      <a:accent3>
        <a:srgbClr val="A5D282"/>
      </a:accent3>
      <a:accent4>
        <a:srgbClr val="FADA7A"/>
      </a:accent4>
      <a:accent5>
        <a:srgbClr val="CE786E"/>
      </a:accent5>
      <a:accent6>
        <a:srgbClr val="9B6464"/>
      </a:accent6>
      <a:hlink>
        <a:srgbClr val="3782AF"/>
      </a:hlink>
      <a:folHlink>
        <a:srgbClr val="93B9C3"/>
      </a:folHlink>
    </a:clrScheme>
    <a:fontScheme name="GTS">
      <a:majorFont>
        <a:latin typeface="Arial Narrow"/>
        <a:ea typeface=""/>
        <a:cs typeface=""/>
      </a:majorFont>
      <a:minorFont>
        <a:latin typeface="Arial Narrow"/>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GTS_5th_Edition_Template</Template>
  <TotalTime>39234</TotalTime>
  <Words>26343</Words>
  <Application>Microsoft Office PowerPoint</Application>
  <PresentationFormat>Widescreen</PresentationFormat>
  <Paragraphs>3274</Paragraphs>
  <Slides>192</Slides>
  <Notes>167</Notes>
  <HiddenSlides>0</HiddenSlides>
  <MMClips>0</MMClips>
  <ScaleCrop>false</ScaleCrop>
  <HeadingPairs>
    <vt:vector size="6" baseType="variant">
      <vt:variant>
        <vt:lpstr>Fontes usadas</vt:lpstr>
      </vt:variant>
      <vt:variant>
        <vt:i4>8</vt:i4>
      </vt:variant>
      <vt:variant>
        <vt:lpstr>Tema</vt:lpstr>
      </vt:variant>
      <vt:variant>
        <vt:i4>1</vt:i4>
      </vt:variant>
      <vt:variant>
        <vt:lpstr>Títulos de slides</vt:lpstr>
      </vt:variant>
      <vt:variant>
        <vt:i4>192</vt:i4>
      </vt:variant>
    </vt:vector>
  </HeadingPairs>
  <TitlesOfParts>
    <vt:vector size="201" baseType="lpstr">
      <vt:lpstr>Agency FB</vt:lpstr>
      <vt:lpstr>Arial</vt:lpstr>
      <vt:lpstr>Arial Narrow</vt:lpstr>
      <vt:lpstr>Calibri</vt:lpstr>
      <vt:lpstr>Monotype Sorts</vt:lpstr>
      <vt:lpstr>Tahoma</vt:lpstr>
      <vt:lpstr>Times New Roman</vt:lpstr>
      <vt:lpstr>Verdana</vt:lpstr>
      <vt:lpstr>GTS_5th_Edition_Template</vt:lpstr>
      <vt:lpstr>Trade, Logistics and Freight Distribution</vt:lpstr>
      <vt:lpstr>Usage Conditions</vt:lpstr>
      <vt:lpstr>Table of Contents</vt:lpstr>
      <vt:lpstr>Transborder Transportation</vt:lpstr>
      <vt:lpstr>International Trade, Transportation Chains and Flows</vt:lpstr>
      <vt:lpstr>Modal Shares of World Trade by Volume and Value, 2008</vt:lpstr>
      <vt:lpstr>Modal Shares of China Trade with Europe by Volume and Value, 2016</vt:lpstr>
      <vt:lpstr>Geostrategy of International Transportation</vt:lpstr>
      <vt:lpstr>Exclusive Economic Zones</vt:lpstr>
      <vt:lpstr>Levels of Economic Integration</vt:lpstr>
      <vt:lpstr>Economic Integration Levels, 2015</vt:lpstr>
      <vt:lpstr>Number of Regional Trade Agreements on Customs and other Trade  Facilitation Measures, 1995-2016</vt:lpstr>
      <vt:lpstr>Oil Transited at Major Strategic Locations, 2016</vt:lpstr>
      <vt:lpstr>Types of International Boundaries</vt:lpstr>
      <vt:lpstr>The Effect of a Border on a Transportation Network</vt:lpstr>
      <vt:lpstr>The Effect of a Border on Freight Distribution</vt:lpstr>
      <vt:lpstr>Modal Shares of U.S.-NAFTA Merchandise Trade by Value and Weight, 2013 </vt:lpstr>
      <vt:lpstr>Types of Free Zones</vt:lpstr>
      <vt:lpstr>Types of Free Zones</vt:lpstr>
      <vt:lpstr>Specialized Free Zones</vt:lpstr>
      <vt:lpstr>Globalization and International Trade</vt:lpstr>
      <vt:lpstr>The Flows of Globalization</vt:lpstr>
      <vt:lpstr>The Flows of Globalization</vt:lpstr>
      <vt:lpstr>Economic Rationale of Trade</vt:lpstr>
      <vt:lpstr>Absolute and Comparative Advantages</vt:lpstr>
      <vt:lpstr>Composition of British Trade, 1910s and 1990s</vt:lpstr>
      <vt:lpstr>Favorable and Contentious Factors in International Trade</vt:lpstr>
      <vt:lpstr>Major Global Trade Routes, 1400-1800</vt:lpstr>
      <vt:lpstr>Standard International Trade Classification (SITC)</vt:lpstr>
      <vt:lpstr>Changes in the Global Trade Environment</vt:lpstr>
      <vt:lpstr>Economic Integration and Interdependencies</vt:lpstr>
      <vt:lpstr>World Merchandise Trade, 1960-2019</vt:lpstr>
      <vt:lpstr>Global Trade, 2017</vt:lpstr>
      <vt:lpstr>Trade Within and Between Corporations</vt:lpstr>
      <vt:lpstr>GATT Rounds</vt:lpstr>
      <vt:lpstr>Average Tariffs after the Uruguay Round (%)</vt:lpstr>
      <vt:lpstr>Regional Averages in Trading Across Borders, 2012</vt:lpstr>
      <vt:lpstr>Participation of Developing Economies in Global Seaborne Trade (% of World Tonnage)</vt:lpstr>
      <vt:lpstr>Impacts of Integration Processes on Networks and Flows</vt:lpstr>
      <vt:lpstr>Characteristics of Free Trade Zones</vt:lpstr>
      <vt:lpstr>China’s Special Economic Zones</vt:lpstr>
      <vt:lpstr>Value of Chinese Exports and FDI, 1983-2018 (Billions of $US)</vt:lpstr>
      <vt:lpstr>Yuan Exchange Rate (per USD), 1981-2020 (Monthly)</vt:lpstr>
      <vt:lpstr>The Main Dimensions of Trade Facilitation</vt:lpstr>
      <vt:lpstr>The “Four Ts” in International Trade</vt:lpstr>
      <vt:lpstr>Phases of the Export-Oriented Paradigm</vt:lpstr>
      <vt:lpstr>Changes in the Value World’s Merchandise Trade, Production and GDP, 1950-2018 (in %)</vt:lpstr>
      <vt:lpstr>Changes in the Value of World Trade per Type of Merchandise, 1950-2012 (in %) </vt:lpstr>
      <vt:lpstr>CPB World Trade Index by Volume, 1991-2017 (2005=100)</vt:lpstr>
      <vt:lpstr>CPB World Trade Index by Volume, 2000-2020 (2010=100)</vt:lpstr>
      <vt:lpstr>CPB World Trade Index by Value, 2000-2020 (2010=100)</vt:lpstr>
      <vt:lpstr>Monthly Value of Exports or Imports, Selected Traders, 2006-2012 (Jan 2006=100)</vt:lpstr>
      <vt:lpstr>Share of Product Groups in World Merchandise Trade, 1900-2015</vt:lpstr>
      <vt:lpstr>Share of Merchandise Exports by Region, 1948-2012</vt:lpstr>
      <vt:lpstr>Share of Merchandise Exports by Region, 1948-2018</vt:lpstr>
      <vt:lpstr>World’s 20 Largest Exporters and Importers, 2015</vt:lpstr>
      <vt:lpstr>World’s 20 Largest Exporters and Importers of Goods and Services, 2018</vt:lpstr>
      <vt:lpstr>World’s Largest Exporters and Importers, 2011</vt:lpstr>
      <vt:lpstr>American and Canadian Trade, 1970-2007 (Current USD)</vt:lpstr>
      <vt:lpstr>Monthly Trade between China and the United States, Billions of USD (1985-2019)</vt:lpstr>
      <vt:lpstr>Personal Consumption Expenditures, United States 2010</vt:lpstr>
      <vt:lpstr>Share of World Goods Exports, Leading Exporters, 1950-2018</vt:lpstr>
      <vt:lpstr>Total Freight Costs for Imports in World Trade (% of Total Costs)</vt:lpstr>
      <vt:lpstr>Merchandise Exports by Trade Agreement, 2005</vt:lpstr>
      <vt:lpstr>Merchandise Exports by Trade Agreement, 2015 (in billions USD)</vt:lpstr>
      <vt:lpstr>Freight Transportation and Value Chains</vt:lpstr>
      <vt:lpstr>Elements of an Economic System</vt:lpstr>
      <vt:lpstr>The Corporation as a Decision, Management and Planning Unit</vt:lpstr>
      <vt:lpstr>The Corporation and its Expansion</vt:lpstr>
      <vt:lpstr>Types of Corporations by Multinational Expansion Strategy</vt:lpstr>
      <vt:lpstr>Offshoring, Nearshoring and Farshoring</vt:lpstr>
      <vt:lpstr>Private Firms Directly and Indirectly Related to Freight Distribution</vt:lpstr>
      <vt:lpstr>Industrial Agglomeration and Transportation</vt:lpstr>
      <vt:lpstr>Disconnection of Global Production and Distribution</vt:lpstr>
      <vt:lpstr>Manufacturing Cost Structure</vt:lpstr>
      <vt:lpstr>Types of Internationalization in Manufacturing</vt:lpstr>
      <vt:lpstr>Major Components to Price Reductions by the Chinese Manufacturing Sector, 2005</vt:lpstr>
      <vt:lpstr>Share of the World Commodity Consumption, China and United States, c2009/10</vt:lpstr>
      <vt:lpstr>Sectors of American Imports of Asian Goods Through Maritime Container Shipping, 2004 (in TEUs)</vt:lpstr>
      <vt:lpstr>Benefits of Improved Freight Transportation on Value Chains</vt:lpstr>
      <vt:lpstr>The Transition Towards Manufacturing Capabilities</vt:lpstr>
      <vt:lpstr>The Value Chain (or Commodity Chain)</vt:lpstr>
      <vt:lpstr>Value Chains and Types of Transported Freight</vt:lpstr>
      <vt:lpstr>Commodity Chain Analysis</vt:lpstr>
      <vt:lpstr>Generic Smile Curve in a Value Chain</vt:lpstr>
      <vt:lpstr>The Value Chain and its Added Value</vt:lpstr>
      <vt:lpstr>Upgrading the Value Chain</vt:lpstr>
      <vt:lpstr>Value Creation and Capture, iPhone 4 (in USD)</vt:lpstr>
      <vt:lpstr>Cost to Manufacture a Cotton Vest, Asia and United States, 2013</vt:lpstr>
      <vt:lpstr>Freight Transport Costs as Share of Commodity Market Value</vt:lpstr>
      <vt:lpstr>Supply Chains, Transport Chains and Added Value</vt:lpstr>
      <vt:lpstr>Global Production Networks</vt:lpstr>
      <vt:lpstr>Geographical and Functional Integration in Value Chains</vt:lpstr>
      <vt:lpstr>Producer and Buyer-driven Value Chains</vt:lpstr>
      <vt:lpstr>Characteristics of Producer-Driven and Buyer-Driven Global Commodity Chains</vt:lpstr>
      <vt:lpstr>Product Life Cycle</vt:lpstr>
      <vt:lpstr>CRB Index (CCI), Monthly Close, 1970-2013</vt:lpstr>
      <vt:lpstr>Rogers International Commodity Index 1999-2016</vt:lpstr>
      <vt:lpstr>Global Merchandises Exports by Product, 1990-2005 (in % of value)</vt:lpstr>
      <vt:lpstr>Geographical Growth of a Multinational Corporation</vt:lpstr>
      <vt:lpstr>Global Production Networks and Location Strategies</vt:lpstr>
      <vt:lpstr>The Velocity of Freight</vt:lpstr>
      <vt:lpstr>Market Share by Freight Transport Mode, Western Europe, 1980-2002 (in ton-km)</vt:lpstr>
      <vt:lpstr>Market Share by Freight Transport Mode, United States, 1965-2005 (in ton-miles)</vt:lpstr>
      <vt:lpstr>Fluxes in a Fordist and Post-Fordist Production System</vt:lpstr>
      <vt:lpstr>Fordist and Post-Fordist Production Structure</vt:lpstr>
      <vt:lpstr>Post-Industrial Revolution</vt:lpstr>
      <vt:lpstr>Level of Embeddedness of Production and Distribution</vt:lpstr>
      <vt:lpstr>Apresentação do PowerPoint</vt:lpstr>
      <vt:lpstr>The Global Car Production Network, 2003</vt:lpstr>
      <vt:lpstr>The Automobile Supply Chain</vt:lpstr>
      <vt:lpstr>Cereals Supply Chain</vt:lpstr>
      <vt:lpstr>The Scope of a Supply Chain, Logistics Chains and Transport Chains</vt:lpstr>
      <vt:lpstr>Supply Chains: Alternating First and Last Miles</vt:lpstr>
      <vt:lpstr>Logistics and Freight Distribution</vt:lpstr>
      <vt:lpstr>The Concept of Logistics</vt:lpstr>
      <vt:lpstr>Logistics Goals and Operations</vt:lpstr>
      <vt:lpstr>The Supply Chain and its Cycles</vt:lpstr>
      <vt:lpstr>The Supply Chain and its Cycles</vt:lpstr>
      <vt:lpstr>The “Bullwhip Effect” in Supply Chains</vt:lpstr>
      <vt:lpstr>Distribution and Related Logistics Activities</vt:lpstr>
      <vt:lpstr>Value-Added Functions and Differentiation of Supply Chains</vt:lpstr>
      <vt:lpstr>Taxonomy of Logistics Decisions</vt:lpstr>
      <vt:lpstr>Total Logistics Costs Tradeoff</vt:lpstr>
      <vt:lpstr>Logistics Costs and Economic Development</vt:lpstr>
      <vt:lpstr>Logistic Performance Index, 2010</vt:lpstr>
      <vt:lpstr>Logistic Performance Index, 2016</vt:lpstr>
      <vt:lpstr>Composition of the Logistics Performance Index, Selected Countries</vt:lpstr>
      <vt:lpstr>The Logistics Virtuous and Vicious Cycles</vt:lpstr>
      <vt:lpstr>Worldwide Logistics Costs, 2002</vt:lpstr>
      <vt:lpstr>Global Logistics Costs by Function and Mode, 2018</vt:lpstr>
      <vt:lpstr>The Evolution of Logistics</vt:lpstr>
      <vt:lpstr>The Evolution of the Scope and Taxonomy of Logistic Areas</vt:lpstr>
      <vt:lpstr>From Push to Pull Logistics</vt:lpstr>
      <vt:lpstr>Changes in the Relative Importance of Logistical Functions in Distribution Systems</vt:lpstr>
      <vt:lpstr>Benefits of Demand-Driven Supply Systems</vt:lpstr>
      <vt:lpstr>Fragmentation of the Production System and the Logistics Industry</vt:lpstr>
      <vt:lpstr>Logistical Improvements, Manufacturing Sector, 1960s to 2010s</vt:lpstr>
      <vt:lpstr>Some Issues in Supply Chain Management</vt:lpstr>
      <vt:lpstr>Average Order Lead Times of European Manufacturers, Wholesalers, and Retailers</vt:lpstr>
      <vt:lpstr>Logistics Costs, United States, 1980-2017 (in billions of $)</vt:lpstr>
      <vt:lpstr>Logistics Costs as % of GDP</vt:lpstr>
      <vt:lpstr>% of Products Shipped for “Just-in-Time” Manufacturing</vt:lpstr>
      <vt:lpstr>Conventional and Contemporary Arrangement of Goods Flow</vt:lpstr>
      <vt:lpstr>Logistical Activities Related to Containerization</vt:lpstr>
      <vt:lpstr>Layers to Logistics Services</vt:lpstr>
      <vt:lpstr>Apresentação do PowerPoint</vt:lpstr>
      <vt:lpstr>Key Drivers for Third- and Fourth-Party Logistics Providers</vt:lpstr>
      <vt:lpstr>Main Core Competencies of Third Party Logistics Providers</vt:lpstr>
      <vt:lpstr>Services Offered by Third and Fourth Party Logistics Service Providers</vt:lpstr>
      <vt:lpstr>World’s Largest Third Party Logistics Providers, 2013</vt:lpstr>
      <vt:lpstr>World’s Largest Freight Forwarders, 2015</vt:lpstr>
      <vt:lpstr>Types of Freight Facilities</vt:lpstr>
      <vt:lpstr>Nodes and Freight Distribution</vt:lpstr>
      <vt:lpstr>The Role of Distribution Centers and Warehouses</vt:lpstr>
      <vt:lpstr>Asynchronism and Distribution Centers</vt:lpstr>
      <vt:lpstr>Main Warehousing Operations</vt:lpstr>
      <vt:lpstr>Criteria for Distribution Centers</vt:lpstr>
      <vt:lpstr>Typology Criteria of Agglomerations of Logistical Activities</vt:lpstr>
      <vt:lpstr>Distribution Network Configurations for Containerized Import Cargo</vt:lpstr>
      <vt:lpstr>Distribution Network Configurations for Containerized Import Cargo (Retail) in Europe</vt:lpstr>
      <vt:lpstr>Distribution Network Configurations for Containerized Import Cargo (Retail) in North America</vt:lpstr>
      <vt:lpstr>Basic Operational Characteristics by Number of Warehouses, United States and China, 2009</vt:lpstr>
      <vt:lpstr>Optimal Location and Throughput by Number of Freight Distribution Centers</vt:lpstr>
      <vt:lpstr>Market Area of Distribution Centers Located in the United States, 2012</vt:lpstr>
      <vt:lpstr>Hours of Operation of Distribution Centers</vt:lpstr>
      <vt:lpstr>A Typology of Spatial Dynamics in the Location of Logistics Sites</vt:lpstr>
      <vt:lpstr>Proximity and Intermediacy for Distribution Clusters</vt:lpstr>
      <vt:lpstr>Cross-Docking Distribution Center</vt:lpstr>
      <vt:lpstr>Freight Distribution and Network Strategies</vt:lpstr>
      <vt:lpstr>Logistics Networks</vt:lpstr>
      <vt:lpstr>Collaborative Distribution</vt:lpstr>
      <vt:lpstr>Logistical Strategies to Cope with Higher Transport Costs</vt:lpstr>
      <vt:lpstr>Complexity of the Supply Chain</vt:lpstr>
      <vt:lpstr>20 Largest North American Warehouse Operators, 2007</vt:lpstr>
      <vt:lpstr>The Evolution of Retail Logistics</vt:lpstr>
      <vt:lpstr>The Evolution of Retail Logistics</vt:lpstr>
      <vt:lpstr>The Impacts of E-commerce on Freight Distribution</vt:lpstr>
      <vt:lpstr>Logistics Facilities Supporting E-commerce</vt:lpstr>
      <vt:lpstr>Logistics Facilities Supporting E-commerce</vt:lpstr>
      <vt:lpstr>E-Commerce Facilities Operated by Amazon in the United States, 2019</vt:lpstr>
      <vt:lpstr>E-Commerce Facilities Operated by Amazon in the United States, 2018</vt:lpstr>
      <vt:lpstr>Retail Logistics and E-commerce</vt:lpstr>
      <vt:lpstr>Comparison Between Retail and E-commerce Cost Structures for a $150 Apparel Piece</vt:lpstr>
      <vt:lpstr>Shifts of Logistical Operations in the Internet Economy</vt:lpstr>
      <vt:lpstr>Elements of “Last Mile” Logistics</vt:lpstr>
      <vt:lpstr>The “Last Mile” in Inland Freight Distribution</vt:lpstr>
      <vt:lpstr>Main Elements in Supply Chain Integration</vt:lpstr>
      <vt:lpstr>Main Elements in Supply Chain Integration and Connectivity</vt:lpstr>
      <vt:lpstr>Main Elements in Supply Chain Integration and Connectivity</vt:lpstr>
      <vt:lpstr>Supply Chains and Blockchains</vt:lpstr>
      <vt:lpstr>Expected Benefits of Blockchains on Supply Chains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7 - Trade, Logistics and Freight Distribution</dc:title>
  <dc:creator>Jean-Paul Rodrigue</dc:creator>
  <cp:lastModifiedBy>Renata Lúcia Magalhães de Oliveira</cp:lastModifiedBy>
  <cp:revision>577</cp:revision>
  <dcterms:created xsi:type="dcterms:W3CDTF">2018-03-01T02:53:58Z</dcterms:created>
  <dcterms:modified xsi:type="dcterms:W3CDTF">2021-01-13T01:12:24Z</dcterms:modified>
</cp:coreProperties>
</file>